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92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6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85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76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58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5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4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7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0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4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3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5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0740227-60E2-4370-B191-055FDB16ED58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DB8D2CC-D282-43B4-980A-348A6E6B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2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ndlord/handwriting-recognition?datasetId=81802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A1DE-52E6-7D55-9FFA-D2AB0BEA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44" y="-498231"/>
            <a:ext cx="9905998" cy="1905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COVERD SECTIONS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6F6A-11E3-5E09-E1D6-1B2B3DB1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8" y="99645"/>
            <a:ext cx="6699739" cy="7224347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paper summary.</a:t>
            </a:r>
          </a:p>
          <a:p>
            <a:r>
              <a:rPr lang="en-US" sz="2400" b="1" i="0" u="none" strike="noStrike" baseline="0" dirty="0">
                <a:solidFill>
                  <a:schemeClr val="tx1"/>
                </a:solidFill>
                <a:latin typeface="Arial-BoldMT"/>
              </a:rPr>
              <a:t>Project description</a:t>
            </a:r>
          </a:p>
          <a:p>
            <a:r>
              <a:rPr lang="en-US" sz="2400" b="1" dirty="0">
                <a:solidFill>
                  <a:schemeClr val="tx1"/>
                </a:solidFill>
                <a:latin typeface="Roboto-Bold"/>
              </a:rPr>
              <a:t>Import data set. </a:t>
            </a:r>
          </a:p>
          <a:p>
            <a:r>
              <a:rPr lang="en-US" sz="2400" b="1" dirty="0">
                <a:solidFill>
                  <a:schemeClr val="tx1"/>
                </a:solidFill>
                <a:latin typeface="Roboto-Bold"/>
              </a:rPr>
              <a:t>Import all necessary libraries. </a:t>
            </a:r>
          </a:p>
          <a:p>
            <a:r>
              <a:rPr lang="en-US" sz="2400" b="1" i="0" u="none" strike="noStrike" baseline="0" dirty="0">
                <a:solidFill>
                  <a:schemeClr val="tx1"/>
                </a:solidFill>
                <a:latin typeface="Roboto-Bold"/>
              </a:rPr>
              <a:t>Preprocess the images by scaling them and reshaping them to fit the input shape of the CNN.</a:t>
            </a:r>
          </a:p>
          <a:p>
            <a:r>
              <a:rPr lang="en-US" sz="2400" b="1" i="0" u="none" strike="noStrike" baseline="0" dirty="0">
                <a:solidFill>
                  <a:schemeClr val="tx1"/>
                </a:solidFill>
                <a:latin typeface="Roboto-Bold"/>
              </a:rPr>
              <a:t>Build a CNN model using the TensorFlow library.</a:t>
            </a:r>
            <a:endParaRPr lang="en-US" sz="2400" b="1" dirty="0">
              <a:solidFill>
                <a:schemeClr val="tx1"/>
              </a:solidFill>
              <a:latin typeface="Roboto-Bold"/>
            </a:endParaRPr>
          </a:p>
          <a:p>
            <a:r>
              <a:rPr lang="en-US" sz="2400" b="1" i="0" u="none" strike="noStrike" baseline="0" dirty="0">
                <a:solidFill>
                  <a:schemeClr val="tx1"/>
                </a:solidFill>
                <a:latin typeface="Roboto-Bold"/>
              </a:rPr>
              <a:t>Compile the model  and train the CNN on the training set.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4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1C77-DE85-F11A-583C-81647BAD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b="1" i="0" u="none" strike="noStrike" baseline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Preprocess the images by scaling them and reshaping them to fit the input shape of the CNN.</a:t>
            </a:r>
            <a:br>
              <a:rPr lang="en-US" sz="3100" b="1" i="0" u="none" strike="noStrike" baseline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310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7011D-106B-3BE4-D369-DCFDBF7F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3" y="609600"/>
            <a:ext cx="7965058" cy="575310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2141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7A3-B185-11A0-B3D5-F4C30D7E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Train Model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C7A9F-C2A1-5D71-F716-B445ED000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87" y="133350"/>
            <a:ext cx="8483204" cy="542925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5613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A403-13CB-F8BF-A819-9026A844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b="1" i="0" u="none" strike="noStrike" baseline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Build a CNN model using the TensorFlow library.</a:t>
            </a:r>
            <a:endParaRPr lang="en-US" sz="3700" b="1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4F87A-2E17-D17B-309A-CD59FD5C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97" y="390526"/>
            <a:ext cx="7778240" cy="608647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981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A7FE-2B31-673A-8C44-B34A306A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Compiling the cnn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7C7F1-7269-047C-2F26-7560CDD76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6" y="296333"/>
            <a:ext cx="8040360" cy="595206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2767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573-058B-A4C9-EA5E-6EFD110C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516" y="590551"/>
            <a:ext cx="4998509" cy="27051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7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Visualize the performance of the CNN by displaying the ROC curve and the confusion matrix.</a:t>
            </a:r>
            <a:br>
              <a:rPr lang="en-US" sz="37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37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9C672-6112-A610-A220-AA6045E9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09551"/>
            <a:ext cx="5775960" cy="370408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DBD25B-C336-8B5B-37E9-C1ECDBB3E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9" y="3953697"/>
            <a:ext cx="6233616" cy="2780477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0256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98A8-886E-623F-8DFB-366DFA7B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Visualization of Predictions with Confidence</a:t>
            </a:r>
            <a:br>
              <a:rPr lang="en-US" sz="30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300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46D5F-A8DE-C723-ACE6-95531AFE8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26" y="1215444"/>
            <a:ext cx="6445233" cy="2465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C4FCBD-ACC3-1E72-A28A-3051D11F6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17" y="1295740"/>
            <a:ext cx="6538188" cy="23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54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E375-59E5-D291-BE8E-3E7737C5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41" y="172401"/>
            <a:ext cx="10899225" cy="1000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/>
              <a:t>Visualize the dataset by making a boundaries over every detected character and  displaying random samples of the images.</a:t>
            </a:r>
            <a:br>
              <a:rPr lang="en-US" sz="2000" b="1" dirty="0"/>
            </a:br>
            <a:endParaRPr lang="en-US" sz="20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83E2A-FEAA-E00F-E810-238D7A23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543050"/>
            <a:ext cx="10899226" cy="237058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E8B717-734E-4A3E-2143-D510AEAAC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90" y="4233671"/>
            <a:ext cx="10961676" cy="1805179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3340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85A2-EE3E-B710-D7DD-2459714E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21" y="-568570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COVERD SECTIONS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71E41-CF21-FBD3-7AE7-E8D2C95D4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4" y="-167054"/>
            <a:ext cx="11243225" cy="64066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200" b="1" dirty="0">
                <a:solidFill>
                  <a:schemeClr val="tx1"/>
                </a:solidFill>
              </a:rPr>
              <a:t>Evaluate model performance on the Training set.</a:t>
            </a:r>
          </a:p>
          <a:p>
            <a:endParaRPr lang="en-US" sz="2200" b="1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tx1"/>
                </a:solidFill>
              </a:rPr>
              <a:t>Save the trained model.</a:t>
            </a:r>
          </a:p>
          <a:p>
            <a:endParaRPr lang="en-US" sz="2200" b="1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tx1"/>
                </a:solidFill>
              </a:rPr>
              <a:t>Visualize the performance of the CNN by displaying the ROC curve and the confusion matrix.</a:t>
            </a:r>
          </a:p>
          <a:p>
            <a:endParaRPr lang="en-US" sz="2200" b="1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tx1"/>
                </a:solidFill>
              </a:rPr>
              <a:t>Visualization of Predictions with Confidence</a:t>
            </a:r>
          </a:p>
          <a:p>
            <a:endParaRPr lang="en-US" dirty="0"/>
          </a:p>
          <a:p>
            <a:r>
              <a:rPr lang="en-US" sz="2000" b="1" dirty="0"/>
              <a:t>Visualize the dataset by making a boundaries over every detected character and  displaying random samples of the images.</a:t>
            </a:r>
          </a:p>
          <a:p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907D-4C6E-4C25-E0DC-6A4A1266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paper summary: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51DBA2-F1F2-11FD-34E9-E6282194C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91" y="1590675"/>
            <a:ext cx="6738683" cy="4292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sz="2600" b="1" i="0" u="none" strike="noStrike" cap="small" normalizeH="0" baseline="0" dirty="0">
              <a:ln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n-lt"/>
            </a:endParaRPr>
          </a:p>
          <a:p>
            <a:pPr marL="457200" marR="0" lvl="0" indent="-45720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sz="3300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</a:rPr>
              <a:t>Dataset used </a:t>
            </a: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tabLst/>
            </a:pPr>
            <a:r>
              <a:rPr kumimoji="0" lang="en-US" altLang="en-US" sz="2600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</a:rPr>
              <a:t>To test the HCR system</a:t>
            </a: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tabLst/>
            </a:pPr>
            <a:r>
              <a:rPr kumimoji="0" lang="en-US" altLang="en-US" sz="2600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</a:rPr>
              <a:t>NIST database has been used. To assess the performance of CNN algorithm, we experimented with the</a:t>
            </a: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tabLst/>
            </a:pPr>
            <a:r>
              <a:rPr kumimoji="0" lang="en-US" altLang="en-US" sz="2600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</a:rPr>
              <a:t>dataset NIST and found the accuracy of handwritten characters. The handwritten characters in NIST are</a:t>
            </a: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tabLst/>
            </a:pPr>
            <a:r>
              <a:rPr kumimoji="0" lang="en-US" altLang="en-US" sz="2600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</a:rPr>
              <a:t>given as images. The images are split into training and testing sets. Training is carried out with various</a:t>
            </a: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tabLst/>
            </a:pPr>
            <a:r>
              <a:rPr kumimoji="0" lang="en-US" altLang="en-US" sz="2600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</a:rPr>
              <a:t>number of images; then testing is conducted to find the accuracy of the CNN.</a:t>
            </a: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</a:pPr>
            <a:r>
              <a:rPr kumimoji="0" lang="en-US" altLang="en-US" sz="3300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</a:rPr>
              <a:t>The implemented algorithm</a:t>
            </a: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tabLst/>
            </a:pPr>
            <a:r>
              <a:rPr kumimoji="0" lang="en-US" altLang="en-US" sz="2600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</a:rPr>
              <a:t>The implemented algorithm is the CNN architecture algorithm ,Three types of layers used the conv layer , pooling and finally the fully connected and the training worked on 4 stages [pre-processing -segmentation -Feature extraction -Training and prediction]</a:t>
            </a: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</a:pPr>
            <a:r>
              <a:rPr kumimoji="0" lang="en-US" altLang="en-US" sz="3300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</a:rPr>
              <a:t>The result </a:t>
            </a: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tabLst/>
            </a:pPr>
            <a:r>
              <a:rPr kumimoji="0" lang="en-US" altLang="en-US" sz="2600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</a:rPr>
              <a:t>The result of this algorithm is a text formed from the input image which contains the characters </a:t>
            </a: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</a:pPr>
            <a:endParaRPr kumimoji="0" lang="en-US" altLang="en-US" sz="900" b="0" i="0" u="none" strike="noStrike" cap="small" normalizeH="0" baseline="0" dirty="0">
              <a:ln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808558-8F20-8F87-3F3D-4BF6BA44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28949"/>
              </p:ext>
            </p:extLst>
          </p:nvPr>
        </p:nvGraphicFramePr>
        <p:xfrm>
          <a:off x="7570839" y="909759"/>
          <a:ext cx="3976788" cy="4718444"/>
        </p:xfrm>
        <a:graphic>
          <a:graphicData uri="http://schemas.openxmlformats.org/drawingml/2006/table">
            <a:tbl>
              <a:tblPr/>
              <a:tblGrid>
                <a:gridCol w="2077581">
                  <a:extLst>
                    <a:ext uri="{9D8B030D-6E8A-4147-A177-3AD203B41FA5}">
                      <a16:colId xmlns:a16="http://schemas.microsoft.com/office/drawing/2014/main" val="1834896176"/>
                    </a:ext>
                  </a:extLst>
                </a:gridCol>
                <a:gridCol w="1899207">
                  <a:extLst>
                    <a:ext uri="{9D8B030D-6E8A-4147-A177-3AD203B41FA5}">
                      <a16:colId xmlns:a16="http://schemas.microsoft.com/office/drawing/2014/main" val="4061768940"/>
                    </a:ext>
                  </a:extLst>
                </a:gridCol>
              </a:tblGrid>
              <a:tr h="12140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Author name 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20" marR="76720" marT="76720" marB="76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 Khandokar</a:t>
                      </a:r>
                      <a:r>
                        <a:rPr lang="en-GB" sz="1100" b="0" i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lang="en-GB" sz="1400" b="0" i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M Hasan Md</a:t>
                      </a:r>
                      <a:r>
                        <a:rPr lang="en-GB" sz="1100" b="0" i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lang="en-GB" sz="1400" b="0" i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F Ernawan</a:t>
                      </a:r>
                      <a:r>
                        <a:rPr lang="en-GB" sz="1100" b="0" i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lang="en-GB" sz="1400" b="0" i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S Islam Md</a:t>
                      </a:r>
                      <a:r>
                        <a:rPr lang="en-GB" sz="1100" b="0" i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lang="en-GB" sz="1400" b="0" i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and M N Kabir</a:t>
                      </a:r>
                      <a:r>
                        <a:rPr lang="en-GB" sz="1100" b="0" i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20" marR="76720" marT="76720" marB="76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86734"/>
                  </a:ext>
                </a:extLst>
              </a:tr>
              <a:tr h="163751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Paper name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20" marR="76720" marT="76720" marB="76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Handwritten character recognition using cnn 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20" marR="76720" marT="76720" marB="76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46398"/>
                  </a:ext>
                </a:extLst>
              </a:tr>
              <a:tr h="99168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Publisher name 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20" marR="76720" marT="76720" marB="76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Published under licence by IOP Publishing Ltd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20" marR="76720" marT="76720" marB="76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085717"/>
                  </a:ext>
                </a:extLst>
              </a:tr>
              <a:tr h="87522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Year of publication 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20" marR="76720" marT="76720" marB="76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2021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20" marR="76720" marT="76720" marB="76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212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93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1AD5-4C06-7676-3403-9426273F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8" y="-322385"/>
            <a:ext cx="9905998" cy="1905000"/>
          </a:xfrm>
        </p:spPr>
        <p:txBody>
          <a:bodyPr/>
          <a:lstStyle/>
          <a:p>
            <a:r>
              <a:rPr lang="en-US" b="1" dirty="0"/>
              <a:t>paper summary </a:t>
            </a:r>
            <a:r>
              <a:rPr lang="en-US" b="1" dirty="0" err="1"/>
              <a:t>Cont</a:t>
            </a:r>
            <a:r>
              <a:rPr lang="en-US" b="1" dirty="0"/>
              <a:t>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DC351-0B3A-D823-4860-9409EB3CE015}"/>
              </a:ext>
            </a:extLst>
          </p:cNvPr>
          <p:cNvSpPr txBox="1"/>
          <p:nvPr/>
        </p:nvSpPr>
        <p:spPr>
          <a:xfrm>
            <a:off x="316523" y="1046284"/>
            <a:ext cx="108672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i="0" u="none" strike="noStrike" baseline="0" dirty="0">
                <a:latin typeface="TimesNewRoman,Bold"/>
              </a:rPr>
              <a:t>Abstract. </a:t>
            </a:r>
            <a:r>
              <a:rPr lang="en-US" sz="2200" b="0" i="0" u="none" strike="noStrike" baseline="0" dirty="0">
                <a:latin typeface="TimesNewRoman"/>
              </a:rPr>
              <a:t>Handwritten character recognition (HCR) is the detection of characters from images,</a:t>
            </a:r>
          </a:p>
          <a:p>
            <a:pPr algn="l"/>
            <a:r>
              <a:rPr lang="en-US" sz="2200" b="0" i="0" u="none" strike="noStrike" baseline="0" dirty="0">
                <a:latin typeface="TimesNewRoman"/>
              </a:rPr>
              <a:t>documents and other sources and changes them in machine-readable shape for further</a:t>
            </a:r>
          </a:p>
          <a:p>
            <a:pPr algn="l"/>
            <a:r>
              <a:rPr lang="en-US" sz="2200" b="0" i="0" u="none" strike="noStrike" baseline="0" dirty="0">
                <a:latin typeface="TimesNewRoman"/>
              </a:rPr>
              <a:t>processing. The accurate recognition of intricate-shaped compound handwritten characters is</a:t>
            </a:r>
          </a:p>
          <a:p>
            <a:pPr algn="l"/>
            <a:r>
              <a:rPr lang="en-US" sz="2200" b="0" i="0" u="none" strike="noStrike" baseline="0" dirty="0">
                <a:latin typeface="TimesNewRoman"/>
              </a:rPr>
              <a:t>still a great challenge. Recent advances in convolutional neural network (CNN) have made great</a:t>
            </a:r>
          </a:p>
          <a:p>
            <a:pPr algn="l"/>
            <a:r>
              <a:rPr lang="en-US" sz="2200" b="0" i="0" u="none" strike="noStrike" baseline="0" dirty="0">
                <a:latin typeface="TimesNewRoman"/>
              </a:rPr>
              <a:t>progress in HCR by learning discriminatory characteristics from large amounts of raw data. In</a:t>
            </a:r>
          </a:p>
          <a:p>
            <a:pPr algn="l"/>
            <a:r>
              <a:rPr lang="en-US" sz="2200" b="0" i="0" u="none" strike="noStrike" baseline="0" dirty="0">
                <a:latin typeface="TimesNewRoman"/>
              </a:rPr>
              <a:t>this paper, CNN is implemented to recognize the characters from a test dataset. The main focus</a:t>
            </a:r>
          </a:p>
          <a:p>
            <a:pPr algn="l"/>
            <a:r>
              <a:rPr lang="en-US" sz="2200" b="0" i="0" u="none" strike="noStrike" baseline="0" dirty="0">
                <a:latin typeface="TimesNewRoman"/>
              </a:rPr>
              <a:t>of this work is to investigate CNN capability to recognize the characters from the image dataset</a:t>
            </a:r>
          </a:p>
          <a:p>
            <a:pPr algn="l"/>
            <a:r>
              <a:rPr lang="en-US" sz="2200" b="0" i="0" u="none" strike="noStrike" baseline="0" dirty="0">
                <a:latin typeface="TimesNewRoman"/>
              </a:rPr>
              <a:t>and the accuracy of recognition with training and testing. CNN recognizes the characters by</a:t>
            </a:r>
          </a:p>
          <a:p>
            <a:pPr algn="l"/>
            <a:r>
              <a:rPr lang="en-US" sz="2200" b="0" i="0" u="none" strike="noStrike" baseline="0" dirty="0">
                <a:latin typeface="TimesNewRoman"/>
              </a:rPr>
              <a:t>considering the forms and contrasting the features that differentiate among characters. Our CNN</a:t>
            </a:r>
          </a:p>
          <a:p>
            <a:pPr algn="l"/>
            <a:r>
              <a:rPr lang="en-US" sz="2200" b="0" i="0" u="none" strike="noStrike" baseline="0" dirty="0">
                <a:latin typeface="TimesNewRoman"/>
              </a:rPr>
              <a:t>implementation is experimented with the dataset NIST to obtain the accuracy of handwritten</a:t>
            </a:r>
          </a:p>
          <a:p>
            <a:pPr algn="l"/>
            <a:r>
              <a:rPr lang="en-US" sz="2200" b="0" i="0" u="none" strike="noStrike" baseline="0" dirty="0">
                <a:latin typeface="TimesNewRoman"/>
              </a:rPr>
              <a:t>characters. Test result provides that an accuracy of 92.91% accuracy is obtained on 200 images</a:t>
            </a:r>
          </a:p>
          <a:p>
            <a:pPr algn="l"/>
            <a:r>
              <a:rPr lang="en-US" sz="2200" b="0" i="0" u="none" strike="noStrike" baseline="0" dirty="0">
                <a:latin typeface="TimesNewRoman"/>
              </a:rPr>
              <a:t>with a training set of 1000 images from NIST.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2409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C888-A837-38E8-801D-A0365A8D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i="0" u="none" strike="noStrike" baseline="0"/>
              <a:t>Project description:</a:t>
            </a:r>
            <a:br>
              <a:rPr lang="en-US" sz="2800" b="1" i="0" u="none" strike="noStrike" baseline="0"/>
            </a:br>
            <a:endParaRPr lang="en-US" sz="28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08C780B-0914-F16F-8005-9D77A4937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92" y="2666999"/>
            <a:ext cx="3643674" cy="321627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</a:pPr>
            <a:r>
              <a:rPr kumimoji="0" lang="en-US" altLang="en-US" sz="1500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Implementation details </a:t>
            </a:r>
            <a:endParaRPr kumimoji="0" lang="en-US" altLang="en-US" sz="1500" b="0" i="0" u="none" strike="noStrike" cap="small" normalizeH="0" baseline="0" dirty="0">
              <a:ln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</a:endParaRPr>
          </a:p>
          <a:p>
            <a:pPr marL="457200" marR="0" lvl="1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</a:pPr>
            <a:r>
              <a:rPr kumimoji="0" lang="en-US" altLang="en-US" sz="1500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The ratio user for training is : 133218  90%</a:t>
            </a:r>
            <a:endParaRPr kumimoji="0" lang="en-US" altLang="en-US" sz="1500" b="0" i="0" u="none" strike="noStrike" cap="small" normalizeH="0" baseline="0" dirty="0">
              <a:ln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</a:endParaRPr>
          </a:p>
          <a:p>
            <a:pPr marL="457200" marR="0" lvl="1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</a:pPr>
            <a:r>
              <a:rPr kumimoji="0" lang="en-US" altLang="en-US" sz="1500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The ratio of validation is : 6651 10 %</a:t>
            </a:r>
            <a:endParaRPr kumimoji="0" lang="en-US" altLang="en-US" sz="1500" b="0" i="0" u="none" strike="noStrike" cap="small" normalizeH="0" baseline="0" dirty="0">
              <a:ln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</a:endParaRPr>
          </a:p>
          <a:p>
            <a:pPr marL="457200" marR="0" lvl="1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</a:pPr>
            <a:r>
              <a:rPr kumimoji="0" lang="en-US" altLang="en-US" sz="1500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Testing on names dataset : 388k images </a:t>
            </a:r>
            <a:endParaRPr kumimoji="0" lang="en-US" altLang="en-US" sz="1500" b="0" i="0" u="none" strike="noStrike" cap="small" normalizeH="0" baseline="0" dirty="0">
              <a:ln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</a:endParaRP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</a:pPr>
            <a:endParaRPr kumimoji="0" lang="en-US" altLang="en-US" sz="1500" b="0" i="0" u="none" strike="noStrike" cap="small" normalizeH="0" baseline="0" dirty="0">
              <a:ln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32C69-5BF6-95D5-C985-527EDACB7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66269"/>
              </p:ext>
            </p:extLst>
          </p:nvPr>
        </p:nvGraphicFramePr>
        <p:xfrm>
          <a:off x="4630994" y="1371315"/>
          <a:ext cx="6916634" cy="3795333"/>
        </p:xfrm>
        <a:graphic>
          <a:graphicData uri="http://schemas.openxmlformats.org/drawingml/2006/table">
            <a:tbl>
              <a:tblPr/>
              <a:tblGrid>
                <a:gridCol w="1931539">
                  <a:extLst>
                    <a:ext uri="{9D8B030D-6E8A-4147-A177-3AD203B41FA5}">
                      <a16:colId xmlns:a16="http://schemas.microsoft.com/office/drawing/2014/main" val="2298671133"/>
                    </a:ext>
                  </a:extLst>
                </a:gridCol>
                <a:gridCol w="4985095">
                  <a:extLst>
                    <a:ext uri="{9D8B030D-6E8A-4147-A177-3AD203B41FA5}">
                      <a16:colId xmlns:a16="http://schemas.microsoft.com/office/drawing/2014/main" val="3201544828"/>
                    </a:ext>
                  </a:extLst>
                </a:gridCol>
              </a:tblGrid>
              <a:tr h="98203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DatasetName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302" marR="58302" marT="58302" marB="583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Handwriting Recognition</a:t>
                      </a:r>
                      <a:endParaRPr lang="en-GB" sz="17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Handwritten characters</a:t>
                      </a:r>
                      <a:endParaRPr lang="en-GB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GB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302" marR="58302" marT="58302" marB="583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772634"/>
                  </a:ext>
                </a:extLst>
              </a:tr>
              <a:tr h="124439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Link of the dataset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302" marR="58302" marT="58302" marB="583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sng" strike="noStrike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hlinkClick r:id="rId3"/>
                        </a:rPr>
                        <a:t>https://www.kaggle.com/datasets/landlord/handwriting-recognition?datasetId=818027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https://www.kaggle.com/datasets/vaibhao/handwritten-characters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302" marR="58302" marT="58302" marB="583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597648"/>
                  </a:ext>
                </a:extLst>
              </a:tr>
              <a:tr h="75360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Total number of samples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302" marR="58302" marT="58302" marB="583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347472" marR="0" indent="-347472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50"/>
                        <a:buFont typeface="+mj-lt"/>
                        <a:buAutoNum type="arabicPeriod"/>
                      </a:pPr>
                      <a:r>
                        <a:rPr lang="en-GB" sz="1100" b="0" i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Train samples are about 600k image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Validation samples =  270k images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Test samples = 380k image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302" marR="58302" marT="58302" marB="583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089281"/>
                  </a:ext>
                </a:extLst>
              </a:tr>
              <a:tr h="40764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Dimension of image 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302" marR="58302" marT="58302" marB="583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(32*32) grey scale 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302" marR="58302" marT="58302" marB="583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87705"/>
                  </a:ext>
                </a:extLst>
              </a:tr>
              <a:tr h="40764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Classification 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302" marR="58302" marT="58302" marB="583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0" i="0" u="none" strike="noStrike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25 class from (</a:t>
                      </a:r>
                      <a:r>
                        <a:rPr lang="en-GB" sz="1500" b="0" i="0" u="none" strike="noStrike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a~z</a:t>
                      </a:r>
                      <a:r>
                        <a:rPr lang="en-GB" sz="1500" b="0" i="0" u="none" strike="noStrike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) both lowercase and uppercase</a:t>
                      </a:r>
                      <a:endParaRPr lang="en-GB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302" marR="58302" marT="58302" marB="583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834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DB6BD5-3732-8E8A-7BBA-C0ED4AB86B4F}"/>
              </a:ext>
            </a:extLst>
          </p:cNvPr>
          <p:cNvSpPr txBox="1"/>
          <p:nvPr/>
        </p:nvSpPr>
        <p:spPr>
          <a:xfrm>
            <a:off x="4528039" y="800099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800" b="1" i="0" u="none" strike="noStrike" cap="small" normalizeH="0" baseline="0" dirty="0">
                <a:ln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</a:rPr>
              <a:t>Information on the selected dataset :</a:t>
            </a:r>
            <a:endParaRPr kumimoji="0" lang="en-US" altLang="en-US" sz="1800" b="0" i="0" u="none" strike="noStrike" cap="small" normalizeH="0" baseline="0" dirty="0">
              <a:ln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6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5EB7-C259-94FD-1187-DB67EAA8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block diagram:</a:t>
            </a:r>
            <a:b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37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3" name="image2.jpg">
            <a:extLst>
              <a:ext uri="{FF2B5EF4-FFF2-40B4-BE49-F238E27FC236}">
                <a16:creationId xmlns:a16="http://schemas.microsoft.com/office/drawing/2014/main" id="{129934A9-A299-4BB9-7757-6EB9402B9F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6915" y="759669"/>
            <a:ext cx="6915663" cy="534234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6552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0F2B-74D1-5F0D-F237-C1A1FD27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67" y="-260839"/>
            <a:ext cx="9905998" cy="1905000"/>
          </a:xfrm>
        </p:spPr>
        <p:txBody>
          <a:bodyPr/>
          <a:lstStyle/>
          <a:p>
            <a:r>
              <a:rPr lang="en-US" dirty="0"/>
              <a:t>block diagram: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42AC01-BA73-CA19-D108-F5E1680B5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12" y="1095375"/>
            <a:ext cx="4926487" cy="5251602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F58DED0-D401-E313-F5FF-50816C4BD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968" y="1206379"/>
            <a:ext cx="4510391" cy="36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5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9106-4B8D-1FB6-5609-3C0A6E33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003910"/>
            <a:ext cx="8676222" cy="21677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Importing the data set: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51B78-C798-6E5A-ABF6-A9F73948E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84" y="640080"/>
            <a:ext cx="8631009" cy="198513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828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788E-6005-342B-F991-DCB63F74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Import all necessary libraries:</a:t>
            </a:r>
            <a:br>
              <a:rPr lang="en-US" sz="34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340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B0340-971F-2295-3873-9C4A9476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7" y="858712"/>
            <a:ext cx="10916463" cy="338410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72583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143</TotalTime>
  <Words>693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Arial-BoldMT</vt:lpstr>
      <vt:lpstr>Century Gothic</vt:lpstr>
      <vt:lpstr>Roboto</vt:lpstr>
      <vt:lpstr>Roboto-Bold</vt:lpstr>
      <vt:lpstr>TimesNewRoman</vt:lpstr>
      <vt:lpstr>TimesNewRoman,Bold</vt:lpstr>
      <vt:lpstr>Mesh</vt:lpstr>
      <vt:lpstr>COVERD SECTIONS : </vt:lpstr>
      <vt:lpstr>COVERD SECTIONS cont :</vt:lpstr>
      <vt:lpstr>paper summary:  </vt:lpstr>
      <vt:lpstr>paper summary Cont: </vt:lpstr>
      <vt:lpstr>Project description: </vt:lpstr>
      <vt:lpstr>block diagram: </vt:lpstr>
      <vt:lpstr>block diagram:</vt:lpstr>
      <vt:lpstr>Importing the data set:</vt:lpstr>
      <vt:lpstr>Import all necessary libraries: </vt:lpstr>
      <vt:lpstr>Preprocess the images by scaling them and reshaping them to fit the input shape of the CNN. </vt:lpstr>
      <vt:lpstr>Train Model :</vt:lpstr>
      <vt:lpstr>Build a CNN model using the TensorFlow library.</vt:lpstr>
      <vt:lpstr>Compiling the cnn model </vt:lpstr>
      <vt:lpstr>Visualize the performance of the CNN by displaying the ROC curve and the confusion matrix. </vt:lpstr>
      <vt:lpstr>Visualization of Predictions with Confidence </vt:lpstr>
      <vt:lpstr>Visualize the dataset by making a boundaries over every detected character and  displaying random samples of the images.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COVERD SECTIONS : </dc:title>
  <dc:creator>Hisham Mohamed</dc:creator>
  <cp:lastModifiedBy>Hisham Mohamed</cp:lastModifiedBy>
  <cp:revision>2</cp:revision>
  <dcterms:created xsi:type="dcterms:W3CDTF">2023-05-05T21:31:35Z</dcterms:created>
  <dcterms:modified xsi:type="dcterms:W3CDTF">2023-05-06T00:03:56Z</dcterms:modified>
</cp:coreProperties>
</file>