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91" autoAdjust="0"/>
  </p:normalViewPr>
  <p:slideViewPr>
    <p:cSldViewPr snapToGrid="0" showGuides="1">
      <p:cViewPr>
        <p:scale>
          <a:sx n="120" d="100"/>
          <a:sy n="120" d="100"/>
        </p:scale>
        <p:origin x="234" y="-37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29.04.2020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29.04.2020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bridge over a body of water&#10;&#10;Description automatically generated">
            <a:extLst>
              <a:ext uri="{FF2B5EF4-FFF2-40B4-BE49-F238E27FC236}">
                <a16:creationId xmlns:a16="http://schemas.microsoft.com/office/drawing/2014/main" id="{1AC86C81-EAC8-4701-8245-A60CBF5ED06F}"/>
              </a:ext>
            </a:extLst>
          </p:cNvPr>
          <p:cNvPicPr>
            <a:picLocks noGrp="1" noChangeAspect="1"/>
          </p:cNvPicPr>
          <p:nvPr>
            <p:ph type="pic" sz="quarter" idx="22"/>
          </p:nvPr>
        </p:nvPicPr>
        <p:blipFill>
          <a:blip r:embed="rId2"/>
          <a:srcRect l="5480" r="5480"/>
          <a:stretch>
            <a:fillRect/>
          </a:stretch>
        </p:blipFill>
        <p:spPr>
          <a:xfrm>
            <a:off x="3036366"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The Danish Parliament Corpus </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14647" y="3540774"/>
            <a:ext cx="10090287" cy="1101897"/>
          </a:xfrm>
        </p:spPr>
        <p:txBody>
          <a:bodyPr/>
          <a:lstStyle/>
          <a:p>
            <a:r>
              <a:rPr lang="en-GB" dirty="0"/>
              <a:t>Computational Data </a:t>
            </a:r>
          </a:p>
          <a:p>
            <a:r>
              <a:rPr lang="en-GB" dirty="0"/>
              <a:t>Analysis</a:t>
            </a:r>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a:xfrm>
            <a:off x="37245" y="4890849"/>
            <a:ext cx="5075444" cy="1517901"/>
          </a:xfrm>
        </p:spPr>
        <p:txBody>
          <a:bodyPr/>
          <a:lstStyle/>
          <a:p>
            <a:r>
              <a:rPr lang="en-GB" dirty="0"/>
              <a:t>Bjorn Hansen s193035</a:t>
            </a:r>
          </a:p>
          <a:p>
            <a:r>
              <a:rPr lang="en-GB" dirty="0"/>
              <a:t>Martin Johnsen s144731</a:t>
            </a:r>
          </a:p>
          <a:p>
            <a:r>
              <a:rPr lang="en-GB" dirty="0"/>
              <a:t>Peter </a:t>
            </a:r>
            <a:r>
              <a:rPr lang="en-GB" dirty="0" err="1"/>
              <a:t>Asbjørn</a:t>
            </a:r>
            <a:r>
              <a:rPr lang="en-GB" dirty="0"/>
              <a:t> Leer </a:t>
            </a:r>
            <a:r>
              <a:rPr lang="en-GB" dirty="0" err="1"/>
              <a:t>Bysted</a:t>
            </a:r>
            <a:r>
              <a:rPr lang="en-GB" dirty="0"/>
              <a:t> s144045</a:t>
            </a:r>
          </a:p>
          <a:p>
            <a:r>
              <a:rPr lang="en-GB" dirty="0"/>
              <a:t>Olena Holubowska s190323</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fontScale="90000"/>
          </a:bodyPr>
          <a:lstStyle/>
          <a:p>
            <a:r>
              <a:rPr lang="en-US" dirty="0"/>
              <a:t>Descriptive statistics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Pre-processing methods and frequency analysis </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8" name="Picture 7">
            <a:extLst>
              <a:ext uri="{FF2B5EF4-FFF2-40B4-BE49-F238E27FC236}">
                <a16:creationId xmlns:a16="http://schemas.microsoft.com/office/drawing/2014/main" id="{2461F75C-736D-47BC-879B-920042688798}"/>
              </a:ext>
            </a:extLst>
          </p:cNvPr>
          <p:cNvPicPr>
            <a:picLocks noChangeAspect="1"/>
          </p:cNvPicPr>
          <p:nvPr/>
        </p:nvPicPr>
        <p:blipFill>
          <a:blip r:embed="rId2"/>
          <a:stretch>
            <a:fillRect/>
          </a:stretch>
        </p:blipFill>
        <p:spPr>
          <a:xfrm>
            <a:off x="8791523" y="130966"/>
            <a:ext cx="3251151" cy="1225917"/>
          </a:xfrm>
          <a:prstGeom prst="roundRect">
            <a:avLst>
              <a:gd name="adj" fmla="val 16667"/>
            </a:avLst>
          </a:prstGeom>
          <a:ln w="28575">
            <a:solidFill>
              <a:schemeClr val="tx2"/>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A445478A-5D11-4524-BEF0-773501BCE9BD}"/>
              </a:ext>
            </a:extLst>
          </p:cNvPr>
          <p:cNvPicPr>
            <a:picLocks noChangeAspect="1"/>
          </p:cNvPicPr>
          <p:nvPr/>
        </p:nvPicPr>
        <p:blipFill>
          <a:blip r:embed="rId3"/>
          <a:stretch>
            <a:fillRect/>
          </a:stretch>
        </p:blipFill>
        <p:spPr>
          <a:xfrm>
            <a:off x="8863616" y="2042215"/>
            <a:ext cx="3242854" cy="1213528"/>
          </a:xfrm>
          <a:prstGeom prst="roundRect">
            <a:avLst>
              <a:gd name="adj" fmla="val 16667"/>
            </a:avLst>
          </a:prstGeom>
          <a:ln w="28575">
            <a:solidFill>
              <a:schemeClr val="tx2"/>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rrow: Down 6">
            <a:extLst>
              <a:ext uri="{FF2B5EF4-FFF2-40B4-BE49-F238E27FC236}">
                <a16:creationId xmlns:a16="http://schemas.microsoft.com/office/drawing/2014/main" id="{270DBE4B-8795-4F94-904A-860E3497A221}"/>
              </a:ext>
            </a:extLst>
          </p:cNvPr>
          <p:cNvSpPr/>
          <p:nvPr/>
        </p:nvSpPr>
        <p:spPr>
          <a:xfrm>
            <a:off x="9491002" y="1425229"/>
            <a:ext cx="1988081" cy="548640"/>
          </a:xfrm>
          <a:prstGeom prst="downArrow">
            <a:avLst/>
          </a:prstGeom>
          <a:solidFill>
            <a:schemeClr val="bg2"/>
          </a:solidFill>
          <a:ln w="12700" cap="flat">
            <a:noFill/>
            <a:prstDash val="solid"/>
            <a:miter/>
          </a:ln>
        </p:spPr>
        <p:txBody>
          <a:bodyPr rtlCol="0" anchor="ctr"/>
          <a:lstStyle/>
          <a:p>
            <a:pPr algn="l"/>
            <a:endParaRPr lang="en-GB" dirty="0"/>
          </a:p>
        </p:txBody>
      </p:sp>
      <p:sp>
        <p:nvSpPr>
          <p:cNvPr id="10" name="TextBox 9">
            <a:extLst>
              <a:ext uri="{FF2B5EF4-FFF2-40B4-BE49-F238E27FC236}">
                <a16:creationId xmlns:a16="http://schemas.microsoft.com/office/drawing/2014/main" id="{41D5BC6A-2E9C-4A81-8B1C-3D45FECC2A44}"/>
              </a:ext>
            </a:extLst>
          </p:cNvPr>
          <p:cNvSpPr txBox="1"/>
          <p:nvPr/>
        </p:nvSpPr>
        <p:spPr>
          <a:xfrm>
            <a:off x="9964610" y="1592544"/>
            <a:ext cx="1314994" cy="276999"/>
          </a:xfrm>
          <a:prstGeom prst="rect">
            <a:avLst/>
          </a:prstGeom>
          <a:noFill/>
        </p:spPr>
        <p:txBody>
          <a:bodyPr wrap="square" rtlCol="0">
            <a:spAutoFit/>
          </a:bodyPr>
          <a:lstStyle/>
          <a:p>
            <a:r>
              <a:rPr lang="en-GB" sz="1200" b="1" dirty="0"/>
              <a:t>Tokenization</a:t>
            </a:r>
          </a:p>
        </p:txBody>
      </p:sp>
      <p:sp>
        <p:nvSpPr>
          <p:cNvPr id="12" name="Arrow: Down 11">
            <a:extLst>
              <a:ext uri="{FF2B5EF4-FFF2-40B4-BE49-F238E27FC236}">
                <a16:creationId xmlns:a16="http://schemas.microsoft.com/office/drawing/2014/main" id="{2E901F62-42CB-482B-9454-F063DB273ADA}"/>
              </a:ext>
            </a:extLst>
          </p:cNvPr>
          <p:cNvSpPr/>
          <p:nvPr/>
        </p:nvSpPr>
        <p:spPr>
          <a:xfrm>
            <a:off x="9599859" y="3334175"/>
            <a:ext cx="1988081" cy="548640"/>
          </a:xfrm>
          <a:prstGeom prst="downArrow">
            <a:avLst/>
          </a:prstGeom>
          <a:solidFill>
            <a:schemeClr val="bg2"/>
          </a:solidFill>
          <a:ln w="12700" cap="flat">
            <a:noFill/>
            <a:prstDash val="solid"/>
            <a:miter/>
          </a:ln>
        </p:spPr>
        <p:txBody>
          <a:bodyPr rtlCol="0" anchor="ctr"/>
          <a:lstStyle/>
          <a:p>
            <a:pPr algn="l"/>
            <a:endParaRPr lang="en-GB" dirty="0"/>
          </a:p>
        </p:txBody>
      </p:sp>
      <p:sp>
        <p:nvSpPr>
          <p:cNvPr id="13" name="TextBox 12">
            <a:extLst>
              <a:ext uri="{FF2B5EF4-FFF2-40B4-BE49-F238E27FC236}">
                <a16:creationId xmlns:a16="http://schemas.microsoft.com/office/drawing/2014/main" id="{FE9A1378-A77A-4B4E-A8A0-1523768930B4}"/>
              </a:ext>
            </a:extLst>
          </p:cNvPr>
          <p:cNvSpPr txBox="1"/>
          <p:nvPr/>
        </p:nvSpPr>
        <p:spPr>
          <a:xfrm>
            <a:off x="10073467" y="3501490"/>
            <a:ext cx="1314994" cy="276999"/>
          </a:xfrm>
          <a:prstGeom prst="rect">
            <a:avLst/>
          </a:prstGeom>
          <a:noFill/>
        </p:spPr>
        <p:txBody>
          <a:bodyPr wrap="square" rtlCol="0">
            <a:spAutoFit/>
          </a:bodyPr>
          <a:lstStyle/>
          <a:p>
            <a:r>
              <a:rPr lang="en-GB" sz="1200" b="1" dirty="0"/>
              <a:t>Vectorization</a:t>
            </a:r>
          </a:p>
        </p:txBody>
      </p:sp>
      <p:pic>
        <p:nvPicPr>
          <p:cNvPr id="15" name="Picture 14">
            <a:extLst>
              <a:ext uri="{FF2B5EF4-FFF2-40B4-BE49-F238E27FC236}">
                <a16:creationId xmlns:a16="http://schemas.microsoft.com/office/drawing/2014/main" id="{2BD795A7-F107-4DAD-A581-DC930F24D422}"/>
              </a:ext>
            </a:extLst>
          </p:cNvPr>
          <p:cNvPicPr>
            <a:picLocks noChangeAspect="1"/>
          </p:cNvPicPr>
          <p:nvPr/>
        </p:nvPicPr>
        <p:blipFill>
          <a:blip r:embed="rId4"/>
          <a:stretch>
            <a:fillRect/>
          </a:stretch>
        </p:blipFill>
        <p:spPr>
          <a:xfrm>
            <a:off x="154617" y="2141046"/>
            <a:ext cx="1034015" cy="4680857"/>
          </a:xfrm>
          <a:prstGeom prst="rect">
            <a:avLst/>
          </a:prstGeom>
          <a:ln>
            <a:solidFill>
              <a:schemeClr val="tx2"/>
            </a:solidFill>
          </a:ln>
        </p:spPr>
      </p:pic>
      <p:pic>
        <p:nvPicPr>
          <p:cNvPr id="16" name="Picture 15">
            <a:extLst>
              <a:ext uri="{FF2B5EF4-FFF2-40B4-BE49-F238E27FC236}">
                <a16:creationId xmlns:a16="http://schemas.microsoft.com/office/drawing/2014/main" id="{6A0F5891-0FC7-4ACC-AC65-283BA3BCC2E5}"/>
              </a:ext>
            </a:extLst>
          </p:cNvPr>
          <p:cNvPicPr>
            <a:picLocks noChangeAspect="1"/>
          </p:cNvPicPr>
          <p:nvPr/>
        </p:nvPicPr>
        <p:blipFill>
          <a:blip r:embed="rId5"/>
          <a:stretch>
            <a:fillRect/>
          </a:stretch>
        </p:blipFill>
        <p:spPr>
          <a:xfrm>
            <a:off x="1332712" y="2141046"/>
            <a:ext cx="946329" cy="4680857"/>
          </a:xfrm>
          <a:prstGeom prst="rect">
            <a:avLst/>
          </a:prstGeom>
          <a:ln>
            <a:solidFill>
              <a:schemeClr val="tx2"/>
            </a:solidFill>
          </a:ln>
        </p:spPr>
      </p:pic>
      <p:pic>
        <p:nvPicPr>
          <p:cNvPr id="24" name="Picture 23">
            <a:extLst>
              <a:ext uri="{FF2B5EF4-FFF2-40B4-BE49-F238E27FC236}">
                <a16:creationId xmlns:a16="http://schemas.microsoft.com/office/drawing/2014/main" id="{6DD316F5-0488-45BB-A5F5-FE74B89E34C9}"/>
              </a:ext>
            </a:extLst>
          </p:cNvPr>
          <p:cNvPicPr>
            <a:picLocks noChangeAspect="1"/>
          </p:cNvPicPr>
          <p:nvPr/>
        </p:nvPicPr>
        <p:blipFill>
          <a:blip r:embed="rId6"/>
          <a:stretch>
            <a:fillRect/>
          </a:stretch>
        </p:blipFill>
        <p:spPr>
          <a:xfrm>
            <a:off x="2486938" y="2153154"/>
            <a:ext cx="2877667" cy="1729661"/>
          </a:xfrm>
          <a:prstGeom prst="rect">
            <a:avLst/>
          </a:prstGeom>
          <a:ln w="12700">
            <a:solidFill>
              <a:schemeClr val="tx2"/>
            </a:solidFill>
          </a:ln>
        </p:spPr>
      </p:pic>
      <p:pic>
        <p:nvPicPr>
          <p:cNvPr id="25" name="Picture 24">
            <a:extLst>
              <a:ext uri="{FF2B5EF4-FFF2-40B4-BE49-F238E27FC236}">
                <a16:creationId xmlns:a16="http://schemas.microsoft.com/office/drawing/2014/main" id="{5F2F921D-EABD-4615-9561-CB640B1DEC1D}"/>
              </a:ext>
            </a:extLst>
          </p:cNvPr>
          <p:cNvPicPr>
            <a:picLocks noChangeAspect="1"/>
          </p:cNvPicPr>
          <p:nvPr/>
        </p:nvPicPr>
        <p:blipFill>
          <a:blip r:embed="rId7"/>
          <a:stretch>
            <a:fillRect/>
          </a:stretch>
        </p:blipFill>
        <p:spPr>
          <a:xfrm>
            <a:off x="2491359" y="4027866"/>
            <a:ext cx="5850087" cy="1911758"/>
          </a:xfrm>
          <a:prstGeom prst="rect">
            <a:avLst/>
          </a:prstGeom>
          <a:ln w="12700">
            <a:solidFill>
              <a:schemeClr val="tx2"/>
            </a:solidFill>
          </a:ln>
        </p:spPr>
      </p:pic>
      <p:pic>
        <p:nvPicPr>
          <p:cNvPr id="26" name="Picture 25">
            <a:extLst>
              <a:ext uri="{FF2B5EF4-FFF2-40B4-BE49-F238E27FC236}">
                <a16:creationId xmlns:a16="http://schemas.microsoft.com/office/drawing/2014/main" id="{E726134F-CEC9-44D9-AF9E-F5199E794DF6}"/>
              </a:ext>
            </a:extLst>
          </p:cNvPr>
          <p:cNvPicPr>
            <a:picLocks noChangeAspect="1"/>
          </p:cNvPicPr>
          <p:nvPr/>
        </p:nvPicPr>
        <p:blipFill>
          <a:blip r:embed="rId8"/>
          <a:stretch>
            <a:fillRect/>
          </a:stretch>
        </p:blipFill>
        <p:spPr>
          <a:xfrm>
            <a:off x="5463782" y="2153154"/>
            <a:ext cx="2877664" cy="1729660"/>
          </a:xfrm>
          <a:prstGeom prst="rect">
            <a:avLst/>
          </a:prstGeom>
          <a:ln w="19050">
            <a:solidFill>
              <a:schemeClr val="tx2"/>
            </a:solidFill>
          </a:ln>
        </p:spPr>
      </p:pic>
      <p:sp>
        <p:nvSpPr>
          <p:cNvPr id="27" name="TextBox 26">
            <a:extLst>
              <a:ext uri="{FF2B5EF4-FFF2-40B4-BE49-F238E27FC236}">
                <a16:creationId xmlns:a16="http://schemas.microsoft.com/office/drawing/2014/main" id="{391F3844-86F1-45CD-9F69-E6302212C85B}"/>
              </a:ext>
            </a:extLst>
          </p:cNvPr>
          <p:cNvSpPr txBox="1"/>
          <p:nvPr/>
        </p:nvSpPr>
        <p:spPr>
          <a:xfrm>
            <a:off x="2486938" y="6090498"/>
            <a:ext cx="5850087" cy="553998"/>
          </a:xfrm>
          <a:prstGeom prst="rect">
            <a:avLst/>
          </a:prstGeom>
          <a:noFill/>
        </p:spPr>
        <p:txBody>
          <a:bodyPr wrap="square" rtlCol="0">
            <a:spAutoFit/>
          </a:bodyPr>
          <a:lstStyle/>
          <a:p>
            <a:pPr algn="just"/>
            <a:r>
              <a:rPr lang="en-GB" sz="1000" dirty="0">
                <a:solidFill>
                  <a:schemeClr val="tx2"/>
                </a:solidFill>
              </a:rPr>
              <a:t>By the comparison of the most frequent, characteristics words (table on left, marked words), summary of the general performance (top graphs) and count of the particular words (bottom graph), the general characterisation of the parties is performed. </a:t>
            </a:r>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a:bodyPr>
          <a:lstStyle/>
          <a:p>
            <a:r>
              <a:rPr lang="en-US" dirty="0"/>
              <a:t>Clustering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156681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a:bodyPr>
          <a:lstStyle/>
          <a:p>
            <a:r>
              <a:rPr lang="en-US" dirty="0"/>
              <a:t>Peter’s part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72032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68113" y="130966"/>
            <a:ext cx="5056083" cy="782638"/>
          </a:xfrm>
        </p:spPr>
        <p:txBody>
          <a:bodyPr>
            <a:normAutofit/>
          </a:bodyPr>
          <a:lstStyle/>
          <a:p>
            <a:r>
              <a:rPr lang="en-US" dirty="0"/>
              <a:t>Martin’s part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68113" y="1105718"/>
            <a:ext cx="4421856" cy="749047"/>
          </a:xfrm>
        </p:spPr>
        <p:txBody>
          <a:bodyPr/>
          <a:lstStyle/>
          <a:p>
            <a:r>
              <a:rPr lang="en-US" dirty="0"/>
              <a: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529963202"/>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6dc4bcd6-49db-4c07-9060-8acfc67cef9f"/>
    <ds:schemaRef ds:uri="http://schemas.microsoft.com/office/2006/documentManagement/types"/>
    <ds:schemaRef ds:uri="http://schemas.openxmlformats.org/package/2006/metadata/core-properties"/>
    <ds:schemaRef ds:uri="fb0879af-3eba-417a-a55a-ffe6dcd6ca77"/>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microsoft.com/sharepoint/v3"/>
    <ds:schemaRef ds:uri="http://purl.org/dc/terms/"/>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88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Lucida Grande</vt:lpstr>
      <vt:lpstr>Verdana</vt:lpstr>
      <vt:lpstr>Wingdings</vt:lpstr>
      <vt:lpstr>Office Theme</vt:lpstr>
      <vt:lpstr>The Danish Parliament Corpus </vt:lpstr>
      <vt:lpstr>Descriptive statistics </vt:lpstr>
      <vt:lpstr>Clustering </vt:lpstr>
      <vt:lpstr>Peter’s part </vt:lpstr>
      <vt:lpstr>Martin’s part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2020-04-29T16:25:06Z</dcterms:created>
  <dcterms:modified xsi:type="dcterms:W3CDTF">2020-04-29T19:09:57Z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