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68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860" y="-2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2021/7/16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2021/7/16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2021/7/16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2021/7/16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2021/7/16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2021/7/16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2021/7/16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2021/7/16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2021/7/16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2021/7/16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2021/7/16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2021/7/16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flexboxfroggy.com/" TargetMode="Externa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zh-TW" altLang="en-US" sz="3200" dirty="0">
                <a:latin typeface="Times New Roman" pitchFamily="18" charset="0"/>
                <a:cs typeface="Times New Roman" pitchFamily="18" charset="0"/>
              </a:rPr>
              <a:t>靜態網頁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8711952" y="6573902"/>
            <a:ext cx="43204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1200" dirty="0">
                <a:latin typeface="Times New Roman" pitchFamily="18" charset="0"/>
                <a:cs typeface="Times New Roman" pitchFamily="18" charset="0"/>
              </a:rPr>
              <a:t>1</a:t>
            </a:r>
            <a:endParaRPr lang="zh-TW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18277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0" y="0"/>
            <a:ext cx="9144000" cy="83671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zh-TW" altLang="en-US" sz="2400" dirty="0">
                <a:latin typeface="Times New Roman" pitchFamily="18" charset="0"/>
                <a:cs typeface="Times New Roman" pitchFamily="18" charset="0"/>
              </a:rPr>
              <a:t>撰寫 </a:t>
            </a:r>
            <a:r>
              <a:rPr lang="en-US" altLang="zh-TW" sz="2400" dirty="0">
                <a:latin typeface="Times New Roman" pitchFamily="18" charset="0"/>
                <a:cs typeface="Times New Roman" pitchFamily="18" charset="0"/>
              </a:rPr>
              <a:t>&lt;body&gt;&lt;/body&gt;</a:t>
            </a:r>
            <a:r>
              <a:rPr lang="zh-TW" altLang="en-US" sz="2400" dirty="0">
                <a:latin typeface="Times New Roman" pitchFamily="18" charset="0"/>
                <a:cs typeface="Times New Roman" pitchFamily="18" charset="0"/>
              </a:rPr>
              <a:t> 內容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8711952" y="6573902"/>
            <a:ext cx="43204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1200" dirty="0">
                <a:latin typeface="Times New Roman" pitchFamily="18" charset="0"/>
                <a:cs typeface="Times New Roman" pitchFamily="18" charset="0"/>
              </a:rPr>
              <a:t>10</a:t>
            </a:r>
            <a:endParaRPr lang="zh-TW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503548" y="1124744"/>
            <a:ext cx="8136904" cy="5328592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&lt;body&gt;</a:t>
            </a:r>
          </a:p>
          <a:p>
            <a:pPr defTabSz="0"/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&lt;div&gt;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第一段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&lt;span&gt;</a:t>
            </a:r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文字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&lt;/span&gt;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    &lt;</a:t>
            </a:r>
            <a:r>
              <a:rPr lang="en-US" altLang="zh-TW" dirty="0" err="1">
                <a:latin typeface="Times New Roman" pitchFamily="18" charset="0"/>
                <a:cs typeface="Times New Roman" pitchFamily="18" charset="0"/>
              </a:rPr>
              <a:t>br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第二段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&lt;span&gt;</a:t>
            </a:r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文字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&lt;/span&gt;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&lt;/div&gt;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&lt;/body&gt;</a:t>
            </a:r>
          </a:p>
          <a:p>
            <a:pPr defTabSz="0"/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  <a:p>
            <a:pPr defTabSz="0"/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Inline level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defTabSz="0"/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　類似文字的 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element</a:t>
            </a:r>
          </a:p>
          <a:p>
            <a:pPr defTabSz="0"/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　</a:t>
            </a:r>
            <a:r>
              <a:rPr lang="en-US" altLang="zh-TW" dirty="0" err="1">
                <a:latin typeface="Times New Roman" pitchFamily="18" charset="0"/>
                <a:cs typeface="Times New Roman" pitchFamily="18" charset="0"/>
              </a:rPr>
              <a:t>eg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.&lt;span&gt;&lt;/span&gt;, &lt;</a:t>
            </a:r>
            <a:r>
              <a:rPr lang="en-US" altLang="zh-TW" dirty="0" err="1">
                <a:latin typeface="Times New Roman" pitchFamily="18" charset="0"/>
                <a:cs typeface="Times New Roman" pitchFamily="18" charset="0"/>
              </a:rPr>
              <a:t>br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defTabSz="0"/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  <a:p>
            <a:pPr defTabSz="0"/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Block level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defTabSz="0"/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　標記一個區塊的 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element</a:t>
            </a:r>
          </a:p>
          <a:p>
            <a:pPr defTabSz="0"/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　</a:t>
            </a:r>
            <a:r>
              <a:rPr lang="en-US" altLang="zh-TW" dirty="0" err="1">
                <a:latin typeface="Times New Roman" pitchFamily="18" charset="0"/>
                <a:cs typeface="Times New Roman" pitchFamily="18" charset="0"/>
              </a:rPr>
              <a:t>eg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.&lt;div&gt;&lt;/div&gt;</a:t>
            </a:r>
          </a:p>
          <a:p>
            <a:pPr defTabSz="0"/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  <a:p>
            <a:pPr defTabSz="0"/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之後會詳細解釋 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inline </a:t>
            </a:r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和 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block</a:t>
            </a:r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，這裡先簡單理解</a:t>
            </a:r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1556792"/>
            <a:ext cx="3007519" cy="1450181"/>
          </a:xfrm>
          <a:prstGeom prst="rect">
            <a:avLst/>
          </a:prstGeom>
        </p:spPr>
      </p:pic>
      <p:sp>
        <p:nvSpPr>
          <p:cNvPr id="39" name="矩形 38"/>
          <p:cNvSpPr/>
          <p:nvPr/>
        </p:nvSpPr>
        <p:spPr>
          <a:xfrm>
            <a:off x="503548" y="1124745"/>
            <a:ext cx="7524836" cy="2016224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80024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0" y="0"/>
            <a:ext cx="9144000" cy="83671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zh-TW" altLang="en-US" sz="2400" dirty="0">
                <a:latin typeface="Times New Roman" pitchFamily="18" charset="0"/>
                <a:cs typeface="Times New Roman" pitchFamily="18" charset="0"/>
              </a:rPr>
              <a:t>瀏覽器檢查網頁文件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8711952" y="6573902"/>
            <a:ext cx="43204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1200" dirty="0">
                <a:latin typeface="Times New Roman" pitchFamily="18" charset="0"/>
                <a:cs typeface="Times New Roman" pitchFamily="18" charset="0"/>
              </a:rPr>
              <a:t>11</a:t>
            </a:r>
            <a:endParaRPr lang="zh-TW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503548" y="1124744"/>
            <a:ext cx="8136904" cy="5328592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defTabSz="0"/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在瀏覽器按下 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F12</a:t>
            </a:r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，開啟「開發者工具」</a:t>
            </a:r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99859"/>
            <a:ext cx="9144000" cy="4923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1909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0" y="0"/>
            <a:ext cx="9144000" cy="83671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zh-TW" sz="2400" dirty="0">
                <a:latin typeface="Times New Roman" pitchFamily="18" charset="0"/>
                <a:cs typeface="Times New Roman" pitchFamily="18" charset="0"/>
              </a:rPr>
              <a:t>Element </a:t>
            </a:r>
            <a:r>
              <a:rPr lang="zh-TW" altLang="en-US" sz="2400" dirty="0">
                <a:latin typeface="Times New Roman" pitchFamily="18" charset="0"/>
                <a:cs typeface="Times New Roman" pitchFamily="18" charset="0"/>
              </a:rPr>
              <a:t>介紹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8711952" y="6573902"/>
            <a:ext cx="43204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1200" dirty="0">
                <a:latin typeface="Times New Roman" pitchFamily="18" charset="0"/>
                <a:cs typeface="Times New Roman" pitchFamily="18" charset="0"/>
              </a:rPr>
              <a:t>12</a:t>
            </a:r>
            <a:endParaRPr lang="zh-TW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503548" y="1124744"/>
            <a:ext cx="8136904" cy="5328592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defTabSz="0"/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註解</a:t>
            </a:r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  <a:p>
            <a:pPr defTabSz="0"/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　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&lt;!-- </a:t>
            </a:r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註解 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--&gt;</a:t>
            </a:r>
          </a:p>
          <a:p>
            <a:pPr defTabSz="0"/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區塊</a:t>
            </a:r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  <a:p>
            <a:pPr defTabSz="0"/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　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&lt;div&gt;</a:t>
            </a:r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區塊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&lt;/div&gt;</a:t>
            </a:r>
          </a:p>
          <a:p>
            <a:pPr defTabSz="0"/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段落</a:t>
            </a:r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  <a:p>
            <a:pPr defTabSz="0"/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　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&lt;p&gt;</a:t>
            </a:r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段落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&lt;/p&gt;</a:t>
            </a:r>
          </a:p>
          <a:p>
            <a:pPr defTabSz="0"/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標題</a:t>
            </a:r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  <a:p>
            <a:pPr defTabSz="0"/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　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&lt;h1&gt;</a:t>
            </a:r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標題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1&lt;/h1&gt;</a:t>
            </a:r>
          </a:p>
          <a:p>
            <a:pPr defTabSz="0"/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　</a:t>
            </a:r>
            <a:r>
              <a:rPr lang="pt-BR" altLang="zh-TW" dirty="0">
                <a:latin typeface="Times New Roman" pitchFamily="18" charset="0"/>
                <a:cs typeface="Times New Roman" pitchFamily="18" charset="0"/>
              </a:rPr>
              <a:t>&lt;h2&gt;</a:t>
            </a:r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標題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pt-BR" altLang="zh-TW" dirty="0">
                <a:latin typeface="Times New Roman" pitchFamily="18" charset="0"/>
                <a:cs typeface="Times New Roman" pitchFamily="18" charset="0"/>
              </a:rPr>
              <a:t>&lt;/h2&gt;</a:t>
            </a:r>
          </a:p>
          <a:p>
            <a:pPr defTabSz="0"/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　</a:t>
            </a:r>
            <a:r>
              <a:rPr lang="pt-BR" altLang="zh-TW" dirty="0">
                <a:latin typeface="Times New Roman" pitchFamily="18" charset="0"/>
                <a:cs typeface="Times New Roman" pitchFamily="18" charset="0"/>
              </a:rPr>
              <a:t>&lt;h3&gt;</a:t>
            </a:r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標題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pt-BR" altLang="zh-TW" dirty="0">
                <a:latin typeface="Times New Roman" pitchFamily="18" charset="0"/>
                <a:cs typeface="Times New Roman" pitchFamily="18" charset="0"/>
              </a:rPr>
              <a:t>&lt;/h3&gt;</a:t>
            </a:r>
          </a:p>
          <a:p>
            <a:pPr defTabSz="0"/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　</a:t>
            </a:r>
            <a:r>
              <a:rPr lang="pt-BR" altLang="zh-TW" dirty="0">
                <a:latin typeface="Times New Roman" pitchFamily="18" charset="0"/>
                <a:cs typeface="Times New Roman" pitchFamily="18" charset="0"/>
              </a:rPr>
              <a:t>&lt;h4&gt;</a:t>
            </a:r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標題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pt-BR" altLang="zh-TW" dirty="0">
                <a:latin typeface="Times New Roman" pitchFamily="18" charset="0"/>
                <a:cs typeface="Times New Roman" pitchFamily="18" charset="0"/>
              </a:rPr>
              <a:t>&lt;/h4&gt;</a:t>
            </a:r>
          </a:p>
          <a:p>
            <a:pPr defTabSz="0"/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　</a:t>
            </a:r>
            <a:r>
              <a:rPr lang="pt-BR" altLang="zh-TW" dirty="0">
                <a:latin typeface="Times New Roman" pitchFamily="18" charset="0"/>
                <a:cs typeface="Times New Roman" pitchFamily="18" charset="0"/>
              </a:rPr>
              <a:t>&lt;h5&gt;</a:t>
            </a:r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標題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pt-BR" altLang="zh-TW" dirty="0">
                <a:latin typeface="Times New Roman" pitchFamily="18" charset="0"/>
                <a:cs typeface="Times New Roman" pitchFamily="18" charset="0"/>
              </a:rPr>
              <a:t>&lt;/h5&gt;</a:t>
            </a:r>
          </a:p>
          <a:p>
            <a:pPr defTabSz="0"/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　</a:t>
            </a:r>
            <a:r>
              <a:rPr lang="pt-BR" altLang="zh-TW" dirty="0">
                <a:latin typeface="Times New Roman" pitchFamily="18" charset="0"/>
                <a:cs typeface="Times New Roman" pitchFamily="18" charset="0"/>
              </a:rPr>
              <a:t>&lt;h6&gt;</a:t>
            </a:r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標題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6</a:t>
            </a:r>
            <a:r>
              <a:rPr lang="pt-BR" altLang="zh-TW" dirty="0">
                <a:latin typeface="Times New Roman" pitchFamily="18" charset="0"/>
                <a:cs typeface="Times New Roman" pitchFamily="18" charset="0"/>
              </a:rPr>
              <a:t>&lt;/h6&gt;</a:t>
            </a:r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  <a:p>
            <a:pPr defTabSz="0"/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一串文字</a:t>
            </a:r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  <a:p>
            <a:pPr defTabSz="0"/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　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&lt;span&gt;</a:t>
            </a:r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文字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&lt;/span&gt;</a:t>
            </a:r>
          </a:p>
          <a:p>
            <a:pPr defTabSz="0"/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換行</a:t>
            </a:r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  <a:p>
            <a:pPr defTabSz="0"/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　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altLang="zh-TW" dirty="0" err="1">
                <a:latin typeface="Times New Roman" pitchFamily="18" charset="0"/>
                <a:cs typeface="Times New Roman" pitchFamily="18" charset="0"/>
              </a:rPr>
              <a:t>br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&gt;</a:t>
            </a:r>
          </a:p>
        </p:txBody>
      </p:sp>
      <p:sp>
        <p:nvSpPr>
          <p:cNvPr id="6" name="矩形 5"/>
          <p:cNvSpPr/>
          <p:nvPr/>
        </p:nvSpPr>
        <p:spPr>
          <a:xfrm>
            <a:off x="503548" y="4725144"/>
            <a:ext cx="2268252" cy="108012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5004048" y="2930462"/>
            <a:ext cx="3096344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習慣上，會把這兩種標籤放在 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div, p, h1, ……</a:t>
            </a:r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 標籤裡面</a:t>
            </a:r>
          </a:p>
        </p:txBody>
      </p:sp>
      <p:cxnSp>
        <p:nvCxnSpPr>
          <p:cNvPr id="8" name="直線單箭頭接點 7"/>
          <p:cNvCxnSpPr/>
          <p:nvPr/>
        </p:nvCxnSpPr>
        <p:spPr>
          <a:xfrm flipH="1">
            <a:off x="2771800" y="3356992"/>
            <a:ext cx="2232248" cy="1368152"/>
          </a:xfrm>
          <a:prstGeom prst="straightConnector1">
            <a:avLst/>
          </a:prstGeom>
          <a:ln w="1905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06854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0" y="0"/>
            <a:ext cx="9144000" cy="83671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zh-TW" sz="2400" dirty="0">
                <a:latin typeface="Times New Roman" pitchFamily="18" charset="0"/>
                <a:cs typeface="Times New Roman" pitchFamily="18" charset="0"/>
              </a:rPr>
              <a:t>Element </a:t>
            </a:r>
            <a:r>
              <a:rPr lang="zh-TW" altLang="en-US" sz="2400" dirty="0">
                <a:latin typeface="Times New Roman" pitchFamily="18" charset="0"/>
                <a:cs typeface="Times New Roman" pitchFamily="18" charset="0"/>
              </a:rPr>
              <a:t>介紹：</a:t>
            </a:r>
            <a:r>
              <a:rPr lang="en-US" altLang="zh-TW" sz="2400" dirty="0">
                <a:latin typeface="Times New Roman" pitchFamily="18" charset="0"/>
                <a:cs typeface="Times New Roman" pitchFamily="18" charset="0"/>
              </a:rPr>
              <a:t>List</a:t>
            </a:r>
            <a:endParaRPr lang="zh-TW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8711952" y="6573902"/>
            <a:ext cx="43204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1200" dirty="0">
                <a:latin typeface="Times New Roman" pitchFamily="18" charset="0"/>
                <a:cs typeface="Times New Roman" pitchFamily="18" charset="0"/>
              </a:rPr>
              <a:t>13</a:t>
            </a:r>
            <a:endParaRPr lang="zh-TW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503548" y="1124744"/>
            <a:ext cx="8136904" cy="5328592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defTabSz="0"/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無序 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List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&lt;</a:t>
            </a:r>
            <a:r>
              <a:rPr lang="en-US" altLang="zh-TW" dirty="0" err="1">
                <a:latin typeface="Times New Roman" pitchFamily="18" charset="0"/>
                <a:cs typeface="Times New Roman" pitchFamily="18" charset="0"/>
              </a:rPr>
              <a:t>ul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    &lt;li&gt;</a:t>
            </a:r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無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&lt;/li&gt;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    &lt;li&gt;</a:t>
            </a:r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序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&lt;/li&gt;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    &lt;li&gt;List&lt;/li&gt;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&lt;/</a:t>
            </a:r>
            <a:r>
              <a:rPr lang="en-US" altLang="zh-TW" dirty="0" err="1">
                <a:latin typeface="Times New Roman" pitchFamily="18" charset="0"/>
                <a:cs typeface="Times New Roman" pitchFamily="18" charset="0"/>
              </a:rPr>
              <a:t>ul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defTabSz="0"/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  <a:p>
            <a:pPr defTabSz="0"/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有序 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List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&lt;</a:t>
            </a:r>
            <a:r>
              <a:rPr lang="en-US" altLang="zh-TW" dirty="0" err="1">
                <a:latin typeface="Times New Roman" pitchFamily="18" charset="0"/>
                <a:cs typeface="Times New Roman" pitchFamily="18" charset="0"/>
              </a:rPr>
              <a:t>ol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    &lt;li&gt;</a:t>
            </a:r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有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&lt;/li&gt;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    &lt;li&gt;</a:t>
            </a:r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序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&lt;/li&gt;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    &lt;li&gt;List&lt;/li&gt;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&lt;/</a:t>
            </a:r>
            <a:r>
              <a:rPr lang="en-US" altLang="zh-TW" dirty="0" err="1">
                <a:latin typeface="Times New Roman" pitchFamily="18" charset="0"/>
                <a:cs typeface="Times New Roman" pitchFamily="18" charset="0"/>
              </a:rPr>
              <a:t>ol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&gt;</a:t>
            </a:r>
          </a:p>
        </p:txBody>
      </p:sp>
      <p:sp>
        <p:nvSpPr>
          <p:cNvPr id="6" name="矩形 5"/>
          <p:cNvSpPr/>
          <p:nvPr/>
        </p:nvSpPr>
        <p:spPr>
          <a:xfrm>
            <a:off x="503548" y="1124744"/>
            <a:ext cx="2268252" cy="180571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5004048" y="3172326"/>
            <a:ext cx="136815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比較常用</a:t>
            </a:r>
          </a:p>
        </p:txBody>
      </p:sp>
      <p:cxnSp>
        <p:nvCxnSpPr>
          <p:cNvPr id="8" name="直線單箭頭接點 7"/>
          <p:cNvCxnSpPr/>
          <p:nvPr/>
        </p:nvCxnSpPr>
        <p:spPr>
          <a:xfrm flipH="1" flipV="1">
            <a:off x="2771800" y="2930462"/>
            <a:ext cx="2232248" cy="426530"/>
          </a:xfrm>
          <a:prstGeom prst="straightConnector1">
            <a:avLst/>
          </a:prstGeom>
          <a:ln w="1905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91175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0" y="0"/>
            <a:ext cx="9144000" cy="83671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zh-TW" sz="2400" dirty="0">
                <a:latin typeface="Times New Roman" pitchFamily="18" charset="0"/>
                <a:cs typeface="Times New Roman" pitchFamily="18" charset="0"/>
              </a:rPr>
              <a:t>Element </a:t>
            </a:r>
            <a:r>
              <a:rPr lang="zh-TW" altLang="en-US" sz="2400" dirty="0">
                <a:latin typeface="Times New Roman" pitchFamily="18" charset="0"/>
                <a:cs typeface="Times New Roman" pitchFamily="18" charset="0"/>
              </a:rPr>
              <a:t>介紹：</a:t>
            </a:r>
            <a:r>
              <a:rPr lang="en-US" altLang="zh-TW" sz="2400" dirty="0">
                <a:latin typeface="Times New Roman" pitchFamily="18" charset="0"/>
                <a:cs typeface="Times New Roman" pitchFamily="18" charset="0"/>
              </a:rPr>
              <a:t>Table</a:t>
            </a:r>
            <a:endParaRPr lang="zh-TW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8711952" y="6573902"/>
            <a:ext cx="43204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1200" dirty="0">
                <a:latin typeface="Times New Roman" pitchFamily="18" charset="0"/>
                <a:cs typeface="Times New Roman" pitchFamily="18" charset="0"/>
              </a:rPr>
              <a:t>14</a:t>
            </a:r>
            <a:endParaRPr lang="zh-TW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503548" y="1124744"/>
            <a:ext cx="8136904" cy="5328592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defTabSz="0"/>
            <a:r>
              <a:rPr lang="zh-TW" altLang="en-US" sz="1600" dirty="0">
                <a:latin typeface="Times New Roman" pitchFamily="18" charset="0"/>
                <a:cs typeface="Times New Roman" pitchFamily="18" charset="0"/>
              </a:rPr>
              <a:t>標示 </a:t>
            </a:r>
            <a:r>
              <a:rPr lang="en-US" altLang="zh-TW" sz="1600" dirty="0">
                <a:latin typeface="Times New Roman" pitchFamily="18" charset="0"/>
                <a:cs typeface="Times New Roman" pitchFamily="18" charset="0"/>
              </a:rPr>
              <a:t>Table </a:t>
            </a:r>
            <a:r>
              <a:rPr lang="zh-TW" altLang="en-US" sz="1600" dirty="0">
                <a:latin typeface="Times New Roman" pitchFamily="18" charset="0"/>
                <a:cs typeface="Times New Roman" pitchFamily="18" charset="0"/>
              </a:rPr>
              <a:t>結構</a:t>
            </a:r>
            <a:endParaRPr lang="en-US" altLang="zh-TW" sz="1600" dirty="0">
              <a:latin typeface="Times New Roman" pitchFamily="18" charset="0"/>
              <a:cs typeface="Times New Roman" pitchFamily="18" charset="0"/>
            </a:endParaRPr>
          </a:p>
          <a:p>
            <a:pPr defTabSz="0"/>
            <a:r>
              <a:rPr lang="zh-TW" altLang="en-US" sz="16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TW" sz="1600" dirty="0">
                <a:latin typeface="Times New Roman" pitchFamily="18" charset="0"/>
                <a:cs typeface="Times New Roman" pitchFamily="18" charset="0"/>
              </a:rPr>
              <a:t>&lt;table&gt;</a:t>
            </a:r>
          </a:p>
          <a:p>
            <a:pPr defTabSz="0"/>
            <a:r>
              <a:rPr lang="zh-TW" altLang="en-US" sz="16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TW" sz="16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&lt;caption&gt;Table Title&lt;/caption&gt;</a:t>
            </a:r>
          </a:p>
          <a:p>
            <a:pPr defTabSz="0"/>
            <a:r>
              <a:rPr lang="en-US" altLang="zh-TW" sz="16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TW" sz="1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altLang="zh-TW" sz="16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thead</a:t>
            </a:r>
            <a:r>
              <a:rPr lang="en-US" altLang="zh-TW" sz="1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defTabSz="0"/>
            <a:r>
              <a:rPr lang="en-US" altLang="zh-TW" sz="1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      &lt;</a:t>
            </a:r>
            <a:r>
              <a:rPr lang="en-US" altLang="zh-TW" sz="16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tr</a:t>
            </a:r>
            <a:r>
              <a:rPr lang="en-US" altLang="zh-TW" sz="1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defTabSz="0"/>
            <a:r>
              <a:rPr lang="en-US" altLang="zh-TW" sz="1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          &lt;</a:t>
            </a:r>
            <a:r>
              <a:rPr lang="en-US" altLang="zh-TW" sz="16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altLang="zh-TW" sz="1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&gt;th1&lt;/</a:t>
            </a:r>
            <a:r>
              <a:rPr lang="en-US" altLang="zh-TW" sz="16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altLang="zh-TW" sz="1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&gt;&lt;</a:t>
            </a:r>
            <a:r>
              <a:rPr lang="en-US" altLang="zh-TW" sz="16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altLang="zh-TW" sz="1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&gt;th2&lt;/</a:t>
            </a:r>
            <a:r>
              <a:rPr lang="en-US" altLang="zh-TW" sz="16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altLang="zh-TW" sz="1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&gt;&lt;</a:t>
            </a:r>
            <a:r>
              <a:rPr lang="en-US" altLang="zh-TW" sz="16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altLang="zh-TW" sz="1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&gt;th3&lt;/</a:t>
            </a:r>
            <a:r>
              <a:rPr lang="en-US" altLang="zh-TW" sz="16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altLang="zh-TW" sz="1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defTabSz="0"/>
            <a:r>
              <a:rPr lang="en-US" altLang="zh-TW" sz="1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      &lt;/</a:t>
            </a:r>
            <a:r>
              <a:rPr lang="en-US" altLang="zh-TW" sz="16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tr</a:t>
            </a:r>
            <a:r>
              <a:rPr lang="en-US" altLang="zh-TW" sz="1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defTabSz="0"/>
            <a:r>
              <a:rPr lang="en-US" altLang="zh-TW" sz="1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  &lt;/</a:t>
            </a:r>
            <a:r>
              <a:rPr lang="en-US" altLang="zh-TW" sz="16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thead</a:t>
            </a:r>
            <a:r>
              <a:rPr lang="en-US" altLang="zh-TW" sz="1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defTabSz="0"/>
            <a:r>
              <a:rPr lang="en-US" altLang="zh-TW" sz="16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TW" sz="16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altLang="zh-TW" sz="1600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tbody</a:t>
            </a:r>
            <a:r>
              <a:rPr lang="en-US" altLang="zh-TW" sz="16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defTabSz="0"/>
            <a:r>
              <a:rPr lang="en-US" altLang="zh-TW" sz="16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           &lt;</a:t>
            </a:r>
            <a:r>
              <a:rPr lang="en-US" altLang="zh-TW" sz="1600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tr</a:t>
            </a:r>
            <a:r>
              <a:rPr lang="en-US" altLang="zh-TW" sz="16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defTabSz="0"/>
            <a:r>
              <a:rPr lang="en-US" altLang="zh-TW" sz="16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               &lt;td&gt;td1&lt;/td&gt;&lt;td&gt;td2&lt;/td&gt;&lt;td&gt;td3&lt;/td&gt;</a:t>
            </a:r>
          </a:p>
          <a:p>
            <a:pPr defTabSz="0"/>
            <a:r>
              <a:rPr lang="en-US" altLang="zh-TW" sz="16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           &lt;/</a:t>
            </a:r>
            <a:r>
              <a:rPr lang="en-US" altLang="zh-TW" sz="1600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tr</a:t>
            </a:r>
            <a:r>
              <a:rPr lang="en-US" altLang="zh-TW" sz="16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defTabSz="0"/>
            <a:r>
              <a:rPr lang="en-US" altLang="zh-TW" sz="16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           &lt;</a:t>
            </a:r>
            <a:r>
              <a:rPr lang="en-US" altLang="zh-TW" sz="1600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tr</a:t>
            </a:r>
            <a:r>
              <a:rPr lang="en-US" altLang="zh-TW" sz="16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defTabSz="0"/>
            <a:r>
              <a:rPr lang="en-US" altLang="zh-TW" sz="16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               &lt;td&gt;td4&lt;/td&gt;&lt;td&gt;td5&lt;/td&gt;&lt;td&gt;td6&lt;/td&gt;</a:t>
            </a:r>
          </a:p>
          <a:p>
            <a:pPr defTabSz="0"/>
            <a:r>
              <a:rPr lang="en-US" altLang="zh-TW" sz="16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           &lt;/</a:t>
            </a:r>
            <a:r>
              <a:rPr lang="en-US" altLang="zh-TW" sz="1600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tr</a:t>
            </a:r>
            <a:r>
              <a:rPr lang="en-US" altLang="zh-TW" sz="16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defTabSz="0"/>
            <a:r>
              <a:rPr lang="en-US" altLang="zh-TW" sz="16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       &lt;/</a:t>
            </a:r>
            <a:r>
              <a:rPr lang="en-US" altLang="zh-TW" sz="1600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tbody</a:t>
            </a:r>
            <a:r>
              <a:rPr lang="en-US" altLang="zh-TW" sz="16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defTabSz="0"/>
            <a:r>
              <a:rPr lang="en-US" altLang="zh-TW" sz="16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TW" sz="16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altLang="zh-TW" sz="1600" dirty="0" err="1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tfoot</a:t>
            </a:r>
            <a:r>
              <a:rPr lang="en-US" altLang="zh-TW" sz="16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defTabSz="0"/>
            <a:r>
              <a:rPr lang="en-US" altLang="zh-TW" sz="16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           &lt;</a:t>
            </a:r>
            <a:r>
              <a:rPr lang="en-US" altLang="zh-TW" sz="1600" dirty="0" err="1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tr</a:t>
            </a:r>
            <a:r>
              <a:rPr lang="en-US" altLang="zh-TW" sz="16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defTabSz="0"/>
            <a:r>
              <a:rPr lang="en-US" altLang="zh-TW" sz="16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               &lt;td </a:t>
            </a:r>
            <a:r>
              <a:rPr lang="en-US" altLang="zh-TW" sz="1600" dirty="0" err="1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colspan</a:t>
            </a:r>
            <a:r>
              <a:rPr lang="en-US" altLang="zh-TW" sz="16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="3"&gt;</a:t>
            </a:r>
            <a:r>
              <a:rPr lang="en-US" altLang="zh-TW" sz="1600" dirty="0" err="1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tfoot</a:t>
            </a:r>
            <a:r>
              <a:rPr lang="en-US" altLang="zh-TW" sz="16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TW" altLang="en-US" sz="16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的 </a:t>
            </a:r>
            <a:r>
              <a:rPr lang="en-US" altLang="zh-TW" sz="16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td&lt;/td&gt;</a:t>
            </a:r>
          </a:p>
          <a:p>
            <a:pPr defTabSz="0"/>
            <a:r>
              <a:rPr lang="en-US" altLang="zh-TW" sz="16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           &lt;/</a:t>
            </a:r>
            <a:r>
              <a:rPr lang="en-US" altLang="zh-TW" sz="1600" dirty="0" err="1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tr</a:t>
            </a:r>
            <a:r>
              <a:rPr lang="en-US" altLang="zh-TW" sz="16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defTabSz="0"/>
            <a:r>
              <a:rPr lang="en-US" altLang="zh-TW" sz="16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       &lt;/</a:t>
            </a:r>
            <a:r>
              <a:rPr lang="en-US" altLang="zh-TW" sz="1600" dirty="0" err="1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tfoot</a:t>
            </a:r>
            <a:r>
              <a:rPr lang="en-US" altLang="zh-TW" sz="16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defTabSz="0"/>
            <a:r>
              <a:rPr lang="en-US" altLang="zh-TW" sz="1600" dirty="0">
                <a:latin typeface="Times New Roman" pitchFamily="18" charset="0"/>
                <a:cs typeface="Times New Roman" pitchFamily="18" charset="0"/>
              </a:rPr>
              <a:t>    &lt;/table&gt;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184" y="3140968"/>
            <a:ext cx="819150" cy="111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464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0" y="0"/>
            <a:ext cx="9144000" cy="83671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zh-TW" sz="2400" dirty="0">
                <a:latin typeface="Times New Roman" pitchFamily="18" charset="0"/>
                <a:cs typeface="Times New Roman" pitchFamily="18" charset="0"/>
              </a:rPr>
              <a:t>Element </a:t>
            </a:r>
            <a:r>
              <a:rPr lang="zh-TW" altLang="en-US" sz="2400" dirty="0">
                <a:latin typeface="Times New Roman" pitchFamily="18" charset="0"/>
                <a:cs typeface="Times New Roman" pitchFamily="18" charset="0"/>
              </a:rPr>
              <a:t>介紹：</a:t>
            </a:r>
            <a:r>
              <a:rPr lang="en-US" altLang="zh-TW" sz="2400" dirty="0" err="1">
                <a:latin typeface="Times New Roman" pitchFamily="18" charset="0"/>
                <a:cs typeface="Times New Roman" pitchFamily="18" charset="0"/>
              </a:rPr>
              <a:t>href</a:t>
            </a:r>
            <a:r>
              <a:rPr lang="en-US" altLang="zh-TW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TW" altLang="en-US" sz="2400" dirty="0">
                <a:latin typeface="Times New Roman" pitchFamily="18" charset="0"/>
                <a:cs typeface="Times New Roman" pitchFamily="18" charset="0"/>
              </a:rPr>
              <a:t>和 </a:t>
            </a:r>
            <a:r>
              <a:rPr lang="en-US" altLang="zh-TW" sz="2400" dirty="0" err="1">
                <a:latin typeface="Times New Roman" pitchFamily="18" charset="0"/>
                <a:cs typeface="Times New Roman" pitchFamily="18" charset="0"/>
              </a:rPr>
              <a:t>src</a:t>
            </a:r>
            <a:endParaRPr lang="zh-TW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8711952" y="6573902"/>
            <a:ext cx="43204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1200" dirty="0">
                <a:latin typeface="Times New Roman" pitchFamily="18" charset="0"/>
                <a:cs typeface="Times New Roman" pitchFamily="18" charset="0"/>
              </a:rPr>
              <a:t>15</a:t>
            </a:r>
            <a:endParaRPr lang="zh-TW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503548" y="1124744"/>
            <a:ext cx="8136904" cy="5328592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defTabSz="0"/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網頁超連結</a:t>
            </a:r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&lt;a </a:t>
            </a:r>
            <a:r>
              <a:rPr lang="en-US" altLang="zh-TW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href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="https://www.google.com"&gt;Google&lt;/a&gt;</a:t>
            </a:r>
          </a:p>
          <a:p>
            <a:pPr defTabSz="0"/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  <a:p>
            <a:pPr defTabSz="0"/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圖片</a:t>
            </a:r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&lt;</a:t>
            </a:r>
            <a:r>
              <a:rPr lang="en-US" altLang="zh-TW" dirty="0" err="1">
                <a:latin typeface="Times New Roman" pitchFamily="18" charset="0"/>
                <a:cs typeface="Times New Roman" pitchFamily="18" charset="0"/>
              </a:rPr>
              <a:t>img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src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="/man.png" alt="</a:t>
            </a:r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替代文字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"&gt;</a:t>
            </a:r>
          </a:p>
          <a:p>
            <a:pPr defTabSz="0"/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  <a:p>
            <a:pPr defTabSz="0"/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聲音</a:t>
            </a:r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&lt;audio </a:t>
            </a:r>
            <a:r>
              <a:rPr lang="en-US" altLang="zh-TW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src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="" </a:t>
            </a:r>
            <a:r>
              <a:rPr lang="en-US" altLang="zh-TW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controls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&gt;&lt;/audio&gt;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&lt;audio </a:t>
            </a:r>
            <a:r>
              <a:rPr lang="en-US" altLang="zh-TW" dirty="0" err="1">
                <a:latin typeface="Times New Roman" pitchFamily="18" charset="0"/>
                <a:cs typeface="Times New Roman" pitchFamily="18" charset="0"/>
              </a:rPr>
              <a:t>src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="" </a:t>
            </a:r>
            <a:r>
              <a:rPr lang="en-US" altLang="zh-TW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controls="controls"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&gt;&lt;/audio&gt;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&lt;audio controls&gt;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&lt;source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src</a:t>
            </a:r>
            <a:r>
              <a:rPr lang="en-US" altLang="zh-TW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="voice.ogg" type="audio/</a:t>
            </a:r>
            <a:r>
              <a:rPr lang="en-US" altLang="zh-TW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ogg</a:t>
            </a:r>
            <a:r>
              <a:rPr lang="en-US" altLang="zh-TW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"</a:t>
            </a: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    &lt;source </a:t>
            </a:r>
            <a:r>
              <a:rPr lang="en-US" altLang="zh-TW" dirty="0" err="1">
                <a:latin typeface="Times New Roman" pitchFamily="18" charset="0"/>
                <a:cs typeface="Times New Roman" pitchFamily="18" charset="0"/>
              </a:rPr>
              <a:t>src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="voice.mp3" type="audio/mpeg"&gt;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&lt;/audio&gt;</a:t>
            </a:r>
          </a:p>
          <a:p>
            <a:pPr defTabSz="0"/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影片</a:t>
            </a:r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&lt;video </a:t>
            </a:r>
            <a:r>
              <a:rPr lang="en-US" altLang="zh-TW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src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="" controls&gt;&lt;/video&gt;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&lt;video controls&gt;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&lt;source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src</a:t>
            </a:r>
            <a:r>
              <a:rPr lang="en-US" altLang="zh-TW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="movie.mp4" type="video/mp4"</a:t>
            </a: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    &lt;source </a:t>
            </a:r>
            <a:r>
              <a:rPr lang="en-US" altLang="zh-TW" dirty="0" err="1">
                <a:latin typeface="Times New Roman" pitchFamily="18" charset="0"/>
                <a:cs typeface="Times New Roman" pitchFamily="18" charset="0"/>
              </a:rPr>
              <a:t>src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="movie.ogg" type="video/</a:t>
            </a:r>
            <a:r>
              <a:rPr lang="en-US" altLang="zh-TW" dirty="0" err="1">
                <a:latin typeface="Times New Roman" pitchFamily="18" charset="0"/>
                <a:cs typeface="Times New Roman" pitchFamily="18" charset="0"/>
              </a:rPr>
              <a:t>ogg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"&gt;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&lt;/video&gt;</a:t>
            </a:r>
          </a:p>
        </p:txBody>
      </p:sp>
    </p:spTree>
    <p:extLst>
      <p:ext uri="{BB962C8B-B14F-4D97-AF65-F5344CB8AC3E}">
        <p14:creationId xmlns:p14="http://schemas.microsoft.com/office/powerpoint/2010/main" val="12929181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0" y="0"/>
            <a:ext cx="9144000" cy="83671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zh-TW" sz="2400" dirty="0">
                <a:latin typeface="Times New Roman" pitchFamily="18" charset="0"/>
                <a:cs typeface="Times New Roman" pitchFamily="18" charset="0"/>
              </a:rPr>
              <a:t>Element </a:t>
            </a:r>
            <a:r>
              <a:rPr lang="zh-TW" altLang="en-US" sz="2400" dirty="0">
                <a:latin typeface="Times New Roman" pitchFamily="18" charset="0"/>
                <a:cs typeface="Times New Roman" pitchFamily="18" charset="0"/>
              </a:rPr>
              <a:t>介紹：</a:t>
            </a:r>
            <a:r>
              <a:rPr lang="en-US" altLang="zh-TW" sz="2400" dirty="0">
                <a:latin typeface="Times New Roman" pitchFamily="18" charset="0"/>
                <a:cs typeface="Times New Roman" pitchFamily="18" charset="0"/>
              </a:rPr>
              <a:t>Form</a:t>
            </a:r>
            <a:endParaRPr lang="zh-TW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8711952" y="6573902"/>
            <a:ext cx="43204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1200">
                <a:latin typeface="Times New Roman" pitchFamily="18" charset="0"/>
                <a:cs typeface="Times New Roman" pitchFamily="18" charset="0"/>
              </a:rPr>
              <a:t>16</a:t>
            </a:r>
            <a:endParaRPr lang="zh-TW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503548" y="1124744"/>
            <a:ext cx="8136904" cy="5328592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defTabSz="0"/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表單</a:t>
            </a:r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&lt;form </a:t>
            </a:r>
            <a:r>
              <a:rPr lang="en-US" altLang="zh-TW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action="" method=""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    &lt;p&gt;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        &lt;span&gt;text&lt;/span&gt;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    &lt;/p&gt;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    &lt;p&gt;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        &lt;input </a:t>
            </a: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type="text"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&gt;&lt;</a:t>
            </a:r>
            <a:r>
              <a:rPr lang="en-US" altLang="zh-TW" dirty="0" err="1">
                <a:latin typeface="Times New Roman" pitchFamily="18" charset="0"/>
                <a:cs typeface="Times New Roman" pitchFamily="18" charset="0"/>
              </a:rPr>
              <a:t>br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        &lt;input type="text" </a:t>
            </a:r>
            <a:r>
              <a:rPr lang="en-US" altLang="zh-TW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placeholder="placeholder"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&gt;&lt;</a:t>
            </a:r>
            <a:r>
              <a:rPr lang="en-US" altLang="zh-TW" dirty="0" err="1">
                <a:latin typeface="Times New Roman" pitchFamily="18" charset="0"/>
                <a:cs typeface="Times New Roman" pitchFamily="18" charset="0"/>
              </a:rPr>
              <a:t>br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        &lt;input type="text" </a:t>
            </a:r>
            <a:r>
              <a:rPr lang="en-US" altLang="zh-TW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value="value"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&gt;&lt;</a:t>
            </a:r>
            <a:r>
              <a:rPr lang="en-US" altLang="zh-TW" dirty="0" err="1">
                <a:latin typeface="Times New Roman" pitchFamily="18" charset="0"/>
                <a:cs typeface="Times New Roman" pitchFamily="18" charset="0"/>
              </a:rPr>
              <a:t>br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        &lt;input </a:t>
            </a: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type="password"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&gt;&lt;</a:t>
            </a:r>
            <a:r>
              <a:rPr lang="en-US" altLang="zh-TW" dirty="0" err="1">
                <a:latin typeface="Times New Roman" pitchFamily="18" charset="0"/>
                <a:cs typeface="Times New Roman" pitchFamily="18" charset="0"/>
              </a:rPr>
              <a:t>br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        &lt;input type="password" placeholder="</a:t>
            </a:r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請輸入密碼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"&gt;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    &lt;/p&gt;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    &lt;p&gt;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        &lt;input </a:t>
            </a: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type="reset"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value="</a:t>
            </a:r>
            <a:r>
              <a:rPr lang="zh-TW" altLang="en-US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清除</a:t>
            </a:r>
            <a:r>
              <a:rPr lang="en-US" altLang="zh-TW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"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        &lt;input </a:t>
            </a: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type="submit"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value="</a:t>
            </a:r>
            <a:r>
              <a:rPr lang="zh-TW" altLang="en-US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送出</a:t>
            </a:r>
            <a:r>
              <a:rPr lang="en-US" altLang="zh-TW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"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    &lt;/p&gt;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&lt;/form&gt;</a:t>
            </a:r>
          </a:p>
        </p:txBody>
      </p:sp>
    </p:spTree>
    <p:extLst>
      <p:ext uri="{BB962C8B-B14F-4D97-AF65-F5344CB8AC3E}">
        <p14:creationId xmlns:p14="http://schemas.microsoft.com/office/powerpoint/2010/main" val="40337962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0" y="0"/>
            <a:ext cx="9144000" cy="83671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zh-TW" sz="2400" dirty="0">
                <a:latin typeface="Times New Roman" pitchFamily="18" charset="0"/>
                <a:cs typeface="Times New Roman" pitchFamily="18" charset="0"/>
              </a:rPr>
              <a:t>Element </a:t>
            </a:r>
            <a:r>
              <a:rPr lang="zh-TW" altLang="en-US" sz="2400" dirty="0">
                <a:latin typeface="Times New Roman" pitchFamily="18" charset="0"/>
                <a:cs typeface="Times New Roman" pitchFamily="18" charset="0"/>
              </a:rPr>
              <a:t>介紹：</a:t>
            </a:r>
            <a:r>
              <a:rPr lang="en-US" altLang="zh-TW" sz="2400" dirty="0">
                <a:latin typeface="Times New Roman" pitchFamily="18" charset="0"/>
                <a:cs typeface="Times New Roman" pitchFamily="18" charset="0"/>
              </a:rPr>
              <a:t>Form</a:t>
            </a:r>
            <a:endParaRPr lang="zh-TW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8711952" y="6573902"/>
            <a:ext cx="43204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1200" dirty="0">
                <a:latin typeface="Times New Roman" pitchFamily="18" charset="0"/>
                <a:cs typeface="Times New Roman" pitchFamily="18" charset="0"/>
              </a:rPr>
              <a:t>17</a:t>
            </a:r>
            <a:endParaRPr lang="zh-TW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503548" y="1124744"/>
            <a:ext cx="8136904" cy="5328592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&lt;form action="" method=""&gt;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    &lt;input </a:t>
            </a: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type="radio"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name="animal"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value="dog"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&gt;</a:t>
            </a:r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狗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altLang="zh-TW" dirty="0" err="1">
                <a:latin typeface="Times New Roman" pitchFamily="18" charset="0"/>
                <a:cs typeface="Times New Roman" pitchFamily="18" charset="0"/>
              </a:rPr>
              <a:t>br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    &lt;input type="radio" name="animal" value="cat"&gt;</a:t>
            </a:r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貓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altLang="zh-TW" dirty="0" err="1">
                <a:latin typeface="Times New Roman" pitchFamily="18" charset="0"/>
                <a:cs typeface="Times New Roman" pitchFamily="18" charset="0"/>
              </a:rPr>
              <a:t>br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    &lt;input </a:t>
            </a: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type="checkbox"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name="big-animal"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value="lion"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&gt;</a:t>
            </a:r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獅子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altLang="zh-TW" dirty="0" err="1">
                <a:latin typeface="Times New Roman" pitchFamily="18" charset="0"/>
                <a:cs typeface="Times New Roman" pitchFamily="18" charset="0"/>
              </a:rPr>
              <a:t>br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    &lt;input type="checkbox" name="big-animal" value="tiger"&gt;</a:t>
            </a:r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老虎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altLang="zh-TW" dirty="0" err="1">
                <a:latin typeface="Times New Roman" pitchFamily="18" charset="0"/>
                <a:cs typeface="Times New Roman" pitchFamily="18" charset="0"/>
              </a:rPr>
              <a:t>br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    &lt;input type="checkbox" name="big-animal" value="bear"&gt;</a:t>
            </a:r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熊</a:t>
            </a:r>
          </a:p>
          <a:p>
            <a:pPr defTabSz="0"/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&lt;/form&gt;</a:t>
            </a:r>
          </a:p>
        </p:txBody>
      </p:sp>
    </p:spTree>
    <p:extLst>
      <p:ext uri="{BB962C8B-B14F-4D97-AF65-F5344CB8AC3E}">
        <p14:creationId xmlns:p14="http://schemas.microsoft.com/office/powerpoint/2010/main" val="27244107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0" y="0"/>
            <a:ext cx="9144000" cy="83671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zh-TW" sz="2400" dirty="0">
                <a:latin typeface="Times New Roman" pitchFamily="18" charset="0"/>
                <a:cs typeface="Times New Roman" pitchFamily="18" charset="0"/>
              </a:rPr>
              <a:t>Element </a:t>
            </a:r>
            <a:r>
              <a:rPr lang="zh-TW" altLang="en-US" sz="2400" dirty="0">
                <a:latin typeface="Times New Roman" pitchFamily="18" charset="0"/>
                <a:cs typeface="Times New Roman" pitchFamily="18" charset="0"/>
              </a:rPr>
              <a:t>介紹：</a:t>
            </a:r>
            <a:r>
              <a:rPr lang="en-US" altLang="zh-TW" sz="2400" dirty="0">
                <a:latin typeface="Times New Roman" pitchFamily="18" charset="0"/>
                <a:cs typeface="Times New Roman" pitchFamily="18" charset="0"/>
              </a:rPr>
              <a:t>Form</a:t>
            </a:r>
            <a:endParaRPr lang="zh-TW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8711952" y="6573902"/>
            <a:ext cx="43204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1200" dirty="0">
                <a:latin typeface="Times New Roman" pitchFamily="18" charset="0"/>
                <a:cs typeface="Times New Roman" pitchFamily="18" charset="0"/>
              </a:rPr>
              <a:t>18</a:t>
            </a:r>
            <a:endParaRPr lang="zh-TW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503548" y="1124744"/>
            <a:ext cx="8136904" cy="5328592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&lt;form action="" method=""&gt;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    &lt;p&gt;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&lt;select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name="character"</a:t>
            </a: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            </a:t>
            </a: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&lt;option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value="null" </a:t>
            </a:r>
            <a:r>
              <a:rPr lang="en-US" altLang="zh-TW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selected</a:t>
            </a: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請選擇</a:t>
            </a: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&lt;/option&gt;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            &lt;option </a:t>
            </a: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value="a"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&gt;A&lt;/option&gt;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            &lt;option value="b"&gt;B&lt;/option&gt;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            &lt;option value="c"&gt;C&lt;/option&gt;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&lt;/select&gt;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    &lt;/p&gt;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    &lt;p&gt;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altLang="zh-TW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textarea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name="text" </a:t>
            </a:r>
            <a:r>
              <a:rPr lang="en-US" altLang="zh-TW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placeholder="</a:t>
            </a:r>
            <a:r>
              <a:rPr lang="zh-TW" altLang="en-US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請輸入文字</a:t>
            </a:r>
            <a:r>
              <a:rPr lang="en-US" altLang="zh-TW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"</a:t>
            </a: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&gt;&lt;/</a:t>
            </a:r>
            <a:r>
              <a:rPr lang="en-US" altLang="zh-TW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textarea</a:t>
            </a: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    &lt;/p&gt;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    &lt;p&gt;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        &lt;input </a:t>
            </a: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type=“button”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value=“input </a:t>
            </a:r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的 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button"&gt;&lt;</a:t>
            </a:r>
            <a:r>
              <a:rPr lang="en-US" altLang="zh-TW" dirty="0" err="1">
                <a:latin typeface="Times New Roman" pitchFamily="18" charset="0"/>
                <a:cs typeface="Times New Roman" pitchFamily="18" charset="0"/>
              </a:rPr>
              <a:t>br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&lt;button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type=“button”</a:t>
            </a: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button </a:t>
            </a:r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的 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button</a:t>
            </a: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&lt;/button&gt;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altLang="zh-TW" dirty="0" err="1">
                <a:latin typeface="Times New Roman" pitchFamily="18" charset="0"/>
                <a:cs typeface="Times New Roman" pitchFamily="18" charset="0"/>
              </a:rPr>
              <a:t>br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        &lt;button </a:t>
            </a:r>
            <a:r>
              <a:rPr lang="en-US" altLang="zh-TW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type=“reset”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&gt;button </a:t>
            </a:r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的 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reset&lt;/button&gt;&lt;</a:t>
            </a:r>
            <a:r>
              <a:rPr lang="en-US" altLang="zh-TW" dirty="0" err="1">
                <a:latin typeface="Times New Roman" pitchFamily="18" charset="0"/>
                <a:cs typeface="Times New Roman" pitchFamily="18" charset="0"/>
              </a:rPr>
              <a:t>br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        &lt;button </a:t>
            </a:r>
            <a:r>
              <a:rPr lang="en-US" altLang="zh-TW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type=“submit”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&gt;button </a:t>
            </a:r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的 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submit&lt;/button&gt;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    &lt;/p&gt;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&lt;/form&gt;</a:t>
            </a:r>
          </a:p>
        </p:txBody>
      </p:sp>
    </p:spTree>
    <p:extLst>
      <p:ext uri="{BB962C8B-B14F-4D97-AF65-F5344CB8AC3E}">
        <p14:creationId xmlns:p14="http://schemas.microsoft.com/office/powerpoint/2010/main" val="6018608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0" y="0"/>
            <a:ext cx="9144000" cy="83671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zh-TW" sz="2400" dirty="0">
                <a:latin typeface="Times New Roman" pitchFamily="18" charset="0"/>
                <a:cs typeface="Times New Roman" pitchFamily="18" charset="0"/>
              </a:rPr>
              <a:t>CSS</a:t>
            </a:r>
            <a:endParaRPr lang="zh-TW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8711952" y="6573902"/>
            <a:ext cx="43204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1200" dirty="0">
                <a:latin typeface="Times New Roman" pitchFamily="18" charset="0"/>
                <a:cs typeface="Times New Roman" pitchFamily="18" charset="0"/>
              </a:rPr>
              <a:t>19</a:t>
            </a:r>
            <a:endParaRPr lang="zh-TW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503548" y="1124744"/>
            <a:ext cx="8136904" cy="5328592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defTabSz="0"/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功能：負責網頁視覺的設定</a:t>
            </a:r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  <a:p>
            <a:pPr defTabSz="0"/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Syntax</a:t>
            </a:r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：</a:t>
            </a:r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  <a:p>
            <a:pPr defTabSz="0"/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  <a:p>
            <a:pPr algn="ctr" defTabSz="0"/>
            <a:r>
              <a:rPr lang="en-US" altLang="zh-TW" sz="2800" dirty="0">
                <a:latin typeface="Times New Roman" pitchFamily="18" charset="0"/>
                <a:cs typeface="Times New Roman" pitchFamily="18" charset="0"/>
              </a:rPr>
              <a:t>p { width: 100px; }</a:t>
            </a:r>
          </a:p>
          <a:p>
            <a:pPr defTabSz="0"/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  <a:p>
            <a:pPr defTabSz="0"/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  <a:p>
            <a:pPr defTabSz="0"/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  <a:p>
            <a:pPr defTabSz="0"/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  <a:p>
            <a:pPr defTabSz="0"/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HTML</a:t>
            </a:r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Style Element</a:t>
            </a:r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：</a:t>
            </a:r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&lt;style&gt;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    p { width: 100px; }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    div {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        width: 150px;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        height: 150px;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    }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&lt;/style&gt;</a:t>
            </a:r>
          </a:p>
        </p:txBody>
      </p:sp>
      <p:sp>
        <p:nvSpPr>
          <p:cNvPr id="6" name="矩形 5"/>
          <p:cNvSpPr/>
          <p:nvPr/>
        </p:nvSpPr>
        <p:spPr>
          <a:xfrm flipH="1">
            <a:off x="3131839" y="2276873"/>
            <a:ext cx="288033" cy="43204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/>
          <p:cNvSpPr txBox="1"/>
          <p:nvPr/>
        </p:nvSpPr>
        <p:spPr>
          <a:xfrm>
            <a:off x="1835696" y="3429000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Selector</a:t>
            </a:r>
            <a:endParaRPr lang="zh-TW" altLang="en-US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" name="直線單箭頭接點 6"/>
          <p:cNvCxnSpPr/>
          <p:nvPr/>
        </p:nvCxnSpPr>
        <p:spPr>
          <a:xfrm flipH="1">
            <a:off x="2555776" y="2708921"/>
            <a:ext cx="576064" cy="720079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 flipH="1">
            <a:off x="3491880" y="2276872"/>
            <a:ext cx="2412269" cy="432049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單箭頭接點 9"/>
          <p:cNvCxnSpPr/>
          <p:nvPr/>
        </p:nvCxnSpPr>
        <p:spPr>
          <a:xfrm>
            <a:off x="3797914" y="2708920"/>
            <a:ext cx="0" cy="72008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/>
          <p:cNvSpPr txBox="1"/>
          <p:nvPr/>
        </p:nvSpPr>
        <p:spPr>
          <a:xfrm>
            <a:off x="3167844" y="3429000"/>
            <a:ext cx="1260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Declaration</a:t>
            </a:r>
            <a:endParaRPr lang="zh-TW" altLang="en-US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 flipH="1">
            <a:off x="3707904" y="2348880"/>
            <a:ext cx="839454" cy="288032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4" name="直線單箭頭接點 13"/>
          <p:cNvCxnSpPr/>
          <p:nvPr/>
        </p:nvCxnSpPr>
        <p:spPr>
          <a:xfrm>
            <a:off x="4247962" y="2636912"/>
            <a:ext cx="900102" cy="792088"/>
          </a:xfrm>
          <a:prstGeom prst="straightConnector1">
            <a:avLst/>
          </a:prstGeom>
          <a:ln w="1905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/>
          <p:cNvSpPr txBox="1"/>
          <p:nvPr/>
        </p:nvSpPr>
        <p:spPr>
          <a:xfrm>
            <a:off x="4547358" y="3429000"/>
            <a:ext cx="1260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Property</a:t>
            </a:r>
            <a:endParaRPr lang="zh-TW" altLang="en-US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矩形 18"/>
          <p:cNvSpPr/>
          <p:nvPr/>
        </p:nvSpPr>
        <p:spPr>
          <a:xfrm flipH="1">
            <a:off x="4698013" y="2348880"/>
            <a:ext cx="936103" cy="288032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0" name="直線單箭頭接點 19"/>
          <p:cNvCxnSpPr/>
          <p:nvPr/>
        </p:nvCxnSpPr>
        <p:spPr>
          <a:xfrm>
            <a:off x="5364088" y="2636912"/>
            <a:ext cx="1170131" cy="792088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/>
          <p:cNvSpPr txBox="1"/>
          <p:nvPr/>
        </p:nvSpPr>
        <p:spPr>
          <a:xfrm>
            <a:off x="5904149" y="3429000"/>
            <a:ext cx="1260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Value</a:t>
            </a:r>
            <a:endParaRPr lang="zh-TW" altLang="en-US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0269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0" y="0"/>
            <a:ext cx="9144000" cy="83671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zh-TW" altLang="en-US" sz="2400" dirty="0">
                <a:latin typeface="Times New Roman" pitchFamily="18" charset="0"/>
                <a:cs typeface="Times New Roman" pitchFamily="18" charset="0"/>
              </a:rPr>
              <a:t>前言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8711952" y="6573902"/>
            <a:ext cx="43204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1200" dirty="0">
                <a:latin typeface="Times New Roman" pitchFamily="18" charset="0"/>
                <a:cs typeface="Times New Roman" pitchFamily="18" charset="0"/>
              </a:rPr>
              <a:t>2</a:t>
            </a:r>
            <a:endParaRPr lang="zh-TW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503548" y="1124744"/>
            <a:ext cx="8136904" cy="5328592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marL="271463" indent="-271463">
              <a:buFont typeface="+mj-lt"/>
              <a:buAutoNum type="arabicPeriod"/>
            </a:pP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本次教學會提供實作的</a:t>
            </a:r>
            <a:r>
              <a:rPr lang="zh-TW" altLang="en-US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範例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與</a:t>
            </a:r>
            <a:r>
              <a:rPr lang="zh-TW" altLang="en-US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參考的網頁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，不用在網路大海撈針。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pPr marL="271463" indent="-271463">
              <a:buFont typeface="+mj-lt"/>
              <a:buAutoNum type="arabicPeriod"/>
            </a:pP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pPr marL="271463" indent="-271463">
              <a:buFont typeface="+mj-lt"/>
              <a:buAutoNum type="arabicPeriod"/>
            </a:pP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現在的前端功能太多、太雜、太強大，會教基本而且重要的實作。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pPr marL="271463" indent="-271463">
              <a:buFont typeface="+mj-lt"/>
              <a:buAutoNum type="arabicPeriod"/>
            </a:pP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pPr marL="271463" indent="-271463">
              <a:buFont typeface="+mj-lt"/>
              <a:buAutoNum type="arabicPeriod"/>
            </a:pP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有兩個作業，</a:t>
            </a:r>
            <a:r>
              <a:rPr lang="zh-TW" altLang="en-US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靜態網頁介面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zh-TW" altLang="en-US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動態網頁操作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。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pPr marL="271463" indent="-271463">
              <a:buFont typeface="+mj-lt"/>
              <a:buAutoNum type="arabicPeriod"/>
            </a:pP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pPr marL="271463" indent="-271463">
              <a:buFont typeface="+mj-lt"/>
              <a:buAutoNum type="arabicPeriod"/>
            </a:pP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會包含簡單的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python 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串接，將來修課就可以用網頁寫簡單的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GUI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。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zh-TW" altLang="en-US" sz="1200" dirty="0">
                <a:latin typeface="Times New Roman" pitchFamily="18" charset="0"/>
                <a:cs typeface="Times New Roman" pitchFamily="18" charset="0"/>
              </a:rPr>
              <a:t>只簡單教觀念，請學生上網找資料來實作，其實很不負責任</a:t>
            </a:r>
            <a:r>
              <a:rPr lang="en-US" altLang="zh-TW" sz="12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zh-TW" altLang="en-US" sz="1200" dirty="0">
                <a:latin typeface="Times New Roman" pitchFamily="18" charset="0"/>
                <a:cs typeface="Times New Roman" pitchFamily="18" charset="0"/>
              </a:rPr>
              <a:t>超爛</a:t>
            </a:r>
            <a:r>
              <a:rPr lang="en-US" altLang="zh-TW" sz="12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TW" altLang="en-US" sz="1200" dirty="0">
                <a:latin typeface="Times New Roman" pitchFamily="18" charset="0"/>
                <a:cs typeface="Times New Roman" pitchFamily="18" charset="0"/>
              </a:rPr>
              <a:t>。</a:t>
            </a:r>
            <a:endParaRPr lang="en-US" altLang="zh-TW" sz="1200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zh-TW" altLang="en-US" sz="1200" dirty="0">
                <a:latin typeface="Times New Roman" pitchFamily="18" charset="0"/>
                <a:cs typeface="Times New Roman" pitchFamily="18" charset="0"/>
              </a:rPr>
              <a:t>隨便一個關鍵字就幾百萬以上的資料，新手要如何判斷資料真偽？</a:t>
            </a:r>
          </a:p>
          <a:p>
            <a:pPr algn="ctr"/>
            <a:r>
              <a:rPr lang="zh-TW" altLang="en-US" sz="1200" dirty="0">
                <a:latin typeface="Times New Roman" pitchFamily="18" charset="0"/>
                <a:cs typeface="Times New Roman" pitchFamily="18" charset="0"/>
              </a:rPr>
              <a:t>工程教學的重點是實作，臨摹沒關係，重點是知道怎麼實作。</a:t>
            </a:r>
          </a:p>
        </p:txBody>
      </p:sp>
    </p:spTree>
    <p:extLst>
      <p:ext uri="{BB962C8B-B14F-4D97-AF65-F5344CB8AC3E}">
        <p14:creationId xmlns:p14="http://schemas.microsoft.com/office/powerpoint/2010/main" val="30780517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0" y="0"/>
            <a:ext cx="9144000" cy="83671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zh-TW" sz="2400" dirty="0">
                <a:latin typeface="Times New Roman" pitchFamily="18" charset="0"/>
                <a:cs typeface="Times New Roman" pitchFamily="18" charset="0"/>
              </a:rPr>
              <a:t>CSS</a:t>
            </a:r>
            <a:r>
              <a:rPr lang="zh-TW" alt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2400" dirty="0">
                <a:latin typeface="Times New Roman" pitchFamily="18" charset="0"/>
                <a:cs typeface="Times New Roman" pitchFamily="18" charset="0"/>
              </a:rPr>
              <a:t>import</a:t>
            </a:r>
            <a:endParaRPr lang="zh-TW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8711952" y="6573902"/>
            <a:ext cx="43204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1200" dirty="0" smtClean="0">
                <a:latin typeface="Times New Roman" pitchFamily="18" charset="0"/>
                <a:cs typeface="Times New Roman" pitchFamily="18" charset="0"/>
              </a:rPr>
              <a:t>20</a:t>
            </a:r>
            <a:endParaRPr lang="zh-TW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503548" y="1124744"/>
            <a:ext cx="8136904" cy="5328592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HTML</a:t>
            </a:r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Link Element</a:t>
            </a:r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：</a:t>
            </a:r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&lt;head&gt;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&lt;meta charset="UTF-8"&gt;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&lt;meta http-</a:t>
            </a:r>
            <a:r>
              <a:rPr lang="en-US" altLang="zh-TW" dirty="0" err="1">
                <a:latin typeface="Times New Roman" pitchFamily="18" charset="0"/>
                <a:cs typeface="Times New Roman" pitchFamily="18" charset="0"/>
              </a:rPr>
              <a:t>equiv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="X-UA-Compatible" content="IE=edge"&gt;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&lt;meta name="viewport" content="width=device-width, initial-scale=1.0"&gt;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&lt;title&gt;CSS&lt;/title&gt;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&lt;link </a:t>
            </a:r>
            <a:r>
              <a:rPr lang="en-US" altLang="zh-TW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rel</a:t>
            </a:r>
            <a:r>
              <a:rPr lang="en-US" altLang="zh-TW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="</a:t>
            </a:r>
            <a:r>
              <a:rPr lang="en-US" altLang="zh-TW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stylesheet</a:t>
            </a:r>
            <a:r>
              <a:rPr lang="en-US" altLang="zh-TW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"</a:t>
            </a: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dirty="0" err="1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href</a:t>
            </a:r>
            <a:r>
              <a:rPr lang="en-US" altLang="zh-TW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="style.css"</a:t>
            </a: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&lt;style&gt;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    p { width: 100px; }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    div {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        width: 150px;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        height: 150px;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    }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&lt;/style&gt;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&lt;/head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&gt;</a:t>
            </a:r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88782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0" y="0"/>
            <a:ext cx="9144000" cy="83671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zh-TW" altLang="en-US" sz="2400" dirty="0">
                <a:latin typeface="Times New Roman" pitchFamily="18" charset="0"/>
                <a:cs typeface="Times New Roman" pitchFamily="18" charset="0"/>
              </a:rPr>
              <a:t>撰寫 </a:t>
            </a:r>
            <a:r>
              <a:rPr lang="en-US" altLang="zh-TW" sz="2400" dirty="0">
                <a:latin typeface="Times New Roman" pitchFamily="18" charset="0"/>
                <a:cs typeface="Times New Roman" pitchFamily="18" charset="0"/>
              </a:rPr>
              <a:t>CSS</a:t>
            </a:r>
            <a:endParaRPr lang="zh-TW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8711952" y="6573902"/>
            <a:ext cx="43204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1200" dirty="0" smtClean="0">
                <a:latin typeface="Times New Roman" pitchFamily="18" charset="0"/>
                <a:cs typeface="Times New Roman" pitchFamily="18" charset="0"/>
              </a:rPr>
              <a:t>21</a:t>
            </a:r>
            <a:endParaRPr lang="zh-TW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503548" y="1124744"/>
            <a:ext cx="8136904" cy="5328592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defTabSz="0"/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幫 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HTML Element </a:t>
            </a:r>
            <a:r>
              <a:rPr lang="zh-TW" altLang="en-US" dirty="0" smtClean="0">
                <a:latin typeface="Times New Roman" pitchFamily="18" charset="0"/>
                <a:cs typeface="Times New Roman" pitchFamily="18" charset="0"/>
              </a:rPr>
              <a:t>命名</a:t>
            </a:r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&lt;div </a:t>
            </a: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id="first"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&gt;FIRST&lt;/div&gt; 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&lt;div </a:t>
            </a:r>
            <a:r>
              <a:rPr lang="en-US" altLang="zh-TW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class="second"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&gt;SECOND_1&lt;/div&gt;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&lt;div </a:t>
            </a:r>
            <a:r>
              <a:rPr lang="en-US" altLang="zh-TW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class="second"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&gt;SECOND_2&lt;/div&gt;</a:t>
            </a:r>
          </a:p>
          <a:p>
            <a:pPr defTabSz="0"/>
            <a:r>
              <a:rPr lang="en-US" altLang="zh-TW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id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唯一，不可以有兩</a:t>
            </a:r>
            <a:r>
              <a:rPr lang="zh-TW" altLang="en-US" dirty="0" smtClean="0">
                <a:latin typeface="Times New Roman" pitchFamily="18" charset="0"/>
                <a:cs typeface="Times New Roman" pitchFamily="18" charset="0"/>
              </a:rPr>
              <a:t>個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zh-TW" altLang="en-US" dirty="0" smtClean="0">
                <a:latin typeface="Times New Roman" pitchFamily="18" charset="0"/>
                <a:cs typeface="Times New Roman" pitchFamily="18" charset="0"/>
              </a:rPr>
              <a:t>含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TW" altLang="en-US" dirty="0" smtClean="0">
                <a:latin typeface="Times New Roman" pitchFamily="18" charset="0"/>
                <a:cs typeface="Times New Roman" pitchFamily="18" charset="0"/>
              </a:rPr>
              <a:t>以上 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Element </a:t>
            </a:r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命名相同 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id </a:t>
            </a:r>
          </a:p>
          <a:p>
            <a:pPr defTabSz="0"/>
            <a:r>
              <a:rPr lang="en-US" altLang="zh-TW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class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不唯一，可以有多個 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Element </a:t>
            </a:r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命名相同 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class</a:t>
            </a:r>
          </a:p>
          <a:p>
            <a:pPr defTabSz="0"/>
            <a:endParaRPr lang="en-US" altLang="zh-TW" dirty="0" smtClean="0">
              <a:latin typeface="Times New Roman" pitchFamily="18" charset="0"/>
              <a:cs typeface="Times New Roman" pitchFamily="18" charset="0"/>
            </a:endParaRPr>
          </a:p>
          <a:p>
            <a:pPr defTabSz="0"/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CSS </a:t>
            </a:r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選取 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id, </a:t>
            </a:r>
            <a:r>
              <a:rPr lang="en-US" altLang="zh-TW" dirty="0" err="1">
                <a:latin typeface="Times New Roman" pitchFamily="18" charset="0"/>
                <a:cs typeface="Times New Roman" pitchFamily="18" charset="0"/>
              </a:rPr>
              <a:t>clas</a:t>
            </a:r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  <a:p>
            <a:pPr defTabSz="0"/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#first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{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background: #faa;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color: blue;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defTabSz="0"/>
            <a:r>
              <a:rPr lang="en-US" altLang="zh-TW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.second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{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background-color: #ffaaaa;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font-size: 30px;</a:t>
            </a:r>
          </a:p>
          <a:p>
            <a:pPr defTabSz="0"/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defTabSz="0"/>
            <a:endParaRPr lang="zh-TW" altLang="en-US" dirty="0">
              <a:latin typeface="Times New Roman" pitchFamily="18" charset="0"/>
              <a:cs typeface="Times New Roman" pitchFamily="18" charset="0"/>
            </a:endParaRPr>
          </a:p>
          <a:p>
            <a:pPr defTabSz="0"/>
            <a:r>
              <a:rPr lang="zh-TW" alt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嚴禁使用以下語法，很難維護，會有怨念</a:t>
            </a:r>
          </a:p>
          <a:p>
            <a:pPr defTabSz="0"/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&lt;div </a:t>
            </a: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style="width: 150px; height: 150px"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&gt;&lt;/div&gt;</a:t>
            </a:r>
          </a:p>
        </p:txBody>
      </p:sp>
    </p:spTree>
    <p:extLst>
      <p:ext uri="{BB962C8B-B14F-4D97-AF65-F5344CB8AC3E}">
        <p14:creationId xmlns:p14="http://schemas.microsoft.com/office/powerpoint/2010/main" val="31735903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0" y="0"/>
            <a:ext cx="9144000" cy="83671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zh-TW" sz="2400" dirty="0">
                <a:latin typeface="Times New Roman" pitchFamily="18" charset="0"/>
                <a:cs typeface="Times New Roman" pitchFamily="18" charset="0"/>
              </a:rPr>
              <a:t>Box-Model</a:t>
            </a:r>
            <a:endParaRPr lang="zh-TW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8711952" y="6573902"/>
            <a:ext cx="43204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1200" dirty="0" smtClean="0">
                <a:latin typeface="Times New Roman" pitchFamily="18" charset="0"/>
                <a:cs typeface="Times New Roman" pitchFamily="18" charset="0"/>
              </a:rPr>
              <a:t>22</a:t>
            </a:r>
            <a:endParaRPr lang="zh-TW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503548" y="1124744"/>
            <a:ext cx="8136904" cy="5328592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Margin</a:t>
            </a:r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：</a:t>
            </a:r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Element </a:t>
            </a:r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與其他 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Element </a:t>
            </a:r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之間的區域</a:t>
            </a:r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  <a:p>
            <a:pPr defTabSz="0"/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Border</a:t>
            </a:r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：</a:t>
            </a:r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Element </a:t>
            </a:r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的框線區域</a:t>
            </a:r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  <a:p>
            <a:pPr defTabSz="0"/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Padding</a:t>
            </a:r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：</a:t>
            </a:r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Border</a:t>
            </a:r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 與 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Content </a:t>
            </a:r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之間的空間</a:t>
            </a:r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  <a:p>
            <a:pPr defTabSz="0"/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Content</a:t>
            </a:r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：</a:t>
            </a:r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Element </a:t>
            </a:r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內容的真正區域</a:t>
            </a:r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="" xmlns:a16="http://schemas.microsoft.com/office/drawing/2014/main" id="{80C8FFE9-16BB-4576-9987-3923EE2858CC}"/>
              </a:ext>
            </a:extLst>
          </p:cNvPr>
          <p:cNvSpPr/>
          <p:nvPr/>
        </p:nvSpPr>
        <p:spPr>
          <a:xfrm>
            <a:off x="3787603" y="2492895"/>
            <a:ext cx="4528813" cy="374298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margin</a:t>
            </a:r>
            <a:endParaRPr lang="zh-TW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="" xmlns:a16="http://schemas.microsoft.com/office/drawing/2014/main" id="{B1BB70A7-FE06-4B9F-AE96-64395DA1E820}"/>
              </a:ext>
            </a:extLst>
          </p:cNvPr>
          <p:cNvSpPr/>
          <p:nvPr/>
        </p:nvSpPr>
        <p:spPr>
          <a:xfrm>
            <a:off x="4219652" y="2996952"/>
            <a:ext cx="3592708" cy="285356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border</a:t>
            </a:r>
            <a:endParaRPr lang="zh-TW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="" xmlns:a16="http://schemas.microsoft.com/office/drawing/2014/main" id="{FFB26855-8B99-42B8-BD53-511EEEF5488D}"/>
              </a:ext>
            </a:extLst>
          </p:cNvPr>
          <p:cNvSpPr/>
          <p:nvPr/>
        </p:nvSpPr>
        <p:spPr>
          <a:xfrm>
            <a:off x="4607163" y="3429000"/>
            <a:ext cx="2780842" cy="200967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padding</a:t>
            </a:r>
            <a:endParaRPr lang="zh-TW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="" xmlns:a16="http://schemas.microsoft.com/office/drawing/2014/main" id="{995DD50E-BC18-474F-AE79-9FA3CA8FCE4C}"/>
              </a:ext>
            </a:extLst>
          </p:cNvPr>
          <p:cNvSpPr/>
          <p:nvPr/>
        </p:nvSpPr>
        <p:spPr>
          <a:xfrm>
            <a:off x="4985626" y="3892594"/>
            <a:ext cx="2023916" cy="118263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  <a:endParaRPr lang="zh-TW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直線單箭頭接點 5"/>
          <p:cNvCxnSpPr/>
          <p:nvPr/>
        </p:nvCxnSpPr>
        <p:spPr>
          <a:xfrm flipH="1" flipV="1">
            <a:off x="2915817" y="1772816"/>
            <a:ext cx="1080120" cy="792089"/>
          </a:xfrm>
          <a:prstGeom prst="straightConnector1">
            <a:avLst/>
          </a:prstGeom>
          <a:ln w="1905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/>
          <p:nvPr/>
        </p:nvCxnSpPr>
        <p:spPr>
          <a:xfrm flipH="1" flipV="1">
            <a:off x="2627784" y="2420888"/>
            <a:ext cx="1944216" cy="648073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/>
          <p:nvPr/>
        </p:nvCxnSpPr>
        <p:spPr>
          <a:xfrm flipH="1" flipV="1">
            <a:off x="3599892" y="3284984"/>
            <a:ext cx="1116127" cy="288034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/>
          <p:nvPr/>
        </p:nvCxnSpPr>
        <p:spPr>
          <a:xfrm flipH="1" flipV="1">
            <a:off x="3059832" y="4005064"/>
            <a:ext cx="2016225" cy="1"/>
          </a:xfrm>
          <a:prstGeom prst="straightConnector1">
            <a:avLst/>
          </a:prstGeom>
          <a:ln w="1905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54017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0" y="0"/>
            <a:ext cx="9144000" cy="83671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zh-TW" sz="2400" dirty="0">
                <a:latin typeface="Times New Roman" pitchFamily="18" charset="0"/>
                <a:cs typeface="Times New Roman" pitchFamily="18" charset="0"/>
              </a:rPr>
              <a:t>Box-Model</a:t>
            </a:r>
            <a:endParaRPr lang="zh-TW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8711952" y="6573902"/>
            <a:ext cx="43204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1200" dirty="0" smtClean="0">
                <a:latin typeface="Times New Roman" pitchFamily="18" charset="0"/>
                <a:cs typeface="Times New Roman" pitchFamily="18" charset="0"/>
              </a:rPr>
              <a:t>23</a:t>
            </a:r>
            <a:endParaRPr lang="zh-TW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503548" y="1124744"/>
            <a:ext cx="8136904" cy="5328592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defTabSz="0"/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TW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*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{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margin: 0;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padding: 0;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    }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    .box {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        width: 100px;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        height: 100px;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        background-color: #</a:t>
            </a:r>
            <a:r>
              <a:rPr lang="en-US" altLang="zh-TW" dirty="0" err="1">
                <a:latin typeface="Times New Roman" pitchFamily="18" charset="0"/>
                <a:cs typeface="Times New Roman" pitchFamily="18" charset="0"/>
              </a:rPr>
              <a:t>fcc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border: 10px solid #</a:t>
            </a:r>
            <a:r>
              <a:rPr lang="en-US" altLang="zh-TW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faa</a:t>
            </a: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        overflow: hidden;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    }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    .box-margin {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margin: 10px 20px 30px 40px;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    }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    .box-padding {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padding: 40px 20px 30px 40px;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    }</a:t>
            </a:r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4" name="直線單箭頭接點 13"/>
          <p:cNvCxnSpPr/>
          <p:nvPr/>
        </p:nvCxnSpPr>
        <p:spPr>
          <a:xfrm>
            <a:off x="1259632" y="1268760"/>
            <a:ext cx="1512168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/>
          <p:cNvSpPr txBox="1"/>
          <p:nvPr/>
        </p:nvSpPr>
        <p:spPr>
          <a:xfrm>
            <a:off x="2771800" y="1084094"/>
            <a:ext cx="280831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TW" altLang="en-US" dirty="0" smtClean="0">
                <a:latin typeface="Times New Roman" pitchFamily="18" charset="0"/>
                <a:cs typeface="Times New Roman" pitchFamily="18" charset="0"/>
              </a:rPr>
              <a:t>萬用 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Selector</a:t>
            </a:r>
            <a:r>
              <a:rPr lang="zh-TW" altLang="en-US" dirty="0" smtClean="0">
                <a:latin typeface="Times New Roman" pitchFamily="18" charset="0"/>
                <a:cs typeface="Times New Roman" pitchFamily="18" charset="0"/>
              </a:rPr>
              <a:t>，用於 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reset</a:t>
            </a:r>
            <a:endParaRPr lang="zh-TW" alt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9" name="直線單箭頭接點 18"/>
          <p:cNvCxnSpPr/>
          <p:nvPr/>
        </p:nvCxnSpPr>
        <p:spPr>
          <a:xfrm flipV="1">
            <a:off x="3599892" y="3573016"/>
            <a:ext cx="1332148" cy="1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/>
          <p:cNvSpPr txBox="1"/>
          <p:nvPr/>
        </p:nvSpPr>
        <p:spPr>
          <a:xfrm>
            <a:off x="4938488" y="3373225"/>
            <a:ext cx="3989487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border </a:t>
            </a:r>
            <a:r>
              <a:rPr lang="zh-TW" altLang="en-US" dirty="0" smtClean="0">
                <a:latin typeface="Times New Roman" pitchFamily="18" charset="0"/>
                <a:cs typeface="Times New Roman" pitchFamily="18" charset="0"/>
              </a:rPr>
              <a:t>寫法，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Value </a:t>
            </a:r>
            <a:r>
              <a:rPr lang="zh-TW" altLang="en-US" dirty="0" smtClean="0">
                <a:latin typeface="Times New Roman" pitchFamily="18" charset="0"/>
                <a:cs typeface="Times New Roman" pitchFamily="18" charset="0"/>
              </a:rPr>
              <a:t>順序不影響結果</a:t>
            </a:r>
            <a:endParaRPr lang="zh-TW" alt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2" name="直線單箭頭接點 21"/>
          <p:cNvCxnSpPr/>
          <p:nvPr/>
        </p:nvCxnSpPr>
        <p:spPr>
          <a:xfrm>
            <a:off x="4355976" y="4653136"/>
            <a:ext cx="360040" cy="288032"/>
          </a:xfrm>
          <a:prstGeom prst="straightConnector1">
            <a:avLst/>
          </a:prstGeom>
          <a:ln w="1905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/>
          <p:nvPr/>
        </p:nvCxnSpPr>
        <p:spPr>
          <a:xfrm flipV="1">
            <a:off x="4355976" y="5238492"/>
            <a:ext cx="360040" cy="206732"/>
          </a:xfrm>
          <a:prstGeom prst="straightConnector1">
            <a:avLst/>
          </a:prstGeom>
          <a:ln w="1905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字方塊 29"/>
          <p:cNvSpPr txBox="1"/>
          <p:nvPr/>
        </p:nvSpPr>
        <p:spPr>
          <a:xfrm>
            <a:off x="4686969" y="4931876"/>
            <a:ext cx="3989487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Value </a:t>
            </a:r>
            <a:r>
              <a:rPr lang="zh-TW" altLang="en-US" dirty="0" smtClean="0">
                <a:latin typeface="Times New Roman" pitchFamily="18" charset="0"/>
                <a:cs typeface="Times New Roman" pitchFamily="18" charset="0"/>
              </a:rPr>
              <a:t>順序</a:t>
            </a:r>
            <a:r>
              <a:rPr lang="zh-TW" altLang="en-US" dirty="0" smtClean="0">
                <a:latin typeface="Times New Roman" pitchFamily="18" charset="0"/>
                <a:cs typeface="Times New Roman" pitchFamily="18" charset="0"/>
              </a:rPr>
              <a:t>分別為 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top right bottom left</a:t>
            </a:r>
            <a:endParaRPr lang="zh-TW" alt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86118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0" y="0"/>
            <a:ext cx="9144000" cy="83671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zh-TW" sz="2400" dirty="0" smtClean="0">
                <a:latin typeface="Times New Roman" pitchFamily="18" charset="0"/>
                <a:cs typeface="Times New Roman" pitchFamily="18" charset="0"/>
              </a:rPr>
              <a:t>Display</a:t>
            </a:r>
            <a:endParaRPr lang="zh-TW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8711952" y="6573902"/>
            <a:ext cx="43204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1200" dirty="0" smtClean="0">
                <a:latin typeface="Times New Roman" pitchFamily="18" charset="0"/>
                <a:cs typeface="Times New Roman" pitchFamily="18" charset="0"/>
              </a:rPr>
              <a:t>24</a:t>
            </a:r>
            <a:endParaRPr lang="zh-TW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503548" y="1124744"/>
            <a:ext cx="8136904" cy="5328592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defTabSz="0"/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Display</a:t>
            </a:r>
            <a:r>
              <a:rPr lang="zh-TW" altLang="en-US" dirty="0" smtClean="0">
                <a:latin typeface="Times New Roman" pitchFamily="18" charset="0"/>
                <a:cs typeface="Times New Roman" pitchFamily="18" charset="0"/>
              </a:rPr>
              <a:t>：</a:t>
            </a:r>
            <a:endParaRPr lang="en-US" altLang="zh-TW" dirty="0" smtClean="0">
              <a:latin typeface="Times New Roman" pitchFamily="18" charset="0"/>
              <a:cs typeface="Times New Roman" pitchFamily="18" charset="0"/>
            </a:endParaRPr>
          </a:p>
          <a:p>
            <a:pPr defTabSz="0"/>
            <a:r>
              <a:rPr lang="zh-TW" altLang="en-US" dirty="0" smtClean="0">
                <a:latin typeface="Times New Roman" pitchFamily="18" charset="0"/>
                <a:cs typeface="Times New Roman" pitchFamily="18" charset="0"/>
              </a:rPr>
              <a:t>網頁</a:t>
            </a:r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布</a:t>
            </a:r>
            <a:r>
              <a:rPr lang="zh-TW" altLang="en-US" dirty="0" smtClean="0">
                <a:latin typeface="Times New Roman" pitchFamily="18" charset="0"/>
                <a:cs typeface="Times New Roman" pitchFamily="18" charset="0"/>
              </a:rPr>
              <a:t>局的最重要的 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CSS</a:t>
            </a:r>
            <a:r>
              <a:rPr lang="zh-TW" alt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Property</a:t>
            </a:r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  <a:p>
            <a:pPr defTabSz="0"/>
            <a:endParaRPr lang="en-US" altLang="zh-TW" dirty="0" smtClean="0">
              <a:latin typeface="Times New Roman" pitchFamily="18" charset="0"/>
              <a:cs typeface="Times New Roman" pitchFamily="18" charset="0"/>
            </a:endParaRPr>
          </a:p>
          <a:p>
            <a:pPr defTabSz="0"/>
            <a:r>
              <a:rPr lang="zh-TW" altLang="en-US" dirty="0" smtClean="0">
                <a:latin typeface="Times New Roman" pitchFamily="18" charset="0"/>
                <a:cs typeface="Times New Roman" pitchFamily="18" charset="0"/>
              </a:rPr>
              <a:t>基礎的 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Value</a:t>
            </a:r>
            <a:r>
              <a:rPr lang="zh-TW" altLang="en-US" dirty="0" smtClean="0">
                <a:latin typeface="Times New Roman" pitchFamily="18" charset="0"/>
                <a:cs typeface="Times New Roman" pitchFamily="18" charset="0"/>
              </a:rPr>
              <a:t>：</a:t>
            </a:r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    .inline {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        display: </a:t>
            </a: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inline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    }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    .block {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        display: </a:t>
            </a: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block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    }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    .inline-block {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        display: inline-block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;(</a:t>
            </a:r>
            <a:r>
              <a:rPr lang="zh-TW" altLang="en-US" dirty="0" smtClean="0">
                <a:latin typeface="Times New Roman" pitchFamily="18" charset="0"/>
                <a:cs typeface="Times New Roman" pitchFamily="18" charset="0"/>
              </a:rPr>
              <a:t>有點過時，不建議使用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    }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    .none {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        display: </a:t>
            </a: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none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    }</a:t>
            </a:r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28002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0" y="0"/>
            <a:ext cx="9144000" cy="83671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zh-TW" sz="2400" dirty="0" smtClean="0">
                <a:latin typeface="Times New Roman" pitchFamily="18" charset="0"/>
                <a:cs typeface="Times New Roman" pitchFamily="18" charset="0"/>
              </a:rPr>
              <a:t>Display</a:t>
            </a:r>
            <a:endParaRPr lang="zh-TW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8711952" y="6573902"/>
            <a:ext cx="43204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1200" dirty="0" smtClean="0">
                <a:latin typeface="Times New Roman" pitchFamily="18" charset="0"/>
                <a:cs typeface="Times New Roman" pitchFamily="18" charset="0"/>
              </a:rPr>
              <a:t>25</a:t>
            </a:r>
            <a:endParaRPr lang="zh-TW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503548" y="1124744"/>
            <a:ext cx="8136904" cy="5328592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defTabSz="0"/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Display</a:t>
            </a:r>
            <a:r>
              <a:rPr lang="zh-TW" alt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Flex</a:t>
            </a:r>
            <a:r>
              <a:rPr lang="zh-TW" altLang="en-US" dirty="0" smtClean="0">
                <a:latin typeface="Times New Roman" pitchFamily="18" charset="0"/>
                <a:cs typeface="Times New Roman" pitchFamily="18" charset="0"/>
              </a:rPr>
              <a:t>：</a:t>
            </a:r>
            <a:endParaRPr lang="en-US" altLang="zh-TW" dirty="0" smtClean="0">
              <a:latin typeface="Times New Roman" pitchFamily="18" charset="0"/>
              <a:cs typeface="Times New Roman" pitchFamily="18" charset="0"/>
            </a:endParaRPr>
          </a:p>
          <a:p>
            <a:pPr defTabSz="0"/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        .flex-box {</a:t>
            </a:r>
          </a:p>
          <a:p>
            <a:pPr defTabSz="0"/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            display: </a:t>
            </a:r>
            <a:r>
              <a:rPr lang="en-US" altLang="zh-TW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flex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defTabSz="0"/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        }</a:t>
            </a:r>
          </a:p>
          <a:p>
            <a:pPr defTabSz="0"/>
            <a:endParaRPr lang="en-US" altLang="zh-TW" dirty="0" smtClean="0">
              <a:latin typeface="Times New Roman" pitchFamily="18" charset="0"/>
              <a:cs typeface="Times New Roman" pitchFamily="18" charset="0"/>
            </a:endParaRPr>
          </a:p>
          <a:p>
            <a:pPr defTabSz="0"/>
            <a:r>
              <a:rPr lang="zh-TW" altLang="en-US" dirty="0" smtClean="0">
                <a:latin typeface="Times New Roman" pitchFamily="18" charset="0"/>
                <a:cs typeface="Times New Roman" pitchFamily="18" charset="0"/>
              </a:rPr>
              <a:t>算是 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block </a:t>
            </a:r>
            <a:r>
              <a:rPr lang="zh-TW" altLang="en-US" dirty="0" smtClean="0">
                <a:latin typeface="Times New Roman" pitchFamily="18" charset="0"/>
                <a:cs typeface="Times New Roman" pitchFamily="18" charset="0"/>
              </a:rPr>
              <a:t>的延伸</a:t>
            </a:r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    .flex-align {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US" altLang="zh-TW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justify-content: center;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US" altLang="zh-TW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align-items: center;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defTabSz="0"/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  <a:p>
            <a:pPr defTabSz="0"/>
            <a:r>
              <a:rPr lang="zh-TW" altLang="en-US" dirty="0" smtClean="0">
                <a:latin typeface="Times New Roman" pitchFamily="18" charset="0"/>
                <a:cs typeface="Times New Roman" pitchFamily="18" charset="0"/>
              </a:rPr>
              <a:t>可以去這個網站了解 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Flex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  <a:hlinkClick r:id="rId2"/>
              </a:rPr>
              <a:t>http://flexboxfroggy.com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  <a:hlinkClick r:id="rId2"/>
              </a:rPr>
              <a:t>/</a:t>
            </a:r>
            <a:endParaRPr lang="en-US" altLang="zh-TW" dirty="0" smtClean="0">
              <a:latin typeface="Times New Roman" pitchFamily="18" charset="0"/>
              <a:cs typeface="Times New Roman" pitchFamily="18" charset="0"/>
            </a:endParaRPr>
          </a:p>
          <a:p>
            <a:pPr defTabSz="0"/>
            <a:endParaRPr lang="en-US" altLang="zh-TW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37198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0" y="0"/>
            <a:ext cx="9144000" cy="83671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zh-TW" sz="2400" smtClean="0">
                <a:latin typeface="Times New Roman" pitchFamily="18" charset="0"/>
                <a:cs typeface="Times New Roman" pitchFamily="18" charset="0"/>
              </a:rPr>
              <a:t>Bootstrap 5</a:t>
            </a:r>
            <a:endParaRPr lang="zh-TW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8711952" y="6573902"/>
            <a:ext cx="43204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1200" dirty="0" smtClean="0">
                <a:latin typeface="Times New Roman" pitchFamily="18" charset="0"/>
                <a:cs typeface="Times New Roman" pitchFamily="18" charset="0"/>
              </a:rPr>
              <a:t>26</a:t>
            </a:r>
            <a:endParaRPr lang="zh-TW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503548" y="1124744"/>
            <a:ext cx="8136904" cy="5328592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defTabSz="0"/>
            <a:endParaRPr lang="en-US" altLang="zh-TW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6180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0" y="0"/>
            <a:ext cx="9144000" cy="83671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zh-TW" altLang="en-US" sz="2400" dirty="0">
                <a:latin typeface="Times New Roman" pitchFamily="18" charset="0"/>
                <a:cs typeface="Times New Roman" pitchFamily="18" charset="0"/>
              </a:rPr>
              <a:t>開發環境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8711952" y="6573902"/>
            <a:ext cx="43204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1200" dirty="0">
                <a:latin typeface="Times New Roman" pitchFamily="18" charset="0"/>
                <a:cs typeface="Times New Roman" pitchFamily="18" charset="0"/>
              </a:rPr>
              <a:t>3</a:t>
            </a:r>
            <a:endParaRPr lang="zh-TW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503548" y="1124744"/>
            <a:ext cx="8136904" cy="5328592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使用的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IDE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：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　　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Visual Studio Code</a:t>
            </a:r>
          </a:p>
          <a:p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建議使用的 </a:t>
            </a:r>
            <a:r>
              <a:rPr lang="en-US" altLang="zh-TW" sz="2000" dirty="0" err="1">
                <a:latin typeface="Times New Roman" pitchFamily="18" charset="0"/>
                <a:cs typeface="Times New Roman" pitchFamily="18" charset="0"/>
              </a:rPr>
              <a:t>VSCode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套件：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　　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Live Server</a:t>
            </a:r>
          </a:p>
          <a:p>
            <a:endParaRPr lang="zh-TW" alt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8356" y="2852936"/>
            <a:ext cx="4967288" cy="2643188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979712" y="3933056"/>
            <a:ext cx="432048" cy="36004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330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0" y="0"/>
            <a:ext cx="9144000" cy="83671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zh-TW" altLang="en-US" sz="2400" dirty="0">
                <a:latin typeface="Times New Roman" pitchFamily="18" charset="0"/>
                <a:cs typeface="Times New Roman" pitchFamily="18" charset="0"/>
              </a:rPr>
              <a:t>網頁文件介紹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8711952" y="6573902"/>
            <a:ext cx="43204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1200" dirty="0">
                <a:latin typeface="Times New Roman" pitchFamily="18" charset="0"/>
                <a:cs typeface="Times New Roman" pitchFamily="18" charset="0"/>
              </a:rPr>
              <a:t>4</a:t>
            </a:r>
            <a:endParaRPr lang="zh-TW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503548" y="1124744"/>
            <a:ext cx="8136904" cy="5328592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HTML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(Hyper Text Markup Language)</a:t>
            </a:r>
          </a:p>
          <a:p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　撰寫網頁文件結構，副檔名為 </a:t>
            </a: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.html</a:t>
            </a:r>
          </a:p>
          <a:p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　當前最泛用的版本為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HTML5</a:t>
            </a:r>
          </a:p>
          <a:p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CSS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(Cascading Style Sheets)</a:t>
            </a:r>
          </a:p>
          <a:p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　修飾網頁外觀，副檔名為 </a:t>
            </a: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zh-TW" sz="20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css</a:t>
            </a:r>
            <a:endParaRPr lang="en-US" altLang="zh-TW" sz="2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　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CSS3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 是當前最泛用的版本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　當前最新為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CSS4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，但只有部分被支援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JavaScript</a:t>
            </a:r>
          </a:p>
          <a:p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　處理網頁事件的操作，提供使用者與網頁互動，副檔名為 </a:t>
            </a: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zh-TW" sz="20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js</a:t>
            </a:r>
            <a:endParaRPr lang="en-US" altLang="zh-TW" sz="2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　為 </a:t>
            </a:r>
            <a:r>
              <a:rPr lang="en-US" altLang="zh-TW" sz="20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ECMAScript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規範的實作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　網頁前端唯一的程式語言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　語法自由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混亂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)</a:t>
            </a:r>
            <a:endParaRPr lang="zh-TW" alt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6163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0" y="0"/>
            <a:ext cx="9144000" cy="83671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zh-TW" altLang="en-US" sz="2400" dirty="0">
                <a:latin typeface="Times New Roman" pitchFamily="18" charset="0"/>
                <a:cs typeface="Times New Roman" pitchFamily="18" charset="0"/>
              </a:rPr>
              <a:t>撰寫網頁文件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8711952" y="6573902"/>
            <a:ext cx="43204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1200" dirty="0">
                <a:latin typeface="Times New Roman" pitchFamily="18" charset="0"/>
                <a:cs typeface="Times New Roman" pitchFamily="18" charset="0"/>
              </a:rPr>
              <a:t>5</a:t>
            </a:r>
            <a:endParaRPr lang="zh-TW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503548" y="1124744"/>
            <a:ext cx="8136904" cy="5328592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marL="271463" indent="-271463" defTabSz="0">
              <a:buFont typeface="+mj-lt"/>
              <a:buAutoNum type="arabicPeriod"/>
            </a:pP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新增一個專案路徑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資料夾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271463" indent="-271463" defTabSz="0">
              <a:buFont typeface="+mj-lt"/>
              <a:buAutoNum type="arabicPeriod"/>
            </a:pP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新增 </a:t>
            </a: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index.html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index.html 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為預設專案的首頁路徑。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pPr marL="271463" indent="-271463" defTabSz="0">
              <a:buFont typeface="+mj-lt"/>
              <a:buAutoNum type="arabicPeriod"/>
            </a:pP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用</a:t>
            </a:r>
            <a:r>
              <a:rPr lang="en-US" altLang="zh-TW" sz="2000" dirty="0" err="1">
                <a:latin typeface="Times New Roman" pitchFamily="18" charset="0"/>
                <a:cs typeface="Times New Roman" pitchFamily="18" charset="0"/>
              </a:rPr>
              <a:t>VSCode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開啟專案資料夾，打開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index.html</a:t>
            </a:r>
          </a:p>
          <a:p>
            <a:pPr marL="271463" indent="-271463" defTabSz="0">
              <a:buFont typeface="+mj-lt"/>
              <a:buAutoNum type="arabicPeriod"/>
            </a:pP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在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index.html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 輸入 </a:t>
            </a:r>
            <a:r>
              <a:rPr lang="en-US" altLang="zh-TW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!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 然後按下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Enter 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或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Tab</a:t>
            </a:r>
          </a:p>
          <a:p>
            <a:pPr marL="271463" indent="-271463" defTabSz="0">
              <a:buFont typeface="+mj-lt"/>
              <a:buAutoNum type="arabicPeriod"/>
            </a:pP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出現結構完整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HTML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 文件，先保存檔案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3859" y="2788592"/>
            <a:ext cx="4536281" cy="3664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498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0" y="0"/>
            <a:ext cx="9144000" cy="83671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zh-TW" sz="2400" dirty="0">
                <a:latin typeface="Times New Roman" pitchFamily="18" charset="0"/>
                <a:cs typeface="Times New Roman" pitchFamily="18" charset="0"/>
              </a:rPr>
              <a:t>HTML Element</a:t>
            </a:r>
            <a:endParaRPr lang="zh-TW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8711952" y="6573902"/>
            <a:ext cx="43204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1200" dirty="0">
                <a:latin typeface="Times New Roman" pitchFamily="18" charset="0"/>
                <a:cs typeface="Times New Roman" pitchFamily="18" charset="0"/>
              </a:rPr>
              <a:t>6</a:t>
            </a:r>
            <a:endParaRPr lang="zh-TW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503548" y="1124744"/>
            <a:ext cx="8136904" cy="5328592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defTabSz="0"/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Element</a:t>
            </a:r>
          </a:p>
          <a:p>
            <a:pPr defTabSz="0"/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　</a:t>
            </a: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start tag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(opening tag),  </a:t>
            </a: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end tag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(closing tag)</a:t>
            </a:r>
          </a:p>
          <a:p>
            <a:pPr defTabSz="0"/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　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e.g. &lt;head&gt;&lt;/head&gt;, &lt;body&gt;&lt;/body&gt;, &lt;div&gt;&lt;/div&gt;, &lt;p&gt;&lt;/p&gt;……</a:t>
            </a:r>
          </a:p>
          <a:p>
            <a:pPr defTabSz="0"/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pPr defTabSz="0"/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Empty element</a:t>
            </a:r>
          </a:p>
          <a:p>
            <a:pPr defTabSz="0"/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　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no end tag</a:t>
            </a:r>
          </a:p>
          <a:p>
            <a:pPr defTabSz="0"/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　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e.g. &lt;</a:t>
            </a:r>
            <a:r>
              <a:rPr lang="en-US" altLang="zh-TW" sz="2000" dirty="0" err="1">
                <a:latin typeface="Times New Roman" pitchFamily="18" charset="0"/>
                <a:cs typeface="Times New Roman" pitchFamily="18" charset="0"/>
              </a:rPr>
              <a:t>br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&gt;, &lt;meta&gt;, &lt;</a:t>
            </a:r>
            <a:r>
              <a:rPr lang="en-US" altLang="zh-TW" sz="2000" dirty="0" err="1">
                <a:latin typeface="Times New Roman" pitchFamily="18" charset="0"/>
                <a:cs typeface="Times New Roman" pitchFamily="18" charset="0"/>
              </a:rPr>
              <a:t>img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&gt;, &lt;!-- 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註解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--&gt;</a:t>
            </a:r>
          </a:p>
          <a:p>
            <a:pPr defTabSz="0"/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pPr defTabSz="0"/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Attribute</a:t>
            </a:r>
          </a:p>
          <a:p>
            <a:pPr defTabSz="0"/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　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name="value"</a:t>
            </a:r>
          </a:p>
          <a:p>
            <a:pPr defTabSz="0"/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　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e.g. &lt;meta charset="UTF-8"&gt;</a:t>
            </a:r>
          </a:p>
        </p:txBody>
      </p:sp>
      <p:sp>
        <p:nvSpPr>
          <p:cNvPr id="3" name="矩形 2"/>
          <p:cNvSpPr/>
          <p:nvPr/>
        </p:nvSpPr>
        <p:spPr>
          <a:xfrm>
            <a:off x="1979712" y="4221088"/>
            <a:ext cx="1728192" cy="2880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2267744" y="4509120"/>
            <a:ext cx="1152128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attribute</a:t>
            </a:r>
            <a:endParaRPr lang="zh-TW" altLang="en-US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27096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0" y="0"/>
            <a:ext cx="9144000" cy="83671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zh-TW" sz="2400" dirty="0">
                <a:latin typeface="Times New Roman" pitchFamily="18" charset="0"/>
                <a:cs typeface="Times New Roman" pitchFamily="18" charset="0"/>
              </a:rPr>
              <a:t>Live Server </a:t>
            </a:r>
            <a:r>
              <a:rPr lang="zh-TW" altLang="en-US" sz="2400" dirty="0">
                <a:latin typeface="Times New Roman" pitchFamily="18" charset="0"/>
                <a:cs typeface="Times New Roman" pitchFamily="18" charset="0"/>
              </a:rPr>
              <a:t>使用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8711952" y="6573902"/>
            <a:ext cx="43204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1200" dirty="0">
                <a:latin typeface="Times New Roman" pitchFamily="18" charset="0"/>
                <a:cs typeface="Times New Roman" pitchFamily="18" charset="0"/>
              </a:rPr>
              <a:t>7</a:t>
            </a:r>
            <a:endParaRPr lang="zh-TW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503548" y="1124744"/>
            <a:ext cx="8136904" cy="5328592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marL="271463" indent="-271463" defTabSz="0">
              <a:buFont typeface="+mj-lt"/>
              <a:buAutoNum type="arabicPeriod"/>
            </a:pPr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關閉 </a:t>
            </a:r>
            <a:r>
              <a:rPr lang="en-US" altLang="zh-TW" dirty="0" err="1">
                <a:latin typeface="Times New Roman" pitchFamily="18" charset="0"/>
                <a:cs typeface="Times New Roman" pitchFamily="18" charset="0"/>
              </a:rPr>
              <a:t>VSCode</a:t>
            </a:r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  <a:p>
            <a:pPr marL="271463" indent="-271463" defTabSz="0">
              <a:buFont typeface="+mj-lt"/>
              <a:buAutoNum type="arabicPeriod"/>
            </a:pPr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重新用 </a:t>
            </a:r>
            <a:r>
              <a:rPr lang="en-US" altLang="zh-TW" dirty="0" err="1">
                <a:latin typeface="Times New Roman" pitchFamily="18" charset="0"/>
                <a:cs typeface="Times New Roman" pitchFamily="18" charset="0"/>
              </a:rPr>
              <a:t>VSCode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開啟專案資料夾</a:t>
            </a:r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  <a:p>
            <a:pPr marL="271463" indent="-271463" defTabSz="0">
              <a:buFont typeface="+mj-lt"/>
              <a:buAutoNum type="arabicPeriod"/>
            </a:pPr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打開 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index.html</a:t>
            </a:r>
          </a:p>
          <a:p>
            <a:pPr marL="271463" indent="-271463" defTabSz="0">
              <a:buFont typeface="+mj-lt"/>
              <a:buAutoNum type="arabicPeriod"/>
            </a:pPr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按右下角的 </a:t>
            </a: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Go Live</a:t>
            </a:r>
          </a:p>
          <a:p>
            <a:pPr marL="271463" indent="-271463" defTabSz="0">
              <a:buFont typeface="+mj-lt"/>
              <a:buAutoNum type="arabicPeriod"/>
            </a:pPr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  <a:p>
            <a:pPr marL="271463" indent="-271463" defTabSz="0">
              <a:buFont typeface="+mj-lt"/>
              <a:buAutoNum type="arabicPeriod"/>
            </a:pPr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  <a:p>
            <a:pPr marL="271463" indent="-271463" defTabSz="0">
              <a:buFont typeface="+mj-lt"/>
              <a:buAutoNum type="arabicPeriod"/>
            </a:pPr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  <a:p>
            <a:pPr marL="271463" indent="-271463" defTabSz="0">
              <a:buFont typeface="+mj-lt"/>
              <a:buAutoNum type="arabicPeriod"/>
            </a:pPr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  <a:p>
            <a:pPr marL="271463" indent="-271463" defTabSz="0">
              <a:buFont typeface="+mj-lt"/>
              <a:buAutoNum type="arabicPeriod"/>
            </a:pPr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  <a:p>
            <a:pPr marL="271463" indent="-271463" defTabSz="0">
              <a:buFont typeface="+mj-lt"/>
              <a:buAutoNum type="arabicPeriod"/>
            </a:pPr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  <a:p>
            <a:pPr marL="271463" indent="-271463" defTabSz="0">
              <a:buFont typeface="+mj-lt"/>
              <a:buAutoNum type="arabicPeriod"/>
            </a:pPr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  <a:p>
            <a:pPr marL="271463" indent="-271463" defTabSz="0">
              <a:buFont typeface="+mj-lt"/>
              <a:buAutoNum type="arabicPeriod"/>
            </a:pPr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  <a:p>
            <a:pPr marL="271463" indent="-271463" defTabSz="0">
              <a:buFont typeface="+mj-lt"/>
              <a:buAutoNum type="arabicPeriod"/>
            </a:pPr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  <a:p>
            <a:pPr marL="271463" indent="-271463" defTabSz="0">
              <a:buFont typeface="+mj-lt"/>
              <a:buAutoNum type="arabicPeriod"/>
            </a:pPr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在瀏覽器的網址輸入 </a:t>
            </a: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localhost:5500</a:t>
            </a: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6634" y="2276872"/>
            <a:ext cx="5850731" cy="245745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6516216" y="4509120"/>
            <a:ext cx="576064" cy="2880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589"/>
          <a:stretch/>
        </p:blipFill>
        <p:spPr>
          <a:xfrm>
            <a:off x="3050381" y="5013177"/>
            <a:ext cx="3043238" cy="125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1770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0" y="0"/>
            <a:ext cx="9144000" cy="83671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zh-TW" sz="2400" dirty="0">
                <a:latin typeface="Times New Roman" pitchFamily="18" charset="0"/>
                <a:cs typeface="Times New Roman" pitchFamily="18" charset="0"/>
              </a:rPr>
              <a:t>index.html </a:t>
            </a:r>
            <a:r>
              <a:rPr lang="zh-TW" altLang="en-US" sz="2400" dirty="0">
                <a:latin typeface="Times New Roman" pitchFamily="18" charset="0"/>
                <a:cs typeface="Times New Roman" pitchFamily="18" charset="0"/>
              </a:rPr>
              <a:t>介紹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8711952" y="6573902"/>
            <a:ext cx="43204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1200" dirty="0">
                <a:latin typeface="Times New Roman" pitchFamily="18" charset="0"/>
                <a:cs typeface="Times New Roman" pitchFamily="18" charset="0"/>
              </a:rPr>
              <a:t>8</a:t>
            </a:r>
            <a:endParaRPr lang="zh-TW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503548" y="1124744"/>
            <a:ext cx="8136904" cy="5328592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marL="361950" indent="-361950" defTabSz="0">
              <a:buFont typeface="+mj-lt"/>
              <a:buAutoNum type="arabicPeriod"/>
            </a:pP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&lt;!DOCTYPE html&gt;</a:t>
            </a:r>
            <a:endParaRPr lang="en-US" altLang="zh-TW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61950" indent="-361950" defTabSz="0">
              <a:buFont typeface="+mj-lt"/>
              <a:buAutoNum type="arabicPeriod"/>
            </a:pP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&lt;html </a:t>
            </a:r>
            <a:r>
              <a:rPr lang="en-US" altLang="zh-TW" dirty="0" err="1">
                <a:latin typeface="Times New Roman" pitchFamily="18" charset="0"/>
                <a:cs typeface="Times New Roman" pitchFamily="18" charset="0"/>
              </a:rPr>
              <a:t>lang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="en"&gt;</a:t>
            </a:r>
          </a:p>
          <a:p>
            <a:pPr marL="361950" indent="-361950" defTabSz="0">
              <a:buFont typeface="+mj-lt"/>
              <a:buAutoNum type="arabicPeriod"/>
            </a:pP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&lt;head&gt;</a:t>
            </a:r>
          </a:p>
          <a:p>
            <a:pPr marL="361950" indent="-361950" defTabSz="0">
              <a:buFont typeface="+mj-lt"/>
              <a:buAutoNum type="arabicPeriod"/>
            </a:pP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&lt;meta charset="UTF-8"&gt;</a:t>
            </a:r>
          </a:p>
          <a:p>
            <a:pPr marL="361950" indent="-361950" defTabSz="0">
              <a:buFont typeface="+mj-lt"/>
              <a:buAutoNum type="arabicPeriod"/>
            </a:pP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&lt;meta http-</a:t>
            </a:r>
            <a:r>
              <a:rPr lang="en-US" altLang="zh-TW" dirty="0" err="1">
                <a:latin typeface="Times New Roman" pitchFamily="18" charset="0"/>
                <a:cs typeface="Times New Roman" pitchFamily="18" charset="0"/>
              </a:rPr>
              <a:t>equiv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="X-UA-Compatible" content="IE=edge"&gt;</a:t>
            </a:r>
          </a:p>
          <a:p>
            <a:pPr marL="361950" indent="-361950" defTabSz="0">
              <a:buFont typeface="+mj-lt"/>
              <a:buAutoNum type="arabicPeriod"/>
            </a:pP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&lt;meta name="viewport" content="width=device-width, initial-scale=1.0"&gt;</a:t>
            </a:r>
          </a:p>
          <a:p>
            <a:pPr marL="361950" indent="-361950" defTabSz="0">
              <a:buFont typeface="+mj-lt"/>
              <a:buAutoNum type="arabicPeriod"/>
            </a:pP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&lt;title&gt;</a:t>
            </a:r>
            <a:r>
              <a:rPr lang="en-US" altLang="zh-TW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Document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&lt;/title&gt;</a:t>
            </a:r>
          </a:p>
          <a:p>
            <a:pPr marL="361950" indent="-361950" defTabSz="0">
              <a:buFont typeface="+mj-lt"/>
              <a:buAutoNum type="arabicPeriod"/>
            </a:pP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&lt;/head&gt;</a:t>
            </a:r>
          </a:p>
          <a:p>
            <a:pPr marL="361950" indent="-361950" defTabSz="0">
              <a:buFont typeface="+mj-lt"/>
              <a:buAutoNum type="arabicPeriod"/>
            </a:pP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&lt;body&gt;</a:t>
            </a:r>
          </a:p>
          <a:p>
            <a:pPr marL="361950" indent="-361950" defTabSz="0">
              <a:buFont typeface="+mj-lt"/>
              <a:buAutoNum type="arabicPeriod"/>
            </a:pP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zh-TW" altLang="en-US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打字完後儲存，結果會出現在網頁上</a:t>
            </a:r>
            <a:endParaRPr lang="en-US" altLang="zh-TW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61950" indent="-361950" defTabSz="0">
              <a:buFont typeface="+mj-lt"/>
              <a:buAutoNum type="arabicPeriod"/>
            </a:pP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&lt;/body&gt;</a:t>
            </a:r>
          </a:p>
          <a:p>
            <a:pPr marL="361950" indent="-361950" defTabSz="0">
              <a:buFont typeface="+mj-lt"/>
              <a:buAutoNum type="arabicPeriod"/>
            </a:pP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&lt;/html&gt;</a:t>
            </a: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589"/>
          <a:stretch/>
        </p:blipFill>
        <p:spPr>
          <a:xfrm>
            <a:off x="2807804" y="4568026"/>
            <a:ext cx="3043238" cy="1251822"/>
          </a:xfrm>
          <a:prstGeom prst="rect">
            <a:avLst/>
          </a:prstGeom>
        </p:spPr>
      </p:pic>
      <p:cxnSp>
        <p:nvCxnSpPr>
          <p:cNvPr id="3" name="直線單箭頭接點 2"/>
          <p:cNvCxnSpPr/>
          <p:nvPr/>
        </p:nvCxnSpPr>
        <p:spPr>
          <a:xfrm>
            <a:off x="2339752" y="3068960"/>
            <a:ext cx="936104" cy="1584176"/>
          </a:xfrm>
          <a:prstGeom prst="straightConnector1">
            <a:avLst/>
          </a:prstGeom>
          <a:ln w="19050">
            <a:solidFill>
              <a:srgbClr val="00B05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899592" y="1124744"/>
            <a:ext cx="2016224" cy="30688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2922771" y="1124744"/>
            <a:ext cx="167345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html </a:t>
            </a:r>
            <a:r>
              <a:rPr lang="zh-TW" alt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文件宣告</a:t>
            </a:r>
          </a:p>
        </p:txBody>
      </p:sp>
      <p:sp>
        <p:nvSpPr>
          <p:cNvPr id="12" name="矩形 11"/>
          <p:cNvSpPr/>
          <p:nvPr/>
        </p:nvSpPr>
        <p:spPr>
          <a:xfrm>
            <a:off x="916200" y="1772817"/>
            <a:ext cx="7184191" cy="1584176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916200" y="3407529"/>
            <a:ext cx="7184191" cy="813559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17455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0" y="0"/>
            <a:ext cx="9144000" cy="83671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zh-TW" sz="2400" dirty="0">
                <a:latin typeface="Times New Roman" pitchFamily="18" charset="0"/>
                <a:cs typeface="Times New Roman" pitchFamily="18" charset="0"/>
              </a:rPr>
              <a:t>The HTML DOM(</a:t>
            </a:r>
            <a:r>
              <a:rPr lang="en-US" altLang="zh-TW" sz="2400" dirty="0" err="1">
                <a:latin typeface="Times New Roman" pitchFamily="18" charset="0"/>
                <a:cs typeface="Times New Roman" pitchFamily="18" charset="0"/>
              </a:rPr>
              <a:t>Documemt</a:t>
            </a:r>
            <a:r>
              <a:rPr lang="en-US" altLang="zh-TW" sz="2400" dirty="0">
                <a:latin typeface="Times New Roman" pitchFamily="18" charset="0"/>
                <a:cs typeface="Times New Roman" pitchFamily="18" charset="0"/>
              </a:rPr>
              <a:t> Object Model)</a:t>
            </a:r>
            <a:endParaRPr lang="zh-TW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8711952" y="6573902"/>
            <a:ext cx="43204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1200" dirty="0">
                <a:latin typeface="Times New Roman" pitchFamily="18" charset="0"/>
                <a:cs typeface="Times New Roman" pitchFamily="18" charset="0"/>
              </a:rPr>
              <a:t>9</a:t>
            </a:r>
            <a:endParaRPr lang="zh-TW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503548" y="1124744"/>
            <a:ext cx="8136904" cy="5328592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The HTML DOM model is constructed as </a:t>
            </a: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 tree of Objects</a:t>
            </a:r>
          </a:p>
          <a:p>
            <a:pPr defTabSz="0"/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  <a:p>
            <a:pPr marL="361950" indent="-361950" defTabSz="0">
              <a:buFont typeface="+mj-lt"/>
              <a:buAutoNum type="arabicPeriod"/>
            </a:pP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&lt;!DOCTYPE html&gt;</a:t>
            </a:r>
            <a:endParaRPr lang="en-US" altLang="zh-TW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61950" indent="-361950" defTabSz="0">
              <a:buFont typeface="+mj-lt"/>
              <a:buAutoNum type="arabicPeriod"/>
            </a:pP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&lt;html </a:t>
            </a:r>
            <a:r>
              <a:rPr lang="en-US" altLang="zh-TW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lang</a:t>
            </a: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="en"&gt;</a:t>
            </a:r>
          </a:p>
          <a:p>
            <a:pPr marL="361950" indent="-361950" defTabSz="0">
              <a:buFont typeface="+mj-lt"/>
              <a:buAutoNum type="arabicPeriod"/>
            </a:pP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&lt;head&gt;</a:t>
            </a:r>
          </a:p>
          <a:p>
            <a:pPr marL="361950" indent="-361950" defTabSz="0">
              <a:buFont typeface="+mj-lt"/>
              <a:buAutoNum type="arabicPeriod"/>
            </a:pP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&lt;meta charset="UTF-8"&gt;</a:t>
            </a:r>
          </a:p>
          <a:p>
            <a:pPr marL="361950" indent="-361950" defTabSz="0">
              <a:buFont typeface="+mj-lt"/>
              <a:buAutoNum type="arabicPeriod"/>
            </a:pP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&lt;meta http-</a:t>
            </a:r>
            <a:r>
              <a:rPr lang="en-US" altLang="zh-TW" dirty="0" err="1">
                <a:latin typeface="Times New Roman" pitchFamily="18" charset="0"/>
                <a:cs typeface="Times New Roman" pitchFamily="18" charset="0"/>
              </a:rPr>
              <a:t>equiv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="X-UA-Compatible" content="IE=edge"&gt;</a:t>
            </a:r>
          </a:p>
          <a:p>
            <a:pPr marL="361950" indent="-361950" defTabSz="0">
              <a:buFont typeface="+mj-lt"/>
              <a:buAutoNum type="arabicPeriod"/>
            </a:pP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&lt;meta name="viewport" content="width=device-width, initial-scale=1.0"&gt;</a:t>
            </a:r>
          </a:p>
          <a:p>
            <a:pPr marL="361950" indent="-361950" defTabSz="0">
              <a:buFont typeface="+mj-lt"/>
              <a:buAutoNum type="arabicPeriod"/>
            </a:pP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&lt;title&gt;</a:t>
            </a:r>
            <a:r>
              <a:rPr lang="en-US" altLang="zh-TW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Document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&lt;/title&gt;</a:t>
            </a:r>
          </a:p>
          <a:p>
            <a:pPr marL="361950" indent="-361950" defTabSz="0">
              <a:buFont typeface="+mj-lt"/>
              <a:buAutoNum type="arabicPeriod"/>
            </a:pP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&lt;/head&gt;</a:t>
            </a:r>
          </a:p>
          <a:p>
            <a:pPr marL="361950" indent="-361950" defTabSz="0">
              <a:buFont typeface="+mj-lt"/>
              <a:buAutoNum type="arabicPeriod"/>
            </a:pP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&lt;body&gt;</a:t>
            </a:r>
          </a:p>
          <a:p>
            <a:pPr marL="361950" indent="-361950" defTabSz="0">
              <a:buFont typeface="+mj-lt"/>
              <a:buAutoNum type="arabicPeriod"/>
            </a:pP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</a:t>
            </a:r>
            <a:endParaRPr lang="en-US" altLang="zh-TW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61950" indent="-361950" defTabSz="0">
              <a:buFont typeface="+mj-lt"/>
              <a:buAutoNum type="arabicPeriod"/>
            </a:pP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&lt;/body&gt;</a:t>
            </a:r>
          </a:p>
          <a:p>
            <a:pPr marL="361950" indent="-361950" defTabSz="0">
              <a:buFont typeface="+mj-lt"/>
              <a:buAutoNum type="arabicPeriod"/>
            </a:pP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&lt;/html&gt;</a:t>
            </a:r>
          </a:p>
          <a:p>
            <a:pPr defTabSz="0"/>
            <a:endParaRPr lang="en-US" altLang="zh-TW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defTabSz="0"/>
            <a:endParaRPr lang="en-US" altLang="zh-TW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916801" y="1988840"/>
            <a:ext cx="1782991" cy="30688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/>
          <p:cNvSpPr txBox="1"/>
          <p:nvPr/>
        </p:nvSpPr>
        <p:spPr>
          <a:xfrm>
            <a:off x="2675870" y="1988840"/>
            <a:ext cx="199206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html root element</a:t>
            </a:r>
            <a:endParaRPr lang="zh-TW" altLang="en-US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5" name="群組 14"/>
          <p:cNvGrpSpPr/>
          <p:nvPr/>
        </p:nvGrpSpPr>
        <p:grpSpPr>
          <a:xfrm>
            <a:off x="5184068" y="3645024"/>
            <a:ext cx="936104" cy="864096"/>
            <a:chOff x="5184068" y="3645024"/>
            <a:chExt cx="936104" cy="864096"/>
          </a:xfrm>
        </p:grpSpPr>
        <p:sp>
          <p:nvSpPr>
            <p:cNvPr id="2" name="橢圓 1"/>
            <p:cNvSpPr/>
            <p:nvPr/>
          </p:nvSpPr>
          <p:spPr>
            <a:xfrm>
              <a:off x="5220072" y="3645024"/>
              <a:ext cx="864096" cy="86409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" name="文字方塊 7"/>
            <p:cNvSpPr txBox="1"/>
            <p:nvPr/>
          </p:nvSpPr>
          <p:spPr>
            <a:xfrm>
              <a:off x="5184068" y="3892406"/>
              <a:ext cx="9361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TW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&lt;html&gt;</a:t>
              </a:r>
              <a:endParaRPr lang="zh-TW" alt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6" name="群組 15"/>
          <p:cNvGrpSpPr/>
          <p:nvPr/>
        </p:nvGrpSpPr>
        <p:grpSpPr>
          <a:xfrm>
            <a:off x="4283968" y="4509120"/>
            <a:ext cx="936104" cy="864096"/>
            <a:chOff x="5184068" y="3645024"/>
            <a:chExt cx="936104" cy="864096"/>
          </a:xfrm>
        </p:grpSpPr>
        <p:sp>
          <p:nvSpPr>
            <p:cNvPr id="17" name="橢圓 16"/>
            <p:cNvSpPr/>
            <p:nvPr/>
          </p:nvSpPr>
          <p:spPr>
            <a:xfrm>
              <a:off x="5220072" y="3645024"/>
              <a:ext cx="864096" cy="86409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" name="文字方塊 17"/>
            <p:cNvSpPr txBox="1"/>
            <p:nvPr/>
          </p:nvSpPr>
          <p:spPr>
            <a:xfrm>
              <a:off x="5184068" y="3892406"/>
              <a:ext cx="936104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TW" dirty="0">
                  <a:latin typeface="Times New Roman" pitchFamily="18" charset="0"/>
                  <a:cs typeface="Times New Roman" pitchFamily="18" charset="0"/>
                </a:rPr>
                <a:t>&lt;head&gt;</a:t>
              </a:r>
              <a:endParaRPr lang="zh-TW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9" name="群組 18"/>
          <p:cNvGrpSpPr/>
          <p:nvPr/>
        </p:nvGrpSpPr>
        <p:grpSpPr>
          <a:xfrm>
            <a:off x="6120172" y="4509120"/>
            <a:ext cx="936104" cy="864096"/>
            <a:chOff x="5184068" y="3645024"/>
            <a:chExt cx="936104" cy="864096"/>
          </a:xfrm>
        </p:grpSpPr>
        <p:sp>
          <p:nvSpPr>
            <p:cNvPr id="20" name="橢圓 19"/>
            <p:cNvSpPr/>
            <p:nvPr/>
          </p:nvSpPr>
          <p:spPr>
            <a:xfrm>
              <a:off x="5220072" y="3645024"/>
              <a:ext cx="864096" cy="86409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" name="文字方塊 20"/>
            <p:cNvSpPr txBox="1"/>
            <p:nvPr/>
          </p:nvSpPr>
          <p:spPr>
            <a:xfrm>
              <a:off x="5184068" y="3892406"/>
              <a:ext cx="936104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TW" dirty="0">
                  <a:latin typeface="Times New Roman" pitchFamily="18" charset="0"/>
                  <a:cs typeface="Times New Roman" pitchFamily="18" charset="0"/>
                </a:rPr>
                <a:t>&lt;body&gt;</a:t>
              </a:r>
              <a:endParaRPr lang="zh-TW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cxnSp>
        <p:nvCxnSpPr>
          <p:cNvPr id="23" name="直線接點 22"/>
          <p:cNvCxnSpPr>
            <a:stCxn id="2" idx="3"/>
            <a:endCxn id="17" idx="7"/>
          </p:cNvCxnSpPr>
          <p:nvPr/>
        </p:nvCxnSpPr>
        <p:spPr>
          <a:xfrm flipH="1">
            <a:off x="5057524" y="4382576"/>
            <a:ext cx="289092" cy="2530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/>
          <p:cNvCxnSpPr>
            <a:stCxn id="2" idx="5"/>
            <a:endCxn id="20" idx="1"/>
          </p:cNvCxnSpPr>
          <p:nvPr/>
        </p:nvCxnSpPr>
        <p:spPr>
          <a:xfrm>
            <a:off x="5957624" y="4382576"/>
            <a:ext cx="325096" cy="2530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群組 29"/>
          <p:cNvGrpSpPr/>
          <p:nvPr/>
        </p:nvGrpSpPr>
        <p:grpSpPr>
          <a:xfrm>
            <a:off x="3635896" y="5477950"/>
            <a:ext cx="936104" cy="864096"/>
            <a:chOff x="5184068" y="3645024"/>
            <a:chExt cx="936104" cy="864096"/>
          </a:xfrm>
        </p:grpSpPr>
        <p:sp>
          <p:nvSpPr>
            <p:cNvPr id="31" name="橢圓 30"/>
            <p:cNvSpPr/>
            <p:nvPr/>
          </p:nvSpPr>
          <p:spPr>
            <a:xfrm>
              <a:off x="5220072" y="3645024"/>
              <a:ext cx="864096" cy="86409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2" name="文字方塊 31"/>
            <p:cNvSpPr txBox="1"/>
            <p:nvPr/>
          </p:nvSpPr>
          <p:spPr>
            <a:xfrm>
              <a:off x="5184068" y="3892406"/>
              <a:ext cx="936104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TW" dirty="0">
                  <a:latin typeface="Times New Roman" pitchFamily="18" charset="0"/>
                  <a:cs typeface="Times New Roman" pitchFamily="18" charset="0"/>
                </a:rPr>
                <a:t>&lt;title&gt;</a:t>
              </a:r>
              <a:endParaRPr lang="zh-TW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cxnSp>
        <p:nvCxnSpPr>
          <p:cNvPr id="33" name="直線接點 32"/>
          <p:cNvCxnSpPr>
            <a:stCxn id="17" idx="3"/>
            <a:endCxn id="31" idx="0"/>
          </p:cNvCxnSpPr>
          <p:nvPr/>
        </p:nvCxnSpPr>
        <p:spPr>
          <a:xfrm flipH="1">
            <a:off x="4103948" y="5246672"/>
            <a:ext cx="342568" cy="2312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群組 33"/>
          <p:cNvGrpSpPr/>
          <p:nvPr/>
        </p:nvGrpSpPr>
        <p:grpSpPr>
          <a:xfrm>
            <a:off x="4932040" y="5477950"/>
            <a:ext cx="936104" cy="864096"/>
            <a:chOff x="5184068" y="3645024"/>
            <a:chExt cx="936104" cy="864096"/>
          </a:xfrm>
        </p:grpSpPr>
        <p:sp>
          <p:nvSpPr>
            <p:cNvPr id="35" name="橢圓 34"/>
            <p:cNvSpPr/>
            <p:nvPr/>
          </p:nvSpPr>
          <p:spPr>
            <a:xfrm>
              <a:off x="5220072" y="3645024"/>
              <a:ext cx="864096" cy="86409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6" name="文字方塊 35"/>
            <p:cNvSpPr txBox="1"/>
            <p:nvPr/>
          </p:nvSpPr>
          <p:spPr>
            <a:xfrm>
              <a:off x="5184068" y="3892406"/>
              <a:ext cx="936104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TW" dirty="0">
                  <a:latin typeface="Times New Roman" pitchFamily="18" charset="0"/>
                  <a:cs typeface="Times New Roman" pitchFamily="18" charset="0"/>
                </a:rPr>
                <a:t>&lt;meta&gt;</a:t>
              </a:r>
              <a:endParaRPr lang="zh-TW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cxnSp>
        <p:nvCxnSpPr>
          <p:cNvPr id="37" name="直線接點 36"/>
          <p:cNvCxnSpPr>
            <a:stCxn id="17" idx="5"/>
            <a:endCxn id="35" idx="0"/>
          </p:cNvCxnSpPr>
          <p:nvPr/>
        </p:nvCxnSpPr>
        <p:spPr>
          <a:xfrm>
            <a:off x="5057524" y="5246672"/>
            <a:ext cx="342568" cy="2312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橢圓 47"/>
          <p:cNvSpPr/>
          <p:nvPr/>
        </p:nvSpPr>
        <p:spPr>
          <a:xfrm>
            <a:off x="6282720" y="5887138"/>
            <a:ext cx="45719" cy="4571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橢圓 49"/>
          <p:cNvSpPr/>
          <p:nvPr/>
        </p:nvSpPr>
        <p:spPr>
          <a:xfrm>
            <a:off x="6444208" y="5887138"/>
            <a:ext cx="45719" cy="4571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橢圓 50"/>
          <p:cNvSpPr/>
          <p:nvPr/>
        </p:nvSpPr>
        <p:spPr>
          <a:xfrm>
            <a:off x="6595870" y="5887138"/>
            <a:ext cx="45719" cy="4571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橢圓 51"/>
          <p:cNvSpPr/>
          <p:nvPr/>
        </p:nvSpPr>
        <p:spPr>
          <a:xfrm>
            <a:off x="6732240" y="5887138"/>
            <a:ext cx="45719" cy="4571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橢圓 52"/>
          <p:cNvSpPr/>
          <p:nvPr/>
        </p:nvSpPr>
        <p:spPr>
          <a:xfrm>
            <a:off x="6876256" y="5887138"/>
            <a:ext cx="45719" cy="4571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5" name="橢圓 54"/>
          <p:cNvSpPr/>
          <p:nvPr/>
        </p:nvSpPr>
        <p:spPr>
          <a:xfrm>
            <a:off x="7033416" y="5887138"/>
            <a:ext cx="45719" cy="4571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橢圓 55"/>
          <p:cNvSpPr/>
          <p:nvPr/>
        </p:nvSpPr>
        <p:spPr>
          <a:xfrm>
            <a:off x="7190577" y="5887138"/>
            <a:ext cx="45719" cy="4571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38839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1275</TotalTime>
  <Words>1769</Words>
  <Application>Microsoft Office PowerPoint</Application>
  <PresentationFormat>如螢幕大小 (4:3)</PresentationFormat>
  <Paragraphs>401</Paragraphs>
  <Slides>26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26</vt:i4>
      </vt:variant>
    </vt:vector>
  </HeadingPairs>
  <TitlesOfParts>
    <vt:vector size="27" baseType="lpstr"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boss</dc:creator>
  <cp:lastModifiedBy>boss</cp:lastModifiedBy>
  <cp:revision>214</cp:revision>
  <dcterms:created xsi:type="dcterms:W3CDTF">2021-07-07T04:41:32Z</dcterms:created>
  <dcterms:modified xsi:type="dcterms:W3CDTF">2021-07-16T06:30:58Z</dcterms:modified>
</cp:coreProperties>
</file>