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6" r:id="rId27"/>
    <p:sldId id="285" r:id="rId28"/>
    <p:sldId id="281" r:id="rId29"/>
    <p:sldId id="282" r:id="rId30"/>
    <p:sldId id="283" r:id="rId31"/>
    <p:sldId id="287" r:id="rId32"/>
    <p:sldId id="284" r:id="rId33"/>
    <p:sldId id="288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flexboxfroggy.com/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.w3.org/html5/pf-summary/obsolete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3200" dirty="0">
                <a:latin typeface="Times New Roman" pitchFamily="18" charset="0"/>
                <a:cs typeface="Times New Roman" pitchFamily="18" charset="0"/>
              </a:rPr>
              <a:t>靜態網頁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27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撰寫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&lt;body&gt;&lt;/body&gt;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 內容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10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&lt;div&gt;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第一段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&lt;span&gt;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&lt;/span&gt;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第二段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&lt;span&gt;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&lt;/span&gt;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&lt;/div&gt;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Inline level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類似文字的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.&lt;span&gt;&lt;/span&gt;, 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Block level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標記一個區塊的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.&lt;div&gt;&lt;/div&gt;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之後會詳細解釋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inline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，這裡先簡單理解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556792"/>
            <a:ext cx="3007519" cy="1450181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503548" y="1124745"/>
            <a:ext cx="7524836" cy="201622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00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瀏覽器檢查網頁文件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在瀏覽器按下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F12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，開啟「開發者工具」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9859"/>
            <a:ext cx="9144000" cy="49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90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12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註解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&lt;!--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註解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--&gt;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區塊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&lt;div&gt;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區塊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&lt;/div&gt;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段落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&lt;p&gt;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段落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&lt;/p&gt;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標題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&lt;h1&gt;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1&lt;/h1&gt;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&lt;h2&gt;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&lt;/h2&gt;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&lt;h3&gt;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&lt;/h3&gt;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&lt;h4&gt;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&lt;/h4&gt;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&lt;h5&gt;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&lt;/h5&gt;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&lt;h6&gt;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&lt;/h6&gt;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一串文字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&lt;span&gt;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&lt;/span&gt;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換行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  <p:sp>
        <p:nvSpPr>
          <p:cNvPr id="6" name="矩形 5"/>
          <p:cNvSpPr/>
          <p:nvPr/>
        </p:nvSpPr>
        <p:spPr>
          <a:xfrm>
            <a:off x="503548" y="4725144"/>
            <a:ext cx="2268252" cy="10801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004048" y="2930462"/>
            <a:ext cx="309634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習慣上，會把這兩種標籤放在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div, p, h1, ……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標籤裡面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2771800" y="3356992"/>
            <a:ext cx="2232248" cy="1368152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685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介紹：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List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13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無序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List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無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&lt;li&gt;List&lt;/li&gt;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有序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List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&lt;li&gt;List&lt;/li&gt;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  <p:sp>
        <p:nvSpPr>
          <p:cNvPr id="6" name="矩形 5"/>
          <p:cNvSpPr/>
          <p:nvPr/>
        </p:nvSpPr>
        <p:spPr>
          <a:xfrm>
            <a:off x="503548" y="1124744"/>
            <a:ext cx="2268252" cy="18057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004048" y="3172326"/>
            <a:ext cx="13681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比較常用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2771800" y="2930462"/>
            <a:ext cx="2232248" cy="42653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11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介紹：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Table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14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sz="1600" dirty="0">
                <a:latin typeface="Times New Roman" pitchFamily="18" charset="0"/>
                <a:cs typeface="Times New Roman" pitchFamily="18" charset="0"/>
              </a:rPr>
              <a:t>標示 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Table </a:t>
            </a:r>
            <a:r>
              <a:rPr lang="zh-TW" altLang="en-US" sz="1600" dirty="0">
                <a:latin typeface="Times New Roman" pitchFamily="18" charset="0"/>
                <a:cs typeface="Times New Roman" pitchFamily="18" charset="0"/>
              </a:rPr>
              <a:t>結構</a:t>
            </a:r>
            <a:endParaRPr lang="en-US" altLang="zh-TW" sz="1600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&lt;table&gt;</a:t>
            </a:r>
          </a:p>
          <a:p>
            <a:pPr defTabSz="0"/>
            <a:r>
              <a:rPr lang="zh-TW" altLang="en-US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&lt;caption&gt;Table Title&lt;/caption&gt;</a:t>
            </a:r>
          </a:p>
          <a:p>
            <a:pPr defTabSz="0"/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thead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&lt;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&lt;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&gt;th1&lt;/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&gt;th2&lt;/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&gt;th3&lt;/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&lt;/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&lt;/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thead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tbody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&lt;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    &lt;td&gt;td1&lt;/td&gt;&lt;td&gt;td2&lt;/td&gt;&lt;td&gt;td3&lt;/td&gt;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&lt;/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&lt;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    &lt;td&gt;td4&lt;/td&gt;&lt;td&gt;td5&lt;/td&gt;&lt;td&gt;td6&lt;/td&gt;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&lt;/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&lt;/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tbody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tfoot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 &lt;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     &lt;td 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colspan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="3"&gt;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tfoot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td&lt;/td&gt;</a:t>
            </a:r>
          </a:p>
          <a:p>
            <a:pPr defTabSz="0"/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 &lt;/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&lt;/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tfoot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   &lt;/table&gt;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140968"/>
            <a:ext cx="819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6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介紹：</a:t>
            </a:r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src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15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網頁超連結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&lt;a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="https://www.google.com"&gt;Google&lt;/a&gt;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圖片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="/man.png" alt="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替代文字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聲音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&lt;audio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=""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controls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&gt;&lt;/audio&gt;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&lt;audio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=""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controls="controls"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&gt;&lt;/audio&gt;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&lt;audio controls&gt;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&lt;source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="voice.ogg" type="audio/</a:t>
            </a:r>
            <a:r>
              <a:rPr lang="en-US" altLang="zh-TW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ogg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&lt;source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="voice.mp3" type="audio/mpeg"&gt;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&lt;/audio&gt;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影片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&lt;video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="" controls&gt;&lt;/video&gt;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&lt;video controls&gt;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&lt;source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="movie.mp4" type="video/mp4"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&lt;source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="movie.ogg" type="video/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ogg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&lt;/video&gt;</a:t>
            </a:r>
          </a:p>
        </p:txBody>
      </p:sp>
    </p:spTree>
    <p:extLst>
      <p:ext uri="{BB962C8B-B14F-4D97-AF65-F5344CB8AC3E}">
        <p14:creationId xmlns:p14="http://schemas.microsoft.com/office/powerpoint/2010/main" val="1292918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介紹：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Form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>
                <a:latin typeface="Times New Roman" pitchFamily="18" charset="0"/>
                <a:cs typeface="Times New Roman" pitchFamily="18" charset="0"/>
              </a:rPr>
              <a:t>16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表單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&lt;form </a:t>
            </a:r>
            <a:r>
              <a:rPr lang="en-US" altLang="zh-TW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action="" method=""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&lt;span&gt;text&lt;/span&gt;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&lt;/p&gt;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type="text"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type="text"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placeholder="placeholder"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type="text"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value="value"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type="password"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type="password" placeholder="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請輸入密碼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&lt;/p&gt;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type="reset"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value="</a:t>
            </a:r>
            <a:r>
              <a:rPr lang="zh-TW" alt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清除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type="submit"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value="</a:t>
            </a:r>
            <a:r>
              <a:rPr lang="zh-TW" alt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送出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&lt;/p&gt;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&lt;/form&gt;</a:t>
            </a:r>
          </a:p>
        </p:txBody>
      </p:sp>
    </p:spTree>
    <p:extLst>
      <p:ext uri="{BB962C8B-B14F-4D97-AF65-F5344CB8AC3E}">
        <p14:creationId xmlns:p14="http://schemas.microsoft.com/office/powerpoint/2010/main" val="4033796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介紹：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Form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17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&lt;form action="" method=""&gt;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type="radio"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name="animal"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value="dog"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狗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&lt;input type="radio" name="animal" value="cat"&gt;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貓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type="checkbox"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name="big-animal"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value="lion"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獅子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&lt;input type="checkbox" name="big-animal" value="tiger"&gt;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老虎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&lt;input type="checkbox" name="big-animal" value="bear"&gt;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熊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724410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介紹：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Form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18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&lt;form action="" method=""&gt;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&lt;select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name="character"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&lt;option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value="null"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selected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請選擇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&lt;/option&gt;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    &lt;option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value="a"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&gt;A&lt;/option&gt;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    &lt;option value="b"&gt;B&lt;/option&gt;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    &lt;option value="c"&gt;C&lt;/option&gt;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&lt;/select&gt;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&lt;/p&gt;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name="text"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placeholder="</a:t>
            </a:r>
            <a:r>
              <a:rPr lang="zh-TW" alt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請輸入文字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&gt;&lt;/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&lt;/p&gt;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type=“button”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value=“input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button"&gt;&lt;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&lt;button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type=“button”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button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&lt;/button&gt;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&lt;button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type=“reset”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&gt;button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reset&lt;/button&gt;&lt;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&lt;button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type=“submit”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&gt;button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submit&lt;/button&gt;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&lt;/p&gt;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&lt;/form&gt;</a:t>
            </a:r>
          </a:p>
        </p:txBody>
      </p:sp>
    </p:spTree>
    <p:extLst>
      <p:ext uri="{BB962C8B-B14F-4D97-AF65-F5344CB8AC3E}">
        <p14:creationId xmlns:p14="http://schemas.microsoft.com/office/powerpoint/2010/main" val="601860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CSS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19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功能：負責網頁視覺的設定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algn="ctr" defTabSz="0"/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p { width: 100px; }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Style Element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&lt;style&gt;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p { width: 100px;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div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width: 150px;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height: 150px;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&lt;/style&gt;</a:t>
            </a:r>
          </a:p>
        </p:txBody>
      </p:sp>
      <p:sp>
        <p:nvSpPr>
          <p:cNvPr id="6" name="矩形 5"/>
          <p:cNvSpPr/>
          <p:nvPr/>
        </p:nvSpPr>
        <p:spPr>
          <a:xfrm flipH="1">
            <a:off x="3131839" y="2276873"/>
            <a:ext cx="288033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835696" y="34290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Selector</a:t>
            </a:r>
            <a:endParaRPr lang="zh-TW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2555776" y="2708921"/>
            <a:ext cx="576064" cy="72007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 flipH="1">
            <a:off x="3491880" y="2276872"/>
            <a:ext cx="2412269" cy="43204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797914" y="2708920"/>
            <a:ext cx="0" cy="72008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167844" y="3429000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Declaration</a:t>
            </a:r>
            <a:endParaRPr lang="zh-TW" alt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 flipH="1">
            <a:off x="3707904" y="2348880"/>
            <a:ext cx="839454" cy="2880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4247962" y="2636912"/>
            <a:ext cx="900102" cy="792088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547358" y="3429000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endParaRPr lang="zh-TW" altLang="en-US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 flipH="1">
            <a:off x="4698013" y="2348880"/>
            <a:ext cx="936103" cy="28803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5364088" y="2636912"/>
            <a:ext cx="1170131" cy="79208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904149" y="3429000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endParaRPr lang="zh-TW" alt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26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前言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71463" indent="-271463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本次教學會提供實作的</a:t>
            </a:r>
            <a:r>
              <a:rPr lang="zh-TW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範例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與</a:t>
            </a:r>
            <a:r>
              <a:rPr lang="zh-TW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參考的網頁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，不用在網路大海撈針。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現在的前端功能太多、太雜、太強大，會教基本而且重要的實作。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有兩個作業，</a:t>
            </a:r>
            <a:r>
              <a:rPr lang="zh-TW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靜態網頁介面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TW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動態網頁操作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會包含簡單的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串接，將來修課就可以用網頁寫簡單的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GUI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只簡單教觀念，請學生上網找資料來實作，其實很不負責任</a:t>
            </a:r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超爛</a:t>
            </a:r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TW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隨便一個關鍵字就幾百萬以上的資料，新手要如何判斷資料真偽？</a:t>
            </a:r>
          </a:p>
          <a:p>
            <a:pPr algn="ctr"/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工程教學的重點是實作，臨摹沒關係，重點是知道怎麼實作。</a:t>
            </a:r>
          </a:p>
        </p:txBody>
      </p:sp>
    </p:spTree>
    <p:extLst>
      <p:ext uri="{BB962C8B-B14F-4D97-AF65-F5344CB8AC3E}">
        <p14:creationId xmlns:p14="http://schemas.microsoft.com/office/powerpoint/2010/main" val="3078051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import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Link Element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charset="UTF-8"&gt;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http-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equiv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="X-UA-Compatible" content="IE=edge"&gt;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name="viewport" content="width=device-width, initial-scale=1.0"&gt;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&lt;title&gt;CSS&lt;/title&gt;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&lt;link </a:t>
            </a:r>
            <a:r>
              <a:rPr lang="en-US" altLang="zh-TW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altLang="zh-TW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stylesheet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altLang="zh-TW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="style.css"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&lt;style&gt;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p { width: 100px;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div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width: 150px;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height: 150px;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&lt;/style&gt;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&lt;/head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878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撰寫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CSS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幫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HTML Element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命名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&lt;div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id="first"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&gt;FIRST&lt;/div&gt; 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&lt;div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class="second"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&gt;SECOND_1&lt;/div&gt;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&lt;div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class="second"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&gt;SECOND_2&lt;/div&gt;</a:t>
            </a:r>
          </a:p>
          <a:p>
            <a:pPr defTabSz="0"/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唯一，不可以有兩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個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含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以上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命名相同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id </a:t>
            </a:r>
          </a:p>
          <a:p>
            <a:pPr defTabSz="0"/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不唯一，可以有多個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命名相同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CSS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選取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id,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class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#first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background: #faa;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color: blue;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defTabSz="0"/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.second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background-color: #ffaaaa;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font-size: 30px;</a:t>
            </a: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defTabSz="0"/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嚴禁使用以下語法，很難維護，會有怨念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&lt;div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style="width: 150px; height: 150px"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3173590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Box-Model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22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Margin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與其他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之間的區域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Border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的框線區域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Padding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Border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與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Content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之間的空間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內容的真正區域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80C8FFE9-16BB-4576-9987-3923EE2858CC}"/>
              </a:ext>
            </a:extLst>
          </p:cNvPr>
          <p:cNvSpPr/>
          <p:nvPr/>
        </p:nvSpPr>
        <p:spPr>
          <a:xfrm>
            <a:off x="3787603" y="2492895"/>
            <a:ext cx="4528813" cy="37429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B1BB70A7-FE06-4B9F-AE96-64395DA1E820}"/>
              </a:ext>
            </a:extLst>
          </p:cNvPr>
          <p:cNvSpPr/>
          <p:nvPr/>
        </p:nvSpPr>
        <p:spPr>
          <a:xfrm>
            <a:off x="4219652" y="2996952"/>
            <a:ext cx="3592708" cy="28535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FB26855-8B99-42B8-BD53-511EEEF5488D}"/>
              </a:ext>
            </a:extLst>
          </p:cNvPr>
          <p:cNvSpPr/>
          <p:nvPr/>
        </p:nvSpPr>
        <p:spPr>
          <a:xfrm>
            <a:off x="4607163" y="3429000"/>
            <a:ext cx="2780842" cy="20096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995DD50E-BC18-474F-AE79-9FA3CA8FCE4C}"/>
              </a:ext>
            </a:extLst>
          </p:cNvPr>
          <p:cNvSpPr/>
          <p:nvPr/>
        </p:nvSpPr>
        <p:spPr>
          <a:xfrm>
            <a:off x="4985626" y="3892594"/>
            <a:ext cx="2023916" cy="11826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 flipV="1">
            <a:off x="2915817" y="1772816"/>
            <a:ext cx="1080120" cy="792089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 flipV="1">
            <a:off x="2627784" y="2420888"/>
            <a:ext cx="1944216" cy="64807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3599892" y="3284984"/>
            <a:ext cx="1116127" cy="28803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3059832" y="4005064"/>
            <a:ext cx="2016225" cy="1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01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Box-Model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23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margin: 0;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padding: 0;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.box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width: 100px;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height: 100px;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background-color: #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fcc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border: 10px solid #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faa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overflow: hidden;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.box-margin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margin: 10px 20px 30px 40px;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.box-padding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padding: 40px 20px 30px 40px;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1259632" y="1268760"/>
            <a:ext cx="151216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771800" y="1084094"/>
            <a:ext cx="28083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萬用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Selector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，用於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reset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3599892" y="3573016"/>
            <a:ext cx="1332148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938488" y="3373225"/>
            <a:ext cx="39894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border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寫法，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順序不影響結果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4355976" y="4653136"/>
            <a:ext cx="360040" cy="288032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4355976" y="5238492"/>
            <a:ext cx="360040" cy="206732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4686969" y="4931876"/>
            <a:ext cx="39894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順序分別為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top right bottom left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611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Display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網頁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布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局的最重要的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Property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基礎的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.inline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display: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inline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.block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display: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.inline-block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display: inline-block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;(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有點過時，不建議使用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.none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display: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742800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Display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Flex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.flex-box {</a:t>
            </a: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    display: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flex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算是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block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的延伸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.flex-align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justify-content: center;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align-items: center;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可以去這個網站了解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Flex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  <a:hlinkClick r:id="rId2"/>
              </a:rPr>
              <a:t>http://flexboxfroggy.com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719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Position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26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決定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位置的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Property</a:t>
            </a: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.box {</a:t>
            </a: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position: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static;</a:t>
            </a: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}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.box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position: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relative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.box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position: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fixed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.box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position: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absolute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.box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position: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sticky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與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position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搭配使用的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個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top, right, bottom, left, z-index</a:t>
            </a:r>
          </a:p>
        </p:txBody>
      </p:sp>
      <p:cxnSp>
        <p:nvCxnSpPr>
          <p:cNvPr id="6" name="直線單箭頭接點 5"/>
          <p:cNvCxnSpPr/>
          <p:nvPr/>
        </p:nvCxnSpPr>
        <p:spPr>
          <a:xfrm>
            <a:off x="3059832" y="4621778"/>
            <a:ext cx="151216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4572000" y="4298613"/>
            <a:ext cx="216024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需要與其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他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position value </a:t>
            </a:r>
            <a:r>
              <a:rPr lang="zh-TW" altLang="en-US" smtClean="0">
                <a:latin typeface="Times New Roman" pitchFamily="18" charset="0"/>
                <a:cs typeface="Times New Roman" pitchFamily="18" charset="0"/>
              </a:rPr>
              <a:t>搭配使用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986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作業一、靜態網頁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27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請寫出一個表單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至少包含：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個文字輸入的地方</a:t>
            </a:r>
            <a:endParaRPr lang="en-US" altLang="zh-TW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個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reset 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按鈕</a:t>
            </a:r>
            <a:endParaRPr lang="en-US" altLang="zh-TW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個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sent 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按鈕</a:t>
            </a:r>
            <a:endParaRPr lang="en-US" altLang="zh-TW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表單外圍要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設定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border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表單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必須在畫面的中央</a:t>
            </a:r>
            <a:endParaRPr lang="en-US" altLang="zh-TW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可以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去哪些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網站查詢更多的語法跟說明：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0">
              <a:buAutoNum type="arabicPeriod"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  <a:hlinkClick r:id="rId2"/>
              </a:rPr>
              <a:t>://www.w3schools.com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請優先找這個網站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 defTabSz="0">
              <a:buAutoNum type="arabicPeriod"/>
            </a:pP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0"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  <a:hlinkClick r:id="rId3"/>
              </a:rPr>
              <a:t>https://developer.mozilla.org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  <a:hlinkClick r:id="rId3"/>
              </a:rPr>
              <a:t>/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可以參考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mozilla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 defTabSz="0">
              <a:buAutoNum type="arabicPeriod"/>
            </a:pP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這裡可以查詢哪些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語法已經被廢棄：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  <a:hlinkClick r:id="rId4"/>
              </a:rPr>
              <a:t>https://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  <a:hlinkClick r:id="rId4"/>
              </a:rPr>
              <a:t>dev.w3.org/html5/pf-summary/obsolete.html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015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smtClean="0">
                <a:latin typeface="Times New Roman" pitchFamily="18" charset="0"/>
                <a:cs typeface="Times New Roman" pitchFamily="18" charset="0"/>
              </a:rPr>
              <a:t>Bootstrap 5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28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How to use ?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8" y="2400771"/>
            <a:ext cx="6253163" cy="27765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45418" y="4581128"/>
            <a:ext cx="966342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180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smtClean="0">
                <a:latin typeface="Times New Roman" pitchFamily="18" charset="0"/>
                <a:cs typeface="Times New Roman" pitchFamily="18" charset="0"/>
              </a:rPr>
              <a:t>Bootstrap 5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29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How to use ?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506" y="2093590"/>
            <a:ext cx="4090988" cy="3390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56176" y="3140968"/>
            <a:ext cx="360040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156176" y="4941168"/>
            <a:ext cx="360040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13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開發環境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使用的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IDE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Visual Studio Code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建議使用的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VSCode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套件：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Live Server</a:t>
            </a:r>
          </a:p>
          <a:p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356" y="2852936"/>
            <a:ext cx="4967288" cy="264318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79712" y="3933056"/>
            <a:ext cx="432048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30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smtClean="0">
                <a:latin typeface="Times New Roman" pitchFamily="18" charset="0"/>
                <a:cs typeface="Times New Roman" pitchFamily="18" charset="0"/>
              </a:rPr>
              <a:t>Bootstrap 5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30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93093"/>
            <a:ext cx="71628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4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RWD(Responsive Web Design)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and Media Query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31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RWD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隨者不同的裝置而有不一樣的外觀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Media Query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  用於偵測裝置寬度來改變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外觀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語法：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@media (min-width: 576px)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{ 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.box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    width: 50px;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    height: 50px;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}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114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smtClean="0">
                <a:latin typeface="Times New Roman" pitchFamily="18" charset="0"/>
                <a:cs typeface="Times New Roman" pitchFamily="18" charset="0"/>
              </a:rPr>
              <a:t>Bootstrap 5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31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Breakpoints</a:t>
            </a: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container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：作為最外層，會隨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Breakpoints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改變寬度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：作為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container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下的區域劃分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col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：依照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12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Grid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，能夠在不同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Breakpoints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改變寬度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680665"/>
              </p:ext>
            </p:extLst>
          </p:nvPr>
        </p:nvGraphicFramePr>
        <p:xfrm>
          <a:off x="1475656" y="1556792"/>
          <a:ext cx="6350793" cy="2560320"/>
        </p:xfrm>
        <a:graphic>
          <a:graphicData uri="http://schemas.openxmlformats.org/drawingml/2006/table">
            <a:tbl>
              <a:tblPr/>
              <a:tblGrid>
                <a:gridCol w="2116931"/>
                <a:gridCol w="2116931"/>
                <a:gridCol w="2116931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Breakpoint</a:t>
                      </a:r>
                    </a:p>
                  </a:txBody>
                  <a:tcPr>
                    <a:lnL w="12700" cap="flat" cmpd="sng" algn="ctr">
                      <a:solidFill>
                        <a:srgbClr val="A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C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E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 infix</a:t>
                      </a:r>
                    </a:p>
                  </a:txBody>
                  <a:tcPr>
                    <a:lnL w="12700" cap="flat" cmpd="sng" algn="ctr">
                      <a:solidFill>
                        <a:srgbClr val="F0FC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E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Dimensions</a:t>
                      </a:r>
                    </a:p>
                  </a:txBody>
                  <a:tcPr>
                    <a:lnL w="12700" cap="flat" cmpd="sng" algn="ctr">
                      <a:solidFill>
                        <a:srgbClr val="6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X-Small</a:t>
                      </a:r>
                    </a:p>
                  </a:txBody>
                  <a:tcPr>
                    <a:lnL w="12700" cap="flat" cmpd="sng" algn="ctr">
                      <a:solidFill>
                        <a:srgbClr val="4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None</a:t>
                      </a:r>
                      <a:endParaRPr lang="en-US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&lt;576px</a:t>
                      </a:r>
                    </a:p>
                  </a:txBody>
                  <a:tcPr>
                    <a:lnL w="12700" cap="flat" cmpd="sng" algn="ctr">
                      <a:solidFill>
                        <a:srgbClr val="4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Small</a:t>
                      </a:r>
                    </a:p>
                  </a:txBody>
                  <a:tcPr>
                    <a:lnL w="12700" cap="flat" cmpd="sng" algn="ctr">
                      <a:solidFill>
                        <a:srgbClr val="D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sm</a:t>
                      </a:r>
                    </a:p>
                  </a:txBody>
                  <a:tcPr>
                    <a:lnL w="12700" cap="flat" cmpd="sng" algn="ctr">
                      <a:solidFill>
                        <a:srgbClr val="5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≥576px</a:t>
                      </a:r>
                    </a:p>
                  </a:txBody>
                  <a:tcPr>
                    <a:lnL w="12700" cap="flat" cmpd="sng" algn="ctr">
                      <a:solidFill>
                        <a:srgbClr val="D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rgbClr val="8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md</a:t>
                      </a:r>
                    </a:p>
                  </a:txBody>
                  <a:tcPr>
                    <a:lnL w="12700" cap="flat" cmpd="sng" algn="ctr">
                      <a:solidFill>
                        <a:srgbClr val="A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≥768px</a:t>
                      </a:r>
                    </a:p>
                  </a:txBody>
                  <a:tcPr>
                    <a:lnL w="12700" cap="flat" cmpd="sng" algn="ctr">
                      <a:solidFill>
                        <a:srgbClr val="8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Large</a:t>
                      </a:r>
                    </a:p>
                  </a:txBody>
                  <a:tcPr>
                    <a:lnL w="12700" cap="flat" cmpd="sng" algn="ctr">
                      <a:solidFill>
                        <a:srgbClr val="3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lg</a:t>
                      </a:r>
                    </a:p>
                  </a:txBody>
                  <a:tcPr>
                    <a:lnL w="12700" cap="flat" cmpd="sng" algn="ctr">
                      <a:solidFill>
                        <a:srgbClr val="3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≥992px</a:t>
                      </a:r>
                    </a:p>
                  </a:txBody>
                  <a:tcPr>
                    <a:lnL w="12700" cap="flat" cmpd="sng" algn="ctr">
                      <a:solidFill>
                        <a:srgbClr val="3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Extra large</a:t>
                      </a:r>
                    </a:p>
                  </a:txBody>
                  <a:tcPr>
                    <a:lnL w="12700" cap="flat" cmpd="sng" algn="ctr">
                      <a:solidFill>
                        <a:srgbClr val="F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xl</a:t>
                      </a:r>
                    </a:p>
                  </a:txBody>
                  <a:tcPr>
                    <a:lnL w="12700" cap="flat" cmpd="sng" algn="ctr">
                      <a:solidFill>
                        <a:srgbClr val="5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≥1200px</a:t>
                      </a:r>
                    </a:p>
                  </a:txBody>
                  <a:tcPr>
                    <a:lnL w="12700" cap="flat" cmpd="sng" algn="ctr">
                      <a:solidFill>
                        <a:srgbClr val="1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Extra extra large</a:t>
                      </a:r>
                    </a:p>
                  </a:txBody>
                  <a:tcPr>
                    <a:lnL w="12700" cap="flat" cmpd="sng" algn="ctr">
                      <a:solidFill>
                        <a:srgbClr val="1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xxl</a:t>
                      </a:r>
                    </a:p>
                  </a:txBody>
                  <a:tcPr>
                    <a:lnL w="12700" cap="flat" cmpd="sng" algn="ctr">
                      <a:solidFill>
                        <a:srgbClr val="F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≥1400px</a:t>
                      </a:r>
                    </a:p>
                  </a:txBody>
                  <a:tcPr>
                    <a:lnL w="12700" cap="flat" cmpd="sng" algn="ctr">
                      <a:solidFill>
                        <a:srgbClr val="D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108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Bootstrap 5</a:t>
            </a:r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 作業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31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請製作一個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RWD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GUI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，包含：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marL="180975" indent="-180975" defTabSz="0"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上方導覽列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nav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80975" indent="-180975" defTabSz="0"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中間內容 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contianer</a:t>
            </a:r>
            <a:endParaRPr lang="en-US" altLang="zh-TW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80975" indent="-180975" defTabSz="0"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下方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footer</a:t>
            </a:r>
          </a:p>
          <a:p>
            <a:pPr marL="180975" indent="-180975" defTabSz="0"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至少提供三種尺寸的樣式</a:t>
            </a:r>
            <a:endParaRPr lang="en-US" altLang="zh-TW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80975" indent="-180975" defTabSz="0">
              <a:buAutoNum type="arabicPeriod"/>
            </a:pPr>
            <a:r>
              <a:rPr lang="zh-TW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版面不可以跑掉</a:t>
            </a:r>
            <a:endParaRPr lang="en-US" altLang="zh-TW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16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網頁文件介紹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(Hyper Text Markup Language)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撰寫網頁文件結構，副檔名為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.html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當前最泛用的版本為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HTML5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(Cascading Style Sheets)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修飾網頁外觀，副檔名為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endParaRPr lang="en-US" altLang="zh-TW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CSS3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是當前最泛用的版本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當前最新為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CSS4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，但只有部分被支援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處理網頁事件的操作，提供使用者與網頁互動，副檔名為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js</a:t>
            </a:r>
            <a:endParaRPr lang="en-US" altLang="zh-TW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為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ECMAScript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規範的實作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網頁前端唯一的程式語言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語法自由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混亂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16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撰寫網頁文件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5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71463" indent="-271463" defTabSz="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新增一個專案路徑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資料夾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新增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index.html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index.html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為預設專案的首頁路徑。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VSCode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開啟專案資料夾，打開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index.html</a:t>
            </a: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index.html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輸入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然後按下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Enter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或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Tab</a:t>
            </a: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出現結構完整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文件，先保存檔案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859" y="2788592"/>
            <a:ext cx="4536281" cy="366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HTML Element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</a:t>
            </a:r>
          </a:p>
          <a:p>
            <a:pPr defTabSz="0"/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 tag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(opening tag),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 tag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(closing tag)</a:t>
            </a:r>
          </a:p>
          <a:p>
            <a:pPr defTabSz="0"/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e.g. &lt;head&gt;&lt;/head&gt;, &lt;body&gt;&lt;/body&gt;, &lt;div&gt;&lt;/div&gt;, &lt;p&gt;&lt;/p&gt;……</a:t>
            </a:r>
          </a:p>
          <a:p>
            <a:pPr defTabSz="0"/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Empty element</a:t>
            </a:r>
          </a:p>
          <a:p>
            <a:pPr defTabSz="0"/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no end tag</a:t>
            </a:r>
          </a:p>
          <a:p>
            <a:pPr defTabSz="0"/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e.g. &lt;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&gt;, &lt;meta&gt;, &lt;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&gt;, &lt;!--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註解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--&gt;</a:t>
            </a:r>
          </a:p>
          <a:p>
            <a:pPr defTabSz="0"/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 defTabSz="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name="value"</a:t>
            </a:r>
          </a:p>
          <a:p>
            <a:pPr defTabSz="0"/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e.g. &lt;meta charset="UTF-8"&gt;</a:t>
            </a:r>
          </a:p>
        </p:txBody>
      </p:sp>
      <p:sp>
        <p:nvSpPr>
          <p:cNvPr id="3" name="矩形 2"/>
          <p:cNvSpPr/>
          <p:nvPr/>
        </p:nvSpPr>
        <p:spPr>
          <a:xfrm>
            <a:off x="1979712" y="4221088"/>
            <a:ext cx="1728192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267744" y="4509120"/>
            <a:ext cx="11521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endParaRPr lang="zh-TW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70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Live Server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使用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7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71463" indent="-271463" defTabSz="0">
              <a:buFont typeface="+mj-lt"/>
              <a:buAutoNum type="arabicPeriod"/>
            </a:pP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關閉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VSCode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重新用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VSCode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開啟專案資料夾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打開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index.html</a:t>
            </a: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按右下角的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 Live</a:t>
            </a: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在瀏覽器的網址輸入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localhost:5500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34" y="2276872"/>
            <a:ext cx="5850731" cy="24574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516216" y="4509120"/>
            <a:ext cx="57606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89"/>
          <a:stretch/>
        </p:blipFill>
        <p:spPr>
          <a:xfrm>
            <a:off x="3050381" y="5013177"/>
            <a:ext cx="3043238" cy="125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7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index.html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8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&lt;!DOCTYPE html&gt;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&lt;html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="en"&gt;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charset="UTF-8"&gt;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http-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equiv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="X-UA-Compatible" content="IE=edge"&gt;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name="viewport" content="width=device-width, initial-scale=1.0"&gt;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&lt;title&gt;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&lt;/title&gt;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TW" alt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打字完後儲存，結果會出現在網頁上</a:t>
            </a:r>
            <a:endParaRPr lang="en-US" altLang="zh-TW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89"/>
          <a:stretch/>
        </p:blipFill>
        <p:spPr>
          <a:xfrm>
            <a:off x="2807804" y="4568026"/>
            <a:ext cx="3043238" cy="1251822"/>
          </a:xfrm>
          <a:prstGeom prst="rect">
            <a:avLst/>
          </a:prstGeom>
        </p:spPr>
      </p:pic>
      <p:cxnSp>
        <p:nvCxnSpPr>
          <p:cNvPr id="3" name="直線單箭頭接點 2"/>
          <p:cNvCxnSpPr/>
          <p:nvPr/>
        </p:nvCxnSpPr>
        <p:spPr>
          <a:xfrm>
            <a:off x="2339752" y="3068960"/>
            <a:ext cx="936104" cy="1584176"/>
          </a:xfrm>
          <a:prstGeom prst="straightConnector1">
            <a:avLst/>
          </a:prstGeom>
          <a:ln w="190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99592" y="1124744"/>
            <a:ext cx="2016224" cy="3068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922771" y="1124744"/>
            <a:ext cx="16734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文件宣告</a:t>
            </a:r>
          </a:p>
        </p:txBody>
      </p:sp>
      <p:sp>
        <p:nvSpPr>
          <p:cNvPr id="12" name="矩形 11"/>
          <p:cNvSpPr/>
          <p:nvPr/>
        </p:nvSpPr>
        <p:spPr>
          <a:xfrm>
            <a:off x="916200" y="1772817"/>
            <a:ext cx="7184191" cy="158417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916200" y="3407529"/>
            <a:ext cx="7184191" cy="81355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74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The HTML DOM(</a:t>
            </a:r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Documemt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Object Model)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9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The HTML DOM model is constructed as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tree of Objects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&lt;!DOCTYPE html&gt;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&lt;html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="en"&gt;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charset="UTF-8"&gt;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http-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equiv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="X-UA-Compatible" content="IE=edge"&gt;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name="viewport" content="width=device-width, initial-scale=1.0"&gt;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&lt;title&gt;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&lt;/title&gt;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altLang="zh-TW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 defTabSz="0"/>
            <a:endParaRPr lang="en-US" altLang="zh-TW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6801" y="1988840"/>
            <a:ext cx="1782991" cy="3068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675870" y="1988840"/>
            <a:ext cx="19920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html root element</a:t>
            </a:r>
            <a:endParaRPr lang="zh-TW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5184068" y="3645024"/>
            <a:ext cx="936104" cy="864096"/>
            <a:chOff x="5184068" y="3645024"/>
            <a:chExt cx="936104" cy="864096"/>
          </a:xfrm>
        </p:grpSpPr>
        <p:sp>
          <p:nvSpPr>
            <p:cNvPr id="2" name="橢圓 1"/>
            <p:cNvSpPr/>
            <p:nvPr/>
          </p:nvSpPr>
          <p:spPr>
            <a:xfrm>
              <a:off x="5220072" y="3645024"/>
              <a:ext cx="864096" cy="8640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184068" y="3892406"/>
              <a:ext cx="9361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&lt;html&gt;</a:t>
              </a:r>
              <a:endParaRPr lang="zh-TW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4283968" y="4509120"/>
            <a:ext cx="936104" cy="864096"/>
            <a:chOff x="5184068" y="3645024"/>
            <a:chExt cx="936104" cy="864096"/>
          </a:xfrm>
        </p:grpSpPr>
        <p:sp>
          <p:nvSpPr>
            <p:cNvPr id="17" name="橢圓 16"/>
            <p:cNvSpPr/>
            <p:nvPr/>
          </p:nvSpPr>
          <p:spPr>
            <a:xfrm>
              <a:off x="5220072" y="3645024"/>
              <a:ext cx="864096" cy="8640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184068" y="3892406"/>
              <a:ext cx="9361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itchFamily="18" charset="0"/>
                  <a:cs typeface="Times New Roman" pitchFamily="18" charset="0"/>
                </a:rPr>
                <a:t>&lt;head&gt;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6120172" y="4509120"/>
            <a:ext cx="936104" cy="864096"/>
            <a:chOff x="5184068" y="3645024"/>
            <a:chExt cx="936104" cy="864096"/>
          </a:xfrm>
        </p:grpSpPr>
        <p:sp>
          <p:nvSpPr>
            <p:cNvPr id="20" name="橢圓 19"/>
            <p:cNvSpPr/>
            <p:nvPr/>
          </p:nvSpPr>
          <p:spPr>
            <a:xfrm>
              <a:off x="5220072" y="3645024"/>
              <a:ext cx="864096" cy="8640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184068" y="3892406"/>
              <a:ext cx="9361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itchFamily="18" charset="0"/>
                  <a:cs typeface="Times New Roman" pitchFamily="18" charset="0"/>
                </a:rPr>
                <a:t>&lt;body&gt;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23" name="直線接點 22"/>
          <p:cNvCxnSpPr>
            <a:stCxn id="2" idx="3"/>
            <a:endCxn id="17" idx="7"/>
          </p:cNvCxnSpPr>
          <p:nvPr/>
        </p:nvCxnSpPr>
        <p:spPr>
          <a:xfrm flipH="1">
            <a:off x="5057524" y="4382576"/>
            <a:ext cx="289092" cy="253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" idx="5"/>
            <a:endCxn id="20" idx="1"/>
          </p:cNvCxnSpPr>
          <p:nvPr/>
        </p:nvCxnSpPr>
        <p:spPr>
          <a:xfrm>
            <a:off x="5957624" y="4382576"/>
            <a:ext cx="325096" cy="253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29"/>
          <p:cNvGrpSpPr/>
          <p:nvPr/>
        </p:nvGrpSpPr>
        <p:grpSpPr>
          <a:xfrm>
            <a:off x="3635896" y="5477950"/>
            <a:ext cx="936104" cy="864096"/>
            <a:chOff x="5184068" y="3645024"/>
            <a:chExt cx="936104" cy="864096"/>
          </a:xfrm>
        </p:grpSpPr>
        <p:sp>
          <p:nvSpPr>
            <p:cNvPr id="31" name="橢圓 30"/>
            <p:cNvSpPr/>
            <p:nvPr/>
          </p:nvSpPr>
          <p:spPr>
            <a:xfrm>
              <a:off x="5220072" y="3645024"/>
              <a:ext cx="864096" cy="8640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5184068" y="3892406"/>
              <a:ext cx="9361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itchFamily="18" charset="0"/>
                  <a:cs typeface="Times New Roman" pitchFamily="18" charset="0"/>
                </a:rPr>
                <a:t>&lt;title&gt;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3" name="直線接點 32"/>
          <p:cNvCxnSpPr>
            <a:stCxn id="17" idx="3"/>
            <a:endCxn id="31" idx="0"/>
          </p:cNvCxnSpPr>
          <p:nvPr/>
        </p:nvCxnSpPr>
        <p:spPr>
          <a:xfrm flipH="1">
            <a:off x="4103948" y="5246672"/>
            <a:ext cx="342568" cy="231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群組 33"/>
          <p:cNvGrpSpPr/>
          <p:nvPr/>
        </p:nvGrpSpPr>
        <p:grpSpPr>
          <a:xfrm>
            <a:off x="4932040" y="5477950"/>
            <a:ext cx="936104" cy="864096"/>
            <a:chOff x="5184068" y="3645024"/>
            <a:chExt cx="936104" cy="864096"/>
          </a:xfrm>
        </p:grpSpPr>
        <p:sp>
          <p:nvSpPr>
            <p:cNvPr id="35" name="橢圓 34"/>
            <p:cNvSpPr/>
            <p:nvPr/>
          </p:nvSpPr>
          <p:spPr>
            <a:xfrm>
              <a:off x="5220072" y="3645024"/>
              <a:ext cx="864096" cy="8640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5184068" y="3892406"/>
              <a:ext cx="9361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itchFamily="18" charset="0"/>
                  <a:cs typeface="Times New Roman" pitchFamily="18" charset="0"/>
                </a:rPr>
                <a:t>&lt;meta&gt;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7" name="直線接點 36"/>
          <p:cNvCxnSpPr>
            <a:stCxn id="17" idx="5"/>
            <a:endCxn id="35" idx="0"/>
          </p:cNvCxnSpPr>
          <p:nvPr/>
        </p:nvCxnSpPr>
        <p:spPr>
          <a:xfrm>
            <a:off x="5057524" y="5246672"/>
            <a:ext cx="342568" cy="231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/>
          <p:cNvSpPr/>
          <p:nvPr/>
        </p:nvSpPr>
        <p:spPr>
          <a:xfrm>
            <a:off x="6282720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6444208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6595870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6732240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6876256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7033416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7190577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88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2124</Words>
  <Application>Microsoft Office PowerPoint</Application>
  <PresentationFormat>如螢幕大小 (4:3)</PresentationFormat>
  <Paragraphs>512</Paragraphs>
  <Slides>33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4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boss</dc:creator>
  <cp:lastModifiedBy>boss</cp:lastModifiedBy>
  <cp:revision>264</cp:revision>
  <dcterms:created xsi:type="dcterms:W3CDTF">2021-07-07T04:41:32Z</dcterms:created>
  <dcterms:modified xsi:type="dcterms:W3CDTF">2021-07-20T12:23:14Z</dcterms:modified>
</cp:coreProperties>
</file>