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3200" dirty="0" smtClean="0">
                <a:latin typeface="Times New Roman" pitchFamily="18" charset="0"/>
                <a:cs typeface="Times New Roman" pitchFamily="18" charset="0"/>
              </a:rPr>
              <a:t>靜態網頁</a:t>
            </a:r>
            <a:endParaRPr lang="zh-TW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撰寫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&lt;body&gt;&lt;/body&gt;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 內容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第一段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第二段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&lt;/div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Inline level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類似文字的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.&lt;span&gt;&lt;/span&gt;, 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level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標記一個區塊的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element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.&lt;div&gt;&lt;/div&gt;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之後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會詳細解釋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，這裡先簡單理解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6792"/>
            <a:ext cx="3007519" cy="145018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503548" y="1124745"/>
            <a:ext cx="7524836" cy="20162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0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瀏覽器檢查網頁文件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在瀏覽器按下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F12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，開啟「開發者工具」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9859"/>
            <a:ext cx="9144000" cy="4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標示註解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--&gt;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表示區塊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&lt;div&gt;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區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塊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表示段落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&lt;p&gt;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段落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表示標題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&lt;h1&gt;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1&lt;/h1&gt;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h2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h2&gt;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h3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h3&gt;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h4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h4&gt;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h5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h5&gt;</a:t>
            </a: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標題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pt-BR" altLang="zh-TW" dirty="0">
                <a:latin typeface="Times New Roman" pitchFamily="18" charset="0"/>
                <a:cs typeface="Times New Roman" pitchFamily="18" charset="0"/>
              </a:rPr>
              <a:t>h6</a:t>
            </a:r>
            <a:r>
              <a:rPr lang="pt-BR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一串文字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&lt;span&gt;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文字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&lt;/span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文字換行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48" y="4725144"/>
            <a:ext cx="2268252" cy="1080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2930462"/>
            <a:ext cx="30963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習慣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上，會把這兩種標籤放在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div, p, h1, ……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 標籤裡面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771800" y="3356992"/>
            <a:ext cx="2232248" cy="1368152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序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無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序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    &lt;li&gt;List&lt;/li&gt;</a:t>
            </a: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&lt;/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48" y="1124744"/>
            <a:ext cx="2268252" cy="18057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04048" y="317232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比較常用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771800" y="2930462"/>
            <a:ext cx="2232248" cy="4265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Table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標示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Table </a:t>
            </a:r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結構</a:t>
            </a:r>
            <a:endParaRPr lang="en-US" altLang="zh-TW" sz="1600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zh-TW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&lt;caption&gt;Table Title&lt;/caption&gt;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&gt;th1&lt;/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&gt;th2&lt;/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&gt;th3&lt;/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altLang="zh-TW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&lt;td&gt;td1&lt;/td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td&gt;td2&lt;/td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td&gt;td3&lt;/td&gt;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&lt;td&gt;td4&lt;/td&gt;&lt;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td&gt;td5&lt;/td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&gt;&lt;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td&gt;td6&lt;/td&gt;</a:t>
            </a: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sz="1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altLang="zh-TW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    &lt;td 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="3"&gt;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的 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td&lt;/td&gt;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 &lt;/</a:t>
            </a:r>
            <a:r>
              <a:rPr lang="en-US" altLang="zh-TW" sz="16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altLang="zh-TW" sz="1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    &lt;/table&gt;</a:t>
            </a:r>
            <a:endParaRPr lang="en-US" altLang="zh-TW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介紹：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網頁超連結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="https://www.google.com"&gt;Google&lt;/a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圖片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="/man.png" alt="</a:t>
            </a: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替代文字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聲音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&gt;&lt;/audio&gt;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&lt;audio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controls="controls"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&gt;&lt;/audio&gt;</a:t>
            </a:r>
          </a:p>
          <a:p>
            <a:pPr defTabSz="0"/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影片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&lt;video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="" controls&gt;&lt;/video&gt;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前言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本次教學會提供實作的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範例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與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參考的網頁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，不用在網路大海撈針。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現在的前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端功能太多、太雜、太強大，會教基本而且重要的實作。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有兩個作業，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靜態網頁介面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動態網頁操作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會包含簡單的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串接，將來修課就可以用網頁寫簡單的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GUI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只簡單教觀念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請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學生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上網找資料來實作，其實很不負責任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超爛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TW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隨便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一個關鍵字就幾百萬以上的資料，新手要如何判斷資料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真偽？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工程教學的重點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是實作，臨摹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抄</a:t>
            </a:r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沒關係，重點是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知道</a:t>
            </a:r>
            <a:r>
              <a:rPr lang="zh-TW" altLang="en-US" sz="1200" dirty="0">
                <a:latin typeface="Times New Roman" pitchFamily="18" charset="0"/>
                <a:cs typeface="Times New Roman" pitchFamily="18" charset="0"/>
              </a:rPr>
              <a:t>怎麼實</a:t>
            </a:r>
            <a:r>
              <a:rPr lang="zh-TW" altLang="en-US" sz="1200" dirty="0" smtClean="0">
                <a:latin typeface="Times New Roman" pitchFamily="18" charset="0"/>
                <a:cs typeface="Times New Roman" pitchFamily="18" charset="0"/>
              </a:rPr>
              <a:t>作。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5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>
                <a:latin typeface="Times New Roman" pitchFamily="18" charset="0"/>
                <a:cs typeface="Times New Roman" pitchFamily="18" charset="0"/>
              </a:rPr>
              <a:t>開發環境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Visual Studio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建議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使用的 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套件：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Live Server</a:t>
            </a:r>
          </a:p>
          <a:p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56" y="2852936"/>
            <a:ext cx="4967288" cy="264318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79712" y="3933056"/>
            <a:ext cx="43204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網頁文件介紹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4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(Hyper Text Markup Language)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撰寫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網頁文件結構，副檔名為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.html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當前最泛用的版本為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HTML5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 (Cascading Style Sheets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修飾網頁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外觀，副檔名為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css</a:t>
            </a:r>
            <a:endParaRPr lang="en-US" altLang="zh-TW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是當前最泛用的版本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當前最新為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CSS4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，但只有部分被支援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處理網頁事件的操作，提供使用者與網頁互動，副檔名為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endParaRPr lang="en-US" altLang="zh-TW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為 </a:t>
            </a:r>
            <a:r>
              <a:rPr lang="en-US" altLang="zh-TW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ECMAScript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規範的實作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網頁前端唯一的程式語言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語法自由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混亂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，有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error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通常不會通知，需要額外處理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1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撰寫網頁文件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新增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一個專案路徑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資料夾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新增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為預設專案的首頁路徑。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開啟專案資料夾，打開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輸入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然後按下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Tab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出現結構完整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文件，先保存檔案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859" y="2788592"/>
            <a:ext cx="4536281" cy="366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HTML Element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Element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tag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(opening tag), 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tag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(closing tag)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&lt;head&gt;&lt;/head&gt;, &lt;body&gt;&lt;/body&gt;, &lt;div&gt;&lt;/div&gt;, &lt;p&gt;&lt;/p&gt;……</a:t>
            </a: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Empty element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no end tag</a:t>
            </a:r>
          </a:p>
          <a:p>
            <a:pPr defTabSz="0"/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&gt;, &lt;meta&gt;, &lt;</a:t>
            </a:r>
            <a:r>
              <a:rPr lang="en-US" altLang="zh-TW" sz="20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&gt;,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&lt;!-- </a:t>
            </a:r>
            <a:r>
              <a:rPr lang="zh-TW" altLang="en-US" sz="2000" dirty="0">
                <a:latin typeface="Times New Roman" pitchFamily="18" charset="0"/>
                <a:cs typeface="Times New Roman" pitchFamily="18" charset="0"/>
              </a:rPr>
              <a:t>註解 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--&gt;</a:t>
            </a:r>
            <a:endParaRPr lang="en-US" altLang="zh-TW" sz="2000" dirty="0" smtClean="0"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sz="2000" dirty="0">
              <a:latin typeface="Times New Roman" pitchFamily="18" charset="0"/>
              <a:cs typeface="Times New Roman" pitchFamily="18" charset="0"/>
            </a:endParaRPr>
          </a:p>
          <a:p>
            <a:pPr defTabSz="0"/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defTabSz="0"/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="value"</a:t>
            </a:r>
          </a:p>
          <a:p>
            <a:pPr defTabSz="0"/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e.g. &lt;meta charset</a:t>
            </a:r>
            <a:r>
              <a:rPr lang="en-US" altLang="zh-TW" sz="2000" dirty="0">
                <a:latin typeface="Times New Roman" pitchFamily="18" charset="0"/>
                <a:cs typeface="Times New Roman" pitchFamily="18" charset="0"/>
              </a:rPr>
              <a:t>="UTF-8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"&gt;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4221088"/>
            <a:ext cx="1728192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267744" y="450912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Live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使用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7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關閉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重新用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開啟專案資料夾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打開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index.html</a:t>
            </a: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按右下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角的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Go Live</a:t>
            </a: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271463" indent="-271463" defTabSz="0">
              <a:buFont typeface="+mj-lt"/>
              <a:buAutoNum type="arabicPeriod"/>
            </a:pPr>
            <a:r>
              <a:rPr lang="zh-TW" altLang="en-US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瀏覽器的網址輸入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localhost:5500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34" y="2276872"/>
            <a:ext cx="5850731" cy="24574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516216" y="450912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3050381" y="5013177"/>
            <a:ext cx="3043238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index.html </a:t>
            </a:r>
            <a:r>
              <a:rPr lang="zh-TW" altLang="en-US" sz="2400" dirty="0" smtClean="0">
                <a:latin typeface="Times New Roman" pitchFamily="18" charset="0"/>
                <a:cs typeface="Times New Roman" pitchFamily="18" charset="0"/>
              </a:rPr>
              <a:t>介紹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DOCTYPE html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TW" alt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打字完後儲存，結果會出現在網頁上</a:t>
            </a:r>
            <a:endParaRPr lang="en-US" altLang="zh-TW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89"/>
          <a:stretch/>
        </p:blipFill>
        <p:spPr>
          <a:xfrm>
            <a:off x="2807804" y="4568026"/>
            <a:ext cx="3043238" cy="1251822"/>
          </a:xfrm>
          <a:prstGeom prst="rect">
            <a:avLst/>
          </a:prstGeom>
        </p:spPr>
      </p:pic>
      <p:cxnSp>
        <p:nvCxnSpPr>
          <p:cNvPr id="3" name="直線單箭頭接點 2"/>
          <p:cNvCxnSpPr/>
          <p:nvPr/>
        </p:nvCxnSpPr>
        <p:spPr>
          <a:xfrm>
            <a:off x="2339752" y="3068960"/>
            <a:ext cx="936104" cy="1584176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1124744"/>
            <a:ext cx="2016224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922771" y="1124744"/>
            <a:ext cx="16734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zh-TW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文件宣告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6200" y="1772817"/>
            <a:ext cx="7184191" cy="15841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16200" y="3407529"/>
            <a:ext cx="7184191" cy="81355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7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144000" cy="8367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 HTML DOM(</a:t>
            </a:r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Documemt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Object Model)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711952" y="6573902"/>
            <a:ext cx="4320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200" dirty="0">
                <a:latin typeface="Times New Roman" pitchFamily="18" charset="0"/>
                <a:cs typeface="Times New Roman" pitchFamily="18" charset="0"/>
              </a:rPr>
              <a:t>9</a:t>
            </a:r>
            <a:endParaRPr lang="zh-TW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03548" y="1124744"/>
            <a:ext cx="8136904" cy="53285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0"/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HTML DOM model is constructed as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tree of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 defTabSz="0"/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&lt;!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DOCTYPE html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altLang="zh-TW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charset="UTF-8"&gt;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http-</a:t>
            </a:r>
            <a:r>
              <a:rPr lang="en-US" altLang="zh-TW" dirty="0" err="1">
                <a:latin typeface="Times New Roman" pitchFamily="18" charset="0"/>
                <a:cs typeface="Times New Roman" pitchFamily="18" charset="0"/>
              </a:rPr>
              <a:t>equiv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="X-UA-Compatible" content="IE=edge"&gt;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&lt;meta name="viewport" content="width=device-width, initial-scale=1.0"&gt;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   &lt;title&gt;</a:t>
            </a:r>
            <a:r>
              <a:rPr lang="en-US" altLang="zh-TW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&lt;/title&gt;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altLang="zh-TW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body&gt;</a:t>
            </a:r>
          </a:p>
          <a:p>
            <a:pPr marL="361950" indent="-361950" defTabSz="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defTabSz="0"/>
            <a:endParaRPr lang="en-US" altLang="zh-TW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0"/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801" y="1988840"/>
            <a:ext cx="1782991" cy="3068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675870" y="1988840"/>
            <a:ext cx="19920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html root element</a:t>
            </a:r>
            <a:endParaRPr lang="zh-TW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5184068" y="3645024"/>
            <a:ext cx="936104" cy="864096"/>
            <a:chOff x="5184068" y="3645024"/>
            <a:chExt cx="936104" cy="864096"/>
          </a:xfrm>
        </p:grpSpPr>
        <p:sp>
          <p:nvSpPr>
            <p:cNvPr id="2" name="橢圓 1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&lt;html&gt;</a:t>
              </a:r>
              <a:endParaRPr lang="zh-TW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283968" y="4509120"/>
            <a:ext cx="936104" cy="864096"/>
            <a:chOff x="5184068" y="3645024"/>
            <a:chExt cx="936104" cy="864096"/>
          </a:xfrm>
        </p:grpSpPr>
        <p:sp>
          <p:nvSpPr>
            <p:cNvPr id="17" name="橢圓 16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&lt;head&gt;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120172" y="4509120"/>
            <a:ext cx="936104" cy="864096"/>
            <a:chOff x="5184068" y="3645024"/>
            <a:chExt cx="936104" cy="864096"/>
          </a:xfrm>
        </p:grpSpPr>
        <p:sp>
          <p:nvSpPr>
            <p:cNvPr id="20" name="橢圓 19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&lt;body&gt;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3" name="直線接點 22"/>
          <p:cNvCxnSpPr>
            <a:stCxn id="2" idx="3"/>
            <a:endCxn id="17" idx="7"/>
          </p:cNvCxnSpPr>
          <p:nvPr/>
        </p:nvCxnSpPr>
        <p:spPr>
          <a:xfrm flipH="1">
            <a:off x="5057524" y="4382576"/>
            <a:ext cx="289092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2" idx="5"/>
            <a:endCxn id="20" idx="1"/>
          </p:cNvCxnSpPr>
          <p:nvPr/>
        </p:nvCxnSpPr>
        <p:spPr>
          <a:xfrm>
            <a:off x="5957624" y="4382576"/>
            <a:ext cx="325096" cy="253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3635896" y="5477950"/>
            <a:ext cx="936104" cy="864096"/>
            <a:chOff x="5184068" y="3645024"/>
            <a:chExt cx="936104" cy="864096"/>
          </a:xfrm>
        </p:grpSpPr>
        <p:sp>
          <p:nvSpPr>
            <p:cNvPr id="31" name="橢圓 30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&lt;title&gt;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線接點 32"/>
          <p:cNvCxnSpPr>
            <a:stCxn id="17" idx="3"/>
            <a:endCxn id="31" idx="0"/>
          </p:cNvCxnSpPr>
          <p:nvPr/>
        </p:nvCxnSpPr>
        <p:spPr>
          <a:xfrm flipH="1">
            <a:off x="4103948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群組 33"/>
          <p:cNvGrpSpPr/>
          <p:nvPr/>
        </p:nvGrpSpPr>
        <p:grpSpPr>
          <a:xfrm>
            <a:off x="4932040" y="5477950"/>
            <a:ext cx="936104" cy="864096"/>
            <a:chOff x="5184068" y="3645024"/>
            <a:chExt cx="936104" cy="864096"/>
          </a:xfrm>
        </p:grpSpPr>
        <p:sp>
          <p:nvSpPr>
            <p:cNvPr id="35" name="橢圓 34"/>
            <p:cNvSpPr/>
            <p:nvPr/>
          </p:nvSpPr>
          <p:spPr>
            <a:xfrm>
              <a:off x="5220072" y="3645024"/>
              <a:ext cx="864096" cy="8640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5184068" y="3892406"/>
              <a:ext cx="9361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dirty="0" smtClean="0">
                  <a:latin typeface="Times New Roman" pitchFamily="18" charset="0"/>
                  <a:cs typeface="Times New Roman" pitchFamily="18" charset="0"/>
                </a:rPr>
                <a:t>&lt;meta&gt;</a:t>
              </a:r>
              <a:endParaRPr lang="zh-TW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7" name="直線接點 36"/>
          <p:cNvCxnSpPr>
            <a:stCxn id="17" idx="5"/>
            <a:endCxn id="35" idx="0"/>
          </p:cNvCxnSpPr>
          <p:nvPr/>
        </p:nvCxnSpPr>
        <p:spPr>
          <a:xfrm>
            <a:off x="5057524" y="5246672"/>
            <a:ext cx="342568" cy="23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628272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6444208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59587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6732240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87625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7033416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7190577" y="588713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8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777</Words>
  <Application>Microsoft Office PowerPoint</Application>
  <PresentationFormat>如螢幕大小 (4:3)</PresentationFormat>
  <Paragraphs>209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boss</dc:creator>
  <cp:lastModifiedBy>boss</cp:lastModifiedBy>
  <cp:revision>99</cp:revision>
  <dcterms:created xsi:type="dcterms:W3CDTF">2021-07-07T04:41:32Z</dcterms:created>
  <dcterms:modified xsi:type="dcterms:W3CDTF">2021-07-12T14:03:13Z</dcterms:modified>
</cp:coreProperties>
</file>