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54"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C6CB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5" autoAdjust="0"/>
    <p:restoredTop sz="94660"/>
  </p:normalViewPr>
  <p:slideViewPr>
    <p:cSldViewPr snapToGrid="0">
      <p:cViewPr>
        <p:scale>
          <a:sx n="75" d="100"/>
          <a:sy n="75" d="100"/>
        </p:scale>
        <p:origin x="456" y="34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B61BEF0D-F0BB-DE4B-95CE-6DB70DBA9567}" type="datetimeFigureOut">
              <a:rPr lang="en-US" smtClean="0"/>
              <a:pPr/>
              <a:t>4/4/2024</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345431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397693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389471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6363355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02905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4/4/2024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21719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4/4/2024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0346906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0294089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875811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681253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469245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4/4/2024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30001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4/4/2024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643434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4/4/2024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773072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4/4/2024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317998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397727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632554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61BEF0D-F0BB-DE4B-95CE-6DB70DBA9567}" type="datetimeFigureOut">
              <a:rPr lang="en-US" smtClean="0"/>
              <a:pPr/>
              <a:t>4/4/2024</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950019"/>
      </p:ext>
    </p:extLst>
  </p:cSld>
  <p:clrMap bg1="dk1" tx1="lt1" bg2="dk2" tx2="lt2" accent1="accent1" accent2="accent2" accent3="accent3" accent4="accent4" accent5="accent5" accent6="accent6" hlink="hlink" folHlink="folHlink"/>
  <p:sldLayoutIdLst>
    <p:sldLayoutId id="2147483855" r:id="rId1"/>
    <p:sldLayoutId id="2147483856" r:id="rId2"/>
    <p:sldLayoutId id="2147483857" r:id="rId3"/>
    <p:sldLayoutId id="2147483858" r:id="rId4"/>
    <p:sldLayoutId id="2147483859" r:id="rId5"/>
    <p:sldLayoutId id="2147483860" r:id="rId6"/>
    <p:sldLayoutId id="2147483861" r:id="rId7"/>
    <p:sldLayoutId id="2147483862" r:id="rId8"/>
    <p:sldLayoutId id="2147483863" r:id="rId9"/>
    <p:sldLayoutId id="2147483864" r:id="rId10"/>
    <p:sldLayoutId id="2147483865" r:id="rId11"/>
    <p:sldLayoutId id="2147483866" r:id="rId12"/>
    <p:sldLayoutId id="2147483867" r:id="rId13"/>
    <p:sldLayoutId id="2147483868" r:id="rId14"/>
    <p:sldLayoutId id="2147483869" r:id="rId15"/>
    <p:sldLayoutId id="2147483870" r:id="rId16"/>
    <p:sldLayoutId id="2147483871"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a:t/>
            </a:r>
            <a:br>
              <a:rPr lang="en-IN" dirty="0"/>
            </a:br>
            <a:r>
              <a:rPr lang="en-IN" dirty="0"/>
              <a:t> </a:t>
            </a:r>
            <a:r>
              <a:rPr lang="en-IN" dirty="0" smtClean="0"/>
              <a:t>                         S </a:t>
            </a:r>
            <a:r>
              <a:rPr lang="en-IN" dirty="0"/>
              <a:t>Fathima Bee </a:t>
            </a:r>
          </a:p>
        </p:txBody>
      </p:sp>
      <p:sp>
        <p:nvSpPr>
          <p:cNvPr id="3" name="Subtitle 2"/>
          <p:cNvSpPr>
            <a:spLocks noGrp="1"/>
          </p:cNvSpPr>
          <p:nvPr>
            <p:ph type="subTitle" idx="1"/>
          </p:nvPr>
        </p:nvSpPr>
        <p:spPr/>
        <p:txBody>
          <a:bodyPr/>
          <a:lstStyle/>
          <a:p>
            <a:endParaRPr lang="en-IN" dirty="0"/>
          </a:p>
          <a:p>
            <a:r>
              <a:rPr lang="en-IN" sz="4800" dirty="0"/>
              <a:t> </a:t>
            </a:r>
            <a:r>
              <a:rPr lang="en-IN" sz="4800" dirty="0" smtClean="0"/>
              <a:t>                       </a:t>
            </a:r>
            <a:r>
              <a:rPr lang="en-IN" sz="4800" dirty="0" smtClean="0">
                <a:solidFill>
                  <a:schemeClr val="tx1"/>
                </a:solidFill>
              </a:rPr>
              <a:t>  510421214011 </a:t>
            </a:r>
            <a:endParaRPr lang="en-US" sz="4800" dirty="0">
              <a:solidFill>
                <a:schemeClr val="tx1"/>
              </a:solidFill>
            </a:endParaRPr>
          </a:p>
          <a:p>
            <a:endParaRPr lang="en-US" sz="4800" dirty="0" smtClean="0">
              <a:solidFill>
                <a:schemeClr val="tx1"/>
              </a:solidFill>
            </a:endParaRPr>
          </a:p>
          <a:p>
            <a:endParaRPr lang="en-US" sz="4800" dirty="0">
              <a:solidFill>
                <a:schemeClr val="tx1"/>
              </a:solidFill>
            </a:endParaRPr>
          </a:p>
          <a:p>
            <a:endParaRPr lang="en-US" sz="4800" dirty="0" smtClean="0">
              <a:solidFill>
                <a:schemeClr val="tx1"/>
              </a:solidFill>
            </a:endParaRPr>
          </a:p>
          <a:p>
            <a:endParaRPr lang="en-US" sz="4800" dirty="0">
              <a:solidFill>
                <a:schemeClr val="tx1"/>
              </a:solidFill>
            </a:endParaRPr>
          </a:p>
          <a:p>
            <a:endParaRPr lang="en-US" sz="4800" dirty="0" smtClean="0">
              <a:solidFill>
                <a:schemeClr val="tx1"/>
              </a:solidFill>
            </a:endParaRPr>
          </a:p>
        </p:txBody>
      </p:sp>
    </p:spTree>
    <p:extLst>
      <p:ext uri="{BB962C8B-B14F-4D97-AF65-F5344CB8AC3E}">
        <p14:creationId xmlns:p14="http://schemas.microsoft.com/office/powerpoint/2010/main" val="61419649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252664"/>
            <a:ext cx="9905998" cy="926432"/>
          </a:xfrm>
        </p:spPr>
        <p:txBody>
          <a:bodyPr>
            <a:normAutofit fontScale="90000"/>
          </a:bodyPr>
          <a:lstStyle/>
          <a:p>
            <a:r>
              <a:rPr lang="en-IN" dirty="0"/>
              <a:t>Feature Analysis</a:t>
            </a:r>
            <a:br>
              <a:rPr lang="en-IN" dirty="0"/>
            </a:br>
            <a:endParaRPr lang="en-IN" dirty="0"/>
          </a:p>
        </p:txBody>
      </p:sp>
      <p:sp>
        <p:nvSpPr>
          <p:cNvPr id="3" name="Content Placeholder 2"/>
          <p:cNvSpPr>
            <a:spLocks noGrp="1"/>
          </p:cNvSpPr>
          <p:nvPr>
            <p:ph idx="1"/>
          </p:nvPr>
        </p:nvSpPr>
        <p:spPr>
          <a:xfrm>
            <a:off x="1141412" y="998621"/>
            <a:ext cx="9905999" cy="4792580"/>
          </a:xfrm>
        </p:spPr>
        <p:txBody>
          <a:bodyPr/>
          <a:lstStyle/>
          <a:p>
            <a:r>
              <a:rPr lang="en-IN" dirty="0"/>
              <a:t>Identifying App </a:t>
            </a:r>
            <a:r>
              <a:rPr lang="en-IN" dirty="0" smtClean="0"/>
              <a:t>Features</a:t>
            </a:r>
          </a:p>
          <a:p>
            <a:r>
              <a:rPr lang="en-IN" dirty="0"/>
              <a:t>Data </a:t>
            </a:r>
            <a:r>
              <a:rPr lang="en-IN" dirty="0" smtClean="0"/>
              <a:t>Preparation</a:t>
            </a:r>
          </a:p>
          <a:p>
            <a:r>
              <a:rPr lang="en-IN" dirty="0"/>
              <a:t>Sentiment </a:t>
            </a:r>
            <a:r>
              <a:rPr lang="en-IN" dirty="0" smtClean="0"/>
              <a:t>Analysis</a:t>
            </a:r>
          </a:p>
          <a:p>
            <a:r>
              <a:rPr lang="en-IN" dirty="0"/>
              <a:t>Feature </a:t>
            </a:r>
            <a:r>
              <a:rPr lang="en-IN" dirty="0" smtClean="0"/>
              <a:t>Importance</a:t>
            </a:r>
          </a:p>
          <a:p>
            <a:r>
              <a:rPr lang="en-IN" dirty="0"/>
              <a:t>Comparative </a:t>
            </a:r>
            <a:r>
              <a:rPr lang="en-IN" dirty="0" smtClean="0"/>
              <a:t>Analysis</a:t>
            </a:r>
          </a:p>
          <a:p>
            <a:r>
              <a:rPr lang="en-IN" dirty="0"/>
              <a:t>Root Cause </a:t>
            </a:r>
            <a:r>
              <a:rPr lang="en-IN" dirty="0" smtClean="0"/>
              <a:t>Analysis</a:t>
            </a:r>
          </a:p>
          <a:p>
            <a:r>
              <a:rPr lang="en-IN" dirty="0"/>
              <a:t>Trend </a:t>
            </a:r>
            <a:r>
              <a:rPr lang="en-IN" dirty="0" smtClean="0"/>
              <a:t>Analysis</a:t>
            </a:r>
          </a:p>
          <a:p>
            <a:r>
              <a:rPr lang="en-IN" dirty="0"/>
              <a:t>Actionable Insights</a:t>
            </a:r>
          </a:p>
        </p:txBody>
      </p:sp>
    </p:spTree>
    <p:extLst>
      <p:ext uri="{BB962C8B-B14F-4D97-AF65-F5344CB8AC3E}">
        <p14:creationId xmlns:p14="http://schemas.microsoft.com/office/powerpoint/2010/main" val="173383569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336884"/>
            <a:ext cx="9905998" cy="1130969"/>
          </a:xfrm>
        </p:spPr>
        <p:txBody>
          <a:bodyPr/>
          <a:lstStyle/>
          <a:p>
            <a:r>
              <a:rPr lang="en-IN" dirty="0"/>
              <a:t>Competitor Analysis</a:t>
            </a:r>
          </a:p>
        </p:txBody>
      </p:sp>
      <p:sp>
        <p:nvSpPr>
          <p:cNvPr id="3" name="Content Placeholder 2"/>
          <p:cNvSpPr>
            <a:spLocks noGrp="1"/>
          </p:cNvSpPr>
          <p:nvPr>
            <p:ph idx="1"/>
          </p:nvPr>
        </p:nvSpPr>
        <p:spPr>
          <a:xfrm>
            <a:off x="1141412" y="1804737"/>
            <a:ext cx="9905999" cy="4018547"/>
          </a:xfrm>
        </p:spPr>
        <p:txBody>
          <a:bodyPr/>
          <a:lstStyle/>
          <a:p>
            <a:r>
              <a:rPr lang="en-IN" b="1" dirty="0"/>
              <a:t>Identifying Competitors</a:t>
            </a:r>
            <a:endParaRPr lang="en-IN" b="1" dirty="0" smtClean="0"/>
          </a:p>
          <a:p>
            <a:r>
              <a:rPr lang="en-IN" b="1" dirty="0" smtClean="0"/>
              <a:t>Competitive Benchmarking</a:t>
            </a:r>
          </a:p>
          <a:p>
            <a:r>
              <a:rPr lang="en-IN" b="1" dirty="0"/>
              <a:t>Strengths and Weaknesses </a:t>
            </a:r>
            <a:r>
              <a:rPr lang="en-IN" b="1" dirty="0" smtClean="0"/>
              <a:t>Analysis</a:t>
            </a:r>
          </a:p>
          <a:p>
            <a:r>
              <a:rPr lang="en-IN" b="1" dirty="0"/>
              <a:t>Opportunity </a:t>
            </a:r>
            <a:r>
              <a:rPr lang="en-IN" b="1" dirty="0" smtClean="0"/>
              <a:t>Identification</a:t>
            </a:r>
          </a:p>
          <a:p>
            <a:r>
              <a:rPr lang="en-IN" b="1" dirty="0"/>
              <a:t>Strategic Recommendations</a:t>
            </a:r>
            <a:endParaRPr lang="en-IN" dirty="0"/>
          </a:p>
        </p:txBody>
      </p:sp>
    </p:spTree>
    <p:extLst>
      <p:ext uri="{BB962C8B-B14F-4D97-AF65-F5344CB8AC3E}">
        <p14:creationId xmlns:p14="http://schemas.microsoft.com/office/powerpoint/2010/main" val="345698738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Insights and Recommendations</a:t>
            </a:r>
          </a:p>
        </p:txBody>
      </p:sp>
      <p:sp>
        <p:nvSpPr>
          <p:cNvPr id="3" name="Content Placeholder 2"/>
          <p:cNvSpPr>
            <a:spLocks noGrp="1"/>
          </p:cNvSpPr>
          <p:nvPr>
            <p:ph idx="1"/>
          </p:nvPr>
        </p:nvSpPr>
        <p:spPr/>
        <p:txBody>
          <a:bodyPr/>
          <a:lstStyle/>
          <a:p>
            <a:r>
              <a:rPr lang="en-IN" b="1" dirty="0"/>
              <a:t>Insights from </a:t>
            </a:r>
            <a:r>
              <a:rPr lang="en-IN" b="1" dirty="0" smtClean="0"/>
              <a:t>Analysis</a:t>
            </a:r>
          </a:p>
          <a:p>
            <a:r>
              <a:rPr lang="en-IN" b="1" dirty="0"/>
              <a:t>Key </a:t>
            </a:r>
            <a:r>
              <a:rPr lang="en-IN" b="1" dirty="0" smtClean="0"/>
              <a:t>Insights</a:t>
            </a:r>
          </a:p>
          <a:p>
            <a:r>
              <a:rPr lang="en-IN" b="1" dirty="0" smtClean="0"/>
              <a:t>Recommendations</a:t>
            </a:r>
          </a:p>
          <a:p>
            <a:r>
              <a:rPr lang="en-IN" b="1" dirty="0"/>
              <a:t>Actionable Recommendations</a:t>
            </a:r>
            <a:endParaRPr lang="en-IN" dirty="0"/>
          </a:p>
        </p:txBody>
      </p:sp>
    </p:spTree>
    <p:extLst>
      <p:ext uri="{BB962C8B-B14F-4D97-AF65-F5344CB8AC3E}">
        <p14:creationId xmlns:p14="http://schemas.microsoft.com/office/powerpoint/2010/main" val="308505377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2" y="156411"/>
            <a:ext cx="9905998" cy="986589"/>
          </a:xfrm>
        </p:spPr>
        <p:txBody>
          <a:bodyPr>
            <a:noAutofit/>
          </a:bodyPr>
          <a:lstStyle/>
          <a:p>
            <a:r>
              <a:rPr lang="en-IN" dirty="0"/>
              <a:t>Conclusion</a:t>
            </a:r>
            <a:br>
              <a:rPr lang="en-IN" dirty="0"/>
            </a:br>
            <a:endParaRPr lang="en-IN" dirty="0"/>
          </a:p>
        </p:txBody>
      </p:sp>
      <p:sp>
        <p:nvSpPr>
          <p:cNvPr id="3" name="Content Placeholder 2"/>
          <p:cNvSpPr>
            <a:spLocks noGrp="1"/>
          </p:cNvSpPr>
          <p:nvPr>
            <p:ph idx="1"/>
          </p:nvPr>
        </p:nvSpPr>
        <p:spPr>
          <a:xfrm>
            <a:off x="1141411" y="998621"/>
            <a:ext cx="9905999" cy="5498431"/>
          </a:xfrm>
        </p:spPr>
        <p:txBody>
          <a:bodyPr>
            <a:normAutofit lnSpcReduction="10000"/>
          </a:bodyPr>
          <a:lstStyle/>
          <a:p>
            <a:r>
              <a:rPr lang="en-US" dirty="0"/>
              <a:t>In conclusion, Play Store App Review Analysis serves as a valuable tool for understanding user sentiment, identifying areas for improvement, and driving continuous enhancement of app performance and user experience. </a:t>
            </a:r>
            <a:endParaRPr lang="en-US" dirty="0" smtClean="0"/>
          </a:p>
          <a:p>
            <a:r>
              <a:rPr lang="en-US" dirty="0" smtClean="0"/>
              <a:t>Through </a:t>
            </a:r>
            <a:r>
              <a:rPr lang="en-US" dirty="0"/>
              <a:t>a systematic analysis of user reviews, developers and product managers can gain valuable insights into user preferences, pain points, and expectations, ultimately shaping the future trajectory of the app</a:t>
            </a:r>
            <a:r>
              <a:rPr lang="en-US" dirty="0" smtClean="0"/>
              <a:t>.</a:t>
            </a:r>
          </a:p>
          <a:p>
            <a:r>
              <a:rPr lang="en-US" dirty="0"/>
              <a:t>Throughout this analysis, we have delved into various aspects, including descriptive analysis, sentiment analysis, topic modeling, feature analysis, competitor analysis, and deriving actionable insights and recommendations</a:t>
            </a:r>
            <a:r>
              <a:rPr lang="en-US" dirty="0" smtClean="0"/>
              <a:t>.</a:t>
            </a:r>
          </a:p>
          <a:p>
            <a:r>
              <a:rPr lang="en-US" dirty="0" smtClean="0"/>
              <a:t> </a:t>
            </a:r>
            <a:r>
              <a:rPr lang="en-US" dirty="0"/>
              <a:t>By leveraging these analytical techniques, we have gained a comprehensive understanding of user feedback, app performance, and competitive positioning.</a:t>
            </a:r>
            <a:endParaRPr lang="en-IN" dirty="0"/>
          </a:p>
        </p:txBody>
      </p:sp>
    </p:spTree>
    <p:extLst>
      <p:ext uri="{BB962C8B-B14F-4D97-AF65-F5344CB8AC3E}">
        <p14:creationId xmlns:p14="http://schemas.microsoft.com/office/powerpoint/2010/main" val="282761476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800" dirty="0"/>
              <a:t>PROJECT TITLE</a:t>
            </a:r>
          </a:p>
        </p:txBody>
      </p:sp>
      <p:sp>
        <p:nvSpPr>
          <p:cNvPr id="3" name="Content Placeholder 2"/>
          <p:cNvSpPr>
            <a:spLocks noGrp="1"/>
          </p:cNvSpPr>
          <p:nvPr>
            <p:ph idx="1"/>
          </p:nvPr>
        </p:nvSpPr>
        <p:spPr>
          <a:xfrm>
            <a:off x="1141412" y="2768600"/>
            <a:ext cx="9905999" cy="2184400"/>
          </a:xfrm>
        </p:spPr>
        <p:txBody>
          <a:bodyPr>
            <a:normAutofit/>
          </a:bodyPr>
          <a:lstStyle/>
          <a:p>
            <a:pPr marL="0" indent="0">
              <a:buNone/>
            </a:pPr>
            <a:r>
              <a:rPr lang="en-US" sz="4400" dirty="0" smtClean="0"/>
              <a:t>       Playstore </a:t>
            </a:r>
            <a:r>
              <a:rPr lang="en-US" sz="4400" dirty="0"/>
              <a:t>App Review </a:t>
            </a:r>
            <a:r>
              <a:rPr lang="en-US" sz="4400" dirty="0" smtClean="0"/>
              <a:t>Analysis                    </a:t>
            </a:r>
            <a:endParaRPr lang="en-IN" sz="4400" dirty="0"/>
          </a:p>
        </p:txBody>
      </p:sp>
    </p:spTree>
    <p:extLst>
      <p:ext uri="{BB962C8B-B14F-4D97-AF65-F5344CB8AC3E}">
        <p14:creationId xmlns:p14="http://schemas.microsoft.com/office/powerpoint/2010/main" val="45472400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1579" y="204538"/>
            <a:ext cx="10445832" cy="745957"/>
          </a:xfrm>
        </p:spPr>
        <p:txBody>
          <a:bodyPr>
            <a:normAutofit fontScale="90000"/>
          </a:bodyPr>
          <a:lstStyle/>
          <a:p>
            <a:r>
              <a:rPr lang="en-IN" sz="4800" dirty="0"/>
              <a:t>AGENDA</a:t>
            </a:r>
          </a:p>
        </p:txBody>
      </p:sp>
      <p:sp>
        <p:nvSpPr>
          <p:cNvPr id="3" name="Content Placeholder 2"/>
          <p:cNvSpPr>
            <a:spLocks noGrp="1"/>
          </p:cNvSpPr>
          <p:nvPr>
            <p:ph idx="1"/>
          </p:nvPr>
        </p:nvSpPr>
        <p:spPr>
          <a:xfrm>
            <a:off x="601579" y="818148"/>
            <a:ext cx="11285621" cy="5907506"/>
          </a:xfrm>
        </p:spPr>
        <p:txBody>
          <a:bodyPr>
            <a:noAutofit/>
          </a:bodyPr>
          <a:lstStyle/>
          <a:p>
            <a:r>
              <a:rPr lang="en-US" sz="3000" dirty="0"/>
              <a:t>I</a:t>
            </a:r>
            <a:r>
              <a:rPr lang="en-US" sz="3000" dirty="0" smtClean="0"/>
              <a:t>ntroduction</a:t>
            </a:r>
          </a:p>
          <a:p>
            <a:r>
              <a:rPr lang="en-IN" sz="3000" dirty="0"/>
              <a:t>Data</a:t>
            </a:r>
            <a:r>
              <a:rPr lang="en-IN" sz="3000" b="1" dirty="0"/>
              <a:t> </a:t>
            </a:r>
            <a:r>
              <a:rPr lang="en-IN" sz="3000" dirty="0" smtClean="0"/>
              <a:t>Collection</a:t>
            </a:r>
          </a:p>
          <a:p>
            <a:r>
              <a:rPr lang="en-IN" sz="3000" dirty="0"/>
              <a:t>Data</a:t>
            </a:r>
            <a:r>
              <a:rPr lang="en-IN" sz="3000" b="1" dirty="0"/>
              <a:t> </a:t>
            </a:r>
            <a:r>
              <a:rPr lang="en-IN" sz="3000" dirty="0" smtClean="0"/>
              <a:t>Preparation</a:t>
            </a:r>
          </a:p>
          <a:p>
            <a:r>
              <a:rPr lang="en-IN" sz="3000" dirty="0"/>
              <a:t>Descriptive </a:t>
            </a:r>
            <a:r>
              <a:rPr lang="en-IN" sz="3000" dirty="0" smtClean="0"/>
              <a:t>Analysis</a:t>
            </a:r>
          </a:p>
          <a:p>
            <a:r>
              <a:rPr lang="en-IN" sz="3000" dirty="0"/>
              <a:t>Topic </a:t>
            </a:r>
            <a:r>
              <a:rPr lang="en-IN" sz="3000" dirty="0" smtClean="0"/>
              <a:t>Modeling</a:t>
            </a:r>
          </a:p>
          <a:p>
            <a:r>
              <a:rPr lang="en-IN" sz="3000" dirty="0"/>
              <a:t>Feature </a:t>
            </a:r>
            <a:r>
              <a:rPr lang="en-IN" sz="3000" dirty="0" smtClean="0"/>
              <a:t>Analysis</a:t>
            </a:r>
          </a:p>
          <a:p>
            <a:r>
              <a:rPr lang="en-IN" sz="3000" dirty="0"/>
              <a:t>Competitor Analysis</a:t>
            </a:r>
            <a:endParaRPr lang="en-IN" sz="3000" dirty="0" smtClean="0"/>
          </a:p>
          <a:p>
            <a:r>
              <a:rPr lang="en-IN" sz="3000" dirty="0"/>
              <a:t>Insights and </a:t>
            </a:r>
            <a:r>
              <a:rPr lang="en-IN" sz="3000" dirty="0" smtClean="0"/>
              <a:t>Recommendations</a:t>
            </a:r>
          </a:p>
          <a:p>
            <a:r>
              <a:rPr lang="en-IN" sz="3000" dirty="0"/>
              <a:t>Conclusion</a:t>
            </a:r>
          </a:p>
        </p:txBody>
      </p:sp>
    </p:spTree>
    <p:extLst>
      <p:ext uri="{BB962C8B-B14F-4D97-AF65-F5344CB8AC3E}">
        <p14:creationId xmlns:p14="http://schemas.microsoft.com/office/powerpoint/2010/main" val="313259723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777145"/>
          </a:xfrm>
        </p:spPr>
        <p:txBody>
          <a:bodyPr/>
          <a:lstStyle/>
          <a:p>
            <a:r>
              <a:rPr lang="en-IN" dirty="0"/>
              <a:t>PROJECT OVERVIEW</a:t>
            </a:r>
          </a:p>
        </p:txBody>
      </p:sp>
      <p:sp>
        <p:nvSpPr>
          <p:cNvPr id="3" name="Content Placeholder 2"/>
          <p:cNvSpPr>
            <a:spLocks noGrp="1"/>
          </p:cNvSpPr>
          <p:nvPr>
            <p:ph idx="1"/>
          </p:nvPr>
        </p:nvSpPr>
        <p:spPr>
          <a:xfrm>
            <a:off x="1141412" y="1311442"/>
            <a:ext cx="9905999" cy="5305925"/>
          </a:xfrm>
        </p:spPr>
        <p:txBody>
          <a:bodyPr>
            <a:normAutofit lnSpcReduction="10000"/>
          </a:bodyPr>
          <a:lstStyle/>
          <a:p>
            <a:r>
              <a:rPr lang="en-US" dirty="0"/>
              <a:t>Analyzing app reviews on the Google Play Store is a crucial activity for developers and product managers seeking to understand user sentiment, identify areas for improvement, and enhance the overall user experience</a:t>
            </a:r>
            <a:r>
              <a:rPr lang="en-US" dirty="0" smtClean="0"/>
              <a:t>.</a:t>
            </a:r>
          </a:p>
          <a:p>
            <a:r>
              <a:rPr lang="en-US" dirty="0" smtClean="0"/>
              <a:t> </a:t>
            </a:r>
            <a:r>
              <a:rPr lang="en-US" dirty="0"/>
              <a:t>By systematically examining user feedback, app developers can gain valuable insights into the strengths and weaknesses of their app, as well as uncover trends and patterns that inform future development efforts.</a:t>
            </a:r>
          </a:p>
          <a:p>
            <a:r>
              <a:rPr lang="en-US" dirty="0"/>
              <a:t>The process typically involves collecting, preprocessing, and analyzing large volumes of user reviews. Various techniques such as sentiment analysis, topic modeling, and feature analysis are employed to extract meaningful insights from the data. </a:t>
            </a:r>
            <a:endParaRPr lang="en-US" dirty="0" smtClean="0"/>
          </a:p>
          <a:p>
            <a:r>
              <a:rPr lang="en-US" dirty="0" smtClean="0"/>
              <a:t>These </a:t>
            </a:r>
            <a:r>
              <a:rPr lang="en-US" dirty="0"/>
              <a:t>insights can then be used to prioritize development tasks, address user concerns, and optimize the app for better performance and user satisfaction.</a:t>
            </a:r>
          </a:p>
          <a:p>
            <a:pPr marL="0" indent="0">
              <a:buNone/>
            </a:pPr>
            <a:endParaRPr lang="en-IN" dirty="0"/>
          </a:p>
        </p:txBody>
      </p:sp>
    </p:spTree>
    <p:extLst>
      <p:ext uri="{BB962C8B-B14F-4D97-AF65-F5344CB8AC3E}">
        <p14:creationId xmlns:p14="http://schemas.microsoft.com/office/powerpoint/2010/main" val="80489259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132347"/>
            <a:ext cx="9905998" cy="782053"/>
          </a:xfrm>
        </p:spPr>
        <p:txBody>
          <a:bodyPr/>
          <a:lstStyle/>
          <a:p>
            <a:r>
              <a:rPr lang="en-US" dirty="0"/>
              <a:t>Introduction</a:t>
            </a:r>
          </a:p>
        </p:txBody>
      </p:sp>
      <p:sp>
        <p:nvSpPr>
          <p:cNvPr id="3" name="Content Placeholder 2"/>
          <p:cNvSpPr>
            <a:spLocks noGrp="1"/>
          </p:cNvSpPr>
          <p:nvPr>
            <p:ph idx="1"/>
          </p:nvPr>
        </p:nvSpPr>
        <p:spPr>
          <a:xfrm>
            <a:off x="1141412" y="782053"/>
            <a:ext cx="9905999" cy="5943601"/>
          </a:xfrm>
        </p:spPr>
        <p:txBody>
          <a:bodyPr>
            <a:normAutofit fontScale="92500" lnSpcReduction="20000"/>
          </a:bodyPr>
          <a:lstStyle/>
          <a:p>
            <a:r>
              <a:rPr lang="en-US" sz="2600" dirty="0"/>
              <a:t>In the vast ecosystem of mobile applications, user feedback is invaluable. </a:t>
            </a:r>
            <a:endParaRPr lang="en-US" sz="2600" dirty="0" smtClean="0"/>
          </a:p>
          <a:p>
            <a:r>
              <a:rPr lang="en-US" sz="2600" dirty="0" smtClean="0"/>
              <a:t>The </a:t>
            </a:r>
            <a:r>
              <a:rPr lang="en-US" sz="2600" dirty="0"/>
              <a:t>Google Play Store, with its abundance of user reviews, serves as a treasure trove of insights for developers and product managers. </a:t>
            </a:r>
            <a:endParaRPr lang="en-US" sz="2600" dirty="0" smtClean="0"/>
          </a:p>
          <a:p>
            <a:r>
              <a:rPr lang="en-US" sz="2600" dirty="0" smtClean="0"/>
              <a:t>App </a:t>
            </a:r>
            <a:r>
              <a:rPr lang="en-US" sz="2600" dirty="0"/>
              <a:t>review analysis is not just about understanding user sentiment; it's a strategic endeavor aimed at enhancing user experience, refining app features, and ultimately ensuring the success of the application in a highly competitive market.</a:t>
            </a:r>
          </a:p>
          <a:p>
            <a:r>
              <a:rPr lang="en-US" sz="2600" dirty="0"/>
              <a:t>This analysis delves into the plethora of user feedback on the Play Store, dissecting reviews to extract meaningful insights. </a:t>
            </a:r>
            <a:endParaRPr lang="en-US" sz="2600" dirty="0" smtClean="0"/>
          </a:p>
          <a:p>
            <a:r>
              <a:rPr lang="en-US" sz="2600" dirty="0" smtClean="0"/>
              <a:t>By </a:t>
            </a:r>
            <a:r>
              <a:rPr lang="en-US" sz="2600" dirty="0"/>
              <a:t>systematically examining these reviews, we aim to uncover patterns, identify recurring issues, and pinpoint areas of excellence. </a:t>
            </a:r>
            <a:endParaRPr lang="en-US" sz="2600" dirty="0" smtClean="0"/>
          </a:p>
          <a:p>
            <a:r>
              <a:rPr lang="en-US" sz="2600" dirty="0" smtClean="0"/>
              <a:t>This </a:t>
            </a:r>
            <a:r>
              <a:rPr lang="en-US" sz="2600" dirty="0"/>
              <a:t>process goes beyond mere qualitative assessment; it involves quantitative metrics, sentiment analysis, and sophisticated data mining techniques to extract actionable intelligence.</a:t>
            </a:r>
          </a:p>
          <a:p>
            <a:endParaRPr lang="en-IN" dirty="0"/>
          </a:p>
        </p:txBody>
      </p:sp>
    </p:spTree>
    <p:extLst>
      <p:ext uri="{BB962C8B-B14F-4D97-AF65-F5344CB8AC3E}">
        <p14:creationId xmlns:p14="http://schemas.microsoft.com/office/powerpoint/2010/main" val="97706723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360946"/>
            <a:ext cx="9905998" cy="794085"/>
          </a:xfrm>
        </p:spPr>
        <p:txBody>
          <a:bodyPr>
            <a:normAutofit fontScale="90000"/>
          </a:bodyPr>
          <a:lstStyle/>
          <a:p>
            <a:r>
              <a:rPr lang="en-IN" dirty="0"/>
              <a:t>Data</a:t>
            </a:r>
            <a:r>
              <a:rPr lang="en-IN" b="1" dirty="0"/>
              <a:t> </a:t>
            </a:r>
            <a:r>
              <a:rPr lang="en-IN" dirty="0"/>
              <a:t>Collection</a:t>
            </a:r>
            <a:r>
              <a:rPr lang="en-IN" sz="4000" dirty="0"/>
              <a:t/>
            </a:r>
            <a:br>
              <a:rPr lang="en-IN" sz="4000" dirty="0"/>
            </a:br>
            <a:endParaRPr lang="en-IN" sz="4000" dirty="0"/>
          </a:p>
        </p:txBody>
      </p:sp>
      <p:sp>
        <p:nvSpPr>
          <p:cNvPr id="3" name="Content Placeholder 2"/>
          <p:cNvSpPr>
            <a:spLocks noGrp="1"/>
          </p:cNvSpPr>
          <p:nvPr>
            <p:ph idx="1"/>
          </p:nvPr>
        </p:nvSpPr>
        <p:spPr>
          <a:xfrm>
            <a:off x="1141412" y="1155031"/>
            <a:ext cx="9905999" cy="4932948"/>
          </a:xfrm>
        </p:spPr>
        <p:txBody>
          <a:bodyPr/>
          <a:lstStyle/>
          <a:p>
            <a:r>
              <a:rPr lang="en-IN" dirty="0"/>
              <a:t>Google Play Store </a:t>
            </a:r>
            <a:r>
              <a:rPr lang="en-IN" dirty="0" smtClean="0"/>
              <a:t>API</a:t>
            </a:r>
          </a:p>
          <a:p>
            <a:r>
              <a:rPr lang="en-IN" dirty="0"/>
              <a:t>Third-party </a:t>
            </a:r>
            <a:r>
              <a:rPr lang="en-IN" dirty="0" smtClean="0"/>
              <a:t>Tools</a:t>
            </a:r>
          </a:p>
          <a:p>
            <a:r>
              <a:rPr lang="en-IN" dirty="0"/>
              <a:t>Manual </a:t>
            </a:r>
            <a:r>
              <a:rPr lang="en-IN" dirty="0" smtClean="0"/>
              <a:t>Scraping</a:t>
            </a:r>
          </a:p>
          <a:p>
            <a:r>
              <a:rPr lang="en-IN" dirty="0" smtClean="0"/>
              <a:t>Crowdsourcing</a:t>
            </a:r>
          </a:p>
          <a:p>
            <a:r>
              <a:rPr lang="en-IN" dirty="0" smtClean="0"/>
              <a:t>Sampling</a:t>
            </a:r>
          </a:p>
          <a:p>
            <a:r>
              <a:rPr lang="en-IN" dirty="0"/>
              <a:t>Data </a:t>
            </a:r>
            <a:r>
              <a:rPr lang="en-IN" dirty="0" smtClean="0"/>
              <a:t>Storage</a:t>
            </a:r>
          </a:p>
          <a:p>
            <a:r>
              <a:rPr lang="en-IN" dirty="0"/>
              <a:t>Compliance and Ethics</a:t>
            </a:r>
          </a:p>
        </p:txBody>
      </p:sp>
    </p:spTree>
    <p:extLst>
      <p:ext uri="{BB962C8B-B14F-4D97-AF65-F5344CB8AC3E}">
        <p14:creationId xmlns:p14="http://schemas.microsoft.com/office/powerpoint/2010/main" val="167958030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957619"/>
          </a:xfrm>
        </p:spPr>
        <p:txBody>
          <a:bodyPr/>
          <a:lstStyle/>
          <a:p>
            <a:r>
              <a:rPr lang="en-IN" dirty="0"/>
              <a:t>Data</a:t>
            </a:r>
            <a:r>
              <a:rPr lang="en-IN" b="1" dirty="0"/>
              <a:t> </a:t>
            </a:r>
            <a:r>
              <a:rPr lang="en-IN" dirty="0"/>
              <a:t>Preparation</a:t>
            </a:r>
          </a:p>
        </p:txBody>
      </p:sp>
      <p:sp>
        <p:nvSpPr>
          <p:cNvPr id="3" name="Content Placeholder 2"/>
          <p:cNvSpPr>
            <a:spLocks noGrp="1"/>
          </p:cNvSpPr>
          <p:nvPr>
            <p:ph idx="1"/>
          </p:nvPr>
        </p:nvSpPr>
        <p:spPr>
          <a:xfrm>
            <a:off x="1141412" y="1744579"/>
            <a:ext cx="9905999" cy="4247146"/>
          </a:xfrm>
        </p:spPr>
        <p:txBody>
          <a:bodyPr/>
          <a:lstStyle/>
          <a:p>
            <a:r>
              <a:rPr lang="en-IN" dirty="0"/>
              <a:t>Data </a:t>
            </a:r>
            <a:r>
              <a:rPr lang="en-IN" dirty="0" smtClean="0"/>
              <a:t>Cleaning</a:t>
            </a:r>
            <a:endParaRPr lang="en-IN" dirty="0"/>
          </a:p>
          <a:p>
            <a:r>
              <a:rPr lang="en-IN" dirty="0"/>
              <a:t>Text </a:t>
            </a:r>
            <a:r>
              <a:rPr lang="en-IN" dirty="0" smtClean="0"/>
              <a:t>Preprocessing</a:t>
            </a:r>
          </a:p>
          <a:p>
            <a:r>
              <a:rPr lang="en-IN" dirty="0"/>
              <a:t>Feature </a:t>
            </a:r>
            <a:r>
              <a:rPr lang="en-IN" dirty="0" smtClean="0"/>
              <a:t>Engineering</a:t>
            </a:r>
          </a:p>
          <a:p>
            <a:r>
              <a:rPr lang="en-IN" dirty="0"/>
              <a:t>Data </a:t>
            </a:r>
            <a:r>
              <a:rPr lang="en-IN" dirty="0" smtClean="0"/>
              <a:t>Transformation</a:t>
            </a:r>
          </a:p>
          <a:p>
            <a:r>
              <a:rPr lang="en-IN" dirty="0"/>
              <a:t>Data </a:t>
            </a:r>
            <a:r>
              <a:rPr lang="en-IN" dirty="0" smtClean="0"/>
              <a:t>Splitting</a:t>
            </a:r>
          </a:p>
          <a:p>
            <a:r>
              <a:rPr lang="en-IN" dirty="0"/>
              <a:t>Data Quality Assurance</a:t>
            </a:r>
          </a:p>
        </p:txBody>
      </p:sp>
    </p:spTree>
    <p:extLst>
      <p:ext uri="{BB962C8B-B14F-4D97-AF65-F5344CB8AC3E}">
        <p14:creationId xmlns:p14="http://schemas.microsoft.com/office/powerpoint/2010/main" val="243536376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825271"/>
          </a:xfrm>
        </p:spPr>
        <p:txBody>
          <a:bodyPr>
            <a:noAutofit/>
          </a:bodyPr>
          <a:lstStyle/>
          <a:p>
            <a:r>
              <a:rPr lang="en-IN" dirty="0"/>
              <a:t>Descriptive Analysis</a:t>
            </a:r>
            <a:br>
              <a:rPr lang="en-IN" dirty="0"/>
            </a:br>
            <a:endParaRPr lang="en-IN" dirty="0"/>
          </a:p>
        </p:txBody>
      </p:sp>
      <p:sp>
        <p:nvSpPr>
          <p:cNvPr id="3" name="Content Placeholder 2"/>
          <p:cNvSpPr>
            <a:spLocks noGrp="1"/>
          </p:cNvSpPr>
          <p:nvPr>
            <p:ph idx="1"/>
          </p:nvPr>
        </p:nvSpPr>
        <p:spPr>
          <a:xfrm>
            <a:off x="1141412" y="1191126"/>
            <a:ext cx="9905999" cy="4848727"/>
          </a:xfrm>
        </p:spPr>
        <p:txBody>
          <a:bodyPr/>
          <a:lstStyle/>
          <a:p>
            <a:r>
              <a:rPr lang="en-IN" dirty="0"/>
              <a:t>Overall Rating </a:t>
            </a:r>
            <a:r>
              <a:rPr lang="en-IN" dirty="0" smtClean="0"/>
              <a:t>Distribution</a:t>
            </a:r>
          </a:p>
          <a:p>
            <a:r>
              <a:rPr lang="en-IN" dirty="0"/>
              <a:t>Trends Over </a:t>
            </a:r>
            <a:r>
              <a:rPr lang="en-IN" dirty="0" smtClean="0"/>
              <a:t>Time</a:t>
            </a:r>
          </a:p>
          <a:p>
            <a:r>
              <a:rPr lang="en-US" dirty="0"/>
              <a:t>Frequently Mentioned Keywords or </a:t>
            </a:r>
            <a:r>
              <a:rPr lang="en-US" dirty="0" smtClean="0"/>
              <a:t>Phrases</a:t>
            </a:r>
          </a:p>
          <a:p>
            <a:r>
              <a:rPr lang="en-IN" dirty="0"/>
              <a:t>Comparison Across Versions or </a:t>
            </a:r>
            <a:r>
              <a:rPr lang="en-IN" dirty="0" smtClean="0"/>
              <a:t>Updates</a:t>
            </a:r>
          </a:p>
          <a:p>
            <a:r>
              <a:rPr lang="en-IN" dirty="0"/>
              <a:t>Analysis by Reviewer </a:t>
            </a:r>
            <a:r>
              <a:rPr lang="en-IN" dirty="0" smtClean="0"/>
              <a:t>Type</a:t>
            </a:r>
          </a:p>
          <a:p>
            <a:r>
              <a:rPr lang="en-IN" dirty="0"/>
              <a:t>Response Rate and </a:t>
            </a:r>
            <a:r>
              <a:rPr lang="en-IN" dirty="0" smtClean="0"/>
              <a:t>Engagement</a:t>
            </a:r>
          </a:p>
          <a:p>
            <a:r>
              <a:rPr lang="en-IN" dirty="0"/>
              <a:t>Geographical </a:t>
            </a:r>
            <a:r>
              <a:rPr lang="en-IN" dirty="0" smtClean="0"/>
              <a:t>Analysis</a:t>
            </a:r>
          </a:p>
          <a:p>
            <a:r>
              <a:rPr lang="en-IN" dirty="0"/>
              <a:t>User Feedback Dynamics</a:t>
            </a:r>
          </a:p>
        </p:txBody>
      </p:sp>
    </p:spTree>
    <p:extLst>
      <p:ext uri="{BB962C8B-B14F-4D97-AF65-F5344CB8AC3E}">
        <p14:creationId xmlns:p14="http://schemas.microsoft.com/office/powerpoint/2010/main" val="94993064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336884"/>
            <a:ext cx="9905998" cy="842211"/>
          </a:xfrm>
        </p:spPr>
        <p:txBody>
          <a:bodyPr/>
          <a:lstStyle/>
          <a:p>
            <a:r>
              <a:rPr lang="en-IN" dirty="0"/>
              <a:t>Topic Modeling</a:t>
            </a:r>
          </a:p>
        </p:txBody>
      </p:sp>
      <p:sp>
        <p:nvSpPr>
          <p:cNvPr id="3" name="Content Placeholder 2"/>
          <p:cNvSpPr>
            <a:spLocks noGrp="1"/>
          </p:cNvSpPr>
          <p:nvPr>
            <p:ph idx="1"/>
          </p:nvPr>
        </p:nvSpPr>
        <p:spPr>
          <a:xfrm>
            <a:off x="1141412" y="1179096"/>
            <a:ext cx="9905999" cy="4612106"/>
          </a:xfrm>
        </p:spPr>
        <p:txBody>
          <a:bodyPr/>
          <a:lstStyle/>
          <a:p>
            <a:r>
              <a:rPr lang="en-IN" dirty="0"/>
              <a:t>Data </a:t>
            </a:r>
            <a:r>
              <a:rPr lang="en-IN" dirty="0" smtClean="0"/>
              <a:t>Preprocessing</a:t>
            </a:r>
          </a:p>
          <a:p>
            <a:r>
              <a:rPr lang="en-IN" dirty="0"/>
              <a:t>Selecting Topic Modeling </a:t>
            </a:r>
            <a:r>
              <a:rPr lang="en-IN" dirty="0" smtClean="0"/>
              <a:t>Algorithm</a:t>
            </a:r>
          </a:p>
          <a:p>
            <a:r>
              <a:rPr lang="en-IN" dirty="0"/>
              <a:t>Training Topic </a:t>
            </a:r>
            <a:r>
              <a:rPr lang="en-IN" dirty="0" smtClean="0"/>
              <a:t>Model</a:t>
            </a:r>
          </a:p>
          <a:p>
            <a:r>
              <a:rPr lang="en-IN" dirty="0"/>
              <a:t>Identifying </a:t>
            </a:r>
            <a:r>
              <a:rPr lang="en-IN" dirty="0" smtClean="0"/>
              <a:t>Topics</a:t>
            </a:r>
          </a:p>
          <a:p>
            <a:r>
              <a:rPr lang="en-IN" dirty="0"/>
              <a:t>Assigning Topics to </a:t>
            </a:r>
            <a:r>
              <a:rPr lang="en-IN" dirty="0" smtClean="0"/>
              <a:t>Reviews</a:t>
            </a:r>
          </a:p>
          <a:p>
            <a:r>
              <a:rPr lang="en-IN" dirty="0"/>
              <a:t>Visualizing </a:t>
            </a:r>
            <a:r>
              <a:rPr lang="en-IN" dirty="0" smtClean="0"/>
              <a:t>Topics</a:t>
            </a:r>
          </a:p>
          <a:p>
            <a:r>
              <a:rPr lang="en-IN" dirty="0"/>
              <a:t>Interpreting </a:t>
            </a:r>
            <a:r>
              <a:rPr lang="en-IN" dirty="0" smtClean="0"/>
              <a:t>Results</a:t>
            </a:r>
          </a:p>
          <a:p>
            <a:r>
              <a:rPr lang="en-IN" dirty="0"/>
              <a:t>Iterative Refinement</a:t>
            </a:r>
          </a:p>
        </p:txBody>
      </p:sp>
    </p:spTree>
    <p:extLst>
      <p:ext uri="{BB962C8B-B14F-4D97-AF65-F5344CB8AC3E}">
        <p14:creationId xmlns:p14="http://schemas.microsoft.com/office/powerpoint/2010/main" val="408151963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120</TotalTime>
  <Words>570</Words>
  <Application>Microsoft Office PowerPoint</Application>
  <PresentationFormat>Widescreen</PresentationFormat>
  <Paragraphs>88</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Trebuchet MS</vt:lpstr>
      <vt:lpstr>Tw Cen MT</vt:lpstr>
      <vt:lpstr>Circuit</vt:lpstr>
      <vt:lpstr>                           S Fathima Bee </vt:lpstr>
      <vt:lpstr>PROJECT TITLE</vt:lpstr>
      <vt:lpstr>AGENDA</vt:lpstr>
      <vt:lpstr>PROJECT OVERVIEW</vt:lpstr>
      <vt:lpstr>Introduction</vt:lpstr>
      <vt:lpstr>Data Collection </vt:lpstr>
      <vt:lpstr>Data Preparation</vt:lpstr>
      <vt:lpstr>Descriptive Analysis </vt:lpstr>
      <vt:lpstr>Topic Modeling</vt:lpstr>
      <vt:lpstr>Feature Analysis </vt:lpstr>
      <vt:lpstr>Competitor Analysis</vt:lpstr>
      <vt:lpstr>Insights and Recommendations</vt:lpstr>
      <vt:lpstr>Conclusion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 Fathima Bee</dc:title>
  <dc:creator>wasimur</dc:creator>
  <cp:lastModifiedBy>wasimur</cp:lastModifiedBy>
  <cp:revision>13</cp:revision>
  <dcterms:created xsi:type="dcterms:W3CDTF">2024-04-03T18:39:29Z</dcterms:created>
  <dcterms:modified xsi:type="dcterms:W3CDTF">2024-04-03T20:41:19Z</dcterms:modified>
</cp:coreProperties>
</file>