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8" r:id="rId41"/>
    <p:sldId id="310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23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44" r:id="rId65"/>
    <p:sldId id="345" r:id="rId66"/>
    <p:sldId id="346" r:id="rId67"/>
    <p:sldId id="347" r:id="rId68"/>
    <p:sldId id="348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60" r:id="rId77"/>
    <p:sldId id="361" r:id="rId7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52" autoAdjust="0"/>
  </p:normalViewPr>
  <p:slideViewPr>
    <p:cSldViewPr snapToGrid="0">
      <p:cViewPr varScale="1">
        <p:scale>
          <a:sx n="101" d="100"/>
          <a:sy n="101" d="100"/>
        </p:scale>
        <p:origin x="2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743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96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737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48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571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09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5701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391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497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37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934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816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7729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098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04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5489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143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127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96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67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9886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060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8600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7053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510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642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559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517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78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82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07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567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0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2559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766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211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335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063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3984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22CD0402-64A4-6F4D-BCB7-92017A4F9131}" type="slidenum">
              <a:rPr lang="en-US" altLang="en-US">
                <a:latin typeface="Helvetica" charset="0"/>
              </a:rPr>
              <a:pPr/>
              <a:t>48</a:t>
            </a:fld>
            <a:endParaRPr lang="en-US" altLang="en-US">
              <a:latin typeface="Helvetic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4152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ea typeface="MS PGothic" charset="-128"/>
              </a:rPr>
              <a:t>Benefits:</a:t>
            </a:r>
          </a:p>
          <a:p>
            <a:endParaRPr lang="en-US" altLang="en-US" dirty="0" smtClean="0">
              <a:ea typeface="MS PGothic" charset="-128"/>
            </a:endParaRPr>
          </a:p>
          <a:p>
            <a:r>
              <a:rPr lang="en-US" altLang="en-US" b="1" dirty="0" smtClean="0">
                <a:ea typeface="MS PGothic" charset="-128"/>
              </a:rPr>
              <a:t>Responsiveness – </a:t>
            </a:r>
            <a:r>
              <a:rPr lang="en-US" altLang="en-US" dirty="0" smtClean="0">
                <a:ea typeface="MS PGothic" charset="-128"/>
              </a:rPr>
              <a:t>may allow continued execution if part of process is blocked, especially important for user interfaces</a:t>
            </a:r>
          </a:p>
          <a:p>
            <a:r>
              <a:rPr lang="en-US" altLang="en-US" b="1" dirty="0" smtClean="0">
                <a:ea typeface="MS PGothic" charset="-128"/>
              </a:rPr>
              <a:t>Resource Sharing – </a:t>
            </a:r>
            <a:r>
              <a:rPr lang="en-US" altLang="en-US" dirty="0" smtClean="0">
                <a:ea typeface="MS PGothic" charset="-128"/>
              </a:rPr>
              <a:t>threads share resources of process, easier than shared memory or message passing</a:t>
            </a:r>
          </a:p>
          <a:p>
            <a:r>
              <a:rPr lang="en-US" altLang="en-US" b="1" dirty="0" smtClean="0">
                <a:ea typeface="MS PGothic" charset="-128"/>
              </a:rPr>
              <a:t>Economy – </a:t>
            </a:r>
            <a:r>
              <a:rPr lang="en-US" altLang="en-US" dirty="0" smtClean="0">
                <a:ea typeface="MS PGothic" charset="-128"/>
              </a:rPr>
              <a:t>cheaper than process creation, thread switching lower overhead than context switching</a:t>
            </a:r>
          </a:p>
          <a:p>
            <a:r>
              <a:rPr lang="en-US" altLang="en-US" b="1" dirty="0" smtClean="0">
                <a:ea typeface="MS PGothic" charset="-128"/>
              </a:rPr>
              <a:t>Scalability – </a:t>
            </a:r>
            <a:r>
              <a:rPr lang="en-US" altLang="en-US" dirty="0" smtClean="0">
                <a:ea typeface="MS PGothic" charset="-128"/>
              </a:rPr>
              <a:t>process can take advantage of multiprocessor architectures</a:t>
            </a:r>
            <a:br>
              <a:rPr lang="en-US" altLang="en-US" dirty="0" smtClean="0">
                <a:ea typeface="MS PGothic" charset="-128"/>
              </a:rPr>
            </a:br>
            <a:endParaRPr lang="en-US" altLang="en-US" dirty="0" smtClean="0">
              <a:ea typeface="MS PGothic" charset="-128"/>
            </a:endParaRPr>
          </a:p>
          <a:p>
            <a:endParaRPr lang="en-US" altLang="en-US" b="1" dirty="0" smtClean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084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593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3200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1919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19DB681B-B19F-334C-A356-80F87E6CC482}" type="slidenum">
              <a:rPr lang="en-US" altLang="en-US">
                <a:latin typeface="Helvetica" charset="0"/>
              </a:rPr>
              <a:pPr/>
              <a:t>52</a:t>
            </a:fld>
            <a:endParaRPr lang="en-US" altLang="en-US">
              <a:latin typeface="Helvetic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5382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0109515-EE64-894E-BC50-74CB0965F674}" type="slidenum">
              <a:rPr lang="en-US" altLang="en-US">
                <a:latin typeface="Helvetica" charset="0"/>
              </a:rPr>
              <a:pPr/>
              <a:t>53</a:t>
            </a:fld>
            <a:endParaRPr lang="en-US" altLang="en-US">
              <a:latin typeface="Helvetic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6734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481B36E6-BB9D-B842-9160-4CF002FC2FFF}" type="slidenum">
              <a:rPr lang="en-US" altLang="en-US">
                <a:latin typeface="Helvetica" charset="0"/>
              </a:rPr>
              <a:pPr/>
              <a:t>54</a:t>
            </a:fld>
            <a:endParaRPr lang="en-US" altLang="en-US">
              <a:latin typeface="Helvetic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69182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10415FC-2B36-7D47-B894-15901ABF1A88}" type="slidenum">
              <a:rPr lang="en-US" altLang="en-US">
                <a:latin typeface="Helvetica" charset="0"/>
              </a:rPr>
              <a:pPr/>
              <a:t>55</a:t>
            </a:fld>
            <a:endParaRPr lang="en-US" altLang="en-US">
              <a:latin typeface="Helvetica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4183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5A4000EB-D70D-1241-9907-44FE0A51FD60}" type="slidenum">
              <a:rPr lang="en-US" altLang="en-US">
                <a:latin typeface="Helvetica" charset="0"/>
              </a:rPr>
              <a:pPr/>
              <a:t>56</a:t>
            </a:fld>
            <a:endParaRPr lang="en-US" altLang="en-US">
              <a:latin typeface="Helvetic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3358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C942910-B53D-2E4A-8BCA-6E27F3AE4794}" type="slidenum">
              <a:rPr lang="en-US" altLang="en-US">
                <a:latin typeface="Helvetica" charset="0"/>
              </a:rPr>
              <a:pPr/>
              <a:t>57</a:t>
            </a:fld>
            <a:endParaRPr lang="en-US" altLang="en-US">
              <a:latin typeface="Helvetic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9101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53551400-62EB-A247-86E3-E548AC89A126}" type="slidenum">
              <a:rPr lang="en-US" altLang="en-US">
                <a:latin typeface="Helvetica" charset="0"/>
              </a:rPr>
              <a:pPr/>
              <a:t>58</a:t>
            </a:fld>
            <a:endParaRPr lang="en-US" altLang="en-US">
              <a:latin typeface="Helvetic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7925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EBB043C-59B9-914A-AF3A-56CC47324221}" type="slidenum">
              <a:rPr lang="en-US" altLang="en-US">
                <a:latin typeface="Helvetica" charset="0"/>
              </a:rPr>
              <a:pPr/>
              <a:t>59</a:t>
            </a:fld>
            <a:endParaRPr lang="en-US" altLang="en-US">
              <a:latin typeface="Helvetic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5954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57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291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5420DAA-04F2-FF4D-956E-93A3E932E9E4}" type="slidenum">
              <a:rPr lang="en-US" altLang="en-US">
                <a:latin typeface="Helvetica" charset="0"/>
              </a:rPr>
              <a:pPr/>
              <a:t>61</a:t>
            </a:fld>
            <a:endParaRPr lang="en-US" altLang="en-US">
              <a:latin typeface="Helvetic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0231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1547FB85-6CF4-6140-9B3B-0A847E7BB89E}" type="slidenum">
              <a:rPr lang="en-US" altLang="en-US">
                <a:latin typeface="Helvetica" charset="0"/>
              </a:rPr>
              <a:pPr/>
              <a:t>64</a:t>
            </a:fld>
            <a:endParaRPr lang="en-US" altLang="en-US">
              <a:latin typeface="Helvetic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041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48BE735D-9320-C149-8F34-BB7DA7004CAA}" type="slidenum">
              <a:rPr lang="en-US" altLang="en-US">
                <a:latin typeface="Helvetica" charset="0"/>
              </a:rPr>
              <a:pPr/>
              <a:t>65</a:t>
            </a:fld>
            <a:endParaRPr lang="en-US" altLang="en-US">
              <a:latin typeface="Helvetic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4085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6038346-DC57-5F4A-A659-288F77C69EE6}" type="slidenum">
              <a:rPr lang="en-US" altLang="en-US">
                <a:latin typeface="Helvetica" charset="0"/>
              </a:rPr>
              <a:pPr/>
              <a:t>66</a:t>
            </a:fld>
            <a:endParaRPr lang="en-US" altLang="en-US">
              <a:latin typeface="Helvetic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117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C06932B-4719-C84A-B7A4-B2C85550DA23}" type="slidenum">
              <a:rPr lang="en-US" altLang="en-US">
                <a:latin typeface="Helvetica" charset="0"/>
              </a:rPr>
              <a:pPr/>
              <a:t>67</a:t>
            </a:fld>
            <a:endParaRPr lang="en-US" altLang="en-US">
              <a:latin typeface="Helvetic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2590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C031038-5D27-0A4E-B2DF-273D5574F0FF}" type="slidenum">
              <a:rPr lang="en-US" altLang="en-US">
                <a:latin typeface="Helvetica" charset="0"/>
              </a:rPr>
              <a:pPr/>
              <a:t>68</a:t>
            </a:fld>
            <a:endParaRPr lang="en-US" altLang="en-US">
              <a:latin typeface="Helvetic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5523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3362609-1F4C-0A4D-ADF9-27025EEA0F81}" type="slidenum">
              <a:rPr lang="en-US" altLang="en-US">
                <a:latin typeface="Helvetica" charset="0"/>
              </a:rPr>
              <a:pPr/>
              <a:t>69</a:t>
            </a:fld>
            <a:endParaRPr lang="en-US" altLang="en-US">
              <a:latin typeface="Helvetic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5196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1CD26DF-7B12-C24F-B542-39C0083694CD}" type="slidenum">
              <a:rPr lang="en-US" altLang="en-US">
                <a:latin typeface="Helvetica" charset="0"/>
              </a:rPr>
              <a:pPr/>
              <a:t>70</a:t>
            </a:fld>
            <a:endParaRPr lang="en-US" altLang="en-US">
              <a:latin typeface="Helvetic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0491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DE5D0D7-5F0F-B14F-BC2D-22E5EC40C1B3}" type="slidenum">
              <a:rPr lang="en-US" altLang="en-US">
                <a:latin typeface="Helvetica" charset="0"/>
              </a:rPr>
              <a:pPr/>
              <a:t>71</a:t>
            </a:fld>
            <a:endParaRPr lang="en-US" altLang="en-US">
              <a:latin typeface="Helvetica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137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A9D2C0C-4311-6345-A83E-B4822D260014}" type="slidenum">
              <a:rPr lang="en-US" altLang="en-US">
                <a:latin typeface="Helvetica" charset="0"/>
              </a:rPr>
              <a:pPr/>
              <a:t>72</a:t>
            </a:fld>
            <a:endParaRPr lang="en-US" altLang="en-US">
              <a:latin typeface="Helvetic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82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1670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D84DAED-4FF2-F542-9E29-837F3C831B10}" type="slidenum">
              <a:rPr lang="en-US" altLang="en-US">
                <a:latin typeface="Helvetica" charset="0"/>
              </a:rPr>
              <a:pPr/>
              <a:t>73</a:t>
            </a:fld>
            <a:endParaRPr lang="en-US" altLang="en-US">
              <a:latin typeface="Helvetica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4069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6DDBFF94-9D02-714F-AF98-D6AE2A2E9EA8}" type="slidenum">
              <a:rPr lang="en-US" altLang="en-US">
                <a:latin typeface="Helvetica" charset="0"/>
              </a:rPr>
              <a:pPr/>
              <a:t>74</a:t>
            </a:fld>
            <a:endParaRPr lang="en-US" altLang="en-US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15669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2975F2AD-ECA7-AB45-9D45-9B3D31ACAAA2}" type="slidenum">
              <a:rPr lang="en-US" altLang="en-US">
                <a:latin typeface="Helvetica" charset="0"/>
              </a:rPr>
              <a:pPr/>
              <a:t>75</a:t>
            </a:fld>
            <a:endParaRPr lang="en-US" altLang="en-US">
              <a:latin typeface="Helvetic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054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ea typeface="MS PGothic" charset="-128"/>
              </a:rPr>
              <a:t>The primary data structures of a thread include:</a:t>
            </a:r>
          </a:p>
          <a:p>
            <a:pPr lvl="1"/>
            <a:r>
              <a:rPr lang="en-US" altLang="en-US" dirty="0" smtClean="0">
                <a:ea typeface="MS PGothic" charset="-128"/>
              </a:rPr>
              <a:t>ETHREAD (executive thread block) – includes pointer to process to which thread belongs and to KTHREAD, in kernel space</a:t>
            </a:r>
          </a:p>
          <a:p>
            <a:pPr lvl="1"/>
            <a:r>
              <a:rPr lang="en-US" altLang="en-US" dirty="0" smtClean="0">
                <a:ea typeface="MS PGothic" charset="-128"/>
              </a:rPr>
              <a:t>KTHREAD (kernel thread block) – scheduling and synchronization info, kernel-mode stack, pointer to TEB, in kernel space</a:t>
            </a:r>
          </a:p>
          <a:p>
            <a:pPr lvl="1"/>
            <a:r>
              <a:rPr lang="en-US" altLang="en-US" dirty="0" smtClean="0">
                <a:ea typeface="MS PGothic" charset="-128"/>
              </a:rPr>
              <a:t>TEB (thread environment block) – thread id, user-mode stack, thread-local storage, in user space</a:t>
            </a:r>
          </a:p>
          <a:p>
            <a:pPr>
              <a:buFont typeface="Monotype Sorts" charset="2"/>
              <a:buNone/>
            </a:pPr>
            <a:endParaRPr lang="en-US" altLang="en-US" dirty="0" smtClean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272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63985B36-0B52-4E40-92C9-C26A955BBBC7}" type="slidenum">
              <a:rPr lang="en-US" altLang="en-US">
                <a:latin typeface="Helvetica" charset="0"/>
              </a:rPr>
              <a:pPr/>
              <a:t>77</a:t>
            </a:fld>
            <a:endParaRPr lang="en-US" altLang="en-US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137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92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9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246C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1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CS/COE 1550 – Operating Systems – Sherif Khattab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7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2: Processes and Threads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pPr eaLnBrk="1">
              <a:lnSpc>
                <a:spcPct val="92000"/>
              </a:lnSpc>
            </a:pPr>
            <a:r>
              <a:rPr lang="en-GB" altLang="en-US" dirty="0" smtClean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 smtClean="0"/>
              <a:t>http://</a:t>
            </a:r>
            <a:r>
              <a:rPr lang="en-GB" altLang="en-US" dirty="0" err="1" smtClean="0"/>
              <a:t>www.cs.pitt.edu</a:t>
            </a:r>
            <a:r>
              <a:rPr lang="en-GB" altLang="en-US" dirty="0" smtClean="0"/>
              <a:t>/~</a:t>
            </a:r>
            <a:r>
              <a:rPr lang="en-GB" altLang="en-US" dirty="0" err="1" smtClean="0"/>
              <a:t>skhattab</a:t>
            </a:r>
            <a:r>
              <a:rPr lang="en-GB" altLang="en-US" dirty="0" smtClean="0"/>
              <a:t>/cs1550</a:t>
            </a:r>
            <a:endParaRPr lang="en-GB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88" y="72053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</a:t>
            </a:r>
            <a:r>
              <a:rPr lang="en-GB" altLang="en-US" dirty="0" smtClean="0">
                <a:solidFill>
                  <a:schemeClr val="tx1"/>
                </a:solidFill>
              </a:rPr>
              <a:t>from </a:t>
            </a:r>
            <a:r>
              <a:rPr lang="en-US" altLang="en-US" b="1" dirty="0" err="1" smtClean="0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 smtClean="0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</a:t>
            </a:r>
            <a:r>
              <a:rPr lang="en-US" b="1" dirty="0" smtClean="0">
                <a:solidFill>
                  <a:schemeClr val="tx1"/>
                </a:solidFill>
                <a:latin typeface="Helvetica" pitchFamily="-84" charset="0"/>
              </a:rPr>
              <a:t>2013)</a:t>
            </a:r>
            <a:endParaRPr lang="en-US" b="1" dirty="0">
              <a:solidFill>
                <a:schemeClr val="tx1"/>
              </a:solidFill>
              <a:latin typeface="Helvetica" pitchFamily="-84" charset="0"/>
            </a:endParaRPr>
          </a:p>
          <a:p>
            <a:pPr algn="ctr" eaLnBrk="1">
              <a:lnSpc>
                <a:spcPct val="92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Represented by the C structure </a:t>
            </a:r>
            <a:r>
              <a:rPr lang="en-US" altLang="en-US" dirty="0" err="1">
                <a:latin typeface="Courier New" charset="0"/>
                <a:ea typeface="MS PGothic" charset="-128"/>
              </a:rPr>
              <a:t>task_struct</a:t>
            </a:r>
            <a:endParaRPr lang="en-US" altLang="en-US" dirty="0"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latin typeface="Courier New" charset="0"/>
                <a:ea typeface="MS PGothic" charset="-128"/>
              </a:rPr>
              <a:t/>
            </a:r>
            <a:br>
              <a:rPr lang="en-US" altLang="en-US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t_pid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; /* process identifier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long state; /* state of the process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unsigned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time_slice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/* scheduling information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task_struct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*parent;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parent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 err="1">
                <a:latin typeface="Courier New" charset="0"/>
                <a:ea typeface="MS PGothic" charset="-128"/>
              </a:rPr>
              <a:t>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list_head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children;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children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 err="1">
                <a:latin typeface="Courier New" charset="0"/>
                <a:ea typeface="MS PGothic" charset="-128"/>
              </a:rPr>
              <a:t>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files_struct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*files; /* list of open files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 err="1">
                <a:latin typeface="Courier New" charset="0"/>
                <a:ea typeface="MS PGothic" charset="-128"/>
              </a:rPr>
              <a:t>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mm_struct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*mm; /* address space of this process */</a:t>
            </a:r>
            <a:endParaRPr lang="en-US" altLang="en-US" sz="1764" dirty="0">
              <a:latin typeface="Courier New" charset="0"/>
              <a:ea typeface="MS PGothic" charset="-128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02" y="4532305"/>
            <a:ext cx="6465971" cy="22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612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Process scheduler </a:t>
            </a:r>
            <a:r>
              <a:rPr lang="en-US" altLang="en-US">
                <a:ea typeface="MS PGothic" charset="-128"/>
              </a:rPr>
              <a:t>selects among available processes for next execution on CPU</a:t>
            </a:r>
          </a:p>
          <a:p>
            <a:r>
              <a:rPr lang="en-US" altLang="en-US">
                <a:ea typeface="MS PGothic" charset="-128"/>
              </a:rPr>
              <a:t>Maintains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scheduling queues </a:t>
            </a:r>
            <a:r>
              <a:rPr lang="en-US" altLang="en-US">
                <a:ea typeface="MS PGothic" charset="-128"/>
              </a:rPr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Job queue </a:t>
            </a:r>
            <a:r>
              <a:rPr lang="en-US" altLang="en-US">
                <a:ea typeface="MS PGothic" charset="-128"/>
              </a:rPr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Ready queue </a:t>
            </a:r>
            <a:r>
              <a:rPr lang="en-US" altLang="en-US">
                <a:ea typeface="MS PGothic" charset="-128"/>
              </a:rPr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Device queues </a:t>
            </a:r>
            <a:r>
              <a:rPr lang="en-US" altLang="en-US">
                <a:ea typeface="MS PGothic" charset="-128"/>
              </a:rPr>
              <a:t>– set of processes waiting for an I/O device</a:t>
            </a:r>
          </a:p>
          <a:p>
            <a:pPr lvl="1"/>
            <a:r>
              <a:rPr lang="en-US" altLang="en-US">
                <a:ea typeface="MS PGothic" charset="-128"/>
              </a:rPr>
              <a:t>Processes migrate among the various queues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75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MS PGothic" charset="-128"/>
              </a:rPr>
              <a:t>Ready Queue And Various I/O Device Queues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45" y="1338693"/>
            <a:ext cx="6418724" cy="55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23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86">
                <a:ea typeface="MS PGothic" charset="-128"/>
              </a:rPr>
              <a:t>Representation of Process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9" y="2168157"/>
            <a:ext cx="7216690" cy="41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91242" y="1436688"/>
            <a:ext cx="7689169" cy="43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557" tIns="35278" rIns="70557" bIns="35278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charset="0"/>
              </a:rPr>
              <a:t>Queueing diagram </a:t>
            </a:r>
            <a:r>
              <a:rPr kumimoji="1" lang="en-US" altLang="en-US" sz="2000" dirty="0">
                <a:latin typeface="Helvetica" charset="0"/>
              </a:rPr>
              <a:t>represents queues, resources, flows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33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Short-term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CPU scheduler</a:t>
            </a:r>
            <a:r>
              <a:rPr lang="en-US" altLang="en-US" sz="2400" dirty="0">
                <a:ea typeface="MS PGothic" charset="-128"/>
              </a:rPr>
              <a:t>) – selects which process should be executed next and allocates CPU</a:t>
            </a:r>
          </a:p>
          <a:p>
            <a:pPr lvl="1"/>
            <a:r>
              <a:rPr lang="en-US" altLang="en-US" sz="2400" dirty="0" smtClean="0">
                <a:ea typeface="MS PGothic" charset="-128"/>
              </a:rPr>
              <a:t>invoked </a:t>
            </a:r>
            <a:r>
              <a:rPr lang="en-US" altLang="en-US" sz="2400" dirty="0">
                <a:ea typeface="MS PGothic" charset="-128"/>
              </a:rPr>
              <a:t>frequently (milliseconds) </a:t>
            </a:r>
            <a:r>
              <a:rPr lang="en-US" altLang="en-US" sz="2400" dirty="0">
                <a:ea typeface="MS PGothic" charset="-128"/>
                <a:sym typeface="Symbol" charset="2"/>
              </a:rPr>
              <a:t> (must be fast)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Long-term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job scheduler</a:t>
            </a:r>
            <a:r>
              <a:rPr lang="en-US" altLang="en-US" sz="2400" dirty="0">
                <a:ea typeface="MS PGothic" charset="-128"/>
              </a:rPr>
              <a:t>) – selects which processes should be brought into the ready queue</a:t>
            </a:r>
          </a:p>
          <a:p>
            <a:pPr lvl="1"/>
            <a:r>
              <a:rPr lang="en-US" altLang="en-US" sz="2400" dirty="0" smtClean="0">
                <a:ea typeface="MS PGothic" charset="-128"/>
                <a:sym typeface="Symbol" charset="2"/>
              </a:rPr>
              <a:t>invoked  </a:t>
            </a:r>
            <a:r>
              <a:rPr lang="en-US" altLang="en-US" sz="2400" dirty="0">
                <a:ea typeface="MS PGothic" charset="-128"/>
                <a:sym typeface="Symbol" charset="2"/>
              </a:rPr>
              <a:t>infrequently (seconds, minutes)  (may be slow)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pPr lvl="1"/>
            <a:r>
              <a:rPr lang="en-US" altLang="en-US" sz="2400" dirty="0" smtClean="0">
                <a:ea typeface="MS PGothic" charset="-128"/>
                <a:sym typeface="Symbol" charset="2"/>
              </a:rPr>
              <a:t>controls </a:t>
            </a:r>
            <a:r>
              <a:rPr lang="en-US" altLang="en-US" sz="2400" dirty="0">
                <a:ea typeface="MS PGothic" charset="-128"/>
                <a:sym typeface="Symbol" charset="2"/>
              </a:rPr>
              <a:t>the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degree of multiprogramming</a:t>
            </a:r>
            <a:endParaRPr lang="en-US" altLang="en-US" sz="1050" i="1" dirty="0">
              <a:ea typeface="MS PGothic" charset="-128"/>
              <a:sym typeface="Symbol" charset="2"/>
            </a:endParaRP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Processes can be described as either: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I/O-bound process</a:t>
            </a:r>
            <a:r>
              <a:rPr lang="en-US" altLang="en-US" sz="2400" dirty="0">
                <a:ea typeface="MS PGothic" charset="-128"/>
                <a:sym typeface="Symbol" charset="2"/>
              </a:rPr>
              <a:t> – spends more time doing I/O than computations, many short CPU bursts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CPU-bound process </a:t>
            </a:r>
            <a:r>
              <a:rPr lang="en-US" altLang="en-US" sz="2400" dirty="0">
                <a:ea typeface="MS PGothic" charset="-128"/>
                <a:sym typeface="Symbol" charset="2"/>
              </a:rPr>
              <a:t>– spends more time doing computations; few very long CPU bursts</a:t>
            </a: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Long-term scheduler strives for good </a:t>
            </a:r>
            <a:r>
              <a:rPr lang="en-US" altLang="en-US" sz="2400" b="1" i="1" dirty="0">
                <a:ea typeface="MS PGothic" charset="-128"/>
                <a:sym typeface="Symbol" charset="2"/>
              </a:rPr>
              <a:t>process </a:t>
            </a:r>
            <a:r>
              <a:rPr lang="en-US" altLang="en-US" sz="2400" b="1" i="1" dirty="0" smtClean="0">
                <a:ea typeface="MS PGothic" charset="-128"/>
                <a:sym typeface="Symbol" charset="2"/>
              </a:rPr>
              <a:t>mix</a:t>
            </a:r>
            <a:endParaRPr lang="en-US" altLang="en-US" sz="4400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368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Addition of Medium Term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Medium-term scheduler  </a:t>
            </a:r>
            <a:r>
              <a:rPr kumimoji="1" lang="en-US" altLang="en-US" dirty="0">
                <a:latin typeface="Helvetica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r>
              <a:rPr kumimoji="1" lang="en-US" altLang="en-US" dirty="0">
                <a:latin typeface="Helvetica" charset="0"/>
              </a:rPr>
              <a:t>Remove process from memory, store on disk, bring back in from disk to continue execution: </a:t>
            </a: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altLang="en-US" dirty="0">
              <a:latin typeface="Helvetica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altLang="en-US" dirty="0">
              <a:latin typeface="Helvetica" charset="0"/>
            </a:endParaRPr>
          </a:p>
          <a:p>
            <a:endParaRPr lang="en-US" dirty="0"/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80" y="3116616"/>
            <a:ext cx="8077653" cy="29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16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When CPU switches to another process, the system must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save the state </a:t>
            </a:r>
            <a:r>
              <a:rPr lang="en-US" altLang="en-US">
                <a:ea typeface="MS PGothic" charset="-128"/>
              </a:rPr>
              <a:t>of the old process and load the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saved state </a:t>
            </a:r>
            <a:r>
              <a:rPr lang="en-US" altLang="en-US">
                <a:ea typeface="MS PGothic" charset="-128"/>
              </a:rPr>
              <a:t>for the new process via a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context switch</a:t>
            </a:r>
            <a:endParaRPr lang="en-US" altLang="en-US">
              <a:ea typeface="MS PGothic" charset="-128"/>
            </a:endParaRPr>
          </a:p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Context </a:t>
            </a:r>
            <a:r>
              <a:rPr lang="en-US" altLang="en-US">
                <a:ea typeface="MS PGothic" charset="-128"/>
              </a:rPr>
              <a:t>of a process represented in the PCB</a:t>
            </a:r>
          </a:p>
          <a:p>
            <a:r>
              <a:rPr lang="en-US" altLang="en-US">
                <a:ea typeface="MS PGothic" charset="-128"/>
              </a:rPr>
              <a:t>Context-switch time is overhead; the system does no useful work while switching</a:t>
            </a:r>
          </a:p>
          <a:p>
            <a:pPr lvl="1"/>
            <a:r>
              <a:rPr lang="en-US" altLang="en-US">
                <a:ea typeface="MS PGothic" charset="-128"/>
              </a:rPr>
              <a:t>The more complex the OS and the PCB </a:t>
            </a:r>
            <a:r>
              <a:rPr lang="en-US" altLang="en-US">
                <a:ea typeface="MS PGothic" charset="-128"/>
                <a:sym typeface="Wingdings" charset="2"/>
              </a:rPr>
              <a:t> the </a:t>
            </a:r>
            <a:r>
              <a:rPr lang="en-US" altLang="en-US">
                <a:ea typeface="MS PGothic" charset="-128"/>
              </a:rPr>
              <a:t>longer the context switch</a:t>
            </a:r>
          </a:p>
          <a:p>
            <a:r>
              <a:rPr lang="en-US" altLang="en-US">
                <a:ea typeface="MS PGothic" charset="-128"/>
              </a:rPr>
              <a:t>Time dependent on hardware support</a:t>
            </a:r>
          </a:p>
          <a:p>
            <a:pPr lvl="1"/>
            <a:r>
              <a:rPr lang="en-US" altLang="en-US">
                <a:ea typeface="MS PGothic" charset="-128"/>
              </a:rPr>
              <a:t>Some hardware provides multiple sets of registers per CPU </a:t>
            </a:r>
            <a:r>
              <a:rPr lang="en-US" altLang="en-US">
                <a:ea typeface="MS PGothic" charset="-128"/>
                <a:sym typeface="Wingdings" charset="2"/>
              </a:rPr>
              <a:t></a:t>
            </a:r>
            <a:r>
              <a:rPr lang="en-US" altLang="en-US">
                <a:ea typeface="MS PGothic" charset="-128"/>
              </a:rPr>
              <a:t> multiple contexts loaded at once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263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System must provide mechanisms for:</a:t>
            </a:r>
          </a:p>
          <a:p>
            <a:pPr lvl="1"/>
            <a:r>
              <a:rPr lang="en-US" altLang="en-US" dirty="0">
                <a:ea typeface="MS PGothic" charset="-128"/>
              </a:rPr>
              <a:t> process creation,</a:t>
            </a:r>
          </a:p>
          <a:p>
            <a:pPr lvl="1"/>
            <a:r>
              <a:rPr lang="en-US" altLang="en-US" dirty="0">
                <a:ea typeface="MS PGothic" charset="-128"/>
              </a:rPr>
              <a:t> process termination, </a:t>
            </a:r>
          </a:p>
          <a:p>
            <a:pPr lvl="1"/>
            <a:r>
              <a:rPr lang="en-US" altLang="en-US" dirty="0">
                <a:ea typeface="MS PGothic" charset="-128"/>
              </a:rPr>
              <a:t> and so on as detailed next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7126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Parent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 </a:t>
            </a:r>
            <a:r>
              <a:rPr lang="en-US" altLang="en-US" dirty="0" smtClean="0">
                <a:ea typeface="MS PGothic" charset="-128"/>
              </a:rPr>
              <a:t>creates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children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processes, which, in turn create other processes, forming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tree</a:t>
            </a:r>
            <a:r>
              <a:rPr lang="en-US" altLang="en-US" dirty="0">
                <a:ea typeface="MS PGothic" charset="-128"/>
              </a:rPr>
              <a:t> of processes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Generally, process identified and managed via a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process identifier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)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Resource sharing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share all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Children share subset of parent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 share no resources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Execution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execute concurrently</a:t>
            </a:r>
          </a:p>
          <a:p>
            <a:pPr lvl="1"/>
            <a:r>
              <a:rPr lang="en-US" altLang="en-US" dirty="0">
                <a:ea typeface="MS PGothic" charset="-128"/>
              </a:rPr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6411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Address space</a:t>
            </a:r>
          </a:p>
          <a:p>
            <a:pPr lvl="1"/>
            <a:r>
              <a:rPr lang="en-US" altLang="en-US">
                <a:ea typeface="MS PGothic" charset="-128"/>
              </a:rPr>
              <a:t>Child duplicate of parent</a:t>
            </a:r>
          </a:p>
          <a:p>
            <a:pPr lvl="1"/>
            <a:r>
              <a:rPr lang="en-US" altLang="en-US">
                <a:ea typeface="MS PGothic" charset="-128"/>
              </a:rPr>
              <a:t>Child has a program loaded into it</a:t>
            </a:r>
          </a:p>
          <a:p>
            <a:r>
              <a:rPr lang="en-US" altLang="en-US">
                <a:ea typeface="MS PGothic" charset="-128"/>
              </a:rPr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exec()</a:t>
            </a:r>
            <a:r>
              <a:rPr lang="en-US" altLang="en-US">
                <a:ea typeface="MS PGothic" charset="-128"/>
              </a:rPr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ea typeface="MS PGothic" charset="-128"/>
              </a:rPr>
              <a:t> to replace the 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memory space with a new program</a:t>
            </a:r>
            <a:endParaRPr lang="en-US" altLang="en-US">
              <a:ea typeface="MS PGothic" charset="-128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8" y="4831297"/>
            <a:ext cx="7899692" cy="198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043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Process Concept</a:t>
            </a:r>
          </a:p>
          <a:p>
            <a:r>
              <a:rPr lang="en-US" altLang="en-US" dirty="0">
                <a:ea typeface="MS PGothic" charset="-128"/>
              </a:rPr>
              <a:t>Process Scheduling</a:t>
            </a:r>
          </a:p>
          <a:p>
            <a:r>
              <a:rPr lang="en-US" altLang="en-US" dirty="0">
                <a:ea typeface="MS PGothic" charset="-128"/>
              </a:rPr>
              <a:t>Operations on Processes</a:t>
            </a:r>
          </a:p>
          <a:p>
            <a:r>
              <a:rPr lang="en-US" altLang="en-US" dirty="0" err="1">
                <a:ea typeface="MS PGothic" charset="-128"/>
              </a:rPr>
              <a:t>Interprocess</a:t>
            </a:r>
            <a:r>
              <a:rPr lang="en-US" altLang="en-US" dirty="0">
                <a:ea typeface="MS PGothic" charset="-128"/>
              </a:rPr>
              <a:t> Communication</a:t>
            </a:r>
          </a:p>
          <a:p>
            <a:r>
              <a:rPr lang="en-US" altLang="en-US" dirty="0">
                <a:ea typeface="MS PGothic" charset="-128"/>
              </a:rPr>
              <a:t>Examples of IPC Systems</a:t>
            </a:r>
          </a:p>
          <a:p>
            <a:r>
              <a:rPr lang="en-US" altLang="en-US" dirty="0">
                <a:ea typeface="MS PGothic" charset="-128"/>
              </a:rPr>
              <a:t>Communication in Client-Server Systems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6917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 Program Forking Separate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r="3586"/>
          <a:stretch/>
        </p:blipFill>
        <p:spPr bwMode="auto">
          <a:xfrm>
            <a:off x="2050153" y="746708"/>
            <a:ext cx="5995988" cy="686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00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executes last statement and then asks the operating system to delete it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exit()</a:t>
            </a:r>
            <a:r>
              <a:rPr lang="en-US" altLang="en-US">
                <a:ea typeface="MS PGothic" charset="-128"/>
              </a:rPr>
              <a:t> system call.</a:t>
            </a:r>
          </a:p>
          <a:p>
            <a:pPr lvl="1"/>
            <a:r>
              <a:rPr lang="en-US" altLang="en-US">
                <a:ea typeface="MS PGothic" charset="-128"/>
              </a:rPr>
              <a:t>Returns  status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>
                <a:ea typeface="MS PGothic" charset="-128"/>
              </a:rPr>
              <a:t>)</a:t>
            </a:r>
          </a:p>
          <a:p>
            <a:pPr lvl="1"/>
            <a:r>
              <a:rPr lang="en-US" altLang="en-US">
                <a:ea typeface="MS PGothic" charset="-128"/>
              </a:rPr>
              <a:t>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resources are deallocated by operating system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Parent may terminate the execution of children processes 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abort()</a:t>
            </a:r>
            <a:r>
              <a:rPr lang="en-US" altLang="en-US">
                <a:ea typeface="MS PGothic" charset="-128"/>
              </a:rPr>
              <a:t> system call.  Some reasons for doing so:</a:t>
            </a:r>
          </a:p>
          <a:p>
            <a:pPr lvl="1"/>
            <a:r>
              <a:rPr lang="en-US" altLang="en-US">
                <a:ea typeface="MS PGothic" charset="-128"/>
              </a:rPr>
              <a:t>Child has exceeded allocated resources</a:t>
            </a:r>
          </a:p>
          <a:p>
            <a:pPr lvl="1"/>
            <a:r>
              <a:rPr lang="en-US" altLang="en-US">
                <a:ea typeface="MS PGothic" charset="-128"/>
              </a:rPr>
              <a:t>Task assigned to child is no longer required</a:t>
            </a:r>
          </a:p>
          <a:p>
            <a:pPr lvl="1"/>
            <a:r>
              <a:rPr lang="en-US" altLang="en-US">
                <a:ea typeface="MS PGothic" charset="-128"/>
              </a:rPr>
              <a:t>The parent is exiting and the operating systems does not allow  a child to continue if its parent terminates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53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Some operating systems do not allow </a:t>
            </a:r>
            <a:r>
              <a:rPr lang="en-US" altLang="en-US" dirty="0" smtClean="0">
                <a:ea typeface="MS PGothic" charset="-128"/>
              </a:rPr>
              <a:t>a child </a:t>
            </a:r>
            <a:r>
              <a:rPr lang="en-US" altLang="en-US" dirty="0">
                <a:ea typeface="MS PGothic" charset="-128"/>
              </a:rPr>
              <a:t>to </a:t>
            </a:r>
            <a:r>
              <a:rPr lang="en-US" altLang="en-US" dirty="0" smtClean="0">
                <a:ea typeface="MS PGothic" charset="-128"/>
              </a:rPr>
              <a:t>exist </a:t>
            </a:r>
            <a:r>
              <a:rPr lang="en-US" altLang="en-US" dirty="0">
                <a:ea typeface="MS PGothic" charset="-128"/>
              </a:rPr>
              <a:t>if its parent has terminated.  If a process terminates, then all its children must also be terminated.</a:t>
            </a:r>
          </a:p>
          <a:p>
            <a:pPr lvl="1"/>
            <a:r>
              <a:rPr lang="en-US" altLang="en-US" b="1" dirty="0">
                <a:ea typeface="MS PGothic" charset="-128"/>
              </a:rPr>
              <a:t>cascading termination.  </a:t>
            </a:r>
            <a:r>
              <a:rPr lang="en-US" altLang="en-US" dirty="0">
                <a:ea typeface="MS PGothic" charset="-128"/>
              </a:rPr>
              <a:t>All children, grandchildren, etc.  are  terminated.</a:t>
            </a:r>
            <a:endParaRPr lang="en-US" altLang="en-US" b="1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The termination is initiated by the operating system.</a:t>
            </a:r>
            <a:endParaRPr lang="en-US" altLang="en-US" b="1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. </a:t>
            </a:r>
            <a:r>
              <a:rPr lang="en-US" altLang="en-US" dirty="0">
                <a:ea typeface="MS PGothic" charset="-128"/>
              </a:rPr>
              <a:t>The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86">
                <a:ea typeface="MS PGothic" charset="-128"/>
              </a:rPr>
              <a:t>Multiprocess Architecture – Chrome Browser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>
                <a:ea typeface="MS PGothic" charset="-128"/>
              </a:rPr>
              <a:t>Many web browsers ran as single process (some still do)</a:t>
            </a:r>
          </a:p>
          <a:p>
            <a:pPr lvl="1"/>
            <a:r>
              <a:rPr lang="en-US" altLang="en-US">
                <a:ea typeface="MS PGothic" charset="-128"/>
              </a:rPr>
              <a:t>If one web site causes trouble, entire browser can hang or crash</a:t>
            </a:r>
          </a:p>
          <a:p>
            <a:r>
              <a:rPr lang="en-US" altLang="en-US">
                <a:ea typeface="MS PGothic" charset="-128"/>
              </a:rPr>
              <a:t>Google Chrome Browser is multiprocess with 3 different types of processes: 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Browser</a:t>
            </a:r>
            <a:r>
              <a:rPr lang="en-US" altLang="en-US">
                <a:ea typeface="MS PGothic" charset="-128"/>
              </a:rPr>
              <a:t> process manages user interface, disk and network I/O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Renderer</a:t>
            </a:r>
            <a:r>
              <a:rPr lang="en-US" altLang="en-US">
                <a:ea typeface="MS PGothic" charset="-128"/>
              </a:rPr>
              <a:t> process renders web pages, deals with HTML, Javascript. A new renderer created for each website opened</a:t>
            </a:r>
          </a:p>
          <a:p>
            <a:pPr lvl="2"/>
            <a:r>
              <a:rPr lang="en-US" altLang="en-US">
                <a:ea typeface="MS PGothic" charset="-128"/>
              </a:rPr>
              <a:t>Runs in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sandbox</a:t>
            </a:r>
            <a:r>
              <a:rPr lang="en-US" altLang="en-US">
                <a:ea typeface="MS PGothic" charset="-128"/>
              </a:rPr>
              <a:t> restricting disk and network I/O, minimizing effect of security exploits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Plug-in </a:t>
            </a:r>
            <a:r>
              <a:rPr lang="en-US" altLang="en-US">
                <a:ea typeface="MS PGothic" charset="-128"/>
              </a:rPr>
              <a:t>process for each type of plug-in</a:t>
            </a:r>
          </a:p>
          <a:p>
            <a:pPr lvl="1"/>
            <a:endParaRPr lang="en-US" altLang="en-US">
              <a:ea typeface="MS PGothic" charset="-128"/>
            </a:endParaRPr>
          </a:p>
          <a:p>
            <a:pPr lvl="1"/>
            <a:endParaRPr lang="en-US" altLang="en-US">
              <a:ea typeface="MS PGothic" charset="-128"/>
            </a:endParaRPr>
          </a:p>
          <a:p>
            <a:pPr lvl="1"/>
            <a:endParaRPr lang="en-US" altLang="en-US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983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>
                <a:ea typeface="MS PGothic" charset="-128"/>
              </a:rPr>
              <a:t>Processes within a system may be </a:t>
            </a:r>
            <a:r>
              <a:rPr lang="en-US" altLang="en-US" b="1" i="1">
                <a:ea typeface="MS PGothic" charset="-128"/>
              </a:rPr>
              <a:t>independent</a:t>
            </a:r>
            <a:r>
              <a:rPr lang="en-US" altLang="en-US" b="1"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or </a:t>
            </a:r>
            <a:r>
              <a:rPr lang="en-US" altLang="en-US" b="1" i="1">
                <a:ea typeface="MS PGothic" charset="-128"/>
              </a:rPr>
              <a:t>cooperating</a:t>
            </a:r>
          </a:p>
          <a:p>
            <a:r>
              <a:rPr lang="en-US" altLang="en-US">
                <a:ea typeface="MS PGothic" charset="-128"/>
              </a:rPr>
              <a:t>Cooperating process can affect or be affected by other processes, including sharing data</a:t>
            </a:r>
          </a:p>
          <a:p>
            <a:r>
              <a:rPr lang="en-US" altLang="en-US">
                <a:ea typeface="MS PGothic" charset="-128"/>
              </a:rPr>
              <a:t>Reasons for cooperating processes:</a:t>
            </a:r>
          </a:p>
          <a:p>
            <a:pPr lvl="1"/>
            <a:r>
              <a:rPr lang="en-US" altLang="en-US">
                <a:ea typeface="MS PGothic" charset="-128"/>
              </a:rPr>
              <a:t>Information sharing</a:t>
            </a:r>
          </a:p>
          <a:p>
            <a:pPr lvl="1"/>
            <a:r>
              <a:rPr lang="en-US" altLang="en-US">
                <a:ea typeface="MS PGothic" charset="-128"/>
              </a:rPr>
              <a:t>Computation speedup</a:t>
            </a:r>
          </a:p>
          <a:p>
            <a:pPr lvl="1"/>
            <a:r>
              <a:rPr lang="en-US" altLang="en-US">
                <a:ea typeface="MS PGothic" charset="-128"/>
              </a:rPr>
              <a:t>Modularity</a:t>
            </a:r>
          </a:p>
          <a:p>
            <a:pPr lvl="1"/>
            <a:r>
              <a:rPr lang="en-US" altLang="en-US">
                <a:ea typeface="MS PGothic" charset="-128"/>
              </a:rPr>
              <a:t>Convenience	</a:t>
            </a:r>
          </a:p>
          <a:p>
            <a:r>
              <a:rPr lang="en-US" altLang="en-US">
                <a:ea typeface="MS PGothic" charset="-128"/>
              </a:rPr>
              <a:t>Cooperating processes need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interprocess communication 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IPC</a:t>
            </a:r>
            <a:r>
              <a:rPr lang="en-US" altLang="en-US">
                <a:ea typeface="MS PGothic" charset="-128"/>
              </a:rPr>
              <a:t>)</a:t>
            </a:r>
          </a:p>
          <a:p>
            <a:r>
              <a:rPr lang="en-US" altLang="en-US">
                <a:ea typeface="MS PGothic" charset="-128"/>
              </a:rPr>
              <a:t>Two models of IPC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Shared memory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Message passing</a:t>
            </a:r>
          </a:p>
          <a:p>
            <a:pPr lvl="1"/>
            <a:endParaRPr lang="en-US" altLang="en-US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2031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Communications Models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2" y="1902168"/>
            <a:ext cx="6724960" cy="476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736600" y="1259945"/>
            <a:ext cx="8724900" cy="38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r>
              <a:rPr lang="en-US" altLang="en-US" sz="28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Courier New" charset="0"/>
              </a:rPr>
              <a:t>a) Message passing.  (b) shared memory. </a:t>
            </a:r>
            <a:r>
              <a:rPr lang="en-US" altLang="en-US" sz="2800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8280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Paradigm for cooperating processes, </a:t>
            </a:r>
            <a:r>
              <a:rPr lang="en-US" altLang="en-US" i="1" dirty="0">
                <a:ea typeface="MS PGothic" charset="-128"/>
              </a:rPr>
              <a:t>producer</a:t>
            </a:r>
            <a:r>
              <a:rPr lang="en-US" altLang="en-US" dirty="0">
                <a:ea typeface="MS PGothic" charset="-128"/>
              </a:rPr>
              <a:t> process produces information that is consumed by a </a:t>
            </a:r>
            <a:r>
              <a:rPr lang="en-US" altLang="en-US" i="1" dirty="0">
                <a:ea typeface="MS PGothic" charset="-128"/>
              </a:rPr>
              <a:t>consumer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 smtClean="0">
                <a:ea typeface="MS PGothic" charset="-128"/>
              </a:rPr>
              <a:t>process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185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MS PGothic" charset="-128"/>
              </a:rPr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MS PGothic" charset="-128"/>
              </a:rPr>
              <a:t>Shared data</a:t>
            </a:r>
          </a:p>
          <a:p>
            <a:pPr marL="1762151" lvl="3"/>
            <a:r>
              <a:rPr lang="en-US" altLang="en-US" sz="3200" dirty="0">
                <a:latin typeface="Courier New" charset="0"/>
                <a:ea typeface="MS PGothic" charset="-128"/>
              </a:rPr>
              <a:t>#define BUFFER_SIZE 10</a:t>
            </a:r>
          </a:p>
          <a:p>
            <a:pPr marL="1762151" lvl="3"/>
            <a:r>
              <a:rPr lang="en-US" altLang="en-US" sz="3200" dirty="0" err="1">
                <a:latin typeface="Courier New" charset="0"/>
                <a:ea typeface="MS PGothic" charset="-128"/>
              </a:rPr>
              <a:t>typedef</a:t>
            </a:r>
            <a:r>
              <a:rPr lang="en-US" altLang="en-US" sz="3200" dirty="0">
                <a:latin typeface="Courier New" charset="0"/>
                <a:ea typeface="MS PGothic" charset="-128"/>
              </a:rPr>
              <a:t> </a:t>
            </a:r>
            <a:r>
              <a:rPr lang="en-US" altLang="en-US" sz="3200" dirty="0" err="1">
                <a:latin typeface="Courier New" charset="0"/>
                <a:ea typeface="MS PGothic" charset="-128"/>
              </a:rPr>
              <a:t>struct</a:t>
            </a:r>
            <a:r>
              <a:rPr lang="en-US" altLang="en-US" sz="3200" dirty="0">
                <a:latin typeface="Courier New" charset="0"/>
                <a:ea typeface="MS PGothic" charset="-128"/>
              </a:rPr>
              <a:t> {</a:t>
            </a:r>
          </a:p>
          <a:p>
            <a:pPr marL="1762151" lvl="3"/>
            <a:r>
              <a:rPr lang="en-US" altLang="en-US" sz="3200" dirty="0">
                <a:latin typeface="Courier New" charset="0"/>
                <a:ea typeface="MS PGothic" charset="-128"/>
              </a:rPr>
              <a:t>	. . .</a:t>
            </a:r>
          </a:p>
          <a:p>
            <a:pPr marL="1762151" lvl="3"/>
            <a:r>
              <a:rPr lang="en-US" altLang="en-US" sz="3200" dirty="0">
                <a:latin typeface="Courier New" charset="0"/>
                <a:ea typeface="MS PGothic" charset="-128"/>
              </a:rPr>
              <a:t>} item;</a:t>
            </a:r>
          </a:p>
          <a:p>
            <a:pPr marL="1762151" lvl="3"/>
            <a:endParaRPr lang="en-US" altLang="en-US" sz="3200" dirty="0">
              <a:latin typeface="Courier New" charset="0"/>
              <a:ea typeface="MS PGothic" charset="-128"/>
            </a:endParaRPr>
          </a:p>
          <a:p>
            <a:pPr marL="1762151" lvl="3"/>
            <a:r>
              <a:rPr lang="en-US" altLang="en-US" sz="3200" dirty="0">
                <a:latin typeface="Courier New" charset="0"/>
                <a:ea typeface="MS PGothic" charset="-128"/>
              </a:rPr>
              <a:t>item buffer[BUFFER_SIZE];</a:t>
            </a:r>
          </a:p>
          <a:p>
            <a:pPr marL="1762151" lvl="3"/>
            <a:r>
              <a:rPr lang="en-US" altLang="en-US" sz="3200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3200" dirty="0">
                <a:latin typeface="Courier New" charset="0"/>
                <a:ea typeface="MS PGothic" charset="-128"/>
              </a:rPr>
              <a:t> in = 0;</a:t>
            </a:r>
          </a:p>
          <a:p>
            <a:pPr marL="1762151" lvl="3"/>
            <a:r>
              <a:rPr lang="en-US" altLang="en-US" sz="3200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3200" dirty="0">
                <a:latin typeface="Courier New" charset="0"/>
                <a:ea typeface="MS PGothic" charset="-128"/>
              </a:rPr>
              <a:t> out = 0;</a:t>
            </a:r>
          </a:p>
          <a:p>
            <a:pPr marL="1762151" lvl="3"/>
            <a:endParaRPr lang="en-US" altLang="en-US" sz="3200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Solution is correct, but can only use BUFFER_SIZE-1 </a:t>
            </a:r>
            <a:r>
              <a:rPr lang="en-US" altLang="en-US" dirty="0" smtClean="0">
                <a:ea typeface="MS PGothic" charset="-128"/>
              </a:rPr>
              <a:t>elements</a:t>
            </a:r>
            <a:endParaRPr lang="en-US" altLang="en-US" sz="4000" b="1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2191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3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3600" dirty="0"/>
              <a:t>item </a:t>
            </a:r>
            <a:r>
              <a:rPr lang="en-US" sz="3600" dirty="0" err="1"/>
              <a:t>next_produced</a:t>
            </a:r>
            <a:r>
              <a:rPr lang="en-US" sz="3600" dirty="0"/>
              <a:t>; </a:t>
            </a:r>
          </a:p>
          <a:p>
            <a:pPr marL="0" indent="0">
              <a:buNone/>
              <a:defRPr/>
            </a:pPr>
            <a:r>
              <a:rPr lang="en-US" sz="3600" dirty="0"/>
              <a:t>while (true) { </a:t>
            </a:r>
          </a:p>
          <a:p>
            <a:pPr marL="0" indent="0">
              <a:buNone/>
              <a:defRPr/>
            </a:pPr>
            <a:r>
              <a:rPr lang="en-US" sz="3600" dirty="0"/>
              <a:t>	/* produce an item in next produced */ </a:t>
            </a:r>
          </a:p>
          <a:p>
            <a:pPr marL="0" indent="0">
              <a:buNone/>
              <a:defRPr/>
            </a:pPr>
            <a:r>
              <a:rPr lang="en-US" sz="3600" dirty="0"/>
              <a:t>	while (((in + 1) % BUFFER_SIZE) == out) </a:t>
            </a:r>
          </a:p>
          <a:p>
            <a:pPr marL="0" indent="0">
              <a:buNone/>
              <a:defRPr/>
            </a:pPr>
            <a:r>
              <a:rPr lang="en-US" sz="3600" dirty="0"/>
              <a:t>		; /* do nothing */ </a:t>
            </a:r>
          </a:p>
          <a:p>
            <a:pPr marL="0" indent="0">
              <a:buNone/>
              <a:defRPr/>
            </a:pPr>
            <a:r>
              <a:rPr lang="en-US" sz="3600" dirty="0"/>
              <a:t>	buffer[in] = </a:t>
            </a:r>
            <a:r>
              <a:rPr lang="en-US" sz="3600" dirty="0" err="1"/>
              <a:t>next_produced</a:t>
            </a:r>
            <a:r>
              <a:rPr lang="en-US" sz="3600" dirty="0"/>
              <a:t>; </a:t>
            </a:r>
          </a:p>
          <a:p>
            <a:pPr marL="0" indent="0">
              <a:buNone/>
              <a:defRPr/>
            </a:pPr>
            <a:r>
              <a:rPr lang="en-US" sz="3600" dirty="0"/>
              <a:t>	in = (in + 1) % BUFFER_SIZE; </a:t>
            </a:r>
          </a:p>
          <a:p>
            <a:pPr marL="0" indent="0">
              <a:buNone/>
              <a:defRPr/>
            </a:pPr>
            <a:r>
              <a:rPr lang="en-US" sz="3600" dirty="0"/>
              <a:t>} 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23485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600" dirty="0">
                <a:latin typeface="Courier New" charset="0"/>
                <a:ea typeface="MS PGothic" charset="-128"/>
              </a:rPr>
              <a:t>item </a:t>
            </a:r>
            <a:r>
              <a:rPr lang="en-US" altLang="en-US" sz="3600" dirty="0" err="1">
                <a:latin typeface="Courier New" charset="0"/>
                <a:ea typeface="MS PGothic" charset="-128"/>
              </a:rPr>
              <a:t>next_consumed</a:t>
            </a:r>
            <a:r>
              <a:rPr lang="en-US" altLang="en-US" sz="3600" dirty="0">
                <a:latin typeface="Courier New" charset="0"/>
                <a:ea typeface="MS PGothic" charset="-128"/>
              </a:rPr>
              <a:t>;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charset="0"/>
                <a:ea typeface="MS PGothic" charset="-128"/>
              </a:rPr>
              <a:t>while (true) {</a:t>
            </a:r>
            <a:br>
              <a:rPr lang="en-US" altLang="en-US" sz="3600" dirty="0">
                <a:latin typeface="Courier New" charset="0"/>
                <a:ea typeface="MS PGothic" charset="-128"/>
              </a:rPr>
            </a:br>
            <a:r>
              <a:rPr lang="en-US" altLang="en-US" sz="3600" dirty="0">
                <a:latin typeface="Courier New" charset="0"/>
                <a:ea typeface="MS PGothic" charset="-128"/>
              </a:rPr>
              <a:t>	while (in == out)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charset="0"/>
                <a:ea typeface="MS PGothic" charset="-128"/>
              </a:rPr>
              <a:t>		; /* do nothing */</a:t>
            </a:r>
            <a:br>
              <a:rPr lang="en-US" altLang="en-US" sz="3600" dirty="0">
                <a:latin typeface="Courier New" charset="0"/>
                <a:ea typeface="MS PGothic" charset="-128"/>
              </a:rPr>
            </a:br>
            <a:r>
              <a:rPr lang="en-US" altLang="en-US" sz="3600" dirty="0">
                <a:latin typeface="Courier New" charset="0"/>
                <a:ea typeface="MS PGothic" charset="-128"/>
              </a:rPr>
              <a:t>	</a:t>
            </a:r>
            <a:r>
              <a:rPr lang="en-US" altLang="en-US" sz="3600" dirty="0" err="1">
                <a:latin typeface="Courier New" charset="0"/>
                <a:ea typeface="MS PGothic" charset="-128"/>
              </a:rPr>
              <a:t>next_consumed</a:t>
            </a:r>
            <a:r>
              <a:rPr lang="en-US" altLang="en-US" sz="3600" dirty="0">
                <a:latin typeface="Courier New" charset="0"/>
                <a:ea typeface="MS PGothic" charset="-128"/>
              </a:rPr>
              <a:t> = buffer[out];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charset="0"/>
                <a:ea typeface="MS PGothic" charset="-128"/>
              </a:rPr>
              <a:t>	out = (out + 1) % BUFFER_SIZE;</a:t>
            </a:r>
            <a:br>
              <a:rPr lang="en-US" altLang="en-US" sz="3600" dirty="0">
                <a:latin typeface="Courier New" charset="0"/>
                <a:ea typeface="MS PGothic" charset="-128"/>
              </a:rPr>
            </a:br>
            <a:endParaRPr lang="en-US" altLang="en-US" sz="3600" dirty="0">
              <a:latin typeface="Courier New" charset="0"/>
              <a:ea typeface="MS PGothic" charset="-128"/>
            </a:endParaRPr>
          </a:p>
          <a:p>
            <a:pPr marL="0" indent="0">
              <a:buNone/>
            </a:pPr>
            <a:r>
              <a:rPr lang="en-US" altLang="en-US" sz="3600" dirty="0">
                <a:latin typeface="Courier New" charset="0"/>
                <a:ea typeface="MS PGothic" charset="-128"/>
              </a:rPr>
              <a:t>	/* consume the item in next consumed */ </a:t>
            </a:r>
          </a:p>
          <a:p>
            <a:pPr marL="0" indent="0">
              <a:buNone/>
            </a:pPr>
            <a:r>
              <a:rPr lang="en-US" altLang="en-US" sz="3600" dirty="0">
                <a:latin typeface="Courier New" charset="0"/>
                <a:ea typeface="MS PGothic" charset="-128"/>
              </a:rPr>
              <a:t>}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15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Batch system –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Time-shared systems –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user programs </a:t>
            </a:r>
            <a:r>
              <a:rPr lang="en-US" altLang="en-US" dirty="0">
                <a:ea typeface="MS PGothic" charset="-128"/>
              </a:rPr>
              <a:t>or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tasks</a:t>
            </a:r>
            <a:endParaRPr lang="en-US" altLang="en-US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  <a:ea typeface="MS PGothic" charset="-128"/>
              </a:rPr>
              <a:t>Process</a:t>
            </a:r>
            <a:r>
              <a:rPr lang="en-US" altLang="en-US" dirty="0" smtClean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– a program in execution; process execution must progress in sequential fashion</a:t>
            </a:r>
          </a:p>
          <a:p>
            <a:r>
              <a:rPr lang="en-US" altLang="en-US" dirty="0">
                <a:ea typeface="MS PGothic" charset="-128"/>
              </a:rPr>
              <a:t>Multiple parts</a:t>
            </a:r>
          </a:p>
          <a:p>
            <a:pPr lvl="1"/>
            <a:r>
              <a:rPr lang="en-US" altLang="en-US" dirty="0">
                <a:ea typeface="MS PGothic" charset="-128"/>
              </a:rPr>
              <a:t>The program code, also called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text section</a:t>
            </a:r>
          </a:p>
          <a:p>
            <a:pPr lvl="1"/>
            <a:r>
              <a:rPr lang="en-US" altLang="en-US" dirty="0">
                <a:ea typeface="MS PGothic" charset="-128"/>
              </a:rPr>
              <a:t>Current activity including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 program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counter</a:t>
            </a:r>
            <a:r>
              <a:rPr lang="en-US" altLang="en-US" dirty="0">
                <a:ea typeface="MS PGothic" charset="-128"/>
              </a:rPr>
              <a:t>, processor registers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Stack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containing temporary data</a:t>
            </a:r>
          </a:p>
          <a:p>
            <a:pPr lvl="2"/>
            <a:r>
              <a:rPr lang="en-US" altLang="en-US" dirty="0">
                <a:ea typeface="MS PGothic" charset="-128"/>
              </a:rPr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Data section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Heap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4035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>
                <a:ea typeface="MS PGothic" charset="-128"/>
              </a:rPr>
              <a:t>Interprocess</a:t>
            </a:r>
            <a:r>
              <a:rPr lang="en-US" altLang="en-US" sz="3600" dirty="0">
                <a:ea typeface="MS PGothic" charset="-128"/>
              </a:rPr>
              <a:t>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MS PGothic" charset="-128"/>
              </a:rPr>
              <a:t>Major issue </a:t>
            </a:r>
            <a:r>
              <a:rPr lang="en-US" altLang="en-US" dirty="0">
                <a:ea typeface="MS PGothic" charset="-128"/>
              </a:rPr>
              <a:t>is to provide </a:t>
            </a:r>
            <a:r>
              <a:rPr lang="en-US" altLang="en-US" dirty="0" smtClean="0">
                <a:ea typeface="MS PGothic" charset="-128"/>
              </a:rPr>
              <a:t>a mechanism </a:t>
            </a:r>
            <a:r>
              <a:rPr lang="en-US" altLang="en-US" dirty="0">
                <a:ea typeface="MS PGothic" charset="-128"/>
              </a:rPr>
              <a:t>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Synchronization is discussed in great details </a:t>
            </a:r>
            <a:r>
              <a:rPr lang="en-US" altLang="en-US" dirty="0" smtClean="0">
                <a:ea typeface="MS PGothic" charset="-128"/>
              </a:rPr>
              <a:t>next week.</a:t>
            </a:r>
            <a:endParaRPr lang="en-US" altLang="en-US" dirty="0">
              <a:ea typeface="MS PGothic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MS PGothic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MS PGothic" charset="-128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2828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>
                <a:ea typeface="MS PGothic" charset="-128"/>
              </a:rPr>
              <a:t>Interprocess</a:t>
            </a:r>
            <a:r>
              <a:rPr lang="en-US" altLang="en-US" sz="3600" dirty="0">
                <a:ea typeface="MS PGothic" charset="-128"/>
              </a:rPr>
              <a:t>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MS PGothic" charset="-128"/>
              </a:rPr>
              <a:t>IPC </a:t>
            </a:r>
            <a:r>
              <a:rPr lang="en-US" altLang="en-US" dirty="0">
                <a:ea typeface="MS PGothic" charset="-128"/>
              </a:rPr>
              <a:t>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charset="0"/>
                <a:ea typeface="MS PGothic" charset="-128"/>
              </a:rPr>
              <a:t>send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i="1" dirty="0">
                <a:ea typeface="MS PGothic" charset="-128"/>
              </a:rPr>
              <a:t>message</a:t>
            </a:r>
            <a:r>
              <a:rPr lang="en-US" altLang="en-US" dirty="0">
                <a:ea typeface="MS PGothic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charset="0"/>
                <a:ea typeface="MS PGothic" charset="-128"/>
              </a:rPr>
              <a:t>receive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i="1" dirty="0">
                <a:ea typeface="MS PGothic" charset="-128"/>
              </a:rPr>
              <a:t>message</a:t>
            </a:r>
            <a:r>
              <a:rPr lang="en-US" altLang="en-US" dirty="0">
                <a:ea typeface="MS PGothic" charset="-128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882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</a:t>
            </a:r>
            <a:r>
              <a:rPr lang="en-US" altLang="en-US" i="1" dirty="0">
                <a:ea typeface="MS PGothic" charset="-128"/>
              </a:rPr>
              <a:t> message</a:t>
            </a:r>
            <a:r>
              <a:rPr lang="en-US" altLang="en-US" dirty="0">
                <a:ea typeface="MS PGothic" charset="-128"/>
              </a:rPr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81024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Processes must name each other explicitly:</a:t>
            </a:r>
          </a:p>
          <a:p>
            <a:pPr lvl="1"/>
            <a:r>
              <a:rPr lang="en-US" altLang="en-US" b="1" dirty="0">
                <a:latin typeface="Courier New" charset="0"/>
                <a:ea typeface="MS PGothic" charset="-128"/>
              </a:rPr>
              <a:t>send</a:t>
            </a:r>
            <a:r>
              <a:rPr lang="en-US" altLang="en-US" dirty="0">
                <a:ea typeface="MS PGothic" charset="-128"/>
              </a:rPr>
              <a:t> (</a:t>
            </a:r>
            <a:r>
              <a:rPr lang="en-US" altLang="en-US" i="1" dirty="0">
                <a:ea typeface="MS PGothic" charset="-128"/>
              </a:rPr>
              <a:t>P, message</a:t>
            </a:r>
            <a:r>
              <a:rPr lang="en-US" altLang="en-US" dirty="0">
                <a:ea typeface="MS PGothic" charset="-128"/>
              </a:rPr>
              <a:t>) – send a message to process P</a:t>
            </a:r>
          </a:p>
          <a:p>
            <a:pPr lvl="1"/>
            <a:r>
              <a:rPr lang="en-US" altLang="en-US" b="1" dirty="0">
                <a:latin typeface="Courier New" charset="0"/>
                <a:ea typeface="MS PGothic" charset="-128"/>
              </a:rPr>
              <a:t>receive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i="1" dirty="0">
                <a:ea typeface="MS PGothic" charset="-128"/>
              </a:rPr>
              <a:t>Q, message</a:t>
            </a:r>
            <a:r>
              <a:rPr lang="en-US" altLang="en-US" dirty="0">
                <a:ea typeface="MS PGothic" charset="-128"/>
              </a:rPr>
              <a:t>) – receive a message from process Q</a:t>
            </a:r>
          </a:p>
          <a:p>
            <a:r>
              <a:rPr lang="en-US" altLang="en-US" dirty="0">
                <a:ea typeface="MS PGothic" charset="-128"/>
              </a:rPr>
              <a:t>Properties of </a:t>
            </a:r>
            <a:r>
              <a:rPr lang="en-US" altLang="en-US" dirty="0" smtClean="0">
                <a:ea typeface="MS PGothic" charset="-128"/>
              </a:rPr>
              <a:t>direct links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Links are established automatically</a:t>
            </a:r>
          </a:p>
          <a:p>
            <a:pPr lvl="1"/>
            <a:r>
              <a:rPr lang="en-US" altLang="en-US" dirty="0">
                <a:ea typeface="MS PGothic" charset="-128"/>
              </a:rPr>
              <a:t>A link is associated with exactly one pair of communicating processes</a:t>
            </a:r>
          </a:p>
          <a:p>
            <a:pPr lvl="1"/>
            <a:r>
              <a:rPr lang="en-US" altLang="en-US" dirty="0">
                <a:ea typeface="MS PGothic" charset="-128"/>
              </a:rPr>
              <a:t>Between each pair there exists exactly one link</a:t>
            </a:r>
          </a:p>
          <a:p>
            <a:pPr lvl="1"/>
            <a:r>
              <a:rPr lang="en-US" altLang="en-US" dirty="0">
                <a:ea typeface="MS PGothic" charset="-128"/>
              </a:rPr>
              <a:t>The link may be unidirectional, but is usually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4306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Messages are directed and received from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mailboxes</a:t>
            </a:r>
            <a:r>
              <a:rPr lang="en-US" altLang="en-US" dirty="0">
                <a:ea typeface="MS PGothic" charset="-128"/>
              </a:rPr>
              <a:t> (also referred to as ports)</a:t>
            </a:r>
          </a:p>
          <a:p>
            <a:pPr lvl="1"/>
            <a:r>
              <a:rPr lang="en-US" altLang="en-US" dirty="0">
                <a:ea typeface="MS PGothic" charset="-128"/>
              </a:rPr>
              <a:t>Each mailbox has a unique id</a:t>
            </a:r>
          </a:p>
          <a:p>
            <a:pPr lvl="1"/>
            <a:r>
              <a:rPr lang="en-US" altLang="en-US" dirty="0">
                <a:ea typeface="MS PGothic" charset="-128"/>
              </a:rPr>
              <a:t>Processes can communicate only if they share a mailbox</a:t>
            </a:r>
          </a:p>
          <a:p>
            <a:r>
              <a:rPr lang="en-US" altLang="en-US" dirty="0">
                <a:ea typeface="MS PGothic" charset="-128"/>
              </a:rPr>
              <a:t>Properties of </a:t>
            </a:r>
            <a:r>
              <a:rPr lang="en-US" altLang="en-US" dirty="0" smtClean="0">
                <a:ea typeface="MS PGothic" charset="-128"/>
              </a:rPr>
              <a:t>indirect link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Link established only if processes share a common mailbox</a:t>
            </a:r>
          </a:p>
          <a:p>
            <a:pPr lvl="1"/>
            <a:r>
              <a:rPr lang="en-US" altLang="en-US" dirty="0">
                <a:ea typeface="MS PGothic" charset="-128"/>
              </a:rPr>
              <a:t>A link may be associated with many processes</a:t>
            </a:r>
          </a:p>
          <a:p>
            <a:pPr lvl="1"/>
            <a:r>
              <a:rPr lang="en-US" altLang="en-US" dirty="0">
                <a:ea typeface="MS PGothic" charset="-128"/>
              </a:rPr>
              <a:t>Each pair of processes may share several communication links</a:t>
            </a:r>
          </a:p>
          <a:p>
            <a:pPr lvl="1"/>
            <a:r>
              <a:rPr lang="en-US" altLang="en-US" dirty="0">
                <a:ea typeface="MS PGothic" charset="-128"/>
              </a:rPr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1707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Operations</a:t>
            </a:r>
          </a:p>
          <a:p>
            <a:pPr lvl="1"/>
            <a:r>
              <a:rPr lang="en-US" altLang="en-US">
                <a:ea typeface="MS PGothic" charset="-128"/>
              </a:rPr>
              <a:t>create a new mailbox (port)</a:t>
            </a:r>
          </a:p>
          <a:p>
            <a:pPr lvl="1"/>
            <a:r>
              <a:rPr lang="en-US" altLang="en-US">
                <a:ea typeface="MS PGothic" charset="-128"/>
              </a:rPr>
              <a:t>send and receive messages through mailbox</a:t>
            </a:r>
          </a:p>
          <a:p>
            <a:pPr lvl="1"/>
            <a:r>
              <a:rPr lang="en-US" altLang="en-US">
                <a:ea typeface="MS PGothic" charset="-128"/>
              </a:rPr>
              <a:t>destroy a mailbox</a:t>
            </a:r>
          </a:p>
          <a:p>
            <a:r>
              <a:rPr lang="en-US" altLang="en-US">
                <a:ea typeface="MS PGothic" charset="-128"/>
              </a:rPr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	</a:t>
            </a:r>
            <a:r>
              <a:rPr lang="en-US" altLang="en-US" b="1">
                <a:latin typeface="Courier New" charset="0"/>
                <a:ea typeface="MS PGothic" charset="-128"/>
              </a:rPr>
              <a:t>send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i="1">
                <a:ea typeface="MS PGothic" charset="-128"/>
              </a:rPr>
              <a:t>A, message</a:t>
            </a:r>
            <a:r>
              <a:rPr lang="en-US" altLang="en-US">
                <a:ea typeface="MS PGothic" charset="-128"/>
              </a:rPr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	</a:t>
            </a:r>
            <a:r>
              <a:rPr lang="en-US" altLang="en-US" b="1">
                <a:latin typeface="Courier New" charset="0"/>
                <a:ea typeface="MS PGothic" charset="-128"/>
              </a:rPr>
              <a:t>receive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i="1">
                <a:ea typeface="MS PGothic" charset="-128"/>
              </a:rPr>
              <a:t>A, message</a:t>
            </a:r>
            <a:r>
              <a:rPr lang="en-US" altLang="en-US">
                <a:ea typeface="MS PGothic" charset="-128"/>
              </a:rPr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5381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Mailbox sharing</a:t>
            </a:r>
          </a:p>
          <a:p>
            <a:pPr lvl="1"/>
            <a:r>
              <a:rPr lang="en-US" altLang="en-US" i="1">
                <a:ea typeface="MS PGothic" charset="-128"/>
              </a:rPr>
              <a:t>P</a:t>
            </a:r>
            <a:r>
              <a:rPr lang="en-US" altLang="en-US" i="1" baseline="-25000">
                <a:ea typeface="MS PGothic" charset="-128"/>
              </a:rPr>
              <a:t>1</a:t>
            </a:r>
            <a:r>
              <a:rPr lang="en-US" altLang="en-US" i="1">
                <a:ea typeface="MS PGothic" charset="-128"/>
              </a:rPr>
              <a:t>, P</a:t>
            </a:r>
            <a:r>
              <a:rPr lang="en-US" altLang="en-US" i="1" baseline="-25000">
                <a:ea typeface="MS PGothic" charset="-128"/>
              </a:rPr>
              <a:t>2</a:t>
            </a:r>
            <a:r>
              <a:rPr lang="en-US" altLang="en-US" i="1">
                <a:ea typeface="MS PGothic" charset="-128"/>
              </a:rPr>
              <a:t>,</a:t>
            </a:r>
            <a:r>
              <a:rPr lang="en-US" altLang="en-US">
                <a:ea typeface="MS PGothic" charset="-128"/>
              </a:rPr>
              <a:t> and</a:t>
            </a:r>
            <a:r>
              <a:rPr lang="en-US" altLang="en-US" i="1">
                <a:ea typeface="MS PGothic" charset="-128"/>
              </a:rPr>
              <a:t> P</a:t>
            </a:r>
            <a:r>
              <a:rPr lang="en-US" altLang="en-US" i="1" baseline="-25000">
                <a:ea typeface="MS PGothic" charset="-128"/>
              </a:rPr>
              <a:t>3</a:t>
            </a:r>
            <a:r>
              <a:rPr lang="en-US" altLang="en-US">
                <a:ea typeface="MS PGothic" charset="-128"/>
              </a:rPr>
              <a:t> share mailbox A</a:t>
            </a:r>
          </a:p>
          <a:p>
            <a:pPr lvl="1"/>
            <a:r>
              <a:rPr lang="en-US" altLang="en-US" i="1">
                <a:ea typeface="MS PGothic" charset="-128"/>
              </a:rPr>
              <a:t>P</a:t>
            </a:r>
            <a:r>
              <a:rPr lang="en-US" altLang="en-US" i="1" baseline="-25000">
                <a:ea typeface="MS PGothic" charset="-128"/>
              </a:rPr>
              <a:t>1</a:t>
            </a:r>
            <a:r>
              <a:rPr lang="en-US" altLang="en-US">
                <a:ea typeface="MS PGothic" charset="-128"/>
              </a:rPr>
              <a:t>, sends; </a:t>
            </a:r>
            <a:r>
              <a:rPr lang="en-US" altLang="en-US" i="1">
                <a:ea typeface="MS PGothic" charset="-128"/>
              </a:rPr>
              <a:t>P</a:t>
            </a:r>
            <a:r>
              <a:rPr lang="en-US" altLang="en-US" i="1" baseline="-25000">
                <a:ea typeface="MS PGothic" charset="-128"/>
              </a:rPr>
              <a:t>2</a:t>
            </a:r>
            <a:r>
              <a:rPr lang="en-US" altLang="en-US" i="1"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and</a:t>
            </a:r>
            <a:r>
              <a:rPr lang="en-US" altLang="en-US" i="1">
                <a:ea typeface="MS PGothic" charset="-128"/>
              </a:rPr>
              <a:t> P</a:t>
            </a:r>
            <a:r>
              <a:rPr lang="en-US" altLang="en-US" i="1" baseline="-25000">
                <a:ea typeface="MS PGothic" charset="-128"/>
              </a:rPr>
              <a:t>3</a:t>
            </a:r>
            <a:r>
              <a:rPr lang="en-US" altLang="en-US">
                <a:ea typeface="MS PGothic" charset="-128"/>
              </a:rPr>
              <a:t> receive</a:t>
            </a:r>
          </a:p>
          <a:p>
            <a:pPr lvl="1"/>
            <a:r>
              <a:rPr lang="en-US" altLang="en-US">
                <a:ea typeface="MS PGothic" charset="-128"/>
              </a:rPr>
              <a:t>Who gets the message?</a:t>
            </a:r>
          </a:p>
          <a:p>
            <a:r>
              <a:rPr lang="en-US" altLang="en-US">
                <a:ea typeface="MS PGothic" charset="-128"/>
              </a:rPr>
              <a:t>Solutions</a:t>
            </a:r>
          </a:p>
          <a:p>
            <a:pPr lvl="1"/>
            <a:r>
              <a:rPr lang="en-US" altLang="en-US">
                <a:ea typeface="MS PGothic" charset="-128"/>
              </a:rPr>
              <a:t>Allow a link to be associated with at most two processes</a:t>
            </a:r>
          </a:p>
          <a:p>
            <a:pPr lvl="1"/>
            <a:r>
              <a:rPr lang="en-US" altLang="en-US">
                <a:ea typeface="MS PGothic" charset="-128"/>
              </a:rPr>
              <a:t>Allow only one process at a time to execute a receive operation</a:t>
            </a:r>
          </a:p>
          <a:p>
            <a:pPr lvl="1"/>
            <a:r>
              <a:rPr lang="en-US" altLang="en-US">
                <a:ea typeface="MS PGothic" charset="-128"/>
              </a:rPr>
              <a:t>Allow the system to select arbitrarily the receiver.  Sender is notified who the receiver was.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3538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Message passing may be either blocking or non-blocking</a:t>
            </a:r>
          </a:p>
          <a:p>
            <a:pPr>
              <a:defRPr/>
            </a:pPr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synchronous</a:t>
            </a:r>
          </a:p>
          <a:p>
            <a:pPr marL="961172" lvl="1">
              <a:defRPr/>
            </a:pPr>
            <a:r>
              <a:rPr lang="en-US" b="1" dirty="0" smtClean="0"/>
              <a:t>Blocking send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sender is blocked until the message is received</a:t>
            </a:r>
          </a:p>
          <a:p>
            <a:pPr marL="961172" lvl="1">
              <a:defRPr/>
            </a:pPr>
            <a:r>
              <a:rPr lang="en-US" b="1" dirty="0" smtClean="0"/>
              <a:t>Blocking receive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receiver is  blocked until a message is available</a:t>
            </a:r>
          </a:p>
          <a:p>
            <a:pPr>
              <a:defRPr/>
            </a:pPr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961172" lvl="1">
              <a:defRPr/>
            </a:pPr>
            <a:r>
              <a:rPr lang="en-US" b="1" dirty="0" smtClean="0"/>
              <a:t>Non-blocking send</a:t>
            </a:r>
            <a:r>
              <a:rPr lang="en-US" dirty="0" smtClean="0"/>
              <a:t> -- the sender sends the message and continue</a:t>
            </a:r>
          </a:p>
          <a:p>
            <a:pPr marL="961172" lvl="1">
              <a:defRPr/>
            </a:pPr>
            <a:r>
              <a:rPr lang="en-US" b="1" dirty="0" smtClean="0"/>
              <a:t>Non-blocking receive</a:t>
            </a:r>
            <a:r>
              <a:rPr lang="en-US" dirty="0" smtClean="0"/>
              <a:t> -- the receiver receives:</a:t>
            </a:r>
          </a:p>
          <a:p>
            <a:pPr marL="1224851" lvl="2">
              <a:defRPr/>
            </a:pPr>
            <a:r>
              <a:rPr lang="en-US" dirty="0" smtClean="0"/>
              <a:t> A valid message,  or </a:t>
            </a:r>
          </a:p>
          <a:p>
            <a:pPr marL="1224851" lvl="2">
              <a:defRPr/>
            </a:pPr>
            <a:r>
              <a:rPr lang="en-US" dirty="0" smtClean="0"/>
              <a:t> Null message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Different combinations possible</a:t>
            </a:r>
          </a:p>
          <a:p>
            <a:pPr marL="880726" lvl="1">
              <a:defRPr/>
            </a:pPr>
            <a:r>
              <a:rPr lang="en-US" dirty="0" smtClean="0">
                <a:ea typeface="ＭＳ Ｐゴシック" charset="0"/>
              </a:rPr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520197">
              <a:defRPr/>
            </a:pPr>
            <a:endParaRPr lang="en-US" dirty="0" smtClean="0"/>
          </a:p>
          <a:p>
            <a:pPr marL="1224851" lvl="2"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8621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Producer-consumer becomes trivial</a:t>
            </a:r>
            <a:br>
              <a:rPr lang="en-US" dirty="0" smtClean="0">
                <a:ea typeface="ＭＳ Ｐゴシック" charset="0"/>
              </a:rPr>
            </a:br>
            <a:endParaRPr lang="en-US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24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       while (true) {</a:t>
            </a:r>
            <a:br>
              <a:rPr lang="en-US" sz="24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           /* produce an item in next produced */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       send(</a:t>
            </a:r>
            <a:r>
              <a:rPr lang="en-US" sz="24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       } </a:t>
            </a:r>
            <a:endParaRPr lang="en-US" sz="24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None/>
              <a:defRPr/>
            </a:pPr>
            <a:endParaRPr lang="en-US" sz="2400" dirty="0">
              <a:latin typeface="Courier New"/>
              <a:ea typeface="ＭＳ Ｐゴシック" charset="-128"/>
              <a:cs typeface="Courier New"/>
            </a:endParaRPr>
          </a:p>
          <a:p>
            <a:pPr marL="1257300" lvl="3" indent="0">
              <a:buNone/>
            </a:pPr>
            <a:r>
              <a:rPr kumimoji="1" lang="en-US" altLang="en-US" sz="2600" dirty="0">
                <a:latin typeface="Courier New" charset="0"/>
              </a:rPr>
              <a:t>message </a:t>
            </a:r>
            <a:r>
              <a:rPr kumimoji="1" lang="en-US" altLang="en-US" sz="2600" dirty="0" err="1">
                <a:latin typeface="Courier New" charset="0"/>
              </a:rPr>
              <a:t>next_consumed</a:t>
            </a:r>
            <a:r>
              <a:rPr kumimoji="1" lang="en-US" altLang="en-US" sz="2600" dirty="0">
                <a:latin typeface="Courier New" charset="0"/>
              </a:rPr>
              <a:t>;</a:t>
            </a:r>
          </a:p>
          <a:p>
            <a:pPr marL="1257300" lvl="3" indent="0">
              <a:buNone/>
            </a:pPr>
            <a:r>
              <a:rPr kumimoji="1" lang="en-US" altLang="en-US" sz="2600" dirty="0" smtClean="0">
                <a:latin typeface="Courier New" charset="0"/>
              </a:rPr>
              <a:t>while (true) {</a:t>
            </a:r>
          </a:p>
          <a:p>
            <a:pPr marL="1257300" lvl="3" indent="0">
              <a:buNone/>
            </a:pPr>
            <a:r>
              <a:rPr kumimoji="1" lang="en-US" altLang="en-US" sz="2600" dirty="0" smtClean="0">
                <a:latin typeface="Courier New" charset="0"/>
              </a:rPr>
              <a:t>   receive(</a:t>
            </a:r>
            <a:r>
              <a:rPr kumimoji="1" lang="en-US" altLang="en-US" sz="2600" dirty="0" err="1" smtClean="0">
                <a:latin typeface="Courier New" charset="0"/>
              </a:rPr>
              <a:t>next_consumed</a:t>
            </a:r>
            <a:r>
              <a:rPr kumimoji="1" lang="en-US" altLang="en-US" sz="2600" dirty="0" smtClean="0">
                <a:latin typeface="Courier New" charset="0"/>
              </a:rPr>
              <a:t>);</a:t>
            </a:r>
          </a:p>
          <a:p>
            <a:pPr marL="1257300" lvl="3" indent="0">
              <a:buNone/>
            </a:pPr>
            <a:r>
              <a:rPr kumimoji="1" lang="en-US" altLang="en-US" sz="2600" dirty="0" smtClean="0">
                <a:latin typeface="Courier New" charset="0"/>
              </a:rPr>
              <a:t>   </a:t>
            </a:r>
          </a:p>
          <a:p>
            <a:pPr marL="1257300" lvl="3" indent="0">
              <a:buNone/>
            </a:pPr>
            <a:r>
              <a:rPr kumimoji="1" lang="en-US" altLang="en-US" sz="2600" dirty="0" smtClean="0">
                <a:latin typeface="Courier New" charset="0"/>
              </a:rPr>
              <a:t>   /* consume the item in next consumed */</a:t>
            </a:r>
          </a:p>
          <a:p>
            <a:pPr marL="1257300" lvl="3" indent="0">
              <a:buNone/>
            </a:pPr>
            <a:r>
              <a:rPr kumimoji="1" lang="en-US" altLang="en-US" sz="2600" dirty="0" smtClean="0">
                <a:latin typeface="Courier New" charset="0"/>
              </a:rPr>
              <a:t>}</a:t>
            </a:r>
          </a:p>
          <a:p>
            <a:pPr marL="0" indent="0">
              <a:buNone/>
              <a:defRPr/>
            </a:pPr>
            <a:endParaRPr lang="en-US" sz="2400" dirty="0">
              <a:latin typeface="Courier New"/>
              <a:ea typeface="ＭＳ Ｐゴシック" charset="-128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38361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Buffering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Queue of messages attached to the link.</a:t>
            </a:r>
          </a:p>
          <a:p>
            <a:r>
              <a:rPr lang="en-US" altLang="en-US">
                <a:ea typeface="MS PGothic" charset="-128"/>
              </a:rPr>
              <a:t>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solidFill>
                  <a:srgbClr val="CC6600"/>
                </a:solidFill>
                <a:ea typeface="MS PGothic" charset="-128"/>
              </a:rPr>
              <a:t>1.</a:t>
            </a:r>
            <a:r>
              <a:rPr lang="en-US" altLang="en-US">
                <a:ea typeface="MS PGothic" charset="-128"/>
              </a:rPr>
              <a:t>	Zero capacity – no messages are queued on a link.</a:t>
            </a:r>
            <a:br>
              <a:rPr lang="en-US" altLang="en-US">
                <a:ea typeface="MS PGothic" charset="-128"/>
              </a:rPr>
            </a:br>
            <a:r>
              <a:rPr lang="en-US" altLang="en-US">
                <a:ea typeface="MS PGothic" charset="-128"/>
              </a:rPr>
              <a:t>Sender must wait for receiver (rendezvous)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solidFill>
                  <a:srgbClr val="CC6600"/>
                </a:solidFill>
                <a:ea typeface="MS PGothic" charset="-128"/>
              </a:rPr>
              <a:t>2.</a:t>
            </a:r>
            <a:r>
              <a:rPr lang="en-US" altLang="en-US">
                <a:ea typeface="MS PGothic" charset="-128"/>
              </a:rPr>
              <a:t>	Bounded capacity – finite length of </a:t>
            </a:r>
            <a:r>
              <a:rPr lang="en-US" altLang="en-US" i="1">
                <a:ea typeface="MS PGothic" charset="-128"/>
              </a:rPr>
              <a:t>n</a:t>
            </a:r>
            <a:r>
              <a:rPr lang="en-US" altLang="en-US">
                <a:ea typeface="MS PGothic" charset="-128"/>
              </a:rPr>
              <a:t> messages</a:t>
            </a:r>
            <a:br>
              <a:rPr lang="en-US" altLang="en-US">
                <a:ea typeface="MS PGothic" charset="-128"/>
              </a:rPr>
            </a:br>
            <a:r>
              <a:rPr lang="en-US" altLang="en-US">
                <a:ea typeface="MS PGothic" charset="-128"/>
              </a:rPr>
              <a:t>Sender must wait if link full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solidFill>
                  <a:srgbClr val="CC6600"/>
                </a:solidFill>
                <a:ea typeface="MS PGothic" charset="-128"/>
              </a:rPr>
              <a:t>3.</a:t>
            </a:r>
            <a:r>
              <a:rPr lang="en-US" altLang="en-US">
                <a:ea typeface="MS PGothic" charset="-128"/>
              </a:rPr>
              <a:t>	Unbounded capacity – infinite length </a:t>
            </a:r>
            <a:br>
              <a:rPr lang="en-US" altLang="en-US">
                <a:ea typeface="MS PGothic" charset="-128"/>
              </a:rPr>
            </a:br>
            <a:r>
              <a:rPr lang="en-US" altLang="en-US">
                <a:ea typeface="MS PGothic" charset="-128"/>
              </a:rPr>
              <a:t>Sender never waits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1028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Process </a:t>
            </a:r>
            <a:r>
              <a:rPr lang="en-US" dirty="0">
                <a:ea typeface="ＭＳ Ｐゴシック" charset="0"/>
              </a:rPr>
              <a:t>first creates shared memory </a:t>
            </a:r>
            <a:r>
              <a:rPr lang="en-US" dirty="0" smtClean="0">
                <a:ea typeface="ＭＳ Ｐゴシック" charset="0"/>
              </a:rPr>
              <a:t>segment</a:t>
            </a:r>
            <a:br>
              <a:rPr lang="en-US" dirty="0" smtClean="0">
                <a:ea typeface="ＭＳ Ｐゴシック" charset="0"/>
              </a:rPr>
            </a:b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=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O_CREAT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| 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O_RDWR,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0666)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Set the size of the object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  <a:endParaRPr lang="en-US" b="1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Map the shared memory object</a:t>
            </a:r>
          </a:p>
          <a:p>
            <a:pPr marL="0" indent="0">
              <a:buNone/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ptr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mmap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(0, 4096, PROT_WRITE, 				 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				MAP_SHARED,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, 0);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Now </a:t>
            </a:r>
            <a:r>
              <a:rPr lang="en-US" dirty="0">
                <a:ea typeface="ＭＳ Ｐゴシック" charset="0"/>
              </a:rPr>
              <a:t>the process could write to the shared memory</a:t>
            </a:r>
          </a:p>
          <a:p>
            <a:pPr marL="0" indent="0">
              <a:buNone/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ptr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,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"Writing to shared memory")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7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in Memory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99" y="1382440"/>
            <a:ext cx="3209362" cy="50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41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a typeface="MS PGothic" charset="-128"/>
              </a:rPr>
              <a:t>Communications in Client-Server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Sockets</a:t>
            </a:r>
          </a:p>
          <a:p>
            <a:r>
              <a:rPr lang="en-US" altLang="en-US" dirty="0">
                <a:ea typeface="MS PGothic" charset="-128"/>
              </a:rPr>
              <a:t>Remote Procedure Calls</a:t>
            </a:r>
          </a:p>
          <a:p>
            <a:r>
              <a:rPr lang="en-US" altLang="en-US" dirty="0" smtClean="0">
                <a:ea typeface="MS PGothic" charset="-128"/>
              </a:rPr>
              <a:t>Pipes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20341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Socket Communication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95" y="1286195"/>
            <a:ext cx="6387225" cy="436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9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Remote Procedure Calls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>
                <a:ea typeface="MS PGothic" charset="-128"/>
              </a:rPr>
              <a:t>Remote procedure call (RPC) abstracts procedure calls between processes on networked systems</a:t>
            </a:r>
          </a:p>
          <a:p>
            <a:pPr lvl="1"/>
            <a:r>
              <a:rPr lang="en-US" altLang="en-US">
                <a:ea typeface="MS PGothic" charset="-128"/>
              </a:rPr>
              <a:t>Again uses ports for service differentiation</a:t>
            </a:r>
          </a:p>
          <a:p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Stubs</a:t>
            </a:r>
            <a:r>
              <a:rPr lang="en-US" altLang="en-US">
                <a:ea typeface="MS PGothic" charset="-128"/>
              </a:rPr>
              <a:t> – client-side proxy for the actual procedure on the server</a:t>
            </a:r>
          </a:p>
          <a:p>
            <a:r>
              <a:rPr lang="en-US" altLang="en-US">
                <a:ea typeface="MS PGothic" charset="-128"/>
              </a:rPr>
              <a:t>The client-side stub locates the server and 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marshalls</a:t>
            </a:r>
            <a:r>
              <a:rPr lang="en-US" altLang="en-US">
                <a:ea typeface="MS PGothic" charset="-128"/>
              </a:rPr>
              <a:t> the parameters</a:t>
            </a:r>
          </a:p>
          <a:p>
            <a:r>
              <a:rPr lang="en-US" altLang="en-US">
                <a:ea typeface="MS PGothic" charset="-128"/>
              </a:rPr>
              <a:t>The server-side stub receives this message, unpacks the marshalled parameters, and performs the procedure on the server</a:t>
            </a:r>
          </a:p>
          <a:p>
            <a:r>
              <a:rPr lang="en-US" altLang="en-US">
                <a:ea typeface="MS PGothic" charset="-128"/>
              </a:rPr>
              <a:t>On Windows, stub code compile from specification written in 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Microsoft Interface Definition Language 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MIDL</a:t>
            </a:r>
            <a:r>
              <a:rPr lang="en-US" altLang="en-US">
                <a:ea typeface="MS PGothic" charset="-128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24142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Remote Procedure Calls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altLang="en-US" sz="1764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Data representation handled via 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External Data Representation 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XDL</a:t>
            </a:r>
            <a:r>
              <a:rPr lang="en-US" altLang="en-US">
                <a:ea typeface="MS PGothic" charset="-128"/>
              </a:rPr>
              <a:t>) format to account for different architectures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Big-endian </a:t>
            </a:r>
            <a:r>
              <a:rPr lang="en-US" altLang="en-US">
                <a:ea typeface="MS PGothic" charset="-128"/>
              </a:rPr>
              <a:t>and 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little-endian</a:t>
            </a:r>
          </a:p>
          <a:p>
            <a:r>
              <a:rPr lang="en-US" altLang="en-US">
                <a:ea typeface="MS PGothic" charset="-128"/>
              </a:rPr>
              <a:t>Remote communication has more failure scenarios than local</a:t>
            </a:r>
          </a:p>
          <a:p>
            <a:pPr lvl="1"/>
            <a:r>
              <a:rPr lang="en-US" altLang="en-US">
                <a:ea typeface="MS PGothic" charset="-128"/>
              </a:rPr>
              <a:t>Messages can be delivered </a:t>
            </a:r>
            <a:r>
              <a:rPr lang="en-US" altLang="en-US" b="1" i="1">
                <a:ea typeface="MS PGothic" charset="-128"/>
              </a:rPr>
              <a:t>exactly once </a:t>
            </a:r>
            <a:r>
              <a:rPr lang="en-US" altLang="en-US">
                <a:ea typeface="MS PGothic" charset="-128"/>
              </a:rPr>
              <a:t>rather than </a:t>
            </a:r>
            <a:r>
              <a:rPr lang="en-US" altLang="en-US" b="1" i="1">
                <a:ea typeface="MS PGothic" charset="-128"/>
              </a:rPr>
              <a:t>at most once</a:t>
            </a:r>
          </a:p>
          <a:p>
            <a:r>
              <a:rPr lang="en-US" altLang="en-US">
                <a:ea typeface="MS PGothic" charset="-128"/>
              </a:rPr>
              <a:t>OS typically provides a rendezvous (or </a:t>
            </a:r>
            <a:r>
              <a:rPr lang="en-US" altLang="en-US" b="1">
                <a:solidFill>
                  <a:srgbClr val="0000FF"/>
                </a:solidFill>
                <a:ea typeface="MS PGothic" charset="-128"/>
              </a:rPr>
              <a:t>matchmaker</a:t>
            </a:r>
            <a:r>
              <a:rPr lang="en-US" altLang="en-US">
                <a:ea typeface="MS PGothic" charset="-128"/>
              </a:rPr>
              <a:t>) service to connect client and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6533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Execution of RPC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246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92" y="729233"/>
            <a:ext cx="5507545" cy="662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96362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Pipes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MS PGothic" charset="-128"/>
              </a:rPr>
              <a:t>Acts as a conduit allowing two processes to communicate</a:t>
            </a:r>
          </a:p>
          <a:p>
            <a:r>
              <a:rPr lang="en-US" altLang="en-US" dirty="0" smtClean="0">
                <a:ea typeface="MS PGothic" charset="-128"/>
              </a:rPr>
              <a:t>Ordinary </a:t>
            </a:r>
            <a:r>
              <a:rPr lang="en-US" altLang="en-US" dirty="0">
                <a:ea typeface="MS PGothic" charset="-128"/>
              </a:rPr>
              <a:t>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dirty="0">
                <a:ea typeface="MS PGothic" charset="-128"/>
              </a:rPr>
              <a:t>Named pipes – can be accessed without a parent-child relationship.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 lvl="1"/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1859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style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ea typeface="ＭＳ Ｐゴシック" charset="0"/>
                <a:cs typeface="ＭＳ Ｐゴシック" charset="0"/>
              </a:rPr>
              <a:t>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unidirectional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processes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882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</a:t>
            </a: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pipes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94" y="3652093"/>
            <a:ext cx="6164984" cy="187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00164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Named Pipes</a:t>
            </a:r>
          </a:p>
        </p:txBody>
      </p:sp>
      <p:sp>
        <p:nvSpPr>
          <p:cNvPr id="655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Named Pipes are more powerful than ordinary pipes</a:t>
            </a:r>
          </a:p>
          <a:p>
            <a:r>
              <a:rPr lang="en-US" altLang="en-US">
                <a:ea typeface="MS PGothic" charset="-128"/>
              </a:rPr>
              <a:t>Communication is bidirectional</a:t>
            </a:r>
          </a:p>
          <a:p>
            <a:r>
              <a:rPr lang="en-US" altLang="en-US">
                <a:ea typeface="MS PGothic" charset="-128"/>
              </a:rPr>
              <a:t>No parent-child relationship is necessary between the communicating processes</a:t>
            </a:r>
          </a:p>
          <a:p>
            <a:r>
              <a:rPr lang="en-US" altLang="en-US">
                <a:ea typeface="MS PGothic" charset="-128"/>
              </a:rPr>
              <a:t>Several processes can use the named pipe for communication</a:t>
            </a:r>
          </a:p>
          <a:p>
            <a:r>
              <a:rPr lang="en-US" altLang="en-US">
                <a:ea typeface="MS PGothic" charset="-128"/>
              </a:rPr>
              <a:t>Provided on both UNIX and Windows systems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62436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Chapter 4: Threads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Overview</a:t>
            </a:r>
          </a:p>
          <a:p>
            <a:r>
              <a:rPr lang="en-US" altLang="en-US">
                <a:ea typeface="MS PGothic" charset="-128"/>
              </a:rPr>
              <a:t>Multicore Programming</a:t>
            </a:r>
          </a:p>
          <a:p>
            <a:r>
              <a:rPr lang="en-US" altLang="en-US">
                <a:ea typeface="MS PGothic" charset="-128"/>
              </a:rPr>
              <a:t>Multithreading Models</a:t>
            </a:r>
          </a:p>
          <a:p>
            <a:r>
              <a:rPr lang="en-US" altLang="en-US">
                <a:ea typeface="MS PGothic" charset="-128"/>
              </a:rPr>
              <a:t>Thread Libraries</a:t>
            </a:r>
          </a:p>
          <a:p>
            <a:r>
              <a:rPr lang="en-US" altLang="en-US">
                <a:ea typeface="MS PGothic" charset="-128"/>
              </a:rPr>
              <a:t>Implicit Threading</a:t>
            </a:r>
          </a:p>
          <a:p>
            <a:r>
              <a:rPr lang="en-US" altLang="en-US">
                <a:ea typeface="MS PGothic" charset="-128"/>
              </a:rPr>
              <a:t>Threading Issues</a:t>
            </a:r>
          </a:p>
          <a:p>
            <a:r>
              <a:rPr lang="en-US" altLang="en-US">
                <a:ea typeface="MS PGothic" charset="-128"/>
              </a:rPr>
              <a:t>Operating System Examples</a:t>
            </a:r>
          </a:p>
          <a:p>
            <a:pPr>
              <a:buFont typeface="Monotype Sorts" charset="2"/>
              <a:buNone/>
            </a:pPr>
            <a:endParaRPr lang="en-US" altLang="en-US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2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Multithreaded Server Architecture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1" descr="4_0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09" y="1590682"/>
            <a:ext cx="7052197" cy="284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45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As a process executes, it changes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state</a:t>
            </a:r>
          </a:p>
          <a:p>
            <a:pPr lvl="1"/>
            <a:r>
              <a:rPr lang="en-US" altLang="en-US" b="1">
                <a:ea typeface="MS PGothic" charset="-128"/>
              </a:rPr>
              <a:t>new</a:t>
            </a:r>
            <a:r>
              <a:rPr lang="en-US" altLang="en-US">
                <a:ea typeface="MS PGothic" charset="-128"/>
              </a:rPr>
              <a:t>:  The process is being created</a:t>
            </a:r>
          </a:p>
          <a:p>
            <a:pPr lvl="1"/>
            <a:r>
              <a:rPr lang="en-US" altLang="en-US" b="1">
                <a:ea typeface="MS PGothic" charset="-128"/>
              </a:rPr>
              <a:t>running</a:t>
            </a:r>
            <a:r>
              <a:rPr lang="en-US" altLang="en-US">
                <a:ea typeface="MS PGothic" charset="-128"/>
              </a:rPr>
              <a:t>:  Instructions are being executed</a:t>
            </a:r>
          </a:p>
          <a:p>
            <a:pPr lvl="1"/>
            <a:r>
              <a:rPr lang="en-US" altLang="en-US" b="1">
                <a:ea typeface="MS PGothic" charset="-128"/>
              </a:rPr>
              <a:t>waiting</a:t>
            </a:r>
            <a:r>
              <a:rPr lang="en-US" altLang="en-US">
                <a:ea typeface="MS PGothic" charset="-128"/>
              </a:rPr>
              <a:t>:  The process is waiting for some event to occur</a:t>
            </a:r>
          </a:p>
          <a:p>
            <a:pPr lvl="1"/>
            <a:r>
              <a:rPr lang="en-US" altLang="en-US" b="1">
                <a:ea typeface="MS PGothic" charset="-128"/>
              </a:rPr>
              <a:t>ready</a:t>
            </a:r>
            <a:r>
              <a:rPr lang="en-US" altLang="en-US">
                <a:ea typeface="MS PGothic" charset="-128"/>
              </a:rPr>
              <a:t>:  The process is waiting to be assigned to a processor</a:t>
            </a:r>
          </a:p>
          <a:p>
            <a:pPr lvl="1"/>
            <a:r>
              <a:rPr lang="en-US" altLang="en-US" b="1">
                <a:ea typeface="MS PGothic" charset="-128"/>
              </a:rPr>
              <a:t>terminated</a:t>
            </a:r>
            <a:r>
              <a:rPr lang="en-US" altLang="en-US">
                <a:ea typeface="MS PGothic" charset="-128"/>
              </a:rPr>
              <a:t>:  The process has finished execution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16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Concurrency vs. Parallelism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i="1" dirty="0" smtClean="0">
                <a:ea typeface="MS PGothic" charset="-128"/>
              </a:rPr>
              <a:t>Parallelism</a:t>
            </a:r>
            <a:r>
              <a:rPr lang="en-US" altLang="en-US" dirty="0" smtClean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implies a system can perform more than one task simultaneously</a:t>
            </a:r>
          </a:p>
          <a:p>
            <a:r>
              <a:rPr lang="en-US" altLang="en-US" b="1" i="1" dirty="0">
                <a:ea typeface="MS PGothic" charset="-128"/>
              </a:rPr>
              <a:t>Concurrency</a:t>
            </a:r>
            <a:r>
              <a:rPr lang="en-US" altLang="en-US" dirty="0">
                <a:ea typeface="MS PGothic" charset="-128"/>
              </a:rPr>
              <a:t> supports more than one task making progress</a:t>
            </a:r>
          </a:p>
          <a:p>
            <a:pPr lvl="1"/>
            <a:r>
              <a:rPr lang="en-US" altLang="en-US" dirty="0">
                <a:ea typeface="MS PGothic" charset="-128"/>
              </a:rPr>
              <a:t>Single processor / core, scheduler providing concurrency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 lvl="1"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Concurrency vs. Parallelism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execution on single-core system: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Parallelism on a multi-core system: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47" y="2000165"/>
            <a:ext cx="6899954" cy="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01" y="4157821"/>
            <a:ext cx="4350313" cy="171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477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Single and Multithreaded Processes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43" y="1427939"/>
            <a:ext cx="7589424" cy="49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49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 smtClean="0"/>
              <a:t>Identifies performance gains from adding additional cores to an application that has both serial and parallel components</a:t>
            </a:r>
          </a:p>
          <a:p>
            <a:pPr>
              <a:defRPr/>
            </a:pPr>
            <a:r>
              <a:rPr lang="en-US" altLang="en-US" b="1" i="1" dirty="0" smtClean="0"/>
              <a:t>S</a:t>
            </a:r>
            <a:r>
              <a:rPr lang="en-US" altLang="en-US" dirty="0" smtClean="0"/>
              <a:t> is serial portion</a:t>
            </a:r>
          </a:p>
          <a:p>
            <a:pPr>
              <a:defRPr/>
            </a:pPr>
            <a:r>
              <a:rPr lang="en-US" altLang="en-US" b="1" i="1" dirty="0" smtClean="0"/>
              <a:t>N</a:t>
            </a:r>
            <a:r>
              <a:rPr lang="en-US" altLang="en-US" dirty="0" smtClean="0"/>
              <a:t> processing cores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That is, if application is 75% parallel / 25% serial, moving from 1 to 2 cores results in speedup of 1.6 times</a:t>
            </a:r>
          </a:p>
          <a:p>
            <a:pPr>
              <a:defRPr/>
            </a:pPr>
            <a:r>
              <a:rPr lang="en-US" altLang="en-US" dirty="0" smtClean="0"/>
              <a:t>As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approaches infinity, speedup approaches 1 / </a:t>
            </a:r>
            <a:r>
              <a:rPr lang="en-US" altLang="en-US" i="1" dirty="0" smtClean="0"/>
              <a:t>S</a:t>
            </a:r>
            <a:endParaRPr lang="en-US" altLang="en-US" i="1" dirty="0" smtClean="0"/>
          </a:p>
        </p:txBody>
      </p:sp>
      <p:pic>
        <p:nvPicPr>
          <p:cNvPr id="13316" name="Picture 1" descr="Screen Shot 2012-12-04 at 7.5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96" y="3318220"/>
            <a:ext cx="5268302" cy="196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572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User Threads and Kernel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User threads</a:t>
            </a:r>
            <a:r>
              <a:rPr lang="en-US" altLang="en-US" dirty="0">
                <a:ea typeface="MS PGothic" charset="-128"/>
              </a:rPr>
              <a:t> - management done by user-level threads library</a:t>
            </a:r>
          </a:p>
          <a:p>
            <a:r>
              <a:rPr lang="en-US" altLang="en-US" dirty="0">
                <a:ea typeface="MS PGothic" charset="-128"/>
              </a:rPr>
              <a:t>Three primary thread libraries:</a:t>
            </a:r>
          </a:p>
          <a:p>
            <a:pPr lvl="1"/>
            <a:r>
              <a:rPr lang="en-US" altLang="en-US" dirty="0">
                <a:ea typeface="MS PGothic" charset="-128"/>
              </a:rPr>
              <a:t> POSIX 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Pthreads</a:t>
            </a:r>
            <a:endParaRPr lang="en-US" altLang="en-US" b="1" i="1" dirty="0">
              <a:solidFill>
                <a:srgbClr val="3366FF"/>
              </a:solidFill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 Windows threads</a:t>
            </a:r>
          </a:p>
          <a:p>
            <a:pPr lvl="1"/>
            <a:r>
              <a:rPr lang="en-US" altLang="en-US" dirty="0">
                <a:ea typeface="MS PGothic" charset="-128"/>
              </a:rPr>
              <a:t> Java threads</a:t>
            </a: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Kernel threads </a:t>
            </a:r>
            <a:r>
              <a:rPr lang="en-US" altLang="en-US" dirty="0">
                <a:ea typeface="MS PGothic" charset="-128"/>
              </a:rPr>
              <a:t>- Supported by the </a:t>
            </a:r>
            <a:r>
              <a:rPr lang="en-US" altLang="en-US" dirty="0" smtClean="0">
                <a:ea typeface="MS PGothic" charset="-128"/>
              </a:rPr>
              <a:t>Kernel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8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Many-to-One</a:t>
            </a:r>
            <a:br>
              <a:rPr lang="en-US" altLang="en-US">
                <a:ea typeface="MS PGothic" charset="-128"/>
              </a:rPr>
            </a:b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One-to-One</a:t>
            </a:r>
            <a:br>
              <a:rPr lang="en-US" altLang="en-US">
                <a:ea typeface="MS PGothic" charset="-128"/>
              </a:rPr>
            </a:b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Many-to-Many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15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Many user-level threads mapped to single kernel thread</a:t>
            </a:r>
          </a:p>
          <a:p>
            <a:r>
              <a:rPr lang="en-US" altLang="en-US" dirty="0">
                <a:ea typeface="MS PGothic" charset="-128"/>
              </a:rPr>
              <a:t>One thread blocking causes all to block</a:t>
            </a:r>
          </a:p>
          <a:p>
            <a:r>
              <a:rPr lang="en-US" altLang="en-US" dirty="0">
                <a:ea typeface="MS PGothic" charset="-128"/>
              </a:rPr>
              <a:t>Multiple threads may not run in parallel on </a:t>
            </a:r>
            <a:r>
              <a:rPr lang="en-US" altLang="en-US" dirty="0" err="1">
                <a:ea typeface="MS PGothic" charset="-128"/>
              </a:rPr>
              <a:t>muticore</a:t>
            </a:r>
            <a:r>
              <a:rPr lang="en-US" altLang="en-US" dirty="0">
                <a:ea typeface="MS PGothic" charset="-128"/>
              </a:rPr>
              <a:t> system because only one may be in kernel at a time</a:t>
            </a:r>
          </a:p>
          <a:p>
            <a:r>
              <a:rPr lang="en-US" altLang="en-US" dirty="0">
                <a:ea typeface="MS PGothic" charset="-128"/>
              </a:rPr>
              <a:t>Few systems currently use this model</a:t>
            </a:r>
          </a:p>
          <a:p>
            <a:r>
              <a:rPr lang="en-US" altLang="en-US" dirty="0">
                <a:ea typeface="MS PGothic" charset="-128"/>
              </a:rPr>
              <a:t>Examples: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GNU Portable Threads</a:t>
            </a:r>
          </a:p>
        </p:txBody>
      </p:sp>
      <p:pic>
        <p:nvPicPr>
          <p:cNvPr id="16388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55" y="3773188"/>
            <a:ext cx="3023870" cy="336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4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One-to-One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Each user-level thread maps to </a:t>
            </a:r>
            <a:r>
              <a:rPr lang="en-US" altLang="en-US" dirty="0" smtClean="0">
                <a:ea typeface="MS PGothic" charset="-128"/>
              </a:rPr>
              <a:t>a kernel </a:t>
            </a:r>
            <a:r>
              <a:rPr lang="en-US" altLang="en-US" dirty="0">
                <a:ea typeface="MS PGothic" charset="-128"/>
              </a:rPr>
              <a:t>thread</a:t>
            </a:r>
          </a:p>
          <a:p>
            <a:r>
              <a:rPr lang="en-US" altLang="en-US" dirty="0">
                <a:ea typeface="MS PGothic" charset="-128"/>
              </a:rPr>
              <a:t>Creating a user-level thread creates a kernel thread</a:t>
            </a:r>
          </a:p>
          <a:p>
            <a:r>
              <a:rPr lang="en-US" altLang="en-US" dirty="0">
                <a:ea typeface="MS PGothic" charset="-128"/>
              </a:rPr>
              <a:t>More concurrency than many-to-one</a:t>
            </a:r>
          </a:p>
          <a:p>
            <a:r>
              <a:rPr lang="en-US" altLang="en-US" dirty="0">
                <a:ea typeface="MS PGothic" charset="-128"/>
              </a:rPr>
              <a:t>Number of threads per process sometimes restricted due to overhead</a:t>
            </a:r>
          </a:p>
          <a:p>
            <a:r>
              <a:rPr lang="en-US" altLang="en-US" dirty="0">
                <a:ea typeface="MS PGothic" charset="-128"/>
              </a:rPr>
              <a:t>Examples</a:t>
            </a:r>
          </a:p>
          <a:p>
            <a:pPr lvl="1"/>
            <a:r>
              <a:rPr lang="en-US" altLang="en-US" dirty="0">
                <a:ea typeface="MS PGothic" charset="-128"/>
              </a:rPr>
              <a:t>Windows</a:t>
            </a:r>
          </a:p>
          <a:p>
            <a:pPr lvl="1"/>
            <a:r>
              <a:rPr lang="en-US" altLang="en-US" dirty="0">
                <a:ea typeface="MS PGothic" charset="-128"/>
              </a:rPr>
              <a:t>Linux</a:t>
            </a:r>
          </a:p>
          <a:p>
            <a:pPr lvl="1"/>
            <a:r>
              <a:rPr lang="en-US" altLang="en-US" dirty="0">
                <a:ea typeface="MS PGothic" charset="-128"/>
              </a:rPr>
              <a:t>Solaris 9 and later</a:t>
            </a:r>
          </a:p>
        </p:txBody>
      </p:sp>
      <p:pic>
        <p:nvPicPr>
          <p:cNvPr id="17412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29" y="3359855"/>
            <a:ext cx="4933038" cy="210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Many-to-Many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Allows many user level threads to be mapped to many kernel threads</a:t>
            </a:r>
          </a:p>
          <a:p>
            <a:r>
              <a:rPr lang="en-US" altLang="en-US" dirty="0">
                <a:ea typeface="MS PGothic" charset="-128"/>
              </a:rPr>
              <a:t>Allows the  operating system to create a sufficient number of kernel threads</a:t>
            </a:r>
          </a:p>
          <a:p>
            <a:r>
              <a:rPr lang="en-US" altLang="en-US" dirty="0" smtClean="0">
                <a:ea typeface="MS PGothic" charset="-128"/>
              </a:rPr>
              <a:t>Examples:</a:t>
            </a:r>
          </a:p>
          <a:p>
            <a:pPr lvl="1"/>
            <a:r>
              <a:rPr lang="en-US" altLang="en-US" dirty="0" smtClean="0">
                <a:ea typeface="MS PGothic" charset="-128"/>
              </a:rPr>
              <a:t>Solaris </a:t>
            </a:r>
            <a:r>
              <a:rPr lang="en-US" altLang="en-US" dirty="0">
                <a:ea typeface="MS PGothic" charset="-128"/>
              </a:rPr>
              <a:t>prior to version 9</a:t>
            </a:r>
          </a:p>
          <a:p>
            <a:pPr lvl="1"/>
            <a:r>
              <a:rPr lang="en-US" altLang="en-US" dirty="0" smtClean="0">
                <a:ea typeface="MS PGothic" charset="-128"/>
              </a:rPr>
              <a:t>Windows  </a:t>
            </a:r>
            <a:r>
              <a:rPr lang="en-US" altLang="en-US" dirty="0">
                <a:ea typeface="MS PGothic" charset="-128"/>
              </a:rPr>
              <a:t>with the </a:t>
            </a:r>
            <a:r>
              <a:rPr lang="en-US" altLang="en-US" i="1" dirty="0" err="1" smtClean="0">
                <a:ea typeface="MS PGothic" charset="-128"/>
              </a:rPr>
              <a:t>ThreadFiber</a:t>
            </a:r>
            <a:r>
              <a:rPr lang="en-US" altLang="en-US" dirty="0" smtClean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package</a:t>
            </a:r>
          </a:p>
        </p:txBody>
      </p:sp>
      <p:pic>
        <p:nvPicPr>
          <p:cNvPr id="18436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77255"/>
            <a:ext cx="3482350" cy="334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014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Two-level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Similar to M:M, except that it allows a user thread to be </a:t>
            </a:r>
            <a:r>
              <a:rPr lang="en-US" altLang="en-US" b="1">
                <a:ea typeface="MS PGothic" charset="-128"/>
              </a:rPr>
              <a:t>bound</a:t>
            </a:r>
            <a:r>
              <a:rPr lang="en-US" altLang="en-US">
                <a:ea typeface="MS PGothic" charset="-128"/>
              </a:rPr>
              <a:t> to kernel thread</a:t>
            </a:r>
          </a:p>
          <a:p>
            <a:r>
              <a:rPr lang="en-US" altLang="en-US">
                <a:ea typeface="MS PGothic" charset="-128"/>
              </a:rPr>
              <a:t>Examples</a:t>
            </a:r>
          </a:p>
          <a:p>
            <a:pPr lvl="1"/>
            <a:r>
              <a:rPr lang="en-US" altLang="en-US">
                <a:ea typeface="MS PGothic" charset="-128"/>
              </a:rPr>
              <a:t>IRIX</a:t>
            </a:r>
          </a:p>
          <a:p>
            <a:pPr lvl="1"/>
            <a:r>
              <a:rPr lang="en-US" altLang="en-US">
                <a:ea typeface="MS PGothic" charset="-128"/>
              </a:rPr>
              <a:t>HP-UX</a:t>
            </a:r>
          </a:p>
          <a:p>
            <a:pPr lvl="1"/>
            <a:r>
              <a:rPr lang="en-US" altLang="en-US">
                <a:ea typeface="MS PGothic" charset="-128"/>
              </a:rPr>
              <a:t>Tru64 UNIX</a:t>
            </a:r>
          </a:p>
          <a:p>
            <a:pPr lvl="1"/>
            <a:r>
              <a:rPr lang="en-US" altLang="en-US">
                <a:ea typeface="MS PGothic" charset="-128"/>
              </a:rPr>
              <a:t>Solaris 8 and earlier</a:t>
            </a:r>
          </a:p>
        </p:txBody>
      </p:sp>
      <p:pic>
        <p:nvPicPr>
          <p:cNvPr id="19460" name="Picture 1" descr="4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6" y="2178656"/>
            <a:ext cx="4164821" cy="314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904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Diagram of Process State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15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Thread Libraries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ea typeface="MS PGothic" charset="-128"/>
              </a:rPr>
              <a:t>Two </a:t>
            </a:r>
            <a:r>
              <a:rPr lang="en-US" altLang="en-US" dirty="0">
                <a:ea typeface="MS PGothic" charset="-128"/>
              </a:rPr>
              <a:t>primary ways of implementing</a:t>
            </a:r>
          </a:p>
          <a:p>
            <a:pPr lvl="1"/>
            <a:r>
              <a:rPr lang="en-US" altLang="en-US" dirty="0">
                <a:ea typeface="MS PGothic" charset="-128"/>
              </a:rPr>
              <a:t>Library entirely in user space</a:t>
            </a:r>
          </a:p>
          <a:p>
            <a:pPr lvl="1"/>
            <a:r>
              <a:rPr lang="en-US" altLang="en-US" dirty="0">
                <a:ea typeface="MS PGothic" charset="-128"/>
              </a:rPr>
              <a:t>Kernel-level library supported by the 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218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Pthreads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May be provided either as user-level or kernel-level</a:t>
            </a:r>
          </a:p>
          <a:p>
            <a:r>
              <a:rPr lang="en-US" altLang="en-US" dirty="0">
                <a:ea typeface="MS PGothic" charset="-128"/>
              </a:rPr>
              <a:t>A POSIX standard (IEEE 1003.1c) API for thread creation and synchronization</a:t>
            </a:r>
          </a:p>
          <a:p>
            <a:r>
              <a:rPr lang="en-US" altLang="en-US" b="1" i="1" dirty="0">
                <a:ea typeface="MS PGothic" charset="-128"/>
              </a:rPr>
              <a:t>Specification</a:t>
            </a:r>
            <a:r>
              <a:rPr lang="en-US" altLang="en-US" dirty="0">
                <a:ea typeface="MS PGothic" charset="-128"/>
              </a:rPr>
              <a:t>, not </a:t>
            </a:r>
            <a:r>
              <a:rPr lang="en-US" altLang="en-US" b="1" i="1" dirty="0">
                <a:ea typeface="MS PGothic" charset="-128"/>
              </a:rPr>
              <a:t>implementation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Common </a:t>
            </a:r>
            <a:r>
              <a:rPr lang="en-US" altLang="en-US" dirty="0">
                <a:ea typeface="MS PGothic" charset="-128"/>
              </a:rPr>
              <a:t>in UNIX operating systems (Solaris, Linux, Mac OS X)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485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Pthreads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1" name="Picture 1" descr="Screen Shot 2012-12-04 at 8.5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835074"/>
            <a:ext cx="8483600" cy="63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80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Pthreads Example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34" y="882172"/>
            <a:ext cx="7008426" cy="645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14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Implicit Threading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MS PGothic" charset="-128"/>
              </a:rPr>
              <a:t>Creation </a:t>
            </a:r>
            <a:r>
              <a:rPr lang="en-US" altLang="en-US" dirty="0">
                <a:ea typeface="MS PGothic" charset="-128"/>
              </a:rPr>
              <a:t>and management of threads done by compilers and run-time libraries rather than programmers</a:t>
            </a:r>
          </a:p>
          <a:p>
            <a:r>
              <a:rPr lang="en-US" altLang="en-US" dirty="0">
                <a:ea typeface="MS PGothic" charset="-128"/>
              </a:rPr>
              <a:t>Three methods explored</a:t>
            </a:r>
          </a:p>
          <a:p>
            <a:pPr lvl="1"/>
            <a:r>
              <a:rPr lang="en-US" altLang="en-US" dirty="0">
                <a:ea typeface="MS PGothic" charset="-128"/>
              </a:rPr>
              <a:t>Thread Pools</a:t>
            </a:r>
          </a:p>
          <a:p>
            <a:pPr lvl="1"/>
            <a:r>
              <a:rPr lang="en-US" altLang="en-US" dirty="0" err="1">
                <a:ea typeface="MS PGothic" charset="-128"/>
              </a:rPr>
              <a:t>OpenMP</a:t>
            </a:r>
            <a:endParaRPr lang="en-US" altLang="en-US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Grand Central </a:t>
            </a:r>
            <a:r>
              <a:rPr lang="en-US" altLang="en-US" dirty="0" smtClean="0">
                <a:ea typeface="MS PGothic" charset="-128"/>
              </a:rPr>
              <a:t>Dispatch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0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Thread Pools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Create a number of threads in a pool where they await work</a:t>
            </a:r>
          </a:p>
          <a:p>
            <a:r>
              <a:rPr lang="en-US" altLang="en-US" dirty="0">
                <a:ea typeface="MS PGothic" charset="-128"/>
              </a:rPr>
              <a:t>Advantages:</a:t>
            </a:r>
          </a:p>
          <a:p>
            <a:pPr lvl="1"/>
            <a:r>
              <a:rPr lang="en-US" altLang="en-US" dirty="0">
                <a:ea typeface="MS PGothic" charset="-128"/>
              </a:rPr>
              <a:t>Usually slightly faster to service a request with an existing thread than create a new thread</a:t>
            </a:r>
          </a:p>
          <a:p>
            <a:pPr lvl="1"/>
            <a:r>
              <a:rPr lang="en-US" altLang="en-US" dirty="0">
                <a:ea typeface="MS PGothic" charset="-128"/>
              </a:rPr>
              <a:t>Allows the number of threads in the application(s) to be bound </a:t>
            </a:r>
            <a:r>
              <a:rPr lang="en-US" altLang="en-US" dirty="0" smtClean="0">
                <a:ea typeface="MS PGothic" charset="-128"/>
              </a:rPr>
              <a:t>by</a:t>
            </a:r>
            <a:r>
              <a:rPr lang="en-US" altLang="en-US" dirty="0" smtClean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the size of the pool</a:t>
            </a:r>
          </a:p>
          <a:p>
            <a:pPr lvl="1"/>
            <a:r>
              <a:rPr lang="en-US" altLang="en-US" dirty="0">
                <a:ea typeface="MS PGothic" charset="-128"/>
              </a:rPr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 dirty="0" err="1" smtClean="0">
                <a:ea typeface="MS PGothic" charset="-128"/>
              </a:rPr>
              <a:t>Ex:Tasks</a:t>
            </a:r>
            <a:r>
              <a:rPr lang="en-US" altLang="en-US" dirty="0" smtClean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could be scheduled to run </a:t>
            </a:r>
            <a:r>
              <a:rPr lang="en-US" altLang="en-US" dirty="0" smtClean="0">
                <a:ea typeface="MS PGothic" charset="-128"/>
              </a:rPr>
              <a:t>periodically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726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OpenMP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MS PGothic" charset="-128"/>
              </a:rPr>
              <a:t>Set of compiler directives and an API for C, C++, FORTRAN </a:t>
            </a:r>
          </a:p>
          <a:p>
            <a:r>
              <a:rPr lang="en-US" altLang="en-US" sz="2800" dirty="0">
                <a:ea typeface="MS PGothic" charset="-128"/>
              </a:rPr>
              <a:t>Provides support for parallel programming in shared-memory environments</a:t>
            </a:r>
          </a:p>
          <a:p>
            <a:r>
              <a:rPr lang="en-US" altLang="en-US" sz="2800" dirty="0">
                <a:ea typeface="MS PGothic" charset="-128"/>
              </a:rPr>
              <a:t>Identifies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parallel regions </a:t>
            </a:r>
            <a:r>
              <a:rPr lang="en-US" altLang="en-US" sz="2800" dirty="0">
                <a:ea typeface="MS PGothic" charset="-128"/>
              </a:rPr>
              <a:t>– blocks of code that can run in parallel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charset="0"/>
                <a:ea typeface="MS PGothic" charset="-128"/>
              </a:rPr>
              <a:t>#pragma </a:t>
            </a:r>
            <a:r>
              <a:rPr lang="en-US" altLang="en-US" sz="2800" b="1" dirty="0" err="1">
                <a:latin typeface="Courier New" charset="0"/>
                <a:ea typeface="MS PGothic" charset="-128"/>
              </a:rPr>
              <a:t>omp</a:t>
            </a:r>
            <a:r>
              <a:rPr lang="en-US" altLang="en-US" sz="2800" b="1" dirty="0">
                <a:latin typeface="Courier New" charset="0"/>
                <a:ea typeface="MS PGothic" charset="-128"/>
              </a:rPr>
              <a:t> parallel </a:t>
            </a:r>
          </a:p>
          <a:p>
            <a:pPr marL="0" indent="0">
              <a:buNone/>
            </a:pPr>
            <a:r>
              <a:rPr lang="en-US" altLang="en-US" sz="2800" dirty="0">
                <a:ea typeface="MS PGothic" charset="-128"/>
              </a:rPr>
              <a:t>Create as many threads as there are cores</a:t>
            </a:r>
          </a:p>
          <a:p>
            <a:pPr marL="0" indent="0">
              <a:buNone/>
            </a:pPr>
            <a:r>
              <a:rPr lang="da-DK" altLang="en-US" sz="2800" b="1" dirty="0">
                <a:latin typeface="Courier New" charset="0"/>
                <a:ea typeface="MS PGothic" charset="-128"/>
              </a:rPr>
              <a:t>#</a:t>
            </a:r>
            <a:r>
              <a:rPr lang="da-DK" altLang="en-US" sz="2800" b="1" dirty="0" err="1">
                <a:latin typeface="Courier New" charset="0"/>
                <a:ea typeface="MS PGothic" charset="-128"/>
              </a:rPr>
              <a:t>pragma</a:t>
            </a:r>
            <a:r>
              <a:rPr lang="da-DK" altLang="en-US" sz="2800" b="1" dirty="0">
                <a:latin typeface="Courier New" charset="0"/>
                <a:ea typeface="MS PGothic" charset="-128"/>
              </a:rPr>
              <a:t> </a:t>
            </a:r>
            <a:r>
              <a:rPr lang="da-DK" altLang="en-US" sz="2800" b="1" dirty="0" err="1">
                <a:latin typeface="Courier New" charset="0"/>
                <a:ea typeface="MS PGothic" charset="-128"/>
              </a:rPr>
              <a:t>omp</a:t>
            </a:r>
            <a:r>
              <a:rPr lang="da-DK" altLang="en-US" sz="2800" b="1" dirty="0">
                <a:latin typeface="Courier New" charset="0"/>
                <a:ea typeface="MS PGothic" charset="-128"/>
              </a:rPr>
              <a:t> parallel for for(i=0;i&lt;</a:t>
            </a:r>
            <a:r>
              <a:rPr lang="da-DK" altLang="en-US" sz="2800" b="1" dirty="0" err="1">
                <a:latin typeface="Courier New" charset="0"/>
                <a:ea typeface="MS PGothic" charset="-128"/>
              </a:rPr>
              <a:t>N;i</a:t>
            </a:r>
            <a:r>
              <a:rPr lang="da-DK" altLang="en-US" sz="2800" b="1" dirty="0">
                <a:latin typeface="Courier New" charset="0"/>
                <a:ea typeface="MS PGothic" charset="-128"/>
              </a:rPr>
              <a:t>++) { </a:t>
            </a:r>
          </a:p>
          <a:p>
            <a:pPr marL="0" indent="0">
              <a:buNone/>
            </a:pPr>
            <a:r>
              <a:rPr lang="da-DK" altLang="en-US" sz="2800" b="1" dirty="0">
                <a:latin typeface="Courier New" charset="0"/>
                <a:ea typeface="MS PGothic" charset="-128"/>
              </a:rPr>
              <a:t>    c[i] = a[i] + b[i]; </a:t>
            </a:r>
          </a:p>
          <a:p>
            <a:pPr marL="0" indent="0">
              <a:buNone/>
            </a:pPr>
            <a:r>
              <a:rPr lang="da-DK" altLang="en-US" sz="2800" b="1" dirty="0">
                <a:latin typeface="Courier New" charset="0"/>
                <a:ea typeface="MS PGothic" charset="-128"/>
              </a:rPr>
              <a:t>} </a:t>
            </a:r>
          </a:p>
          <a:p>
            <a:pPr marL="0" indent="0">
              <a:buNone/>
            </a:pPr>
            <a:r>
              <a:rPr lang="en-US" altLang="en-US" sz="2800" dirty="0">
                <a:ea typeface="MS PGothic" charset="-128"/>
              </a:rPr>
              <a:t>Run for loop in parallel</a:t>
            </a:r>
          </a:p>
          <a:p>
            <a:endParaRPr lang="en-US" altLang="en-US" sz="2800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026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Grand Central Dispatch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Apple technology for Mac OS X and iOS operating systems</a:t>
            </a:r>
          </a:p>
          <a:p>
            <a:r>
              <a:rPr lang="en-US" altLang="en-US">
                <a:ea typeface="MS PGothic" charset="-128"/>
              </a:rPr>
              <a:t>Extensions to C, C++ languages, API, and run-time library</a:t>
            </a:r>
          </a:p>
          <a:p>
            <a:r>
              <a:rPr lang="en-US" altLang="en-US">
                <a:ea typeface="MS PGothic" charset="-128"/>
              </a:rPr>
              <a:t>Allows identification of parallel sections</a:t>
            </a:r>
          </a:p>
          <a:p>
            <a:r>
              <a:rPr lang="en-US" altLang="en-US">
                <a:ea typeface="MS PGothic" charset="-128"/>
              </a:rPr>
              <a:t>Manages most of the details of threading</a:t>
            </a:r>
          </a:p>
          <a:p>
            <a:r>
              <a:rPr lang="en-US" altLang="en-US">
                <a:ea typeface="MS PGothic" charset="-128"/>
              </a:rPr>
              <a:t>Block is in “^{ }” -   </a:t>
            </a:r>
            <a:r>
              <a:rPr lang="ro-RO" altLang="en-US" b="1">
                <a:latin typeface="Courier New" charset="0"/>
                <a:ea typeface="MS PGothic" charset="-128"/>
              </a:rPr>
              <a:t>ˆ{ printf("I am a block"); } 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Blocks placed in dispatch queue</a:t>
            </a:r>
          </a:p>
          <a:p>
            <a:pPr lvl="1"/>
            <a:r>
              <a:rPr lang="en-US" altLang="en-US">
                <a:ea typeface="MS PGothic" charset="-128"/>
              </a:rPr>
              <a:t>Assigned to available thread in thread pool when removed from queue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421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Grand Central Dispatch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Two types of dispatch queues:</a:t>
            </a:r>
          </a:p>
          <a:p>
            <a:pPr lvl="1"/>
            <a:r>
              <a:rPr lang="en-US" altLang="en-US">
                <a:ea typeface="MS PGothic" charset="-128"/>
              </a:rPr>
              <a:t>serial – blocks removed in FIFO order, queue is per process, called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main queue</a:t>
            </a:r>
          </a:p>
          <a:p>
            <a:pPr lvl="2"/>
            <a:r>
              <a:rPr lang="en-US" altLang="en-US">
                <a:ea typeface="MS PGothic" charset="-128"/>
              </a:rPr>
              <a:t>Programmers can create additional serial queues within program</a:t>
            </a:r>
          </a:p>
          <a:p>
            <a:pPr lvl="1"/>
            <a:r>
              <a:rPr lang="en-US" altLang="en-US">
                <a:ea typeface="MS PGothic" charset="-128"/>
              </a:rPr>
              <a:t>concurrent – removed in FIFO order but several may be removed at a time</a:t>
            </a:r>
          </a:p>
          <a:p>
            <a:pPr lvl="2"/>
            <a:r>
              <a:rPr lang="en-US" altLang="en-US">
                <a:ea typeface="MS PGothic" charset="-128"/>
              </a:rPr>
              <a:t>Three system wide queues with priorities low, default, high</a:t>
            </a:r>
          </a:p>
          <a:p>
            <a:pPr lvl="2"/>
            <a:endParaRPr lang="en-US" altLang="en-US">
              <a:ea typeface="MS PGothic" charset="-128"/>
            </a:endParaRPr>
          </a:p>
          <a:p>
            <a:endParaRPr lang="en-US" altLang="en-US">
              <a:ea typeface="MS PGothic" charset="-128"/>
            </a:endParaRPr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54" y="4693507"/>
            <a:ext cx="8780385" cy="164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878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Semantics of fork() and exec()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Does </a:t>
            </a:r>
            <a:r>
              <a:rPr lang="en-US" altLang="en-US" b="1"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ea typeface="MS PGothic" charset="-128"/>
              </a:rPr>
              <a:t>duplicate only the calling thread or all threads?</a:t>
            </a:r>
          </a:p>
          <a:p>
            <a:pPr lvl="1"/>
            <a:r>
              <a:rPr lang="en-US" altLang="en-US">
                <a:ea typeface="MS PGothic" charset="-128"/>
              </a:rPr>
              <a:t>Some UNIXes have two versions of fork</a:t>
            </a:r>
          </a:p>
          <a:p>
            <a:r>
              <a:rPr lang="en-US" altLang="en-US" b="1">
                <a:latin typeface="Courier New" charset="0"/>
                <a:ea typeface="MS PGothic" charset="-128"/>
              </a:rPr>
              <a:t>exec() </a:t>
            </a:r>
            <a:r>
              <a:rPr lang="en-US" altLang="en-US">
                <a:ea typeface="MS PGothic" charset="-128"/>
              </a:rPr>
              <a:t>usually works as normal – replace the running process including all threads</a:t>
            </a:r>
          </a:p>
          <a:p>
            <a:pPr lvl="1"/>
            <a:endParaRPr lang="en-US" altLang="en-US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89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Information associated with each process 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(also called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task control block</a:t>
            </a:r>
            <a:r>
              <a:rPr lang="en-US" altLang="en-US" dirty="0">
                <a:ea typeface="MS PGothic" charset="-128"/>
              </a:rPr>
              <a:t>)</a:t>
            </a:r>
          </a:p>
          <a:p>
            <a:r>
              <a:rPr lang="en-US" altLang="en-US" dirty="0">
                <a:ea typeface="MS PGothic" charset="-128"/>
              </a:rPr>
              <a:t>Process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state</a:t>
            </a:r>
            <a:r>
              <a:rPr lang="en-US" altLang="en-US" dirty="0">
                <a:ea typeface="MS PGothic" charset="-128"/>
              </a:rPr>
              <a:t> – running, waiting, </a:t>
            </a:r>
            <a:r>
              <a:rPr lang="en-US" altLang="en-US" dirty="0" err="1">
                <a:ea typeface="MS PGothic" charset="-128"/>
              </a:rPr>
              <a:t>etc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Program counter </a:t>
            </a:r>
            <a:r>
              <a:rPr lang="en-US" altLang="en-US" dirty="0">
                <a:ea typeface="MS PGothic" charset="-128"/>
              </a:rPr>
              <a:t>– location of instruction to </a:t>
            </a:r>
            <a:r>
              <a:rPr lang="en-US" altLang="en-US" dirty="0" smtClean="0">
                <a:ea typeface="MS PGothic" charset="-128"/>
              </a:rPr>
              <a:t>execute </a:t>
            </a:r>
            <a:r>
              <a:rPr lang="en-US" altLang="en-US" dirty="0">
                <a:ea typeface="MS PGothic" charset="-128"/>
              </a:rPr>
              <a:t>next </a:t>
            </a:r>
          </a:p>
          <a:p>
            <a:r>
              <a:rPr lang="en-US" altLang="en-US" dirty="0">
                <a:ea typeface="MS PGothic" charset="-128"/>
              </a:rPr>
              <a:t>CPU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registers</a:t>
            </a:r>
            <a:r>
              <a:rPr lang="en-US" altLang="en-US" dirty="0">
                <a:ea typeface="MS PGothic" charset="-128"/>
              </a:rPr>
              <a:t> – contents of all process-centric registers</a:t>
            </a:r>
          </a:p>
          <a:p>
            <a:r>
              <a:rPr lang="en-US" altLang="en-US" dirty="0">
                <a:ea typeface="MS PGothic" charset="-128"/>
              </a:rPr>
              <a:t>CPU 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scheduling</a:t>
            </a:r>
            <a:r>
              <a:rPr lang="en-US" altLang="en-US" dirty="0">
                <a:ea typeface="MS PGothic" charset="-128"/>
              </a:rPr>
              <a:t> information- priorities, scheduling queue pointers</a:t>
            </a:r>
          </a:p>
          <a:p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Memory-management</a:t>
            </a:r>
            <a:r>
              <a:rPr lang="en-US" altLang="en-US" dirty="0">
                <a:ea typeface="MS PGothic" charset="-128"/>
              </a:rPr>
              <a:t> information – memory allocated to the process</a:t>
            </a:r>
          </a:p>
          <a:p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Accounting</a:t>
            </a:r>
            <a:r>
              <a:rPr lang="en-US" altLang="en-US" dirty="0">
                <a:ea typeface="MS PGothic" charset="-128"/>
              </a:rPr>
              <a:t> information – CPU used, clock time elapsed since start, time limits</a:t>
            </a:r>
          </a:p>
          <a:p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I/O</a:t>
            </a:r>
            <a:r>
              <a:rPr lang="en-US" altLang="en-US" dirty="0">
                <a:ea typeface="MS PGothic" charset="-128"/>
              </a:rPr>
              <a:t> status information – I/O devices allocated to process, list of open files</a:t>
            </a:r>
          </a:p>
          <a:p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3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Signals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960647" lvl="1">
              <a:defRPr/>
            </a:pPr>
            <a:r>
              <a:rPr lang="en-US" dirty="0">
                <a:ea typeface="ＭＳ Ｐゴシック" charset="0"/>
              </a:rPr>
              <a:t>Signal is generated by </a:t>
            </a:r>
            <a:r>
              <a:rPr lang="en-US" dirty="0" smtClean="0">
                <a:ea typeface="ＭＳ Ｐゴシック" charset="0"/>
              </a:rPr>
              <a:t>a particular </a:t>
            </a:r>
            <a:r>
              <a:rPr lang="en-US" dirty="0">
                <a:ea typeface="ＭＳ Ｐゴシック" charset="0"/>
              </a:rPr>
              <a:t>event</a:t>
            </a:r>
          </a:p>
          <a:p>
            <a:pPr marL="960647" lvl="1"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960647" lvl="1">
              <a:defRPr/>
            </a:pPr>
            <a:r>
              <a:rPr lang="en-US" dirty="0">
                <a:ea typeface="ＭＳ Ｐゴシック" charset="0"/>
              </a:rPr>
              <a:t>Signal is </a:t>
            </a:r>
            <a:r>
              <a:rPr lang="en-US" dirty="0" smtClean="0">
                <a:ea typeface="ＭＳ Ｐゴシック" charset="0"/>
              </a:rPr>
              <a:t>handled by one of two signal handlers:</a:t>
            </a:r>
          </a:p>
          <a:p>
            <a:pPr marL="1224851" lvl="2">
              <a:defRPr/>
            </a:pPr>
            <a:r>
              <a:rPr lang="en-US" dirty="0" smtClean="0">
                <a:ea typeface="ＭＳ Ｐゴシック" charset="0"/>
              </a:rPr>
              <a:t>default</a:t>
            </a:r>
          </a:p>
          <a:p>
            <a:pPr marL="1224851" lvl="2">
              <a:defRPr/>
            </a:pPr>
            <a:r>
              <a:rPr lang="en-US" dirty="0" smtClean="0">
                <a:ea typeface="ＭＳ Ｐゴシック" charset="0"/>
              </a:rPr>
              <a:t>user-defined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 kernel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runs when handling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 signal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898175" lvl="1"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898175"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223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Signal Handling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898175" lvl="1">
              <a:defRPr/>
            </a:pPr>
            <a:r>
              <a:rPr lang="en-US" dirty="0" smtClean="0">
                <a:ea typeface="ＭＳ Ｐゴシック" charset="0"/>
              </a:rPr>
              <a:t>Deliver </a:t>
            </a:r>
            <a:r>
              <a:rPr lang="en-US" dirty="0">
                <a:ea typeface="ＭＳ Ｐゴシック" charset="0"/>
              </a:rPr>
              <a:t>the signal to the thread to which the signal applies</a:t>
            </a:r>
          </a:p>
          <a:p>
            <a:pPr marL="960647" lvl="1"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960647" lvl="1"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960647" lvl="1"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45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Thread Cancellation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Terminating a thread before it has finished</a:t>
            </a:r>
          </a:p>
          <a:p>
            <a:r>
              <a:rPr lang="en-US" altLang="en-US" dirty="0">
                <a:ea typeface="MS PGothic" charset="-128"/>
              </a:rPr>
              <a:t>Thread to be canceled is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target thread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Two general approaches:</a:t>
            </a:r>
          </a:p>
          <a:p>
            <a:pPr lvl="1"/>
            <a:r>
              <a:rPr lang="en-US" altLang="en-US" b="1" dirty="0">
                <a:ea typeface="MS PGothic" charset="-128"/>
              </a:rPr>
              <a:t>Asynchronous cancellation</a:t>
            </a:r>
            <a:r>
              <a:rPr lang="en-US" altLang="en-US" dirty="0">
                <a:ea typeface="MS PGothic" charset="-128"/>
              </a:rPr>
              <a:t> terminates the target thread immediately</a:t>
            </a:r>
          </a:p>
          <a:p>
            <a:pPr lvl="1"/>
            <a:r>
              <a:rPr lang="en-US" altLang="en-US" b="1" dirty="0">
                <a:ea typeface="MS PGothic" charset="-128"/>
              </a:rPr>
              <a:t>Deferred cancellation</a:t>
            </a:r>
            <a:r>
              <a:rPr lang="en-US" altLang="en-US" dirty="0">
                <a:ea typeface="MS PGothic" charset="-128"/>
              </a:rPr>
              <a:t> allows the target thread to periodically check if it should be cancelled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 lvl="1"/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5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Thread Cancellation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Invoking thread cancellation requests cancellation, but actual cancellation depends on thread </a:t>
            </a:r>
            <a:r>
              <a:rPr lang="en-US" altLang="en-US" dirty="0" smtClean="0"/>
              <a:t>state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If thread has cancellation disabled, cancellation remains pending until thread enables it</a:t>
            </a:r>
          </a:p>
          <a:p>
            <a:pPr>
              <a:defRPr/>
            </a:pPr>
            <a:r>
              <a:rPr lang="en-US" altLang="en-US" dirty="0" smtClean="0"/>
              <a:t>Default type is deferred</a:t>
            </a:r>
          </a:p>
          <a:p>
            <a:pPr lvl="1">
              <a:defRPr/>
            </a:pPr>
            <a:r>
              <a:rPr lang="en-US" altLang="en-US" dirty="0" smtClean="0"/>
              <a:t>Cancellation only occurs when thread reaches </a:t>
            </a:r>
            <a:r>
              <a:rPr lang="en-US" altLang="en-US" b="1" dirty="0" smtClean="0">
                <a:solidFill>
                  <a:srgbClr val="3366FF"/>
                </a:solidFill>
              </a:rPr>
              <a:t>cancellation point</a:t>
            </a:r>
          </a:p>
          <a:p>
            <a:pPr lvl="2">
              <a:defRPr/>
            </a:pP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en-US" altLang="en-US" dirty="0" smtClean="0"/>
              <a:t>Then </a:t>
            </a:r>
            <a:r>
              <a:rPr lang="en-US" altLang="en-US" b="1" dirty="0" smtClean="0">
                <a:solidFill>
                  <a:srgbClr val="3366FF"/>
                </a:solidFill>
              </a:rPr>
              <a:t>cleanup handler </a:t>
            </a:r>
            <a:r>
              <a:rPr lang="en-US" altLang="en-US" dirty="0" smtClean="0"/>
              <a:t>is invoked</a:t>
            </a:r>
          </a:p>
          <a:p>
            <a:pPr>
              <a:defRPr/>
            </a:pPr>
            <a:r>
              <a:rPr lang="en-US" altLang="en-US" dirty="0" smtClean="0"/>
              <a:t>On Linux systems, thread cancellation is handled through signals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126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Thread-Local Storage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Thread-local storage </a:t>
            </a:r>
            <a:r>
              <a:rPr lang="en-US" altLang="en-US">
                <a:ea typeface="MS PGothic" charset="-128"/>
              </a:rPr>
              <a:t>(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TLS</a:t>
            </a:r>
            <a:r>
              <a:rPr lang="en-US" altLang="en-US">
                <a:ea typeface="MS PGothic" charset="-128"/>
              </a:rPr>
              <a:t>) allows each thread to have its own copy of data</a:t>
            </a:r>
          </a:p>
          <a:p>
            <a:r>
              <a:rPr lang="en-US" altLang="en-US">
                <a:ea typeface="MS PGothic" charset="-128"/>
              </a:rPr>
              <a:t>Useful when you do not have control over the thread creation process (i.e., when using a thread pool)</a:t>
            </a:r>
          </a:p>
          <a:p>
            <a:r>
              <a:rPr lang="en-US" altLang="en-US">
                <a:ea typeface="MS PGothic" charset="-128"/>
              </a:rPr>
              <a:t>Different from local variables</a:t>
            </a:r>
          </a:p>
          <a:p>
            <a:pPr lvl="1"/>
            <a:r>
              <a:rPr lang="en-US" altLang="en-US">
                <a:ea typeface="MS PGothic" charset="-128"/>
              </a:rPr>
              <a:t>Local variables visible only during single function invocation</a:t>
            </a:r>
          </a:p>
          <a:p>
            <a:pPr lvl="1"/>
            <a:r>
              <a:rPr lang="en-US" altLang="en-US">
                <a:ea typeface="MS PGothic" charset="-128"/>
              </a:rPr>
              <a:t>TLS visible across function invocations</a:t>
            </a:r>
          </a:p>
          <a:p>
            <a:r>
              <a:rPr lang="en-US" altLang="en-US">
                <a:ea typeface="MS PGothic" charset="-128"/>
              </a:rPr>
              <a:t>Similar to </a:t>
            </a:r>
            <a:r>
              <a:rPr lang="en-US" altLang="en-US" b="1">
                <a:latin typeface="Courier New" charset="0"/>
                <a:ea typeface="MS PGothic" charset="-128"/>
              </a:rPr>
              <a:t>static</a:t>
            </a:r>
            <a:r>
              <a:rPr lang="en-US" altLang="en-US">
                <a:ea typeface="MS PGothic" charset="-128"/>
              </a:rPr>
              <a:t> data</a:t>
            </a:r>
          </a:p>
          <a:p>
            <a:pPr lvl="1"/>
            <a:r>
              <a:rPr lang="en-US" altLang="en-US">
                <a:ea typeface="MS PGothic" charset="-128"/>
              </a:rPr>
              <a:t>TLS is unique to each thread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504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Scheduler Activations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MS PGothic" charset="-128"/>
              </a:rPr>
              <a:t>Both M:M and Two-level models require communication to maintain the appropriate number of kernel threads allocated to the application</a:t>
            </a:r>
          </a:p>
          <a:p>
            <a:r>
              <a:rPr lang="en-US" altLang="en-US" dirty="0">
                <a:ea typeface="MS PGothic" charset="-128"/>
              </a:rPr>
              <a:t>Typically use an intermediate data structure between user and kernel threads –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lightweight process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LWP</a:t>
            </a:r>
            <a:r>
              <a:rPr lang="en-US" altLang="en-US" dirty="0">
                <a:ea typeface="MS PGothic" charset="-128"/>
              </a:rPr>
              <a:t>)</a:t>
            </a:r>
          </a:p>
          <a:p>
            <a:pPr lvl="1"/>
            <a:r>
              <a:rPr lang="en-US" altLang="en-US" dirty="0">
                <a:ea typeface="MS PGothic" charset="-128"/>
              </a:rPr>
              <a:t>Appears to be a virtual processor on which process can schedule user thread to run</a:t>
            </a:r>
          </a:p>
          <a:p>
            <a:pPr lvl="1"/>
            <a:r>
              <a:rPr lang="en-US" altLang="en-US" dirty="0">
                <a:ea typeface="MS PGothic" charset="-128"/>
              </a:rPr>
              <a:t>Each LWP attached to kernel thread</a:t>
            </a:r>
          </a:p>
          <a:p>
            <a:pPr lvl="1"/>
            <a:r>
              <a:rPr lang="en-US" altLang="en-US" dirty="0">
                <a:ea typeface="MS PGothic" charset="-128"/>
              </a:rPr>
              <a:t>How many LWPs to create?</a:t>
            </a:r>
          </a:p>
          <a:p>
            <a:r>
              <a:rPr lang="en-US" altLang="en-US" dirty="0">
                <a:ea typeface="MS PGothic" charset="-128"/>
              </a:rPr>
              <a:t>Scheduler activations provide 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upcalls</a:t>
            </a:r>
            <a:r>
              <a:rPr lang="en-US" altLang="en-US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- a communication mechanism from the kernel to the 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 handler </a:t>
            </a:r>
            <a:r>
              <a:rPr lang="en-US" altLang="en-US" dirty="0">
                <a:ea typeface="MS PGothic" charset="-128"/>
              </a:rPr>
              <a:t>in the thread library</a:t>
            </a:r>
          </a:p>
          <a:p>
            <a:r>
              <a:rPr lang="en-US" altLang="en-US" dirty="0">
                <a:ea typeface="MS PGothic" charset="-128"/>
              </a:rPr>
              <a:t>This communication allows an application to maintain the correct number </a:t>
            </a:r>
            <a:r>
              <a:rPr lang="en-US" altLang="en-US" dirty="0" smtClean="0">
                <a:ea typeface="MS PGothic" charset="-128"/>
              </a:rPr>
              <a:t>of kernel </a:t>
            </a:r>
            <a:r>
              <a:rPr lang="en-US" altLang="en-US" dirty="0">
                <a:ea typeface="MS PGothic" charset="-128"/>
              </a:rPr>
              <a:t>threads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541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Windows Threads Data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7" name="Picture 1" descr="4_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386" y="882345"/>
            <a:ext cx="5703714" cy="623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9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Linux Threads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Linux refers to them as </a:t>
            </a:r>
            <a:r>
              <a:rPr lang="en-US" altLang="en-US" b="1" i="1" dirty="0" smtClean="0"/>
              <a:t>tasks</a:t>
            </a:r>
            <a:r>
              <a:rPr lang="en-US" altLang="en-US" dirty="0" smtClean="0"/>
              <a:t> rather than </a:t>
            </a:r>
            <a:r>
              <a:rPr lang="en-US" altLang="en-US" b="1" i="1" dirty="0" smtClean="0"/>
              <a:t>threads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Thread creation is done through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 smtClean="0"/>
              <a:t>system </a:t>
            </a:r>
            <a:r>
              <a:rPr lang="en-US" altLang="en-US" dirty="0" smtClean="0"/>
              <a:t>call</a:t>
            </a:r>
          </a:p>
          <a:p>
            <a:pPr>
              <a:defRPr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 smtClean="0"/>
              <a:t>allows a child task to share the address space of the parent task (</a:t>
            </a:r>
            <a:r>
              <a:rPr lang="en-US" altLang="en-US" smtClean="0"/>
              <a:t>process</a:t>
            </a:r>
            <a:r>
              <a:rPr lang="en-US" altLang="en-US" smtClean="0"/>
              <a:t>)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989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CPU Switch From Process to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1" y="790576"/>
            <a:ext cx="9243308" cy="620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3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So far, process has a single thread of execution</a:t>
            </a:r>
          </a:p>
          <a:p>
            <a:r>
              <a:rPr lang="en-US" altLang="en-US" dirty="0">
                <a:ea typeface="MS PGothic" charset="-128"/>
              </a:rPr>
              <a:t>Consider having multiple program counters per process</a:t>
            </a:r>
          </a:p>
          <a:p>
            <a:pPr lvl="1"/>
            <a:r>
              <a:rPr lang="en-US" altLang="en-US" dirty="0">
                <a:ea typeface="MS PGothic" charset="-128"/>
              </a:rPr>
              <a:t>Multiple locations can execute at once</a:t>
            </a:r>
          </a:p>
          <a:p>
            <a:pPr lvl="2"/>
            <a:r>
              <a:rPr lang="en-US" altLang="en-US" dirty="0">
                <a:ea typeface="MS PGothic" charset="-128"/>
              </a:rPr>
              <a:t>Multiple threads of control -&gt;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threads</a:t>
            </a:r>
          </a:p>
          <a:p>
            <a:r>
              <a:rPr lang="en-US" altLang="en-US" dirty="0">
                <a:ea typeface="MS PGothic" charset="-128"/>
              </a:rPr>
              <a:t>Must then have storage for thread details, multiple program counters in PCB</a:t>
            </a:r>
          </a:p>
          <a:p>
            <a:r>
              <a:rPr lang="en-US" altLang="en-US" dirty="0" smtClean="0">
                <a:ea typeface="MS PGothic" charset="-128"/>
              </a:rPr>
              <a:t>More on threads next lecture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7889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4082</Words>
  <Application>Microsoft Macintosh PowerPoint</Application>
  <PresentationFormat>Custom</PresentationFormat>
  <Paragraphs>745</Paragraphs>
  <Slides>77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Arial Unicode MS</vt:lpstr>
      <vt:lpstr>Courier New</vt:lpstr>
      <vt:lpstr>Helvetica</vt:lpstr>
      <vt:lpstr>Monaco</vt:lpstr>
      <vt:lpstr>Monotype Sorts</vt:lpstr>
      <vt:lpstr>MS PGothic</vt:lpstr>
      <vt:lpstr>ＭＳ Ｐゴシック</vt:lpstr>
      <vt:lpstr>Symbol</vt:lpstr>
      <vt:lpstr>Times New Roman</vt:lpstr>
      <vt:lpstr>Verdana</vt:lpstr>
      <vt:lpstr>Wingdings</vt:lpstr>
      <vt:lpstr>Arial</vt:lpstr>
      <vt:lpstr>Office Theme</vt:lpstr>
      <vt:lpstr>Week 2: Processes and Threads</vt:lpstr>
      <vt:lpstr>Chapter 3:  Processes</vt:lpstr>
      <vt:lpstr>Process Concept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Context Switch</vt:lpstr>
      <vt:lpstr>Operations on Processes</vt:lpstr>
      <vt:lpstr>Process Creation</vt:lpstr>
      <vt:lpstr>Process Creation (Cont.)</vt:lpstr>
      <vt:lpstr>C Program Forking Separate Process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Communications in Client-Server Systems</vt:lpstr>
      <vt:lpstr>Socket Communication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Chapter 4: Threads</vt:lpstr>
      <vt:lpstr>Multithreaded Server Architecture</vt:lpstr>
      <vt:lpstr>Concurrency vs. Parallelism</vt:lpstr>
      <vt:lpstr>Concurrency vs. Parallelism</vt:lpstr>
      <vt:lpstr>Single and Multithreaded Processes</vt:lpstr>
      <vt:lpstr>Amdahl’s Law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(Cont.)</vt:lpstr>
      <vt:lpstr>Implicit Threading</vt:lpstr>
      <vt:lpstr>Thread Pools</vt:lpstr>
      <vt:lpstr>OpenMP</vt:lpstr>
      <vt:lpstr>Grand Central Dispatch</vt:lpstr>
      <vt:lpstr>Grand Central Dispatch</vt:lpstr>
      <vt:lpstr>Semantics of fork() and exec()</vt:lpstr>
      <vt:lpstr>Signal Handling</vt:lpstr>
      <vt:lpstr>Signal Handling (Cont.)</vt:lpstr>
      <vt:lpstr>Thread Cancellation</vt:lpstr>
      <vt:lpstr>Thread Cancellation (Cont.)</vt:lpstr>
      <vt:lpstr>Thread-Local Storage</vt:lpstr>
      <vt:lpstr>Scheduler Activations</vt:lpstr>
      <vt:lpstr>Windows Threads Data Structures</vt:lpstr>
      <vt:lpstr>Linux Threads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2018-01-18T04:23:08Z</dcterms:modified>
</cp:coreProperties>
</file>