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388" r:id="rId3"/>
    <p:sldId id="323" r:id="rId4"/>
    <p:sldId id="324" r:id="rId5"/>
    <p:sldId id="327" r:id="rId6"/>
    <p:sldId id="329" r:id="rId7"/>
    <p:sldId id="333" r:id="rId8"/>
    <p:sldId id="334" r:id="rId9"/>
    <p:sldId id="337" r:id="rId10"/>
    <p:sldId id="339" r:id="rId11"/>
    <p:sldId id="343" r:id="rId12"/>
    <p:sldId id="346" r:id="rId13"/>
    <p:sldId id="349" r:id="rId14"/>
    <p:sldId id="350" r:id="rId15"/>
    <p:sldId id="351" r:id="rId16"/>
    <p:sldId id="352" r:id="rId17"/>
    <p:sldId id="355" r:id="rId18"/>
    <p:sldId id="357" r:id="rId19"/>
    <p:sldId id="360" r:id="rId20"/>
    <p:sldId id="362" r:id="rId21"/>
    <p:sldId id="367" r:id="rId22"/>
    <p:sldId id="369" r:id="rId23"/>
    <p:sldId id="370" r:id="rId24"/>
    <p:sldId id="374" r:id="rId25"/>
    <p:sldId id="380" r:id="rId26"/>
    <p:sldId id="381" r:id="rId27"/>
    <p:sldId id="382" r:id="rId28"/>
    <p:sldId id="383" r:id="rId29"/>
    <p:sldId id="384" r:id="rId30"/>
    <p:sldId id="386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 autoAdjust="0"/>
    <p:restoredTop sz="85688" autoAdjust="0"/>
  </p:normalViewPr>
  <p:slideViewPr>
    <p:cSldViewPr snapToGrid="0">
      <p:cViewPr varScale="1">
        <p:scale>
          <a:sx n="112" d="100"/>
          <a:sy n="112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8F530F3-1A77-024B-947F-B1F731737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B9A8C-69BF-3242-9D57-03689AF3BB1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1F37400-79FE-184C-834D-84E4E6150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4FE806E-4E52-3443-87AE-14DEB18A0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559F20D-1061-B148-9B68-C8D60A214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2A34F4-6A6F-8A4D-8051-5D8407DEB26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F752113-9A11-2B4E-94EF-769762C75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FC5D4D6-4F93-E24F-A3EE-AA286189E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4F68812-A191-0645-BAA1-052066A0F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60A9C6-7DF7-D54C-BE2B-73673C061598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5B437DC-4215-7545-8E35-394A1D026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B818D18-A61A-9746-ABEA-A6B9E74F9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1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BD2AF82-8A6F-7C4B-AEBA-9699ACADF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BE1D32-E861-A347-ACEB-CFF925118D22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4C342DD-E058-AA41-BBBB-0C869C45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4A66967-63F6-D34D-921F-F2E2B4821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9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02AEB59-DE25-8643-8D3D-8560D4220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10AC43-9E66-8243-81CB-9577662210E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37C4CC4-45B9-2141-BB47-50D4ABC4D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6A184F5-916C-B54E-A377-DD1BEC5E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4A87A1D-B958-FB4E-B055-D7877167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01855D-F46A-0446-B137-122797C0B29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4C9386F-28C7-7B4B-83C9-9F0ED20DC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4A51FCF-3324-D343-A03D-82AD8D5B7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03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3F27983-AAF8-D243-A3B5-CB5B0A709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01F8E3C-20FD-AF43-A00D-79A31FAB3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9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962CC1C-2867-4A4A-95DB-A1E7315A0D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7136F26-AF64-0945-BC25-21AAEE099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2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747C01D-A3F1-9F4A-BB4C-C2148240A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1C9592E-820F-3140-B33B-6D0841E8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7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9FF096E-83BF-584D-9BBE-807858C45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D5AE86-D30D-9E44-9FF6-8F806AA1F38A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BBBA41D-8E0D-3845-A341-23A83C7E1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D4ABD73-8CE1-9941-87C5-0B273108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3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128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43A4B08-5537-3B4A-8CB4-CF6A8B763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7715AD-5BC7-B74F-A7D7-AA4DF9245A6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D2F63B4-AE3D-4942-93C8-2737FBDB6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F8C4E1A-57C0-3347-875D-778CB32F3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48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82ABAA61-B641-1B4A-A4BE-B51F60E0A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CBB7813-5D56-1E4E-B9F6-4AEE6770220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262BFD37-67F5-104B-9B2B-F8480C824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2AFBAFE0-CC31-EF4A-9728-2A122D5BD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0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A61EDE8-F78C-CB44-B6B1-AD567D62A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6D6629-9DC0-784C-88BC-BB5C1279D3CF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3AA974EE-1B21-E543-AE2C-656CF53EF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D4C16E2-462F-0B4D-AD1C-71583DFD8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0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D6AAF64-AAF5-BB4F-A77B-DD08C7A86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21B32F-FE3B-014F-99D5-72EFFDC513A2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B0702EBE-850A-3846-8D93-8F611C8DB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E01AFBF5-05CB-144F-8DDF-80936D204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0519D49-605F-3A41-A8DF-74F4C4E8A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4BE07C-F8DF-6F43-9628-BC74145F13D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03E5E3C-654B-1D4F-909B-77C507097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4D731217-AF7E-8F42-A392-07F76F04D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76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C5ADC2-C37A-A846-936F-75491DE01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F764C2-282D-4B4D-B7D6-C83CD842631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4721389-4E60-E64B-B20C-6D23AA70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D059D563-02BC-D948-9BA0-D11DB79A4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A98A83D-791E-7841-9C53-A7CC4224A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2E84FD-6052-5E45-9DD1-03C0A1F062D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DA2B450-83BB-2C4B-80FF-A268A9293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B4F5067-F124-D74B-A256-B8EC5E793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2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6B01F90-F3C5-4943-AB91-66D5566AF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FDCF57B-19AB-D848-B93D-D71370B40C4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DE1E345-A9E5-1345-AB7D-D53C4259D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E44FA34-8D7C-AD41-B481-2C20C3C42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1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16633DD-66AA-7040-9D18-55E5986A4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529802-9467-024B-8844-21F314A8705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390C113-A5E3-C342-A643-FCA785FF8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9066EF8-0FF8-904C-A3E8-EB248C7D6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B470E78-FAB1-9E45-A706-07C27BBFA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F486DA-19B2-FF46-B298-C571AE33EEC8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1D5431-2186-5843-B4A1-2800D0F16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CB714D7-8CC9-EA4C-9CB8-E92FF9824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6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308C94C-76A5-BC41-9A09-885DE82C9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CFD595-FE02-7F41-88E8-96C1475D011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EBC66B9-2F3E-5B4D-8107-DAE245F3B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042F143-62C2-9C45-819E-BDD258E75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9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23B3119-2DDB-3A45-A8C1-BA7F98DBF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89ABB-A541-D14C-AAFB-27481EB48FAB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205FA1D-40D4-7B47-A129-6C857524D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62F0707-E3AE-9D4F-8264-8E148B72F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4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C9357F9-DC09-2F4D-BE7E-044940025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32B3EA-F237-5D4E-ACEC-41E48CE15C76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1C65137-9548-C040-A56F-578D972C2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1FC0DAD-ECD2-A249-9AB9-85264B082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9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0246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6240"/>
            <a:ext cx="9072563" cy="63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9055" y="1359696"/>
            <a:ext cx="4452276" cy="49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342" y="1359696"/>
            <a:ext cx="4452276" cy="49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4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4: 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</a:t>
            </a:r>
            <a:r>
              <a:rPr lang="en-GB" altLang="en-US" dirty="0" err="1"/>
              <a:t>www.cs.pitt.edu</a:t>
            </a:r>
            <a:r>
              <a:rPr lang="en-GB" altLang="en-US" dirty="0"/>
              <a:t>/~</a:t>
            </a:r>
            <a:r>
              <a:rPr lang="en-GB" altLang="en-US" dirty="0" err="1"/>
              <a:t>skhattab</a:t>
            </a:r>
            <a:r>
              <a:rPr lang="en-GB" altLang="en-US" dirty="0"/>
              <a:t>/cs1550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2053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  <a:p>
            <a:pPr algn="ctr" eaLnBrk="1">
              <a:lnSpc>
                <a:spcPct val="92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9C18B25-2639-0D41-9F7D-74C7C35E0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AEFA113-AC70-F14B-860F-79126404B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itchFamily="2" charset="2"/>
              </a:rPr>
              <a:t> FIFO</a:t>
            </a:r>
          </a:p>
          <a:p>
            <a:pPr lvl="1"/>
            <a:r>
              <a:rPr lang="en-US" altLang="en-US" i="1">
                <a:sym typeface="Symbol" pitchFamily="2" charset="2"/>
              </a:rPr>
              <a:t>q </a:t>
            </a:r>
            <a:r>
              <a:rPr lang="en-US" altLang="en-US">
                <a:sym typeface="Symbol" pitchFamily="2" charset="2"/>
              </a:rPr>
              <a:t>small  </a:t>
            </a:r>
            <a:r>
              <a:rPr lang="en-US" altLang="en-US" i="1">
                <a:sym typeface="Symbol" pitchFamily="2" charset="2"/>
              </a:rPr>
              <a:t>q </a:t>
            </a:r>
            <a:r>
              <a:rPr lang="en-US" altLang="en-US">
                <a:sym typeface="Symbol" pitchFamily="2" charset="2"/>
              </a:rPr>
              <a:t>must be large with respect to context switch, otherwise overhead is too high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A7708-D606-B74A-ABA6-663AA64D0A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62201-F210-C447-8157-2E8A854B92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54BFA-A4D3-A348-B14E-21A5B4E22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36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F768442-E65D-664A-B85F-A0C5B46BC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6DDF660-EB66-8047-87B7-0F4F8303C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</a:t>
            </a:r>
          </a:p>
          <a:p>
            <a:r>
              <a:rPr lang="en-US" altLang="en-US"/>
              <a:t>Process permanently in a given queue</a:t>
            </a:r>
            <a:endParaRPr lang="en-US" altLang="en-US" sz="882"/>
          </a:p>
          <a:p>
            <a:r>
              <a:rPr lang="en-US" altLang="en-US"/>
              <a:t>Each queue has its own scheduling algorithm:</a:t>
            </a:r>
          </a:p>
          <a:p>
            <a:pPr lvl="1"/>
            <a:r>
              <a:rPr lang="en-US" altLang="en-US"/>
              <a:t>foreground – RR</a:t>
            </a:r>
          </a:p>
          <a:p>
            <a:pPr lvl="1"/>
            <a:r>
              <a:rPr lang="en-US" altLang="en-US"/>
              <a:t>background – FCFS</a:t>
            </a:r>
            <a:endParaRPr lang="en-US" altLang="en-US" sz="882"/>
          </a:p>
          <a:p>
            <a:r>
              <a:rPr lang="en-US" altLang="en-US"/>
              <a:t>Scheduling must be done between the queues:</a:t>
            </a:r>
          </a:p>
          <a:p>
            <a:pPr lvl="1"/>
            <a:r>
              <a:rPr lang="en-US" alt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/>
              <a:t>20% to background in FCFS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728CD-4F67-F449-A842-B912D38560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6AA0-3184-C848-8D7C-51B5253D5C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0D36-4216-D041-B665-3F01D13874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269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5117FC2-59E0-9E4B-8DD5-4B53E68FC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98189E7-A1B4-844E-A19B-CC8EE2E82F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Three queues: </a:t>
            </a:r>
          </a:p>
          <a:p>
            <a:pPr lvl="1"/>
            <a:r>
              <a:rPr lang="en-US" altLang="en-US" sz="1543" i="1"/>
              <a:t>Q</a:t>
            </a:r>
            <a:r>
              <a:rPr lang="en-US" altLang="en-US" sz="1543" baseline="-25000"/>
              <a:t>0</a:t>
            </a:r>
            <a:r>
              <a:rPr lang="en-US" altLang="en-US" sz="1543"/>
              <a:t> – RR with time quantum 8 milliseconds</a:t>
            </a:r>
          </a:p>
          <a:p>
            <a:pPr lvl="1"/>
            <a:r>
              <a:rPr lang="en-US" altLang="en-US" sz="1543" i="1"/>
              <a:t>Q</a:t>
            </a:r>
            <a:r>
              <a:rPr lang="en-US" altLang="en-US" sz="1543" baseline="-25000"/>
              <a:t>1</a:t>
            </a:r>
            <a:r>
              <a:rPr lang="en-US" altLang="en-US" sz="1543"/>
              <a:t> – RR time quantum 16 milliseconds</a:t>
            </a:r>
          </a:p>
          <a:p>
            <a:pPr lvl="1"/>
            <a:r>
              <a:rPr lang="en-US" altLang="en-US" sz="1543" i="1"/>
              <a:t>Q</a:t>
            </a:r>
            <a:r>
              <a:rPr lang="en-US" altLang="en-US" sz="1543" baseline="-25000"/>
              <a:t>2</a:t>
            </a:r>
            <a:r>
              <a:rPr lang="en-US" altLang="en-US" sz="1543"/>
              <a:t> – FCFS</a:t>
            </a:r>
          </a:p>
          <a:p>
            <a:pPr lvl="1"/>
            <a:endParaRPr lang="en-US" altLang="en-US" sz="1543"/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 sz="1543"/>
              <a:t>A new job enters queue </a:t>
            </a:r>
            <a:r>
              <a:rPr lang="en-US" altLang="en-US" sz="1543" i="1"/>
              <a:t>Q</a:t>
            </a:r>
            <a:r>
              <a:rPr lang="en-US" altLang="en-US" sz="1543" i="1" baseline="-25000"/>
              <a:t>0</a:t>
            </a:r>
            <a:r>
              <a:rPr lang="en-US" altLang="en-US" sz="1543" i="1"/>
              <a:t> </a:t>
            </a:r>
            <a:r>
              <a:rPr lang="en-US" altLang="en-US" sz="1543"/>
              <a:t>which is served</a:t>
            </a:r>
            <a:r>
              <a:rPr lang="en-US" altLang="en-US" sz="1543" i="1"/>
              <a:t> </a:t>
            </a:r>
            <a:r>
              <a:rPr lang="en-US" altLang="en-US" sz="1543"/>
              <a:t>FCFS</a:t>
            </a:r>
          </a:p>
          <a:p>
            <a:pPr lvl="2"/>
            <a:r>
              <a:rPr lang="en-US" altLang="en-US" sz="1543"/>
              <a:t>When it gains CPU, job receives 8 milliseconds</a:t>
            </a:r>
          </a:p>
          <a:p>
            <a:pPr lvl="2"/>
            <a:r>
              <a:rPr lang="en-US" altLang="en-US" sz="1543"/>
              <a:t>If it does not finish in 8 milliseconds, job is moved to queue </a:t>
            </a:r>
            <a:r>
              <a:rPr lang="en-US" altLang="en-US" sz="1543" i="1"/>
              <a:t>Q</a:t>
            </a:r>
            <a:r>
              <a:rPr lang="en-US" altLang="en-US" sz="1543" baseline="-25000"/>
              <a:t>1</a:t>
            </a:r>
            <a:endParaRPr lang="en-US" altLang="en-US" sz="1543"/>
          </a:p>
          <a:p>
            <a:pPr lvl="1"/>
            <a:r>
              <a:rPr lang="en-US" altLang="en-US" sz="1543"/>
              <a:t>At </a:t>
            </a:r>
            <a:r>
              <a:rPr lang="en-US" altLang="en-US" sz="1543" i="1"/>
              <a:t>Q</a:t>
            </a:r>
            <a:r>
              <a:rPr lang="en-US" altLang="en-US" sz="1543" baseline="-25000"/>
              <a:t>1</a:t>
            </a:r>
            <a:r>
              <a:rPr lang="en-US" altLang="en-US" sz="1543"/>
              <a:t> job is again served FCFS and receives 16 additional milliseconds</a:t>
            </a:r>
          </a:p>
          <a:p>
            <a:pPr lvl="2"/>
            <a:r>
              <a:rPr lang="en-US" altLang="en-US" sz="1543"/>
              <a:t>If it still does not complete, it is preempted and moved to queue </a:t>
            </a:r>
            <a:r>
              <a:rPr lang="en-US" altLang="en-US" sz="1543" i="1"/>
              <a:t>Q</a:t>
            </a:r>
            <a:r>
              <a:rPr lang="en-US" altLang="en-US" sz="1543" baseline="-25000"/>
              <a:t>2</a:t>
            </a:r>
            <a:endParaRPr lang="en-US" altLang="en-US" sz="1543"/>
          </a:p>
        </p:txBody>
      </p:sp>
      <p:pic>
        <p:nvPicPr>
          <p:cNvPr id="29700" name="Picture 4" descr="5">
            <a:extLst>
              <a:ext uri="{FF2B5EF4-FFF2-40B4-BE49-F238E27FC236}">
                <a16:creationId xmlns:a16="http://schemas.microsoft.com/office/drawing/2014/main" id="{EBE677D3-8CF0-AF45-A3B2-69F97CC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2" y="974008"/>
            <a:ext cx="4257568" cy="283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802A8-FA33-434E-A05D-943A1669B2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4014-AA04-5940-B39F-7CADA41606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9FA05-DF4C-6841-9288-026B3EF3D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0890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2B63D4-7974-8B44-8F44-7B1F6C70F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528A305-E97D-E94B-86B7-EB485DF4B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{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int i, scope;</a:t>
            </a:r>
            <a:b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pthread_t tid[NUM THREADS];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/* first inquire on the current scope */</a:t>
            </a:r>
            <a:b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(pthread_attr_getscope(&amp;attr, &amp;scope) != 0)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scheduling scope\n");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printf("PTHREAD_SCOPE_PROCESS");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printf("PTHREAD_SCOPE_SYSTEM");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      fprintf(stderr, "Illegal scope value.\n"); </a:t>
            </a:r>
          </a:p>
          <a:p>
            <a:pPr marL="0" indent="0">
              <a:buNone/>
            </a:pPr>
            <a:r>
              <a:rPr lang="en-US" altLang="en-US" sz="1543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4F8DE-8295-EE42-A281-5A3A08DAEA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CA3DE-CCA3-C44F-85AD-2027EA923B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4505-7C86-404C-999C-9531588EB6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4687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35C1368-82B7-6C49-AA34-258208810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8747FAE-C871-C44A-BF6B-5F93B455C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algorithm to PCS or SCS */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pthread_attr_setscope(&amp;attr, PTHREAD_SCOPE_SYSTEM);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None/>
            </a:pPr>
            <a:r>
              <a:rPr lang="en-US" altLang="en-US" sz="1874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F7ABD-3338-C744-99E6-A63CA60EF0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C7579-F7C6-814B-B59C-34B67ED8C3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4C8B-E513-D64C-ADA4-C383F4154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823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299D9B3-F897-5B4C-B1CB-3A1CAFA48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Multiple-Processor Scheduling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152409A-426B-1A40-BB7F-65009DC75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Symmetric multiprocessing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SMP</a:t>
            </a:r>
            <a:r>
              <a:rPr lang="en-US" altLang="en-US" b="1" dirty="0"/>
              <a:t>) </a:t>
            </a:r>
            <a:r>
              <a:rPr lang="en-US" altLang="en-US" dirty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 dirty="0"/>
              <a:t>Currently, most common</a:t>
            </a:r>
            <a:endParaRPr lang="en-US" altLang="en-US" sz="882" dirty="0"/>
          </a:p>
          <a:p>
            <a:r>
              <a:rPr lang="en-US" altLang="en-US" b="1" dirty="0">
                <a:solidFill>
                  <a:srgbClr val="3366FF"/>
                </a:solidFill>
              </a:rPr>
              <a:t>Processor affinity </a:t>
            </a:r>
            <a:r>
              <a:rPr lang="en-US" altLang="en-US" dirty="0"/>
              <a:t>– process has affinity for processor on which it is currently running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 dirty="0"/>
              <a:t>Variations including </a:t>
            </a:r>
            <a:r>
              <a:rPr lang="en-US" altLang="en-US" b="1" dirty="0">
                <a:solidFill>
                  <a:srgbClr val="3366FF"/>
                </a:solidFill>
              </a:rPr>
              <a:t>processor sets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Load balancing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51C45-352A-4846-AE6E-9693CD918F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F2BD8-2705-E84C-B62B-F6F2921F73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FFD6-127F-8143-8616-DC63E1E720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9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F46164F-DA4D-E944-AD02-98A5F2BF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NUMA and CPU Scheduling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681C4-2254-0842-BF47-073561E1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3" name="TextBox 3">
            <a:extLst>
              <a:ext uri="{FF2B5EF4-FFF2-40B4-BE49-F238E27FC236}">
                <a16:creationId xmlns:a16="http://schemas.microsoft.com/office/drawing/2014/main" id="{7B8E7B46-315C-304C-8A16-0126289E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32" y="6007492"/>
            <a:ext cx="6513220" cy="25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0" tIns="50386" rIns="100770" bIns="50386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33"/>
              <a:t>Note that memory-placement algorithms can also consider affinity</a:t>
            </a:r>
          </a:p>
        </p:txBody>
      </p:sp>
      <p:pic>
        <p:nvPicPr>
          <p:cNvPr id="35844" name="Picture 1" descr="6_09.pdf">
            <a:extLst>
              <a:ext uri="{FF2B5EF4-FFF2-40B4-BE49-F238E27FC236}">
                <a16:creationId xmlns:a16="http://schemas.microsoft.com/office/drawing/2014/main" id="{54CFFA5E-DDBA-4E43-85A7-0B76DE0B2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47" y="1396440"/>
            <a:ext cx="6903454" cy="414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2C0C-1FA3-094C-A818-BD89AE8C4B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CA3-C74C-7948-AA80-AA79592988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6C88A-1A41-0A46-8B85-B21058B64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5189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16ED8D5-C70E-BB48-9C79-9784602C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Multithreaded Multicore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0ECC4-A1ED-BB4C-9961-6FAE3987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5" name="Picture 4" descr="5">
            <a:extLst>
              <a:ext uri="{FF2B5EF4-FFF2-40B4-BE49-F238E27FC236}">
                <a16:creationId xmlns:a16="http://schemas.microsoft.com/office/drawing/2014/main" id="{870D0536-CEF9-6346-BAC2-CEC0C270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77" y="1545184"/>
            <a:ext cx="7475679" cy="18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028A213F-9CA4-464F-9A83-847638EBA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76" y="4103574"/>
            <a:ext cx="7575425" cy="186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C9F8-4679-5E4F-9B8D-588F29A6EC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1D71-3847-7349-91D5-FADFE51593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BB8FE-F557-4242-9B34-7ACB7886C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360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56CB61F-BF94-A14E-9865-5A64A2BF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Real-Time CPU Scheduling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13F6B97-57A5-6A4A-A9CA-0F4585F9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Release by low-priority process of resources needed by high-priority processes</a:t>
            </a:r>
          </a:p>
          <a:p>
            <a:endParaRPr lang="en-US" altLang="en-US"/>
          </a:p>
          <a:p>
            <a:pPr lvl="1">
              <a:buFont typeface="Monotype Sorts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40964" name="Picture 3" descr="6_14.pdf">
            <a:extLst>
              <a:ext uri="{FF2B5EF4-FFF2-40B4-BE49-F238E27FC236}">
                <a16:creationId xmlns:a16="http://schemas.microsoft.com/office/drawing/2014/main" id="{326C48A2-CEA4-A344-916B-98449C4A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10" y="2868930"/>
            <a:ext cx="5315449" cy="441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3CBE7-E0AF-654E-A3C3-D02D17F8FB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82416-9722-7D45-AEAF-79D8FB9D57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7C74-0667-F046-AD15-A037AB398A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492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04E8C49-25D6-A84B-B21F-9DE5C138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 Montonic Scheduling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02A2A10B-382F-164E-8E3A-A140E4ADB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priority is assigned based on the inverse of its period</a:t>
            </a:r>
          </a:p>
          <a:p>
            <a:endParaRPr lang="en-US" altLang="en-US" sz="882"/>
          </a:p>
          <a:p>
            <a:r>
              <a:rPr lang="en-US" altLang="en-US"/>
              <a:t>Shorter periods = higher priority;</a:t>
            </a:r>
          </a:p>
          <a:p>
            <a:endParaRPr lang="en-US" altLang="en-US" sz="882"/>
          </a:p>
          <a:p>
            <a:r>
              <a:rPr lang="en-US" altLang="en-US"/>
              <a:t>Longer periods = lower priority</a:t>
            </a:r>
          </a:p>
          <a:p>
            <a:endParaRPr lang="en-US" altLang="en-US" sz="882"/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is assigned a higher priority than P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220C7E3E-3D8F-0B47-BEDE-EAD31B9D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25" y="4033577"/>
            <a:ext cx="7570175" cy="14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0555-EF61-5742-A389-78A3D147B9D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7228B-A8AE-0846-8467-ECEDCFE824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74A3-2ABE-3245-A056-D67E26E85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984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delayed for one week</a:t>
            </a:r>
          </a:p>
          <a:p>
            <a:r>
              <a:rPr lang="en-US" dirty="0"/>
              <a:t>Quiz 1 in recitations of this week</a:t>
            </a:r>
          </a:p>
          <a:p>
            <a:pPr lvl="1"/>
            <a:r>
              <a:rPr lang="en-US" dirty="0"/>
              <a:t>Open book, notes, and Internet</a:t>
            </a:r>
          </a:p>
          <a:p>
            <a:pPr lvl="1"/>
            <a:r>
              <a:rPr lang="en-US" dirty="0"/>
              <a:t>Online multiple-choice questions</a:t>
            </a:r>
          </a:p>
          <a:p>
            <a:pPr lvl="1"/>
            <a:r>
              <a:rPr lang="en-US" dirty="0"/>
              <a:t>Review the lab simulations!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96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E9BFEFC-7607-EB40-B670-0EB933FA3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/>
              <a:t>Earliest Deadline First Scheduling (EDF)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88FE0A-B396-1042-9608-31B9B079E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Priorities are assigned according to deadlines: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earlier the deadline, the higher the priority;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the later the deadline, the lower the priority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3A284F24-1D84-4744-BFF8-56A4410A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470466" y="3300358"/>
            <a:ext cx="7465179" cy="113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B71C5-FCA5-9942-A64C-9D058E8A83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569E8-8F99-3E43-A755-CDAF2AD3AA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66430-9FBB-0341-8217-B5EE1718F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579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5777435-B7FD-9A47-8BFB-5F48A9E6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841704F-5350-0148-B232-2EB1F9F88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Linux scheduling</a:t>
            </a:r>
          </a:p>
          <a:p>
            <a:endParaRPr lang="en-US" altLang="en-US" dirty="0"/>
          </a:p>
          <a:p>
            <a:r>
              <a:rPr lang="en-US" altLang="en-US" dirty="0"/>
              <a:t>Windows scheduling</a:t>
            </a:r>
          </a:p>
          <a:p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D40DE-0570-DE41-8DE1-0C67ACD32D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BC3FC-6506-6949-8CBA-09F72B0DB9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125A-CCAC-2543-A2CE-BF378A039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788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DA000D-160A-6C41-9F5D-2C9380BFC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/>
              <a:t>Linux Scheduling in Version 2.6.23 +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56CA79A-F35B-DA46-B417-9D8796313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i="1" dirty="0"/>
              <a:t>Completely Fair Scheduler </a:t>
            </a:r>
            <a:r>
              <a:rPr lang="en-US" altLang="en-US" sz="2400" dirty="0"/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Scheduling classes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Rather than quantum based on fixed time allotments, based on proportion of CPU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Quantum calculated based on </a:t>
            </a:r>
            <a:r>
              <a:rPr lang="en-US" altLang="en-US" sz="2400" b="1" dirty="0">
                <a:solidFill>
                  <a:srgbClr val="3366FF"/>
                </a:solidFill>
              </a:rPr>
              <a:t>nice value </a:t>
            </a:r>
            <a:r>
              <a:rPr lang="en-US" altLang="en-US" sz="2400" dirty="0"/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Calculates </a:t>
            </a:r>
            <a:r>
              <a:rPr lang="en-US" altLang="en-US" sz="2000" b="1" dirty="0">
                <a:solidFill>
                  <a:srgbClr val="3366FF"/>
                </a:solidFill>
              </a:rPr>
              <a:t>target latency </a:t>
            </a:r>
            <a:r>
              <a:rPr lang="en-US" altLang="en-US" sz="2000" dirty="0"/>
              <a:t>– interval of time during which task should run at least once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CFS scheduler maintains per task </a:t>
            </a:r>
            <a:r>
              <a:rPr lang="en-US" altLang="en-US" sz="2400" b="1" dirty="0">
                <a:solidFill>
                  <a:srgbClr val="3366FF"/>
                </a:solidFill>
              </a:rPr>
              <a:t>virtual run time </a:t>
            </a:r>
            <a:r>
              <a:rPr lang="en-US" altLang="en-US" sz="2400" dirty="0"/>
              <a:t>in variable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decide next task to run, scheduler picks task with lowest virtual run time</a:t>
            </a:r>
            <a:endParaRPr lang="en-US" alt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B06C-B2A5-F54E-A3D0-AF9069E14C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EB9D8-2EEA-E749-8164-F76294C69E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9069-A49E-EB4A-969D-483EBF733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5875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D2EC3F0-B7D9-8D4B-BEFE-C2EEBF3A7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CFS Performance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B8CF4-82EA-2B44-98B5-0F35CB2E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Red-Black Binary Search Tree</a:t>
            </a:r>
          </a:p>
        </p:txBody>
      </p:sp>
      <p:pic>
        <p:nvPicPr>
          <p:cNvPr id="54275" name="Picture 4" descr="Screen Shot 2012-12-17 at 9.25.06 PM.png">
            <a:extLst>
              <a:ext uri="{FF2B5EF4-FFF2-40B4-BE49-F238E27FC236}">
                <a16:creationId xmlns:a16="http://schemas.microsoft.com/office/drawing/2014/main" id="{6200ADCB-2A77-BD4A-852B-4905F0674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5257" r="5423" b="41507"/>
          <a:stretch/>
        </p:blipFill>
        <p:spPr bwMode="auto">
          <a:xfrm>
            <a:off x="2175273" y="2023110"/>
            <a:ext cx="6178788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03A8-1C23-4444-B7B5-CA6DD4EA4E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3BE-76F3-CB45-8FD1-06E762A12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5AFB-7E3C-384F-8426-936C285795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00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6944DBE-08B9-994B-8149-7390FB83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86" dirty="0"/>
              <a:t>Windows User Mode Scheduling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E9859020-97D6-0B4E-A261-3F30C59C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endParaRPr lang="en-US" altLang="en-US" sz="1764" dirty="0"/>
          </a:p>
          <a:p>
            <a:r>
              <a:rPr lang="en-US" altLang="en-US" dirty="0"/>
              <a:t>Windows 7 added </a:t>
            </a:r>
            <a:r>
              <a:rPr lang="en-US" altLang="en-US" b="1" dirty="0">
                <a:solidFill>
                  <a:srgbClr val="3366FF"/>
                </a:solidFill>
              </a:rPr>
              <a:t>user-mode scheduling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UMS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Applications create and manage threads independent of kernel</a:t>
            </a:r>
          </a:p>
          <a:p>
            <a:pPr lvl="1"/>
            <a:r>
              <a:rPr lang="en-US" altLang="en-US" dirty="0"/>
              <a:t>For large number of threads, much more efficient</a:t>
            </a:r>
          </a:p>
          <a:p>
            <a:pPr lvl="1"/>
            <a:r>
              <a:rPr lang="en-US" altLang="en-US" dirty="0"/>
              <a:t>UMS schedulers come from programming language libraries like                                         </a:t>
            </a:r>
          </a:p>
          <a:p>
            <a:pPr lvl="2"/>
            <a:r>
              <a:rPr lang="en-US" altLang="en-US" dirty="0"/>
              <a:t>C++ </a:t>
            </a:r>
            <a:r>
              <a:rPr lang="en-US" altLang="en-US" b="1" dirty="0">
                <a:solidFill>
                  <a:srgbClr val="3366FF"/>
                </a:solidFill>
              </a:rPr>
              <a:t>Concurrent Runtime </a:t>
            </a:r>
            <a:r>
              <a:rPr lang="en-US" altLang="en-US" dirty="0"/>
              <a:t>(</a:t>
            </a:r>
            <a:r>
              <a:rPr lang="en-US" altLang="en-US" dirty="0" err="1"/>
              <a:t>ConcRT</a:t>
            </a:r>
            <a:r>
              <a:rPr lang="en-US" altLang="en-US" dirty="0"/>
              <a:t>) framework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0171-260E-6D48-8496-50C930C675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18A29-A31A-6D43-B5CD-ACB1688ECD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04AFD-7DE7-4F4A-9390-C6FC99C82C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559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9F246A4-62C0-CC49-95E7-EE58978A7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Evaluation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B44F186-73E3-C845-ACB5-84B10F09A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select CPU-scheduling algorithm for an </a:t>
            </a:r>
            <a:r>
              <a:rPr lang="en-US" altLang="en-US"/>
              <a:t>OS?</a:t>
            </a:r>
          </a:p>
          <a:p>
            <a:r>
              <a:rPr lang="en-US" altLang="en-US"/>
              <a:t>at time 0: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FEEF4-C4E8-614D-BC3B-6BDF3E008E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06EC-4898-1144-8024-3513BA7B50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D32A-C8CE-AB4B-855F-FD1904F33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41982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9A422D-D37E-8849-8EEF-B3644CDCA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4B469583-D6EB-C443-B826-4E33008E5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960545"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960545"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960545"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5540" name="Picture 2" descr="Screen Shot 2012-12-17 at 9.47.12 PM.png">
            <a:extLst>
              <a:ext uri="{FF2B5EF4-FFF2-40B4-BE49-F238E27FC236}">
                <a16:creationId xmlns:a16="http://schemas.microsoft.com/office/drawing/2014/main" id="{E8F27F83-20DF-004A-88A1-432123100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84" y="3431395"/>
            <a:ext cx="4899789" cy="9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 descr="Screen Shot 2012-12-17 at 9.47.18 PM.png">
            <a:extLst>
              <a:ext uri="{FF2B5EF4-FFF2-40B4-BE49-F238E27FC236}">
                <a16:creationId xmlns:a16="http://schemas.microsoft.com/office/drawing/2014/main" id="{02EEF806-4726-084D-8995-43E79C995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2" y="4846417"/>
            <a:ext cx="4992535" cy="85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Screen Shot 2012-12-17 at 9.47.24 PM.png">
            <a:extLst>
              <a:ext uri="{FF2B5EF4-FFF2-40B4-BE49-F238E27FC236}">
                <a16:creationId xmlns:a16="http://schemas.microsoft.com/office/drawing/2014/main" id="{2409F6A8-B266-4349-A3ED-5AFA5BD42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72" y="6120101"/>
            <a:ext cx="4899789" cy="8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10BB-F64B-A74E-B13F-21883C12FD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238C-98B7-BD4F-8AA0-86AEBF42F1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B028-A61C-504F-9921-CB5FA7CB8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  <p:pic>
        <p:nvPicPr>
          <p:cNvPr id="10" name="Picture 9" descr="Screen Shot 2012-12-17 at 9.44.14 PM.png">
            <a:extLst>
              <a:ext uri="{FF2B5EF4-FFF2-40B4-BE49-F238E27FC236}">
                <a16:creationId xmlns:a16="http://schemas.microsoft.com/office/drawing/2014/main" id="{98A75D53-24AD-F748-880F-1818EF485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99" y="3868209"/>
            <a:ext cx="2091160" cy="195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08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AB7B704-8166-4041-AD39-206363AA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Queueing Models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1536E9A0-07BD-7747-B70D-0973230F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Describes the arrival of processes, and CPU and I/O bursts probabilistically</a:t>
            </a:r>
          </a:p>
          <a:p>
            <a:pPr lvl="1"/>
            <a:r>
              <a:rPr lang="en-US" altLang="en-US"/>
              <a:t>Commonly exponential, and described by mean</a:t>
            </a:r>
          </a:p>
          <a:p>
            <a:pPr lvl="1"/>
            <a:r>
              <a:rPr lang="en-US" altLang="en-US"/>
              <a:t>Computes average throughput, utilization, waiting time, etc</a:t>
            </a:r>
          </a:p>
          <a:p>
            <a:r>
              <a:rPr lang="en-US" altLang="en-US"/>
              <a:t>Computer system described as network of servers, each with queue of waiting processes</a:t>
            </a:r>
          </a:p>
          <a:p>
            <a:pPr lvl="1"/>
            <a:r>
              <a:rPr lang="en-US" altLang="en-US"/>
              <a:t>Knowing arrival rates and service rates</a:t>
            </a:r>
          </a:p>
          <a:p>
            <a:pPr lvl="1"/>
            <a:r>
              <a:rPr lang="en-US" altLang="en-US"/>
              <a:t>Computes utilization, average queue length, average wait time, etc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8DBC7-27EF-C142-ADC1-56384102F6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6A2CD-264E-A243-BBD7-665CD5CB1E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ED65-B1A7-1A4C-9909-D7DB5015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086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D60A9E2-5658-7240-A34C-2DBFF4B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Formula</a:t>
            </a:r>
            <a:endParaRPr lang="en-US" altLang="en-US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30B04D68-4730-4D49-831B-16C921AF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/>
              <a:t>n</a:t>
            </a:r>
            <a:r>
              <a:rPr lang="en-US" altLang="en-US"/>
              <a:t> = average queue length</a:t>
            </a:r>
          </a:p>
          <a:p>
            <a:r>
              <a:rPr lang="en-US" altLang="en-US" i="1"/>
              <a:t>W</a:t>
            </a:r>
            <a:r>
              <a:rPr lang="en-US" altLang="en-US"/>
              <a:t> = average waiting time in queue</a:t>
            </a:r>
          </a:p>
          <a:p>
            <a:r>
              <a:rPr lang="en-US" altLang="en-US" i="1"/>
              <a:t>λ</a:t>
            </a:r>
            <a:r>
              <a:rPr lang="en-US" altLang="en-US"/>
              <a:t> = average arrival rate into queue</a:t>
            </a:r>
          </a:p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law – in steady state, processes leaving queue must equal processes arriving, thus:</a:t>
            </a:r>
            <a:br>
              <a:rPr lang="en-US" altLang="ja-JP"/>
            </a:br>
            <a:r>
              <a:rPr lang="en-US" altLang="ja-JP"/>
              <a:t>      </a:t>
            </a:r>
            <a:r>
              <a:rPr lang="en-US" altLang="ja-JP" i="1"/>
              <a:t>n </a:t>
            </a:r>
            <a:r>
              <a:rPr lang="en-US" altLang="ja-JP"/>
              <a:t>= </a:t>
            </a:r>
            <a:r>
              <a:rPr lang="en-US" altLang="ja-JP" i="1"/>
              <a:t>λ </a:t>
            </a:r>
            <a:r>
              <a:rPr lang="en-US" altLang="ja-JP"/>
              <a:t>x</a:t>
            </a:r>
            <a:r>
              <a:rPr lang="en-US" altLang="ja-JP" i="1"/>
              <a:t> W</a:t>
            </a:r>
          </a:p>
          <a:p>
            <a:pPr lvl="1"/>
            <a:r>
              <a:rPr lang="en-US" altLang="en-US"/>
              <a:t>Valid for any scheduling algorithm and arrival distribution</a:t>
            </a:r>
          </a:p>
          <a:p>
            <a:r>
              <a:rPr lang="en-US" altLang="en-US"/>
              <a:t>For example, if on average 7 processes arrive per second, and normally 14 processes in queue, then average wait time per process = 2 seconds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D9173-A4E3-E144-AA3B-7148DF44DD8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B272B-4900-EB44-A0DD-DADC875719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8AA56-D3BD-5E44-8ABC-9526EE2ADF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765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06FF858-E923-A74D-8B88-27F756D6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D8ECF1AE-478C-C049-AA1C-B182ACAF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Simulations</a:t>
            </a:r>
            <a:r>
              <a:rPr lang="en-US" altLang="en-US" b="1"/>
              <a:t> </a:t>
            </a:r>
            <a:r>
              <a:rPr lang="en-US" altLang="en-US"/>
              <a:t>more accurate</a:t>
            </a:r>
          </a:p>
          <a:p>
            <a:pPr lvl="1"/>
            <a:r>
              <a:rPr lang="en-US" altLang="en-US"/>
              <a:t>Programmed model of computer system</a:t>
            </a:r>
          </a:p>
          <a:p>
            <a:pPr lvl="1"/>
            <a:r>
              <a:rPr lang="en-US" altLang="en-US"/>
              <a:t>Clock is a variable</a:t>
            </a:r>
          </a:p>
          <a:p>
            <a:pPr lvl="1"/>
            <a:r>
              <a:rPr lang="en-US" altLang="en-US"/>
              <a:t>Gather statistics  indicating algorithm performance</a:t>
            </a:r>
          </a:p>
          <a:p>
            <a:pPr lvl="1"/>
            <a:r>
              <a:rPr lang="en-US" altLang="en-US"/>
              <a:t>Data to drive simulation gathered via</a:t>
            </a:r>
          </a:p>
          <a:p>
            <a:pPr lvl="2"/>
            <a:r>
              <a:rPr lang="en-US" altLang="en-US"/>
              <a:t>Random number generator according to probabilities</a:t>
            </a:r>
          </a:p>
          <a:p>
            <a:pPr lvl="2"/>
            <a:r>
              <a:rPr lang="en-US" altLang="en-US"/>
              <a:t>Distributions defined mathematically or empirically</a:t>
            </a:r>
          </a:p>
          <a:p>
            <a:pPr lvl="2"/>
            <a:r>
              <a:rPr lang="en-US" altLang="en-US"/>
              <a:t>Trace tapes record sequences of real events in real systems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FDE52-A74D-C144-AF30-D1E3AA9FAD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0F6A5-6D18-9442-A38E-A791E6E0C7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3BFD-D790-D449-B379-8DF85F4F8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21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53C210-7F86-3147-8C46-4C838F0D8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ACF60B-FFD1-F44D-8CA8-D04751A47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585995" cy="6506358"/>
          </a:xfrm>
        </p:spPr>
        <p:txBody>
          <a:bodyPr>
            <a:normAutofit/>
          </a:bodyPr>
          <a:lstStyle/>
          <a:p>
            <a:r>
              <a:rPr lang="en-US" altLang="en-US" dirty="0"/>
              <a:t>Maximum CPU utilization obtained with multiprogramming</a:t>
            </a:r>
          </a:p>
          <a:p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r>
              <a:rPr lang="en-US" altLang="en-US" dirty="0"/>
              <a:t>CPU burst distribution is of main concern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pic>
        <p:nvPicPr>
          <p:cNvPr id="7172" name="Picture 1" descr="6_01.pdf">
            <a:extLst>
              <a:ext uri="{FF2B5EF4-FFF2-40B4-BE49-F238E27FC236}">
                <a16:creationId xmlns:a16="http://schemas.microsoft.com/office/drawing/2014/main" id="{A2FBB334-1387-9C4F-A022-F1B4077C9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47" y="480054"/>
            <a:ext cx="3328878" cy="699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31F3-CB57-D84E-BD16-4F7FA28DA3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8201-A0FE-E54A-BD33-A55333F138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1B4C-DC5D-2540-917D-5A60B8DF17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771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DB75AF86-8BEE-DD43-A1EC-EDA1C5D4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5C76E9-C6BC-A845-B847-8FFF56CF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Even simulations have limited accuracy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Just implement new scheduler and test in real systems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High cost, high risk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Most flexible schedulers can be modified per-site or per-system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Or APIs to modify priorities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itchFamily="2" charset="0"/>
              </a:rPr>
              <a:t>But again 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dirty="0">
              <a:latin typeface="Helvetica" pitchFamily="2" charset="0"/>
            </a:endParaRP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9B1FF121-452B-B741-91B3-D08664DDA07D}"/>
              </a:ext>
            </a:extLst>
          </p:cNvPr>
          <p:cNvSpPr txBox="1">
            <a:spLocks/>
          </p:cNvSpPr>
          <p:nvPr/>
        </p:nvSpPr>
        <p:spPr bwMode="auto">
          <a:xfrm>
            <a:off x="938488" y="1331693"/>
            <a:ext cx="8301643" cy="499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0" tIns="50386" rIns="100770" bIns="50386"/>
          <a:lstStyle>
            <a:lvl1pPr marL="488950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141413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n-US" dirty="0">
              <a:latin typeface="Helvetica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D906-D2A1-4345-8546-1D8051AC8B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5B35-0B9A-2243-8BF9-70DE79F8C8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CA0A0-4C63-B04F-A388-B4570FA4E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748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2DC54BA-DA66-8E45-9692-0CDE6C095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1272B3-92F4-AB47-8BCC-3ABD033A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9">
            <a:extLst>
              <a:ext uri="{FF2B5EF4-FFF2-40B4-BE49-F238E27FC236}">
                <a16:creationId xmlns:a16="http://schemas.microsoft.com/office/drawing/2014/main" id="{98CDEEEC-421D-2343-83EF-F8CE5206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03" y="1681678"/>
            <a:ext cx="6306729" cy="41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37086-446C-8344-9FB3-B880577749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083CA-D230-3C40-A2DE-1371E4BC05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EF03-A456-BB4E-B3EC-35D278A3B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06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0DBE0B7-768E-0440-A31D-74E842E3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22DE90-CA01-2242-8CB5-8F06FBF0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3E129-37AD-174B-829B-27A380D7FD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D53CC-D055-BE43-9086-6DF41AAA72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2436-4BCF-7C48-98EE-4FD47C8AD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3164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0E56262-EB9D-BD48-B389-63CE31D4F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46"/>
              <a:t>First- Come, First-Served (FCFS) Scheduling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A1C7D2-429A-F840-B03A-D18750520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tabLst>
                <a:tab pos="3338812" algn="ctr"/>
                <a:tab pos="5107962" algn="ctr"/>
              </a:tabLst>
            </a:pPr>
            <a:r>
              <a:rPr lang="en-US" altLang="en-US" sz="1764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None/>
              <a:tabLst>
                <a:tab pos="3338812" algn="ctr"/>
                <a:tab pos="5107962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None/>
              <a:tabLst>
                <a:tab pos="3338812" algn="ctr"/>
                <a:tab pos="5107962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None/>
              <a:tabLst>
                <a:tab pos="3338812" algn="ctr"/>
                <a:tab pos="5107962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338812" algn="ctr"/>
                <a:tab pos="5107962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764"/>
            </a:br>
            <a:br>
              <a:rPr lang="en-US" altLang="en-US" sz="1764"/>
            </a:br>
            <a:br>
              <a:rPr lang="en-US" altLang="en-US" sz="1764"/>
            </a:br>
            <a:br>
              <a:rPr lang="en-US" altLang="en-US" sz="1764"/>
            </a:br>
            <a:endParaRPr lang="en-US" altLang="en-US" sz="1764"/>
          </a:p>
          <a:p>
            <a:pPr>
              <a:lnSpc>
                <a:spcPct val="90000"/>
              </a:lnSpc>
              <a:buNone/>
              <a:tabLst>
                <a:tab pos="3338812" algn="ctr"/>
                <a:tab pos="5107962" algn="ctr"/>
              </a:tabLst>
            </a:pPr>
            <a:endParaRPr lang="en-US" altLang="en-US" sz="1764"/>
          </a:p>
          <a:p>
            <a:pPr>
              <a:lnSpc>
                <a:spcPct val="90000"/>
              </a:lnSpc>
              <a:tabLst>
                <a:tab pos="3338812" algn="ctr"/>
                <a:tab pos="5107962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lnSpc>
                <a:spcPct val="90000"/>
              </a:lnSpc>
              <a:tabLst>
                <a:tab pos="3338812" algn="ctr"/>
                <a:tab pos="5107962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A7A86AB7-FBA0-2C44-84E8-FB2C0DC07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33" y="4484016"/>
            <a:ext cx="7666421" cy="88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BE10-AB59-EA44-ABEA-1E89B67A1D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3D04-76DD-BB43-B85F-51A54C944D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E997-A496-514D-937D-E6DC42A72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08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2B21F4BB-8476-1D49-81AC-1FD4AD7B1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CE0216-AC61-F84E-8F6B-B6338545A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696E448-3F89-3745-8480-A99305A3B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686" y="3421103"/>
          <a:ext cx="4880540" cy="138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9" name="Equation" r:id="rId4" imgW="73729850" imgH="20478750" progId="Equation.3">
                  <p:embed/>
                </p:oleObj>
              </mc:Choice>
              <mc:Fallback>
                <p:oleObj name="Equation" r:id="rId4" imgW="73729850" imgH="2047875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696E448-3F89-3745-8480-A99305A3B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686" y="3421103"/>
                        <a:ext cx="4880540" cy="138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31613BA8-7CD0-7D47-8918-F06DB0033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875" y="4485057"/>
          <a:ext cx="2449895" cy="34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0" name="Equation" r:id="rId6" imgW="25603200" imgH="3657600" progId="Equation.3">
                  <p:embed/>
                </p:oleObj>
              </mc:Choice>
              <mc:Fallback>
                <p:oleObj name="Equation" r:id="rId6" imgW="25603200" imgH="3657600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31613BA8-7CD0-7D47-8918-F06DB0033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75" y="4485057"/>
                        <a:ext cx="2449895" cy="348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551F0-405B-6646-86B2-F5ABC8D3B6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E5B8C-B974-7243-93FD-31641EE451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FE52C-EF0C-E442-814D-88D3F4F8D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3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CC9A6C-F508-C341-AC23-590DBA12A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46"/>
              <a:t>Prediction of the Length of the Next CPU Burst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E8FD4-4BD5-C44A-B981-139B3EFF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1" descr="6_03.pdf">
            <a:extLst>
              <a:ext uri="{FF2B5EF4-FFF2-40B4-BE49-F238E27FC236}">
                <a16:creationId xmlns:a16="http://schemas.microsoft.com/office/drawing/2014/main" id="{4779AF15-2B88-F342-B52E-279301BA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42" y="1413939"/>
            <a:ext cx="5939245" cy="483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C2026-F856-9D47-8093-1D68C1B968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FE01-D5E5-304B-99C7-2FE80A7494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70304-A2B6-BA40-9361-C3CC997B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608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89D96AB-2324-AC41-A6DE-8DF3B57A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521DC4-1068-FF47-8C93-98759A65D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82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itchFamily="2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82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82"/>
          </a:p>
          <a:p>
            <a:r>
              <a:rPr lang="en-US" altLang="en-US"/>
              <a:t>Problem </a:t>
            </a:r>
            <a:r>
              <a:rPr lang="en-US" altLang="en-US">
                <a:sym typeface="Symbol" pitchFamily="2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itchFamily="2" charset="2"/>
              </a:rPr>
              <a:t>Starvation</a:t>
            </a:r>
            <a:r>
              <a:rPr lang="en-US" altLang="en-US" b="1">
                <a:sym typeface="Symbol" pitchFamily="2" charset="2"/>
              </a:rPr>
              <a:t> </a:t>
            </a:r>
            <a:r>
              <a:rPr lang="en-US" altLang="en-US">
                <a:sym typeface="Symbol" pitchFamily="2" charset="2"/>
              </a:rPr>
              <a:t>– low priority processes may never execute</a:t>
            </a:r>
          </a:p>
          <a:p>
            <a:endParaRPr lang="en-US" altLang="en-US" sz="882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sym typeface="Symbol" pitchFamily="2" charset="2"/>
              </a:rPr>
              <a:t>Aging</a:t>
            </a:r>
            <a:r>
              <a:rPr lang="en-US" altLang="en-US" b="1">
                <a:sym typeface="Symbol" pitchFamily="2" charset="2"/>
              </a:rPr>
              <a:t> </a:t>
            </a:r>
            <a:r>
              <a:rPr lang="en-US" altLang="en-US">
                <a:sym typeface="Symbol" pitchFamily="2" charset="2"/>
              </a:rPr>
              <a:t>– as time progresses increase the priority of the process</a:t>
            </a:r>
          </a:p>
          <a:p>
            <a:pPr>
              <a:buFont typeface="Monotype Sorts" pitchFamily="2" charset="2"/>
              <a:buNone/>
            </a:pPr>
            <a:endParaRPr lang="en-US" altLang="en-US" b="1">
              <a:solidFill>
                <a:srgbClr val="3366FF"/>
              </a:solidFill>
              <a:sym typeface="Symbol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8CCC-0855-0345-B1D7-7E7692D2D7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EE4A8-4B54-F244-B5E9-D56BE3DA62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2910-7AB8-E842-B1FE-BC05183DA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5789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1692</Words>
  <Application>Microsoft Macintosh PowerPoint</Application>
  <PresentationFormat>Custom</PresentationFormat>
  <Paragraphs>322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 Unicode MS</vt:lpstr>
      <vt:lpstr>ＭＳ Ｐゴシック</vt:lpstr>
      <vt:lpstr>ＭＳ Ｐゴシック</vt:lpstr>
      <vt:lpstr>Arial</vt:lpstr>
      <vt:lpstr>Courier New</vt:lpstr>
      <vt:lpstr>Helvetica</vt:lpstr>
      <vt:lpstr>Lucida Grande</vt:lpstr>
      <vt:lpstr>Monotype Sorts</vt:lpstr>
      <vt:lpstr>Symbol</vt:lpstr>
      <vt:lpstr>Times New Roman</vt:lpstr>
      <vt:lpstr>Verdana</vt:lpstr>
      <vt:lpstr>Office Theme</vt:lpstr>
      <vt:lpstr>Equation</vt:lpstr>
      <vt:lpstr>Week 4: CPU Scheduling</vt:lpstr>
      <vt:lpstr>Administrivia</vt:lpstr>
      <vt:lpstr>Basic Concepts</vt:lpstr>
      <vt:lpstr>Histogram of CPU-burst Times</vt:lpstr>
      <vt:lpstr>Scheduling Criteria</vt:lpstr>
      <vt:lpstr>First- Come, First-Served (FCFS) Scheduling</vt:lpstr>
      <vt:lpstr>Determining Length of Next CPU Burst</vt:lpstr>
      <vt:lpstr>Prediction of the Length of the Next CPU Burst</vt:lpstr>
      <vt:lpstr>Priority Scheduling</vt:lpstr>
      <vt:lpstr>Round Robin (RR)</vt:lpstr>
      <vt:lpstr>Multilevel Queue</vt:lpstr>
      <vt:lpstr>Example of Multilevel Feedback Queue</vt:lpstr>
      <vt:lpstr>Pthread Scheduling API</vt:lpstr>
      <vt:lpstr>Pthread Scheduling API</vt:lpstr>
      <vt:lpstr>Multiple-Processor Scheduling</vt:lpstr>
      <vt:lpstr>NUMA and CPU Scheduling</vt:lpstr>
      <vt:lpstr>Multithreaded Multicore System</vt:lpstr>
      <vt:lpstr>Real-Time CPU Scheduling</vt:lpstr>
      <vt:lpstr>Rate Montonic Scheduling</vt:lpstr>
      <vt:lpstr>Earliest Deadline First Scheduling (EDF)</vt:lpstr>
      <vt:lpstr>Operating System Examples</vt:lpstr>
      <vt:lpstr>Linux Scheduling in Version 2.6.23 +</vt:lpstr>
      <vt:lpstr>CFS Performance</vt:lpstr>
      <vt:lpstr>Windows User Mode Scheduling</vt:lpstr>
      <vt:lpstr>Algorithm Evaluation</vt:lpstr>
      <vt:lpstr>Deterministic Evaluation</vt:lpstr>
      <vt:lpstr>Queueing Models</vt:lpstr>
      <vt:lpstr>Little’s Formula</vt:lpstr>
      <vt:lpstr>Simulations</vt:lpstr>
      <vt:lpstr>Implementation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255</cp:revision>
  <dcterms:modified xsi:type="dcterms:W3CDTF">2018-01-30T15:39:04Z</dcterms:modified>
</cp:coreProperties>
</file>