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Open Sans ExtraBold"/>
      <p:bold r:id="rId14"/>
      <p:boldItalic r:id="rId15"/>
    </p:embeddedFont>
    <p:embeddedFont>
      <p:font typeface="Open Sans Light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5.xml"/><Relationship Id="rId22" Type="http://schemas.openxmlformats.org/officeDocument/2006/relationships/font" Target="fonts/OpenSans-italic.fntdata"/><Relationship Id="rId10" Type="http://schemas.openxmlformats.org/officeDocument/2006/relationships/slide" Target="slides/slide4.xml"/><Relationship Id="rId21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penSansExtraBold-boldItalic.fntdata"/><Relationship Id="rId14" Type="http://schemas.openxmlformats.org/officeDocument/2006/relationships/font" Target="fonts/OpenSansExtraBold-bold.fntdata"/><Relationship Id="rId17" Type="http://schemas.openxmlformats.org/officeDocument/2006/relationships/font" Target="fonts/OpenSansLight-bold.fntdata"/><Relationship Id="rId16" Type="http://schemas.openxmlformats.org/officeDocument/2006/relationships/font" Target="fonts/OpenSansLight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OpenSansLigh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Ligh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30389e982_2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830389e982_2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30389e982_2_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830389e982_2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30389e982_2_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830389e982_2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30389e982_2_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830389e982_2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30389e982_2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830389e982_2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30389e982_2_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830389e982_2_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30389e982_2_1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830389e982_2_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 flipH="1" rot="10800000">
            <a:off x="-1" y="0"/>
            <a:ext cx="9163201" cy="5148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b="0" i="0" lang="fr-CA" sz="3500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Sprocket Central Pty Ltd</a:t>
            </a:r>
            <a:endParaRPr/>
          </a:p>
        </p:txBody>
      </p:sp>
      <p:sp>
        <p:nvSpPr>
          <p:cNvPr id="101" name="Google Shape;101;p25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 Light"/>
              <a:buNone/>
            </a:pPr>
            <a:r>
              <a:rPr b="0" i="0" lang="fr-CA" sz="20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Data analytics approach</a:t>
            </a:r>
            <a:endParaRPr/>
          </a:p>
        </p:txBody>
      </p:sp>
      <p:pic>
        <p:nvPicPr>
          <p:cNvPr descr="Shape 57" id="102" name="Google Shape;10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100" y="1275524"/>
            <a:ext cx="1982300" cy="2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5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 Light"/>
              <a:buNone/>
            </a:pPr>
            <a:r>
              <a:rPr lang="fr-CA"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Serigne Modou Diop </a:t>
            </a:r>
            <a:r>
              <a:rPr b="0" i="0" lang="fr-CA" sz="12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Junior Consultant</a:t>
            </a:r>
            <a:endParaRPr/>
          </a:p>
        </p:txBody>
      </p:sp>
      <p:sp>
        <p:nvSpPr>
          <p:cNvPr id="104" name="Google Shape;104;p25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fr-CA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fr-CA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6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fr-CA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111" name="Google Shape;111;p26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fr-CA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fr-CA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Exploration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fr-CA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 Development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fr-CA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Interpretation</a:t>
            </a:r>
            <a:endParaRPr/>
          </a:p>
        </p:txBody>
      </p:sp>
      <p:sp>
        <p:nvSpPr>
          <p:cNvPr id="112" name="Google Shape;112;p26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fr-CA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fr-CA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7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fr-CA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19" name="Google Shape;119;p27"/>
          <p:cNvSpPr/>
          <p:nvPr/>
        </p:nvSpPr>
        <p:spPr>
          <a:xfrm>
            <a:off x="205025" y="1083299"/>
            <a:ext cx="85656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fr-CA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lang="fr-CA" sz="2000">
                <a:latin typeface="Open Sans"/>
                <a:ea typeface="Open Sans"/>
                <a:cs typeface="Open Sans"/>
                <a:sym typeface="Open Sans"/>
              </a:rPr>
              <a:t>roject background : Sprocket Central Pty Ltd</a:t>
            </a:r>
            <a:endParaRPr/>
          </a:p>
        </p:txBody>
      </p:sp>
      <p:sp>
        <p:nvSpPr>
          <p:cNvPr id="120" name="Google Shape;120;p27"/>
          <p:cNvSpPr/>
          <p:nvPr/>
        </p:nvSpPr>
        <p:spPr>
          <a:xfrm>
            <a:off x="205025" y="1741850"/>
            <a:ext cx="44388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A" sz="1500">
                <a:latin typeface="Open Sans"/>
                <a:ea typeface="Open Sans"/>
                <a:cs typeface="Open Sans"/>
                <a:sym typeface="Open Sans"/>
              </a:rPr>
              <a:t>Sprocket Central Pty Ltd, a company specialising in high-quality bicycles and cycling accessories.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CA" sz="1500">
                <a:latin typeface="Open Sans"/>
                <a:ea typeface="Open Sans"/>
                <a:cs typeface="Open Sans"/>
                <a:sym typeface="Open Sans"/>
              </a:rPr>
              <a:t>Project objective: </a:t>
            </a:r>
            <a:r>
              <a:rPr lang="fr-CA" sz="1500">
                <a:latin typeface="Open Sans"/>
                <a:ea typeface="Open Sans"/>
                <a:cs typeface="Open Sans"/>
                <a:sym typeface="Open Sans"/>
              </a:rPr>
              <a:t>Target customers to generate value.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CA" sz="1500">
                <a:latin typeface="Open Sans"/>
                <a:ea typeface="Open Sans"/>
                <a:cs typeface="Open Sans"/>
                <a:sym typeface="Open Sans"/>
              </a:rPr>
              <a:t>The three key data sets: </a:t>
            </a:r>
            <a:r>
              <a:rPr lang="fr-CA" sz="1500">
                <a:latin typeface="Open Sans"/>
                <a:ea typeface="Open Sans"/>
                <a:cs typeface="Open Sans"/>
                <a:sym typeface="Open Sans"/>
              </a:rPr>
              <a:t>Customer demographics, Customer addresses, Transaction data.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CA" sz="1500">
                <a:latin typeface="Open Sans"/>
                <a:ea typeface="Open Sans"/>
                <a:cs typeface="Open Sans"/>
                <a:sym typeface="Open Sans"/>
              </a:rPr>
              <a:t>Presentation objective: </a:t>
            </a:r>
            <a:r>
              <a:rPr lang="fr-CA" sz="1500">
                <a:latin typeface="Open Sans"/>
                <a:ea typeface="Open Sans"/>
                <a:cs typeface="Open Sans"/>
                <a:sym typeface="Open Sans"/>
              </a:rPr>
              <a:t>To present the data analysis approach.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27"/>
          <p:cNvSpPr/>
          <p:nvPr/>
        </p:nvSpPr>
        <p:spPr>
          <a:xfrm>
            <a:off x="4781575" y="2407500"/>
            <a:ext cx="4195500" cy="2406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fr-CA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fr-CA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23" name="Google Shape;1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412" y="2934209"/>
            <a:ext cx="3939824" cy="1353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8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fr-CA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30" name="Google Shape;130;p28"/>
          <p:cNvSpPr/>
          <p:nvPr/>
        </p:nvSpPr>
        <p:spPr>
          <a:xfrm>
            <a:off x="205025" y="1083300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fr-CA" sz="2000">
                <a:latin typeface="Open Sans"/>
                <a:ea typeface="Open Sans"/>
                <a:cs typeface="Open Sans"/>
                <a:sym typeface="Open Sans"/>
              </a:rPr>
              <a:t>Activities and visualisations</a:t>
            </a:r>
            <a:endParaRPr/>
          </a:p>
        </p:txBody>
      </p:sp>
      <p:sp>
        <p:nvSpPr>
          <p:cNvPr id="131" name="Google Shape;131;p28"/>
          <p:cNvSpPr/>
          <p:nvPr/>
        </p:nvSpPr>
        <p:spPr>
          <a:xfrm>
            <a:off x="205025" y="2164728"/>
            <a:ext cx="4134600" cy="25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CA" sz="1500">
                <a:latin typeface="Open Sans"/>
                <a:ea typeface="Open Sans"/>
                <a:cs typeface="Open Sans"/>
                <a:sym typeface="Open Sans"/>
              </a:rPr>
              <a:t>Data mining activities: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A" sz="1500">
                <a:latin typeface="Open Sans"/>
                <a:ea typeface="Open Sans"/>
                <a:cs typeface="Open Sans"/>
                <a:sym typeface="Open Sans"/>
              </a:rPr>
              <a:t>Analysis of data distributions.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A" sz="1500">
                <a:latin typeface="Open Sans"/>
                <a:ea typeface="Open Sans"/>
                <a:cs typeface="Open Sans"/>
                <a:sym typeface="Open Sans"/>
              </a:rPr>
              <a:t>Feature engineering.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A" sz="1500">
                <a:latin typeface="Open Sans"/>
                <a:ea typeface="Open Sans"/>
                <a:cs typeface="Open Sans"/>
                <a:sym typeface="Open Sans"/>
              </a:rPr>
              <a:t>Managing missing and outlier data.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CA" sz="1500">
                <a:latin typeface="Open Sans"/>
                <a:ea typeface="Open Sans"/>
                <a:cs typeface="Open Sans"/>
                <a:sym typeface="Open Sans"/>
              </a:rPr>
              <a:t>Visualisations :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A" sz="1500">
                <a:latin typeface="Open Sans"/>
                <a:ea typeface="Open Sans"/>
                <a:cs typeface="Open Sans"/>
                <a:sym typeface="Open Sans"/>
              </a:rPr>
              <a:t>Examples of histograms, bar charts, etc.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CA" sz="1500">
                <a:latin typeface="Open Sans"/>
                <a:ea typeface="Open Sans"/>
                <a:cs typeface="Open Sans"/>
                <a:sym typeface="Open Sans"/>
              </a:rPr>
              <a:t>Preliminary Insights: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28"/>
          <p:cNvSpPr/>
          <p:nvPr/>
        </p:nvSpPr>
        <p:spPr>
          <a:xfrm>
            <a:off x="4969973" y="2164723"/>
            <a:ext cx="3800704" cy="2649304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8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fr-CA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fr-CA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34" name="Google Shape;1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745" y="1758721"/>
            <a:ext cx="4085930" cy="30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fr-CA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141" name="Google Shape;141;p29"/>
          <p:cNvSpPr/>
          <p:nvPr/>
        </p:nvSpPr>
        <p:spPr>
          <a:xfrm>
            <a:off x="205025" y="1083300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fr-CA" sz="2000">
                <a:latin typeface="Open Sans"/>
                <a:ea typeface="Open Sans"/>
                <a:cs typeface="Open Sans"/>
                <a:sym typeface="Open Sans"/>
              </a:rPr>
              <a:t>Methods and variables</a:t>
            </a:r>
            <a:endParaRPr/>
          </a:p>
        </p:txBody>
      </p:sp>
      <p:sp>
        <p:nvSpPr>
          <p:cNvPr id="142" name="Google Shape;142;p29"/>
          <p:cNvSpPr/>
          <p:nvPr/>
        </p:nvSpPr>
        <p:spPr>
          <a:xfrm>
            <a:off x="205025" y="2164729"/>
            <a:ext cx="4134600" cy="23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A" sz="1500">
                <a:latin typeface="Open Sans"/>
                <a:ea typeface="Open Sans"/>
                <a:cs typeface="Open Sans"/>
                <a:sym typeface="Open Sans"/>
              </a:rPr>
              <a:t>Model development methods :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A" sz="1500">
                <a:latin typeface="Open Sans"/>
                <a:ea typeface="Open Sans"/>
                <a:cs typeface="Open Sans"/>
                <a:sym typeface="Open Sans"/>
              </a:rPr>
              <a:t>Logistic regression (or other method).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A" sz="1500">
                <a:latin typeface="Open Sans"/>
                <a:ea typeface="Open Sans"/>
                <a:cs typeface="Open Sans"/>
                <a:sym typeface="Open Sans"/>
              </a:rPr>
              <a:t>Model variables.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A" sz="1500">
                <a:latin typeface="Open Sans"/>
                <a:ea typeface="Open Sans"/>
                <a:cs typeface="Open Sans"/>
                <a:sym typeface="Open Sans"/>
              </a:rPr>
              <a:t>Training and testing the model.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A" sz="1500">
                <a:latin typeface="Open Sans"/>
                <a:ea typeface="Open Sans"/>
                <a:cs typeface="Open Sans"/>
                <a:sym typeface="Open Sans"/>
              </a:rPr>
              <a:t>Explanation of the methodology.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9"/>
          <p:cNvSpPr/>
          <p:nvPr/>
        </p:nvSpPr>
        <p:spPr>
          <a:xfrm>
            <a:off x="4969973" y="2164723"/>
            <a:ext cx="3800704" cy="2649304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9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fr-CA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fr-CA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45" name="Google Shape;1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925" y="2159575"/>
            <a:ext cx="3800700" cy="26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0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fr-CA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endParaRPr/>
          </a:p>
        </p:txBody>
      </p:sp>
      <p:sp>
        <p:nvSpPr>
          <p:cNvPr id="152" name="Google Shape;152;p30"/>
          <p:cNvSpPr/>
          <p:nvPr/>
        </p:nvSpPr>
        <p:spPr>
          <a:xfrm>
            <a:off x="205025" y="1083300"/>
            <a:ext cx="85656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fr-CA" sz="2000">
                <a:latin typeface="Open Sans"/>
                <a:ea typeface="Open Sans"/>
                <a:cs typeface="Open Sans"/>
                <a:sym typeface="Open Sans"/>
              </a:rPr>
              <a:t>Metrics and recommendations</a:t>
            </a:r>
            <a:endParaRPr/>
          </a:p>
        </p:txBody>
      </p:sp>
      <p:sp>
        <p:nvSpPr>
          <p:cNvPr id="153" name="Google Shape;153;p30"/>
          <p:cNvSpPr/>
          <p:nvPr/>
        </p:nvSpPr>
        <p:spPr>
          <a:xfrm>
            <a:off x="244375" y="2687478"/>
            <a:ext cx="41346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A" sz="1500">
                <a:latin typeface="Open Sans"/>
                <a:ea typeface="Open Sans"/>
                <a:cs typeface="Open Sans"/>
                <a:sym typeface="Open Sans"/>
              </a:rPr>
              <a:t>Interpretation of results: Evaluation metrics (precision, recall, etc.).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A" sz="1500">
                <a:latin typeface="Open Sans"/>
                <a:ea typeface="Open Sans"/>
                <a:cs typeface="Open Sans"/>
                <a:sym typeface="Open Sans"/>
              </a:rPr>
              <a:t>Recommendations based on model results.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30"/>
          <p:cNvSpPr/>
          <p:nvPr/>
        </p:nvSpPr>
        <p:spPr>
          <a:xfrm>
            <a:off x="4969973" y="2164723"/>
            <a:ext cx="3800704" cy="2649304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0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fr-CA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fr-CA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56" name="Google Shape;1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75" y="2204925"/>
            <a:ext cx="4122400" cy="26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/>
          <p:nvPr/>
        </p:nvSpPr>
        <p:spPr>
          <a:xfrm flipH="1" rot="10800000">
            <a:off x="-1" y="0"/>
            <a:ext cx="9163201" cy="5148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1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lang="fr-CA"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Thanks</a:t>
            </a:r>
            <a:endParaRPr/>
          </a:p>
        </p:txBody>
      </p:sp>
      <p:sp>
        <p:nvSpPr>
          <p:cNvPr id="163" name="Google Shape;163;p31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fr-CA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fr-CA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