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7" r:id="rId7"/>
    <p:sldId id="263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6D57B-03F8-4946-A8FF-50CD9740B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72A135-B5C7-2F49-9748-73F860394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68DC3-020F-5D47-B0D9-E145AC10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D68A-723C-D945-98B6-3855B73E5E18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B1B23B-9193-A34E-BC8D-9673D969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512D04-D813-5C40-8215-D3733BA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2EE1-6F4A-344C-B5A0-97F4FB5EF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09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6915A-DF59-6747-8D3E-36E9D95B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FF7688-35ED-8A41-A99F-BB9C865E5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8EBC3-68CD-7847-B3E7-DEA2F5F2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D68A-723C-D945-98B6-3855B73E5E18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317F4-77D8-9646-AA5D-ED4C2F6B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373B00-1212-1C40-AA91-348FD583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2EE1-6F4A-344C-B5A0-97F4FB5EF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2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7AF1F2-4B4E-7245-94DB-ED96BC420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FEB943-4505-F44A-A5B1-0E01D94E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2DF9F5-1B27-2241-93A4-72355ED8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D68A-723C-D945-98B6-3855B73E5E18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F6E6AB-43FC-CD4B-8310-9F54F70A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2DAF7-A769-0549-A788-45B8F9B7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2EE1-6F4A-344C-B5A0-97F4FB5EF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02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328C0-053F-4640-B848-11A9A885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D5E1E5-3C42-C34E-8AC4-AD4CED47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D62B1B-DD47-FC4E-9547-4EA6FB3C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D68A-723C-D945-98B6-3855B73E5E18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A5E9A3-5ACD-A44B-9DD0-C71CFC26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D991EE-387E-8D45-8140-8A47369A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2EE1-6F4A-344C-B5A0-97F4FB5EF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30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354C0-5AAB-5648-BB64-4FAD831F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3FDB5A-E64C-6B4F-8CB3-C2C8777FC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6D6D36-AF58-A043-9AA8-41E5239D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D68A-723C-D945-98B6-3855B73E5E18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B444B-B95D-0348-AE1E-E991FA21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B08452-0252-E04F-88B0-2F98CFDF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2EE1-6F4A-344C-B5A0-97F4FB5EF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15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54C1B-7085-644A-B3B8-39895AA7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2745FD-8B1C-3644-A1E6-27A278EF2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4EE329-6DE6-8945-84CD-29229C707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2531BC-74BA-FE49-B8B2-0220E45C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D68A-723C-D945-98B6-3855B73E5E18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68051B-BFC1-6346-967E-D962EB7A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FD19F3-39E4-CE44-9CC1-33DC8608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2EE1-6F4A-344C-B5A0-97F4FB5EF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93E5A-5D24-394B-9DFC-5A297941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DBFBE-4CB9-7941-9DA2-1EC6CD09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2806BC-3E7E-E44D-94DB-B5D1EA172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D3B967-394C-A040-A3EC-80250C5C3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700132-1279-A442-86E3-C289FE009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CDFD9B-D3CF-B044-8D9D-FBCEA7BC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D68A-723C-D945-98B6-3855B73E5E18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25A77B-26D5-C846-A2AB-CE50006C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E364F4-D2A4-C740-9171-2B4CFA7E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2EE1-6F4A-344C-B5A0-97F4FB5EF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91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6B7E6-588D-D74C-8DA3-C6A6CCFE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CA0F44-B5E2-5A40-BF5F-46C513C8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D68A-723C-D945-98B6-3855B73E5E18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9DF816-5D70-7C41-A33E-150C5DF1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4C2855-4381-7E4C-BEF6-6DA16EC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2EE1-6F4A-344C-B5A0-97F4FB5EF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57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E8125A-F711-DB42-A3FA-6C1AD0C6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D68A-723C-D945-98B6-3855B73E5E18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F9E521-C52E-0F4E-9AEF-805BD826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C0081F-14EB-ED4A-8F74-9C1296D2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2EE1-6F4A-344C-B5A0-97F4FB5EF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1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F41E4-2C25-5E4C-AF36-885E00E6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1977F-5A0A-2A4B-B6E0-4828EF80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C3324F-FFBD-744F-A1D7-D37ACF179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F9E63-0CFA-CC40-BB01-584826A2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D68A-723C-D945-98B6-3855B73E5E18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1CC7FC-1740-764F-AAF5-81F99044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9B58D9-DBC4-694E-B152-6D4BFF8B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2EE1-6F4A-344C-B5A0-97F4FB5EF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37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239B9-43F0-B44E-92D5-6E5536C4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959BE-D840-5B46-B286-C6C279BA3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948F89-1B6D-9045-9497-D0383B7CC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EE65E4-0F3E-9640-A730-643E0D44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D68A-723C-D945-98B6-3855B73E5E18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5B4045-6D9E-8B4D-8877-B63D9D5B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2CB6F2-BEBF-184B-9759-BC560627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72EE1-6F4A-344C-B5A0-97F4FB5EF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38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8A968-65B3-D448-9DA1-9552E094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8BEDFA-2E76-254F-B1B6-653B63217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7FF6E-5169-CC4B-9782-C8E7D1703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D68A-723C-D945-98B6-3855B73E5E18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2079E0-BBEC-F645-BB30-73990B41A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34F4A1-E277-5241-91F0-BF8085FC6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2EE1-6F4A-344C-B5A0-97F4FB5EF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51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9720" y="1770962"/>
            <a:ext cx="86439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 </a:t>
            </a:r>
            <a:endParaRPr lang="ru-RU" sz="3200" dirty="0"/>
          </a:p>
          <a:p>
            <a:pPr algn="ctr"/>
            <a:r>
              <a:rPr lang="ru-RU" sz="3200" cap="all" dirty="0">
                <a:latin typeface="Times New Roman" pitchFamily="18" charset="0"/>
                <a:cs typeface="Times New Roman" pitchFamily="18" charset="0"/>
              </a:rPr>
              <a:t>Затенение объектов в зависимости от положения источников света и их количества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 </a:t>
            </a:r>
          </a:p>
          <a:p>
            <a:pPr algn="ctr"/>
            <a:r>
              <a:rPr lang="ru-RU" dirty="0"/>
              <a:t> 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 </a:t>
            </a:r>
          </a:p>
          <a:p>
            <a:pPr algn="r"/>
            <a:r>
              <a:rPr lang="ru-RU" dirty="0">
                <a:latin typeface="Times New Roman" pitchFamily="18" charset="0"/>
                <a:cs typeface="Times New Roman" pitchFamily="18" charset="0"/>
              </a:rPr>
              <a:t>Работу выполнил:  студент ИУ7-55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Марабян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К.В.</a:t>
            </a:r>
          </a:p>
          <a:p>
            <a:pPr algn="r"/>
            <a:r>
              <a:rPr lang="ru-RU" dirty="0">
                <a:latin typeface="Times New Roman" pitchFamily="18" charset="0"/>
                <a:cs typeface="Times New Roman" pitchFamily="18" charset="0"/>
              </a:rPr>
              <a:t>Руководитель курсового проекта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Силантьева А.В.</a:t>
            </a:r>
            <a:r>
              <a:rPr lang="ru-RU" dirty="0"/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2018 г.</a:t>
            </a:r>
          </a:p>
        </p:txBody>
      </p:sp>
      <p:pic>
        <p:nvPicPr>
          <p:cNvPr id="5" name="Рисунок 4" descr="Gerb-BMSTU_0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20" y="278246"/>
            <a:ext cx="128588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666976" y="142852"/>
            <a:ext cx="7500958" cy="14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3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  <a:endParaRPr lang="ru-RU" sz="1300" dirty="0">
              <a:latin typeface="Times New Roman" pitchFamily="18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3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  <a:endParaRPr lang="ru-RU" sz="1300" dirty="0">
              <a:latin typeface="Times New Roman" pitchFamily="18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3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высшего образования</a:t>
            </a:r>
            <a:endParaRPr lang="ru-RU" sz="1300" dirty="0">
              <a:latin typeface="Times New Roman" pitchFamily="18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3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«Московский государственный технический университет</a:t>
            </a:r>
            <a:endParaRPr lang="ru-RU" sz="1300" dirty="0">
              <a:latin typeface="Times New Roman" pitchFamily="18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3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имени Н.Э. Баумана</a:t>
            </a:r>
            <a:endParaRPr lang="ru-RU" sz="1300" dirty="0">
              <a:latin typeface="Times New Roman" pitchFamily="18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3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(национальный исследовательский университет)»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3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(МГТУ им. Н.Э. Баумана)</a:t>
            </a:r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72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09755" y="273423"/>
            <a:ext cx="10969559" cy="1142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  <a:endParaRPr lang="ru-RU" sz="4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09755" y="1604399"/>
            <a:ext cx="10969559" cy="39750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61230" indent="-26123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177" spc="-1">
              <a:latin typeface="Arial"/>
            </a:endParaRPr>
          </a:p>
          <a:p>
            <a:endParaRPr lang="ru-RU" sz="2177" spc="-1">
              <a:latin typeface="Arial"/>
            </a:endParaRPr>
          </a:p>
        </p:txBody>
      </p:sp>
      <p:pic>
        <p:nvPicPr>
          <p:cNvPr id="147" name="Рисунок 146"/>
          <p:cNvPicPr/>
          <p:nvPr/>
        </p:nvPicPr>
        <p:blipFill>
          <a:blip r:embed="rId2"/>
          <a:stretch/>
        </p:blipFill>
        <p:spPr>
          <a:xfrm>
            <a:off x="2102005" y="1416312"/>
            <a:ext cx="7671943" cy="51005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9086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09755" y="89690"/>
            <a:ext cx="10971300" cy="15116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</a:p>
        </p:txBody>
      </p:sp>
      <p:sp>
        <p:nvSpPr>
          <p:cNvPr id="149" name="TextShape 2"/>
          <p:cNvSpPr txBox="1"/>
          <p:nvPr/>
        </p:nvSpPr>
        <p:spPr>
          <a:xfrm>
            <a:off x="609755" y="1604398"/>
            <a:ext cx="10884658" cy="46651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/>
          </a:bodyPr>
          <a:lstStyle/>
          <a:p>
            <a:pPr marL="522461" indent="-391846">
              <a:lnSpc>
                <a:spcPct val="150000"/>
              </a:lnSpc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461" indent="-391846">
              <a:lnSpc>
                <a:spcPct val="150000"/>
              </a:lnSpc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461" indent="-391846">
              <a:lnSpc>
                <a:spcPct val="150000"/>
              </a:lnSpc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«Новая сцена» удаляет все объекты со сцены;</a:t>
            </a:r>
          </a:p>
          <a:p>
            <a:pPr marL="522461" indent="-391846">
              <a:lnSpc>
                <a:spcPct val="150000"/>
              </a:lnSpc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«Добавить модель» выводит окно для задания параметров вводимого объекта;</a:t>
            </a:r>
          </a:p>
          <a:p>
            <a:pPr marL="522461" indent="-391846">
              <a:lnSpc>
                <a:spcPct val="150000"/>
              </a:lnSpc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«Удалить модель» удаляет последнюю вставленную модель.</a:t>
            </a:r>
          </a:p>
        </p:txBody>
      </p:sp>
      <p:pic>
        <p:nvPicPr>
          <p:cNvPr id="150" name="Рисунок 149"/>
          <p:cNvPicPr/>
          <p:nvPr/>
        </p:nvPicPr>
        <p:blipFill>
          <a:blip r:embed="rId2"/>
          <a:stretch/>
        </p:blipFill>
        <p:spPr>
          <a:xfrm>
            <a:off x="609755" y="1601351"/>
            <a:ext cx="3674225" cy="13475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4484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09755" y="89690"/>
            <a:ext cx="10971300" cy="15116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ввода параметров объекта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609755" y="1604399"/>
            <a:ext cx="11232968" cy="49263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ru-RU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примера приводим пример окна ввода параметров: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" name="Рисунок 152"/>
          <p:cNvPicPr/>
          <p:nvPr/>
        </p:nvPicPr>
        <p:blipFill>
          <a:blip r:embed="rId2"/>
          <a:stretch/>
        </p:blipFill>
        <p:spPr>
          <a:xfrm>
            <a:off x="3843361" y="2616236"/>
            <a:ext cx="3893225" cy="29027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4749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09755" y="89690"/>
            <a:ext cx="10971300" cy="15116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параметров камеры</a:t>
            </a:r>
          </a:p>
        </p:txBody>
      </p:sp>
      <p:sp>
        <p:nvSpPr>
          <p:cNvPr id="155" name="TextShape 2"/>
          <p:cNvSpPr txBox="1"/>
          <p:nvPr/>
        </p:nvSpPr>
        <p:spPr>
          <a:xfrm>
            <a:off x="435600" y="1654468"/>
            <a:ext cx="11232968" cy="47021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ru-RU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ввода параметров камеры;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6" name="Рисунок 155"/>
          <p:cNvPicPr/>
          <p:nvPr/>
        </p:nvPicPr>
        <p:blipFill>
          <a:blip r:embed="rId2"/>
          <a:stretch/>
        </p:blipFill>
        <p:spPr>
          <a:xfrm>
            <a:off x="4267000" y="2398108"/>
            <a:ext cx="3466981" cy="36973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62101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09755" y="89690"/>
            <a:ext cx="10971300" cy="15116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параметров источника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348087" y="1654468"/>
            <a:ext cx="11232968" cy="47021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ru-RU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ввода параметров источника: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9" name="Рисунок 158"/>
          <p:cNvPicPr/>
          <p:nvPr/>
        </p:nvPicPr>
        <p:blipFill>
          <a:blip r:embed="rId2"/>
          <a:stretch/>
        </p:blipFill>
        <p:spPr>
          <a:xfrm>
            <a:off x="4441155" y="2508261"/>
            <a:ext cx="3443906" cy="36742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488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09755" y="89690"/>
            <a:ext cx="10971300" cy="15116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отображения</a:t>
            </a:r>
          </a:p>
        </p:txBody>
      </p:sp>
      <p:sp>
        <p:nvSpPr>
          <p:cNvPr id="161" name="TextShape 2"/>
          <p:cNvSpPr txBox="1"/>
          <p:nvPr/>
        </p:nvSpPr>
        <p:spPr>
          <a:xfrm>
            <a:off x="609755" y="1604399"/>
            <a:ext cx="11058813" cy="47522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22461" indent="-391846">
              <a:lnSpc>
                <a:spcPct val="150000"/>
              </a:lnSpc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«Шаг разбиения» задаёт характерный размер треугольников разбиения;</a:t>
            </a:r>
          </a:p>
          <a:p>
            <a:pPr marL="522461" indent="-391846">
              <a:lnSpc>
                <a:spcPct val="150000"/>
              </a:lnSpc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Прорисовка заданных объектов осуществляется по нажатию кнопки «Отображение сцены»;</a:t>
            </a:r>
          </a:p>
          <a:p>
            <a:pPr marL="522461" indent="-391846">
              <a:lnSpc>
                <a:spcPct val="150000"/>
              </a:lnSpc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строке статуса выводится время выполнения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968623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09755" y="89690"/>
            <a:ext cx="10971300" cy="15116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63" name="TextShape 2"/>
          <p:cNvSpPr txBox="1"/>
          <p:nvPr/>
        </p:nvSpPr>
        <p:spPr>
          <a:xfrm>
            <a:off x="609755" y="1604399"/>
            <a:ext cx="11320045" cy="49263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6000"/>
          </a:bodyPr>
          <a:lstStyle/>
          <a:p>
            <a:pPr marL="522461" indent="-391846">
              <a:lnSpc>
                <a:spcPct val="150000"/>
              </a:lnSpc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Рассмотрены различные виды освещения источником света, а также специальный вид закраски и вывода изображения;</a:t>
            </a:r>
          </a:p>
          <a:p>
            <a:pPr marL="522461" indent="-391846">
              <a:lnSpc>
                <a:spcPct val="150000"/>
              </a:lnSpc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развития программы можно выбрать 2 пути:</a:t>
            </a:r>
          </a:p>
          <a:p>
            <a:pPr marL="130615">
              <a:lnSpc>
                <a:spcPct val="150000"/>
              </a:lnSpc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ru-RU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оптимизацию скорости построения изображений;</a:t>
            </a:r>
          </a:p>
          <a:p>
            <a:pPr marL="130615">
              <a:lnSpc>
                <a:spcPct val="150000"/>
              </a:lnSpc>
              <a:spcBef>
                <a:spcPts val="1714"/>
              </a:spcBef>
              <a:buClr>
                <a:srgbClr val="000000"/>
              </a:buClr>
              <a:buSzPct val="45000"/>
            </a:pPr>
            <a:r>
              <a:rPr lang="ru-RU" sz="2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улучшение визуальной составляющей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34807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F14844-1411-5B4D-98D2-51F8902E3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59" y="596080"/>
            <a:ext cx="11708524" cy="165576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курсового проекта: 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моделирования затенения объектов из заданного набора(куб, конус, призма, цилиндр) в зависимости от положения источников света и их количества(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&lt;3)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A0FB12-A6E9-034B-A1D0-B3D5CE6FE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55" y="2800569"/>
            <a:ext cx="3327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1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BEF189A-2D08-574C-AA7E-AFA422BB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48"/>
            <a:ext cx="10515600" cy="5924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курсового проекта:</a:t>
            </a:r>
          </a:p>
          <a:p>
            <a:pPr marL="0" indent="0">
              <a:buNone/>
            </a:pPr>
            <a:endParaRPr 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алгоритмов компьютерной графики, использующихся для представления источника света, и выбрать наиболее подходящий для создания максимально реалистичного освещения объекта;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выбранные алгоритмы и структуры данных;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Предусмотреть возможность работы с несколькими объектами одновременно;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исследование.</a:t>
            </a:r>
          </a:p>
        </p:txBody>
      </p:sp>
    </p:spTree>
    <p:extLst>
      <p:ext uri="{BB962C8B-B14F-4D97-AF65-F5344CB8AC3E}">
        <p14:creationId xmlns:p14="http://schemas.microsoft.com/office/powerpoint/2010/main" val="109873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5C4A9-C3CD-8F45-9336-905F46E2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Объекты сцены</a:t>
            </a:r>
            <a:endParaRPr lang="ru-RU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DC082-4F0C-6147-BB95-417DFF26E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itchFamily="18" charset="0"/>
              </a:rPr>
              <a:t>Реализация трехмерной модели построения 3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D </a:t>
            </a:r>
            <a:r>
              <a:rPr lang="ru-RU" sz="2400" dirty="0">
                <a:latin typeface="Times New Roman" panose="02020603050405020304" pitchFamily="18" charset="0"/>
                <a:cs typeface="Times New Roman" pitchFamily="18" charset="0"/>
              </a:rPr>
              <a:t>объекта на сцене осуществлялось с помощью полигональной сетки, гранями которого являются треугольники;</a:t>
            </a:r>
          </a:p>
          <a:p>
            <a:pPr>
              <a:lnSpc>
                <a:spcPct val="150000"/>
              </a:lnSpc>
            </a:pPr>
            <a:r>
              <a:rPr lang="ru-RU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Вершины треугольников характеризуются координатами и нормалью;</a:t>
            </a:r>
            <a:endParaRPr lang="ru-RU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6273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09755" y="273422"/>
            <a:ext cx="10969123" cy="11424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Освещение вершины</a:t>
            </a:r>
            <a:endParaRPr lang="ru-RU" sz="4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09755" y="1604399"/>
            <a:ext cx="10969123" cy="39746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522461" indent="-389669">
              <a:lnSpc>
                <a:spcPct val="150000"/>
              </a:lnSpc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От каждого источника интенсивность определяется следующей формулой:</a:t>
            </a: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714"/>
              </a:spcBef>
            </a:pP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714"/>
              </a:spcBef>
            </a:pP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1714"/>
              </a:spcBef>
              <a:buFont typeface="Arial" panose="020B0604020202020204" pitchFamily="34" charset="0"/>
              <a:buChar char="•"/>
            </a:pPr>
            <a:r>
              <a:rPr lang="ru-RU" sz="28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</a:t>
            </a:r>
            <a:r>
              <a:rPr lang="ru-RU" sz="2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— интенсивность</a:t>
            </a:r>
          </a:p>
          <a:p>
            <a:pPr marL="457200" indent="-457200">
              <a:lnSpc>
                <a:spcPct val="150000"/>
              </a:lnSpc>
              <a:spcBef>
                <a:spcPts val="1714"/>
              </a:spcBef>
              <a:buFont typeface="Arial" panose="020B0604020202020204" pitchFamily="34" charset="0"/>
              <a:buChar char="•"/>
            </a:pPr>
            <a:r>
              <a:rPr lang="ru-RU" sz="28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</a:t>
            </a:r>
            <a:r>
              <a:rPr lang="ru-RU" sz="2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— нормаль к поверхности</a:t>
            </a:r>
          </a:p>
          <a:p>
            <a:pPr marL="457200" indent="-457200">
              <a:lnSpc>
                <a:spcPct val="150000"/>
              </a:lnSpc>
              <a:spcBef>
                <a:spcPts val="1714"/>
              </a:spcBef>
              <a:buFont typeface="Arial" panose="020B0604020202020204" pitchFamily="34" charset="0"/>
              <a:buChar char="•"/>
            </a:pPr>
            <a:r>
              <a:rPr lang="ru-RU" sz="28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</a:t>
            </a:r>
            <a:r>
              <a:rPr lang="ru-RU" sz="2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— вектор от вершины к источнику</a:t>
            </a: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Formula 3"/>
              <p:cNvSpPr txBox="1"/>
              <p:nvPr/>
            </p:nvSpPr>
            <p:spPr>
              <a:xfrm>
                <a:off x="3918255" y="2286432"/>
                <a:ext cx="2176061" cy="1305288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177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sz="2177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17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sz="2177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sz="2177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  <m:r>
                            <a:rPr sz="2177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sz="2177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sz="2177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sz="2177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177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sz="2177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2177" dirty="0"/>
              </a:p>
            </p:txBody>
          </p:sp>
        </mc:Choice>
        <mc:Fallback xmlns="">
          <p:sp>
            <p:nvSpPr>
              <p:cNvPr id="128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255" y="2286432"/>
                <a:ext cx="2176061" cy="1305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3413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A471A-B064-AA43-86E5-87927FE8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представления источника света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D9D60-EEBF-AE4E-B365-455D81F55FD1}"/>
              </a:ext>
            </a:extLst>
          </p:cNvPr>
          <p:cNvSpPr txBox="1"/>
          <p:nvPr/>
        </p:nvSpPr>
        <p:spPr>
          <a:xfrm>
            <a:off x="1177159" y="2175641"/>
            <a:ext cx="975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Неточечный ближайший</a:t>
            </a:r>
          </a:p>
          <a:p>
            <a:pPr marL="514350" indent="-514350">
              <a:buAutoNum type="arabicParenR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Неточечный разбиением</a:t>
            </a:r>
          </a:p>
          <a:p>
            <a:pPr marL="514350" indent="-514350">
              <a:buAutoNum type="arabicParenR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Точечный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04E017-E8D0-4A45-A952-2C46611A6C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3" t="-1352" r="-433" b="-1352"/>
          <a:stretch>
            <a:fillRect/>
          </a:stretch>
        </p:blipFill>
        <p:spPr bwMode="auto">
          <a:xfrm>
            <a:off x="838200" y="4220341"/>
            <a:ext cx="5105400" cy="154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FBB3BB-D116-854E-9F84-26EB791A89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" t="-1135" r="-429" b="-1135"/>
          <a:stretch>
            <a:fillRect/>
          </a:stretch>
        </p:blipFill>
        <p:spPr bwMode="auto">
          <a:xfrm>
            <a:off x="5943600" y="3673585"/>
            <a:ext cx="5029200" cy="222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537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755" y="273423"/>
            <a:ext cx="10969559" cy="1142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Алгоритм </a:t>
            </a:r>
            <a:r>
              <a:rPr lang="ru-RU" sz="44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Гуро</a:t>
            </a:r>
            <a:r>
              <a:rPr lang="ru-RU" sz="4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endParaRPr lang="ru-RU" sz="4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09755" y="1604399"/>
            <a:ext cx="10969559" cy="46702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spcBef>
                <a:spcPts val="1714"/>
              </a:spcBef>
            </a:pPr>
            <a:endParaRPr lang="ru-RU" sz="2177" spc="-1" dirty="0">
              <a:latin typeface="Arial"/>
            </a:endParaRPr>
          </a:p>
          <a:p>
            <a:pPr>
              <a:spcBef>
                <a:spcPts val="1714"/>
              </a:spcBef>
            </a:pPr>
            <a:endParaRPr lang="ru-RU" sz="2177" spc="-1" dirty="0">
              <a:latin typeface="Arial"/>
            </a:endParaRPr>
          </a:p>
          <a:p>
            <a:pPr>
              <a:spcBef>
                <a:spcPts val="1714"/>
              </a:spcBef>
            </a:pPr>
            <a:endParaRPr lang="ru-RU" sz="2177" spc="-1" dirty="0">
              <a:latin typeface="Arial"/>
            </a:endParaRPr>
          </a:p>
          <a:p>
            <a:pPr>
              <a:spcBef>
                <a:spcPts val="1714"/>
              </a:spcBef>
            </a:pPr>
            <a:endParaRPr lang="ru-RU" sz="2177" spc="-1" dirty="0">
              <a:latin typeface="Arial"/>
            </a:endParaRPr>
          </a:p>
          <a:p>
            <a:pPr>
              <a:spcBef>
                <a:spcPts val="1714"/>
              </a:spcBef>
            </a:pPr>
            <a:endParaRPr lang="ru-RU" sz="28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1714"/>
              </a:spcBef>
            </a:pPr>
            <a:endParaRPr lang="ru-RU" sz="28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1714"/>
              </a:spcBef>
            </a:pPr>
            <a:r>
              <a:rPr lang="ru-RU" sz="2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Интенсивность света в каждом пикселе определяется путём интерполяции интенсивности.</a:t>
            </a: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4" name="Рисунок 133"/>
          <p:cNvPicPr/>
          <p:nvPr/>
        </p:nvPicPr>
        <p:blipFill>
          <a:blip r:embed="rId2"/>
          <a:stretch/>
        </p:blipFill>
        <p:spPr>
          <a:xfrm>
            <a:off x="3991836" y="2098127"/>
            <a:ext cx="4203655" cy="26484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3467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09755" y="273423"/>
            <a:ext cx="10969559" cy="1142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Z</a:t>
            </a:r>
            <a:r>
              <a:rPr lang="ru-RU" sz="4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-буфер</a:t>
            </a:r>
            <a:endParaRPr lang="ru-RU" sz="4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09755" y="1604399"/>
            <a:ext cx="10969559" cy="46807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9000"/>
          </a:bodyPr>
          <a:lstStyle/>
          <a:p>
            <a:pPr marL="261230" indent="-26123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Заполнить буфер кадра пустыми пикселями, которые будут отображаться как фон;</a:t>
            </a: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1230" indent="-26123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Преобразовать каждый треугольник в растровый вид по алгоритму </a:t>
            </a:r>
            <a:r>
              <a:rPr lang="ru-RU" sz="28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Гуро</a:t>
            </a:r>
            <a:r>
              <a:rPr lang="ru-RU" sz="2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;</a:t>
            </a: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1230" indent="-26123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Для каждого пикселя вычислить глубину;</a:t>
            </a: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3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09755" y="273423"/>
            <a:ext cx="10969559" cy="1142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Тени на объектах</a:t>
            </a:r>
            <a:endParaRPr lang="ru-RU" sz="4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09755" y="1604399"/>
            <a:ext cx="10969559" cy="39750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61230" indent="-26123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Для каждого пикселя кадра проверяется наличие треугольника в направлении каждого источника света.</a:t>
            </a: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1230" indent="-26123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Если есть присутствует хотя бы 1 треугольник, то интенсивность от соответственного источника света не учитывается.</a:t>
            </a: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9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380</Words>
  <Application>Microsoft Macintosh PowerPoint</Application>
  <PresentationFormat>Широкоэкранный</PresentationFormat>
  <Paragraphs>80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DejaVu Sans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Объекты сцены</vt:lpstr>
      <vt:lpstr>Презентация PowerPoint</vt:lpstr>
      <vt:lpstr>Методы представления источника света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8</cp:revision>
  <dcterms:created xsi:type="dcterms:W3CDTF">2018-12-19T17:23:43Z</dcterms:created>
  <dcterms:modified xsi:type="dcterms:W3CDTF">2018-12-19T22:12:04Z</dcterms:modified>
</cp:coreProperties>
</file>