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9" d="100"/>
          <a:sy n="69" d="100"/>
        </p:scale>
        <p:origin x="-1914" y="42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970406-DEEB-4A10-9071-3B9933502227}"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25C3D-EF92-4C28-B0C0-487710B3EF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970406-DEEB-4A10-9071-3B9933502227}"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25C3D-EF92-4C28-B0C0-487710B3EF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970406-DEEB-4A10-9071-3B9933502227}"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25C3D-EF92-4C28-B0C0-487710B3EF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970406-DEEB-4A10-9071-3B9933502227}"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25C3D-EF92-4C28-B0C0-487710B3EF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970406-DEEB-4A10-9071-3B9933502227}"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25C3D-EF92-4C28-B0C0-487710B3EF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970406-DEEB-4A10-9071-3B9933502227}" type="datetimeFigureOut">
              <a:rPr lang="en-US" smtClean="0"/>
              <a:pPr/>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25C3D-EF92-4C28-B0C0-487710B3EF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970406-DEEB-4A10-9071-3B9933502227}" type="datetimeFigureOut">
              <a:rPr lang="en-US" smtClean="0"/>
              <a:pPr/>
              <a:t>12/24/2022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F25C3D-EF92-4C28-B0C0-487710B3EF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970406-DEEB-4A10-9071-3B9933502227}" type="datetimeFigureOut">
              <a:rPr lang="en-US" smtClean="0"/>
              <a:pPr/>
              <a:t>12/24/2022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F25C3D-EF92-4C28-B0C0-487710B3EF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70406-DEEB-4A10-9071-3B9933502227}" type="datetimeFigureOut">
              <a:rPr lang="en-US" smtClean="0"/>
              <a:pPr/>
              <a:t>12/24/2022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F25C3D-EF92-4C28-B0C0-487710B3EF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970406-DEEB-4A10-9071-3B9933502227}" type="datetimeFigureOut">
              <a:rPr lang="en-US" smtClean="0"/>
              <a:pPr/>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25C3D-EF92-4C28-B0C0-487710B3EF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970406-DEEB-4A10-9071-3B9933502227}" type="datetimeFigureOut">
              <a:rPr lang="en-US" smtClean="0"/>
              <a:pPr/>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25C3D-EF92-4C28-B0C0-487710B3EF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7E970406-DEEB-4A10-9071-3B9933502227}" type="datetimeFigureOut">
              <a:rPr lang="en-US" smtClean="0"/>
              <a:pPr/>
              <a:t>12/24/2022</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11F25C3D-EF92-4C28-B0C0-487710B3EF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07433"/>
            <a:ext cx="5829300" cy="1960033"/>
          </a:xfrm>
        </p:spPr>
        <p:txBody>
          <a:bodyPr>
            <a:normAutofit/>
          </a:bodyPr>
          <a:lstStyle/>
          <a:p>
            <a:r>
              <a:rPr lang="en-US" sz="3200" b="1" dirty="0" smtClean="0"/>
              <a:t>Acute Inflammations project</a:t>
            </a:r>
            <a:endParaRPr lang="en-US" sz="3200" b="1" dirty="0"/>
          </a:p>
        </p:txBody>
      </p:sp>
      <p:sp>
        <p:nvSpPr>
          <p:cNvPr id="3" name="Subtitle 2"/>
          <p:cNvSpPr>
            <a:spLocks noGrp="1"/>
          </p:cNvSpPr>
          <p:nvPr>
            <p:ph type="subTitle" idx="1"/>
          </p:nvPr>
        </p:nvSpPr>
        <p:spPr>
          <a:xfrm>
            <a:off x="457200" y="1397000"/>
            <a:ext cx="6019800" cy="2336800"/>
          </a:xfrm>
        </p:spPr>
        <p:txBody>
          <a:bodyPr>
            <a:normAutofit/>
          </a:bodyPr>
          <a:lstStyle/>
          <a:p>
            <a:pPr algn="just"/>
            <a:r>
              <a:rPr lang="en-US" sz="1400" dirty="0">
                <a:solidFill>
                  <a:schemeClr val="tx1"/>
                </a:solidFill>
              </a:rPr>
              <a:t>My goal in this project is to study the urology dataset to later prepare an expert system algorithm that will hypothetically diagnose two urological diseases: cystitis and nephrolithiasis. Where the user is asked about certain symptoms and predicts the disease correctly. For the success of my study of the data, I visualized the data and studied the relationships between the symptoms of the disease that the patient enters and the disease, and the extent to which symptoms affect the identification of the </a:t>
            </a:r>
            <a:r>
              <a:rPr lang="en-US" sz="1400" dirty="0" smtClean="0">
                <a:solidFill>
                  <a:schemeClr val="tx1"/>
                </a:solidFill>
              </a:rPr>
              <a:t>disease. Then </a:t>
            </a:r>
            <a:r>
              <a:rPr lang="en-US" sz="1400" dirty="0">
                <a:solidFill>
                  <a:schemeClr val="tx1"/>
                </a:solidFill>
              </a:rPr>
              <a:t>represent it with a drawing in some way so that it can be easily described to the groups concerned.</a:t>
            </a:r>
          </a:p>
        </p:txBody>
      </p:sp>
      <p:sp>
        <p:nvSpPr>
          <p:cNvPr id="11266" name="AutoShape 2" descr="data:image/png;base64,iVBORw0KGgoAAAANSUhEUgAAAa8AAADYCAYAAABcO2zMAAAAOXRFWHRTb2Z0d2FyZQBNYXRwbG90bGliIHZlcnNpb24zLjUuMSwgaHR0cHM6Ly9tYXRwbG90bGliLm9yZy/YYfK9AAAACXBIWXMAAAsTAAALEwEAmpwYAAA380lEQVR4nO2dd5gb1dWH37O77kXGGJvYEASEUEPvMeCPmiAIpkPoJQRCAgkEIggJE0oQBIgJCSUEMJgSSKhB9NBrwBTTwWCBjU2zsXC3d32/P+6sd1bW7kq70twZ6bzPM4/KzNz702junFvOPVeMMSiKoihKnGhwLUBRFEVRykWNl6IoihI71HgpiqIosUONl6IoihI71HgpiqIosUONl6IoihI7Yme8RMSIyHfKOP4QEXm4k/3bich7lVFXNP0TRORzEZkrIitWK59yEJEnROTYKqZ/pIg8U+Kxb4nImGpp6Ul+YWsrFREZISJPicgcEblERDwRucm1ru7g+hqLyHki8pWIfFbhdM8UkX9UMs2eIiI5Edm5g31jRGRaN9NN+s/lpg72V+X+LJpZTxGRHNAPWMMYM8//7ljgUGPMmGrk2RHGmJuBmwPaDLCWMWayv/9pYO1q5C0ivYBLga2NMa9XI4+4Y4xZP6r5ha3NLzfHGmMe7eLQ44CvgMHGGCMiXrW1VQIRGQ9MM8ac1fpd2Ne4QM+qwKnAasaYLyqZtjHmj5VMT1meara8moCTq5h+l3RUEwiREUBf4K1yToqA7pqjxq7pasDbRiMM9JTVgJmVNlzVvNdq7D7uFLF0aKOqabz+BPxaRIYUEbWOiDwiIrNE5D0ROSCwb7yIXOXvnyMiT4rIagVJ7CwiH4jI1yLyNxER/9wjReRZEfmziMwCvGAXlog85Z//ut+Nd2Bhc1lEfiMin/p5vyciO3X2I0Wkj4iME5Hp/jbO/+67QGt35GwReayLdIyInCgiHwAf+N/tISKvichsEXlORDYMHJ8TkV+LyCQRyYvIbSLS19+3gojcJyJf+tfoPhFZpbP8i+hpvZaX++m/G7wWIpIQkWtFZIZ/vc4TkcYi6VwlIhcXfHePiJwS+B07+++3FJGXReQbsV2tl5ag80d+19Nssd2h6xZco9+IyCRgnog0FeTXT0Ru8K/ROyJyesG9EDzWE5HbReRG/954S0Q2L+ealkrrPSsiF/vapojID/1944EjgNP9e3i5biAR+ZeIfOb/b0+JyPqBfeNF5AoRecA//1kRWdm/b7/2/+dNCq7Baf59Ns//z0f4588RkUdFZIWu8haR44BDArr/U+QaFy1L/r4xIjJNRE4VkS/8++6oEq5lwv/PvhSRj0XkLBFp8PN8BBjp6xnfSRrLdakVuTf+LSI3icg3wJES6CqTtm61I0TkE7HdlL8NpLWliDzv38MzROSvItI7sL/ds0HsM++SAj3/EZFfdnU9gC1E5G3/v75e/GdGkd+cFpEP/f/4bRHZO7Cv0b83vxKRj4BUwbmri31uzxGRR4BhBfu3Fvs8my0ir0ug21hsGT5fRJ4F5gNrdPhLjDEV34AcsDNwJ3Ce/92xwBPAAGAqcBS2dbYptgtkff+48cAcYHugD3AZ8EwgbQPcBwwBvg18CfzA33ck0Az8wk+7n/9d4fnfCXweg+3KANt9OBUY6X9OAmt28VvPAV4AhgMrAc8B5wbON0BTCdfMYAvTUF/3psAXwFZAI/aBlQP6BK7x/4CR/jnvAMf7+1YE9gX6A4OAfwF3B/J6Ats91Zme1mv5K6AXcCCQB4b6++8Grvb/z+G+lp8Gzn3Gf7+9f03F/7wCsCBwjXPAzv7754HD/PcDsd2tnWn8LjAP2MXXeDowGegdSPs1YFWgX5H8MsCTvqZVgEmt90KRYz1gIbC7/39cALxQpXJzJLAE+Imf1wnA9MA1HI9frgLabgp8Ptr/3/sA44DXAvvGY8vbZthegceAKcDhfl7nAY8XaHoB24swCntPvgJs4qf/GHB2GXmfV+w3l1CWxmDvx3P8/3p37MNthS6u6Y3APb6mJPA+cExh2e8ijeWOK3JvLAHGYhsE/YL/CW3PgWv8fRsBi4B1/f2bAVtjn1lJbFn+ZSfPhi39+6HB3z/MvxYjSri/3sSWh6HAs7Q9n9v9RmB/7LOlAVv25wHf8vcdD7wbSOdxAs85bDm+1L8Htsc+z1uvxShgpv//NWDL7kxgpcCz6RNgff969Orw91Sy8BUphBtgH3gr0Wa8DgSeLjj+avwCgL3B/xnYNxBoAVYN/JGjA/tvB9L++yOBTwrSPpLSjdd3sIVz584uWkH6HwK7Bz7vBuQKbtpSjdeOgc9X4hfcwHfvATsErvGhgX0XAVd1kPbGwNeBz09QmvFa9sD0v/sfcBj2QbYI3yD4+w7Gf+jR3niJfzNu73/+CfBYBw+Bp4A/AMNKvPa/A24PfG4APgXGBNI+uti96b//CNgtsO9YOjdejwb2rQcsqFK5ORKYHPi+v39/rBwoIx0ar4I0h/jnJgLnXhPY/wvgncDn7wGzCzQdEvh8B3Blwfl3l5F3Z8ars7I0BlvpaQrs/4JOKjhYY7wIWC/w3U+BJwJpVsp4PVWwf9l/QttzYJWCsnRQB/n9Ergr8Lnds8H/7h1gF//9z4H7S7y/jg983h34sJRrga0E7uW/f6wgnV19jU3YBkUzMCCw/5bAtfgNMKEg7YeAI/z3TwDnlFJequptaIx5E9tKSge+Xg3Yym8yzhaR2djuhJUDx0wNpDEXmIWtBbQS9AyajzVwy53bDb2TsTeOB3whIv8UkZGdnmR1fRz4/HGB1nIIal8NOLXgOq1KCddBRPqLyNV+N8k3WKMwRIp063XBp8a/o3xaf9tq2NrvjIC2q7E15nb45/8Ta9wAfkzAgaaAY7CtqXdF5CUR2aMLfe2uvTFmKfYajgoc09n9MLJgf1f3TuH17ivVG4NYlpcxZr7/dmAHxy7D79LJ+F0+32AfWNC+6+bzwPsFRT4X5lPS8SXm3RldlaWZxpjmwOfCsl/IMKB3kTRHFT+8R5Ty3OmovH5XbNf+Z/51+yPLX7PC9G8ADvXfHwpM6IbODp9VInK4tA1ZzMY2RFo1FZab4PUdia0oz+tg/2rA/gXPtdHAtzrQ2CFhuMqfja1tt94wU4EnjTFDAttAY8wJgXNWbX0jIgOxTdPpJeZnuj6kk5ONucUYMxp7kQ1wYRenTPePbeXblK51uewD76cC5xdcp/7GmFtLSOdUbBfoVsaYwdimO9hWUDmMEpHgOa2/bSq2RjssoG2w6dhz7FZgP7Fjl1tha+/LYYz5wBhzMNYIXgj8W0QGdKKv3bX3ta6KbX0tS7aT82dguwtbWbWjA2PEj4G9sC24BLbWD+X/99XIu6uyWcmyBLZ7dEmRND8tfniHzMO2fgFrpLG9SUF68ty5EtsNt5ZfXs9k+f+rMP2bgL1EZCNgXWw3fikE7/Gi19cvp9dgW3QrGmOGYLsbWzXNKJIOgX0rFJTb4P6p2JZX8Lk2wBiTCRxT0rWsuvHyWzO3ASf5X90HfFdEDhORXv62hQQG2oHdRWS0P2h5LvCiMabbLaoCPqeDQUARWVtEdhQ7SLwQW6ts6SK9W4GzRGQlERkG/B57Y/WUa4DjRWQrsQwQkZSIDCrh3EFY7bNFZCi2AtEdhgMn+f/R/thCcr8xZgbwMHCJiAwWOwC+pojsUCwRY8yr2LHJfwAPGWNmFztORA4VkZX8FlTrMZ1d/9uBlIjsJHZawqlYo/pcib/vduAMsQ4uo7CFNe4Mwl6DmdgHbpgu213l3WHZ86loWTLGtGD/4/NFZJD/UD6lG2m+j21lp/z77CzseE6lGAR8A8wVkXWwY5ydYoyZBryEbXHdYYxZUGJeJ4rIKv5z4Uzss7mQAVgD8iWAWMeYDQL7b8c+F1YR66yzrGfNGPMx8DLwBxHpLSKjgT0D594E7Ckiu/kt9b5iHWLKciiD8CYpn4O9IBhj5mD7SA/CWv3PsLXs4M1wC/aBOws7mHlIBbV4wA1+k/WAgn19sIP4X/m6hmP/4M44D/tnTQLewA5mn9dTkcaYl7Et1r8CX2MdEY4s8fRx2IHdr7AD4A92U8aLwFp+OucD+xljZvr7Dsd2ybzt6/s37Zv+hdyKrZHf0skxPwDeEpG5WEedg4wxCzs62BjzHrbL5HJf457AnsaYxV3/NMDel9OwDguP+r9hUYnnRpUbsd00n2L/mxcilPe1wHp+2bu7yPnVKEu/wLacPgKewd5/15WTgDEmD/wMW/n61E+vWxN6O+DX2FbrHGyltZhBKcYN2DHKUrsMwf7+h7HX4yOKXF9jzNvAJVjHi8/9PJ4NHHINdpzqdex/dGdBEj/G9rDMwj7HbwykPRXbOj8TaxynAqfRDVvU6r0UGaTIREYlfETkSKxTx2jXWsJCRE7AGsyiLUhFiRIisj22JZP0eyvqitiFh1KUSiEi3xKR7/vdnmtjux3vcq1LUbrC7748GfhHPRouUONVEtI2obNw66pLMZjGdh2kMbea2rvQdFUHmq5ypakQsbEpi2ksK2pJB/TGeknOwbr/3gNcUYF0lRARO2G82D1S8nBDle+ziuL7B8zGdtOPC3z/7Y6eMSLy7Q6Siy2R6zZUFEVRlK7QlpeiKIoSO9R4KYqiKLFDjZeiKIoSO9R4KYqiKLFDjZeiKIoSO9R4KYqiKLFDjZeiKIoSO9R4KYqiKLFDjZeiKIoSO9R4KYqiKLFDjZeiKIoSO9R4KYoSa0QkKSLviMg1fpDeh0Wkn4hsLCIviMgkEbnLXzhRqRHUeIWAFi5FqTprAX8zxqyPjbi+L3YRxN8YYzbELm7Z3RXFlQiixis8tHApSvWYYox5zX8/EVgTGGKMedL/7gZgexfClOqgxis8tHApSvVYFHjfAgxxpEMJCTVe4aGFS1HCIw98LSLb+Z8PA57s5HglZjS5FlDHLCtcxpin0cKlKJXmCOAqEekPfAQc5ViPUkHUeLlFC5ei9BBjTA7YIPD54sDurUMXpISCGGNca1AURVGUstAxL0VRFCV2aLdhzEims4Owzh4r+NsQf2sB5gFz/dfgNieXSc0NX62iRBO/HK0MjAD6Yyvy4m8NgVcDfAVMB2bkMqlFRRNUQke7DSNGMp3tDazvb+sC6wBrYwvZELpf4fgaeC+wveu/Ts5lUot7plpRokcynU0AWwEbAmsAq/vbKsCAbiY7C9+Q+a857NSXl3KZ1Gc9lKyUgRovxyTT2ZHAD4FtgE2xRqt3iBJagCnAC8ATwBO5TOrDEPNXlB6TTGcbsGVna3/bBlvxkxBlTANeCmwv5zKp2SHmX1eo8QoZv5BtDewOpICNnQoqzlTgYeB+4NFcJvWNYz2KshzJdHYlYB9gb2BbYJBbRcthgFeB//jbK7lMSh+4FUKNVwgk09mBwJ5YY/UDYEW3ispiCfAUNpTVv3KZ1ALHepQ6xjdY+wL7AzsAjW4VlcWnwB3AbcDzash6hhqvKpJMZ9cHTgQOJXq1wu6QB24Brs1lUhNdi1Hqg2Q6Oxg4GDiA+BmsjpiKLUt/y2VSU12LiSNqvCpMMp3the3KOBHYrovD48yrwLXAzdqvr1SDZDq7CnAycBww2LGcatGMbY39OZdJvehaTJxQ41UhkunsKOB44FisC269sBC4Hjgvl0lNdy1GiT/JdHYj4NfAgUAvx3LC5HlgHHBHLpNqcawl8qjx6iHJdHYI8FvgF0Aft2qcsgC4Arggl0nNdC1GiR/JdHYX4DRgF9daHPMJcClwpU5j6Rg1Xt3En4/1c6zhGupYTpSYA/wZuES9FJVSSKazm2Ef1rokUHsmA7/OZVL3uBYSRdR4lUkynRXs4PH5QNKtmkgzC7gQuFw9FJVi+HMcL8CuqBDmfKy48ShwSi6TesO1kCihxqsMkuns9sAlwOautcSID4Gjc5nUU66FKNEgmc42AicBf6A2vHDDoAW4BvhdLpP6yrWYKKDGqwSS6ewA4CLgBLSG2B0McDlwRi6Tmu9ajOKOZDq7NXAVsJFrLTElD5yey6T+7lqIa9R4dYHf2roeGxtN6RkfAkflMqmnXQtRwsWPLPN74HfoahaV4C7g2FwmNcu1EFeo8eqAZDrbBJwLnI4WtkqirbA6wx/buhkY41hKrTENOCyXST3hWogL1HgVIZnOrg7cio1IrVSHycABuUzqVddClOqRTGd/CNwArORaS42yFMgAZ+cyqWbXYsJEjVcByXR2T+AmandGf5RYgHXm+KdrIUpl8SPN/BE4FR0nDoMXgR/nMqmPXAsJCzVeAZLp7M+Av1AbsdPixJ+AdC6TWupaiNJzkunsytgxma1da6kzZgF714tnrxovls3dymDHtxQ33AscrONg8SaZzq4BPII6OLliMbY342bXQqpN3RuvZDrbBxgPHORYimIX8Nszl0l97lqIUj5+TMIHqa/YnlHlt7lM6o+uRVSTujZeyXR2BeBuNCxNlJgC7JrLpCa7FqKUjj+l5F4g4VqLsoxx2MgcNfmQr1vj5S+38BCwnmstynJ8AmyXy6Q+cS1E6ZpkOvsj7AKLfV1rUZbjBux8sJrzRKxL45VMZ4cBTwPruNaidMiHWAM2w7UQpWOS6ezhwHWok1OUuRU4pNZaYHU3+TaZzg4E7kcNV9RZE3jUr2goESSZzu6FjT6jhivaHIxd6aGmqCvj5S9jchewhWstSkmsBzzir5mmRAg/RuGt1NkzJMacnExn065FVJK66Tb0Y6vdChzgWotSNi8Au+QyqbmuhSiQTGfXAp4DtFUcP47KZVLjXYuoBPVkvK7ARoV3zrQrj6ahdz9oaEAaGvnWEeOY/czNzH39IRr6W2etFbY/nH5rLt9AXLpwLjMf+AuLv7K+DMN2P5k+o9bl6yeuZ8FHE+k9fHWG7XEqAHPffIylC+cwePO9wvtx1eMxYLdaHHiOE8l0djh2ufpIzeMqWqaemsD8yS+CCI39h7Di7r+kadCKJZ0L1GqZagbG5jKprGshPaXJtYAwSKazvyMihquVEQf/kcb+7b2KB20+lsRW+3R63qz//p2+a2zGSnufiWlZglmyiKWL5rHo03cYefRf+fI/f2LxlzmahnyLeW8+yvD9z6nmzwiTHbHhhnQiuSP8pYGyRMxwtVJYpgZvtS9Dtj8MgG9evpf8c7ey4m4/L+ncGi5TTcDtyXR251wm9bxrMT2h5vurk+nsLthF72LP0kXzWTj1LQZuuCsA0tiLhr4DAcG0NGOMwTQvRhoa+eZ/dzJosx8hjTVVPzktmc6OdS2iHvGj0NxKjBZibejTf9l7s2Qh5YVYrOky1R+4I5nOxjpYck0br2Q6OwKYQNQCg4rwxe2/Z8b4k5nz2oPLvp7zyn1Mv+7nfHX/OFoWLj+80zz7Mxr7D2bm/eOYfv1JzHzgLyxdvJCGPv3pv/a2zBh/Ek2JEUifASye8T7916rJ0HLjk+nsmq5F1CGnA3u6FtEhHZSpr5+6kWlXHMm8t59gyHaHlnxuHZSpb2HLUrSejWVQs2Ne/p/yILCray2FNM+ZSdOgFWmZN5vPbzuLobscT6+ho2joNxhEmP30TbTMncWw3X/Z7rxFMz7gswmnsvKhf6LPyLWZ9ejVNPTuv6xrpJWZD/yFQZumWPTZZBZOeZVew5MM2bamol+9BmyTy6QWuhZSDiIytLP9xphILiyYTGe3AZ4iwsMMxcpU31U3WLY///ztmOYlDNnukLLPhZouU6fkMqlYutHXcsvrdCJouIBlg8aNA4bQ/7vbsGj6+zQOWAFpaESkgUEb7cbiGe8XOW8YjYOG0Wfk2gD0X/v7LP78w3bHtH5uWmEU8958jJXGplny5ccsmfVplX9VqGwM/NW1iG4wEXjZf/0SeB/4wH8/0aGuDvGnKdxKhA0XFC9TQQasN4b57z/brXNrvExlkunspq5FdIeaNF7+HJTzXOsoxtLFC1m6aP6y9wunvErvlVajeW5bpXv++8/Ta9hqy53bOHAFmgYPY8nMaQAs/Ph1eg37drtjZj99E4nRh8DSZjD+CiPSgGleVKVf5Ixjkunska5FlIMxZnVjzBrYsGR7GmOGGWNWBPYA7nSrrkP+Cix/M0aIjspU0LjMn/wivYauUvK5QWq8TPUG/ukHb4gVka5NdYdkOpsgwjXFlvmz+fJO364uXcqA9Xag3xqb8dV9l7D4849AhKbEcIb6XlHNc2Yy88G/MGJ/63MydOfj+eq+izEtzTQNWZkVA12L899/nt4rr7WsJtln5DpMv/ZEeg1P0nt4JB3EesplyXT2wVwm9ZlrIWWyhTHm+NYPxpgHRORcl4KKkUxn9wOW72eLGB2VqS/v+iNLZk0DaaBp8EoM3e1EoH2Z6ujcVuqkTK0FXAEc7lpIOdTcmFcynb0OOMq1DiU0bs5lUh2MxEcTEXkIG1vzJsAAhwLbG2N2cyosgO/s9CY6Ebme2DuXSd3tWkSp1FS3YTKd3RY40rUOJVQOSaazY1yLKJODgZWwocru8t8f7FTR8lyEGq564xJ/fcNYUDMtr2Q624gdDN/YsRQlfN4BNsplUktcCykHERlojIlcyKtkOrsZdmHQ2LpRK93mzFwmdYFrEaVQSy2vE1DDVa+sC/zKtYhSEZFtReRt4G3/80YicoVjWUEuRQ1XvXJmMp0d6VpEKdSE8fKdNDzXOhSn/D6Zzq7qWkSJ/BnYDZgJYIx5nYis5p1MZ/chIloUJwwEMq5FlEJNGC/gTGD5iJtKPTGAGK1ZZIyZWvBVixMhAfwlgy5yrUNxzqH+dKNIE3vjlUxnVwNOcq1DiQT7JtPZTVyLKIGpIrItYESkt4j8Gjtu55pfYBcBVeobwU5DiXTXceyNF/BboK9rEUpkOMu1gBI4HjgRGAVMw47VnuhSUDKdHUo8rp0SDlsS5ViWlDCRV0TewM5FKYoxZsOKKioDf4n4w7o8UKkn9k6msxvkMqk3XQsphog0AuOMMVGb/HscMMS1CCVSpIF7XYvoiFJaXntgLfCD/naIv90P/Lt60krieLTVpbRHgDNci+gIY0wLsJKI9HatpZVkOtuE45afEkm2Saaz27kW0RElz/MSkWeNMd/v6ruw8AeXc9jQ/ooSpBlYPZdJTXMtpBgicjWwKbZWO6/1e2PMpS70JNPZA4DbXOStRJ77cplUJLsPyxnzGiAio1s/+APOAyovqWQORA2XUpwmrPNBVJkO3Ictf4MCmyvU4UnpiN2jun5eOS2vzYDrgAR2DCwPHG2MeaV68jommc5OxNZeFaUYs4FVcpnUvK4OdIWIDAaMMWaOKw1+NI2XXeWvxII/5zKpU1yLKKTklpcxZqIxZiNgQ2BjY8zGDg3X9qjhUjpnCLC/axHFEJHNfUeoScAbIvK6Xzl0wcmO8lXiw9HJdNZlL1tRSjZeIjJCRK4FbjPG5EVkPRE5poraOiPKXUJKdDjQtYAOuA74mTEmaYxJYp0lrg9bRDKdHU50r5ESHRLAWNciCilnzGs8dhG91rhX7wO/rLCeLkmms/2BVNj5KrFk52Q6G8XIK3OMMU+3fjDGPAO46DrcD7sYoaJ0xX6uBRRSjvEaZoy5HVgKYIxpxk1Im92Afg7yVeJHE7CPaxFF+J+IXC0iY0RkBz8o7xMisqmIhNkdvneIeSnxZreodR2Ws9rwPBFZEX/CsohsjXXaCBstcEo5HAhc41pEARv7r2cXfL8ttnztWG0ByXR2CLBDtfNRaoZ+2B6v210LaaUc43UKdl7KmiLyLHYBvVCbkv5kyj3CzFOJPWOS6ezwXCb1hWshrRhj/q+z/SJyhDHmhirLSAG9qpyHUlvsS4SMV0ndhn5Imx38bVvgp8D6xphJVdRWjDHACiHnqcSbRiLYX98FYXgAjg0hD6W22D2ZzkZmyKYk4+WHtNnLGNNsjHnLGPOmMcbFqrVjHeSpxJ9Iusx3QlWjeSfT2b7AD6qZh1KTDCRC9005DhvPishfRWS71oHlMAeX/fD8Y8PKT6kptvHDicWF0iIHdJ+dsQ8iRSmXH7kW0Eo5Y17b+q/nBL4LZXDZZ33sEhKKUi59sJPaX3AtpESqvY5SZGrPSuyIzCKVJRuvrgaZQ2Bzx/kr8WZr4mO8nq1y+ttUOX2ldlk7mc4OyWVSs10LKdl4+W7yZwOjsS2uZ4BzjDEzq6StEFfhc5TaYBtgnGsRACLSB+u5lSRQBo0x5/ivP69W3v4kf2dr8CmxR4AtgEdcCylnzOufwJfYQref/z7MZRTUeCk9IUqtjXuAvbBLt8wLbGGwOeUNFyhKIVu6FgDl3cRDjTHnBj6fJyJjK6ynKMl0tpG2iZ2K0h1WTaazo3KZ1KeuhQCrGGNcjTtpJVDpKVu5FgDltbweF5GDRKTB3w4AstUSVsC6aEgopedEZbD5ORH5nqO8N3KUr1I7RKLlVY7x+ilwC7DI3/4JnCIic0Tkm2qIC6C1RaUSRKLQYceNJ4rIeyIySUTeEJGwJvyr8VJ6yohkOruaaxHleBt2utKriKxvjHmr55KKosZLqQSruxbg80MXmfrh1dZ1kbdSc6wDfOxSQDktr66YUMG0Clmvimkr9cMqrgUAGGM+xi6Wuae/DfG/qzYjsXPeFKWnOJ9zW0njVc2Jlc4vlFITRMJ4icjJwM3AcH+7SUTCWGB15RDyUOoD58/kShqvaoa0cX6hlJrgW8l0tpL3fHc5BtjKGPN7Y8zvsY4kPwkhXzVeSqVw/kyOQkHulGQ6OwjodLxNUUqkiWg8wIX2C7m2UP2QUAAjQshDqQ+cG69KTlZcXMG0gkThYaPUDqsA0x1ruB54UUTu8j+PBa4NIV8tS0qlcN4FX3LLS0S+LyID/PeHisilIrLMXdIYU605NEOrlK5SnzgvdMaYS4GjgFnA18BRxphxIWStxkupFM5bXuV0G14JzBeRjYDTsW6SN1ZFVXvUeCmVZKSrjEVksP86FMgBN2G9dD/2v6s2aryUSjEsmc46XYm7nG7DZmOMEZG9gMuMMdeKyBHVEhZAjZdSSfo6zPsWYA9gIu0dnMT/vEaV81+pyukr9YNgox65WJQYKM94zRGRM4BDge1FpBEIw/L2DyEPpX5wFpTWGLOH/+pqsnTkHbSUWOE0wHM5N/OB2LBQxxhjPsP2ef6pKqra48yyKzWJ064OABH5bynfVYGWrg9RlJKJR7ehb7AuDXz+hHDGvKrlxVhLfAPc778qnfOaq4xFpC+2J2GYiKxAm3v8YMIZi1Pj1TnzgP8BH7gWEhMWusy8S+MlIs8YY0aLyByK9NMbYwZXTZ1FW17FaQYexlYg7s1lUgsc61G65qfAL7GGaiJtxusb4G8h5K/Gqz054Dl/ex54PZdJ6TWKCV0aL2PMaP/V1URhbXm1ZyLWQ+3WXCb1hWsxSukYYy4DLhORXxhjLncgoZ4fzIuAV2gzVM/lMqkZbiUpPaHkbkMRmWCMOayr76qAtrxgKjYW3o25TOod12KUnmGMuVxENsAGnO4b+L7a3fD1ZLw+wzdS/jYxl0ktcitJqSTleIusH/wgIk2Es1RJvba85gD/xraynshlUtWMHamEiIicDYzBGq/7sUukPEP1x5Br1Xi1AG/QZqiey2VSU9xKUqpNKWNeZwBnAv0Ci04K1qj8vYraWqkn49VC2zjWPTqOVbPsh10U8lVjzFEiMgL4Rwj51sr99DXwAm3G6n+5TGquW0lK2JQy5nUBcIGIXGCMOSMETYXUgwfdK7SNY33uWoxSdRYYY5aKSLMfdeMLqj9BGWBaCHlUGgO8R3vHine0J0IppeW1jjHmXeBfIrJp4X5jzCtVUdZGrTb/W8exJuQyqbcrkqKX6IdGUSiFRXh5l5WEl0VkCHAN1gFnLtZFu9p8EkIePaXVXb11vOr5XCY1K1QFXkKAgaHmGU8MXt5Zi7eUMa9TgOOAS4rsM8COFVVUQC6TyifT2a+BFaqZT0jMAe6gbRxraY9T9BINwE7AYcDeaKErhRexa2g5wRjzM//tVSLyIDDYGDMphKyjaLxytHesCN9d3UsMwt4P2wLbAFthV7pWOucrHFaWS+k2PE5EGoCzjDHPhqCpGFOIr/FqAR6hbRxrfkVS9RLfwxqsHxOBCM8xo9m1ABHZEEjil0ER+Y4x5s4qZ+vaeC2mzV291bEifHd1L/Ed2gzVtsAGaOis7uC0HJXkbej3z1+M/bNd8BGwXJdlxHmVtnGszyqSopf4FtZYHYYd8Fe6h1OvOxG5DtgQeAtobX0boNaMl3t3dS/RF9gca6RaDdbwUDXULk7LUTmu8g+LyL7AncaYsAdLPwo5v+4yjbZxrLcqkqKX6I/tDjwM2BlorEi69c08x/lvbYxZL+xMc5nUl8l0dgE2GnilKXRXfz6XSYVfbr3EKNoM1bbAJkQgnmWNEu3wUAFOAQYAzSKykPDCQ0G0jddc2saxHq/gONaOWIO1DzqOVWlcRyZ5XkTWM8ZUxlGnPKYC361AOq3u6q0tqxdDd1f3Ek3AxrRvVX07VA31jVPP6HIC87oKDwXRM16t41gTgLsrOI61AdZgHYKOY1UT19MRbsAasM+wYYtaK4IbhpD3O5RvvFrd1YNdgOG7q3uJFWlvqLZAl0xySTyMF4CIjAJWC55njHmq0qKKUJkuuJ7zGtZg3VLBcayVaRvH2rgiaSpd4brldR32/36DtjGvsHgZ2KuLY+YBL9G+C9CFu/r6tHesqESLUakclXkGdpNyYhteiF3T623aBuoMUHXjlcukpifT2Y8IZyJnIZ/SNo71ZkVStONYY4HD0XEsF7hueX1ijLnXUd4vFfnuYwIegMCkXCYVrieZdVffiraWlbqrR5/YtLzGAmsbY1wFt3yS8IzXXKzn1wTgsQqOY/0fbeNYLrth6x3XLa93ReQW4D/YbkMAQnCVB2u8gqGVns9lUtNDyLc9XmJN2jtWqLt6/IhHyws77tSLQGELmaeAo6qYfgvwKNZg3VXBcaz1sS2sHwOrVCRNpae4XgqjH7Yc7Rr4LgxXefzuv3CnvKi7eq0SbeMlIpdjC9Z84DV/ufJgbfGk6slrx5NVSvd12saxKvNQ8xIjaBvH2qQiaSqVogV436UAY0w1K2Hu8RIjge/TZqg2AXo71aRUA6eh+6SrKVsickRn+40xN1RUUSck09lPgFUrkNR02sax3qhAeq1xBcdiW1m7oONYUeUdvHzoc6yCiMjqwC8IRNgAMMb8yJWmbtPeXb3VsULd1WufxcBAvLyz9RZLCQ+1zDiJSG9gHXzXWWNM2MuVPIV1I+8O82gbx/pvBcexxmBbWPui41hxoDKVlZ5xN3AtdswrbG/DnmHd1VuN1Laou3q98rZLwwXleRvuDlwNfIidl7K6iPzUGPNAtcQVoVzjtRT4Lzau4F25TKoykRW8xHrYFtYh6DhW3IiC8VpojPmLaxFdYt3V16O9Y4W6qytgh1ucUo7DxqXA/xljJgOIyJpAFgjTeD2AbfVJF8dNom0cqzKeVHYc62BsKytucRaVNsKI3t4Vl/mrKT9M+/Hjai8v1Dnqrq6UzmuuBZRjvL5oNVw+HxGyy3Euk5qaTGefxxasQmbQNo5VmQdU2zjWYdhxrLImdSuRJAotr9YVAXakfWDeqi4vtBzt3dW3wbqr61itUgqvuRZQzsP4LRG5H7gdW9D2B14SkX0gtDkqAP+kzXjNA+6ibRyr51GObVfJGNrGscKI3aiEw3S8fBQWN90bWMPBmLHFSwwB3gVGOMlfiTuGmHUb9sXOqN7B//wlMBTYk5DmqPjcDuwB3IQdx6pMMFA7jtUaV7ASHo1K9HjUtQCf17HdcW4mS3v52XiJysxjVOqR1/HyX7sWUU5g3kjMTcllUp8Du1UkMS8xnLZxrM0qkqYSZaJivEZgo2y8RPsxrzBd5Z8CVg8xP6V2eNC1ACjP2/C7wJXACGPMBv5KsD8yxpxXNXXVwI5j7YU1WLui41j1RFSM19muBQCPA53O4VSUDoiX8QKuAU7DustjjJnkx2eLvvGy41g7YA3Wfug4Vj3yJl7edVgoAIwx1YoWUw73YZdx18qbUg7fYGNiOqecQJj9jTH/K/gu3MjT5eIl1sVL/BHIYWuaR6OGq155xLWAVkRkaxF5SUTmishiEWkRkW9CFeHlZ1K9kGtK7fKY68nJrZRT6/rKn9tlAERkP9wHOF0eL7ESdhzrcHQcS2nD1RIkxfgrcBDwL2zA2sOBtRzouAPYyUG+SnyJRJchlGe8TgT+DqwjIp9igzJ2N1RTZbFRq1vHsXZDu0KU9nxCxFoZxpjJItJojGkBrhcRF10xd2INqS5FopRCCzakWSQo5yH/KXA9tvttKLbv8wjgnCro6ho7jrU9beNYCSc6lDhwM14+3CXrO2e+Hyf0NRG5CNuDMSB0FV7+c7zEs8B2oeetxJGH8PLhr/3WAeXUuO7Bzulago3KPhc7SdgVZwFPAMeghkvpnAmuBRRwGDaSxc+xZWhV7IR4F9zhKF8lflznWkCQLpdEWXagyJvGmA2qrKd0vMQ6wDuuZSiRZyJefnPXIiKLnev4CdDHtRQl0nwFjIyKswaU1/J6TkS+VzUl5eLl3wWedy1DiTyRaXWJyBsiMqmjzYkoL/8FcJuTvJU4cVOUDBeUN+Y1GjhSRKZgowIIYIwxG1ZFWWlcRdhLmitxYj42jFhU2B9Y4FpEES7DejwqSkdc61pAIeV0G65W7HtjzMcVVVQOXqIXdn0xjUWoFONyvPxJrkW0IiKvGGM2FZEJxpjDXOtph3XcKLZag6K8gJePXCOhnNiG7oxUR3j5JXiJS4E/u5aiRI5m4BLXIgroLSJHANu2rsYQJMSVGYrxF9R4KcU537WAYtTCfKhrgN9h3fcVpZXb8PJRq3Adj50bOQTruRskzJUZinEHdjrMKIcalOjxKl7+PtciilFyt2Gk8RJ/AH7vWoYSKTbEy0dh4cnlEJFjjDGRG0PAS/wKu2K6orSyL17eZaWqQ2rFeK2Idfft71qKEgnux8unXIvoDBHZFkgS6P0wxtzoTBCAl+gDvAcUHd9W6o43sZXASBqJ2ggLY4OMjnMtQ4kES7HdyJFFRCYAF2M9eLfwN/dz0bz8IiJ+7ZRQOS+qhgtqY8yrlQuAI4GRjnUobhmPl3/FtYgu2BxYz0Sz2+Nm4FRgI9dCFKe8hQ0cHVlqo+UF4OXnAme4lqE4ZQ5wpmsRJfAmsLJrEUXx8kuBtGsZinN+5t8LkaV2jJdlAvCiaxGKM87Dy3/uWkQJDAPeFpGHROTe1s21qGV4+QeBx1zLUJwxAS//lGsRXVFL3Ybg5Q1e4mRs2ChxLUcJlcnEZ9zTcy2gBE4CXgF6uxaihMps4DTXIkqhNrwNC/ES12PHv2qWlqWGza+Zx6hBDdz34zYny4ufW8Rpjyziy9MGMqx/8YZ1sXN/88hCHpjczMYrN3Lj3v0AmPD6YmYtMJy8dSxitu4Z1fkoscVL/BY4z7WMSlPs/r/8xcX89aXFNDVAaq0mLtql73LnJcfNYVAfoVGgqQFePm4gUBNlJ8jP8fJ/cy2iFGqt27CVXwFTXYuoJpe9uJh1h7X/+6bml/LIR818O9F5o7Pw3PxCw3PTWph0wkBajOGNz1tYsMQw/vUl/GyLWFS8r4+D4RKRZ/zXOSLyTWCbIyLfuNZXhAuBia5FVJrC+//xKc3c894SJh0/gLd+NpBfb9vxPf/4Ef157fiBywxXDZSdIBOBK12LKJXaNF5efjZ2ocwabFbCtG+Wkv2gmWM3bV84fvXQQi7auW+n/aXFzm0QWNxiMMawYAn0aoQ/PbeYk7bsTa/GyPe+TgFOdi2iFIwxo/3XQcaYwYFtkDFmsGt9y+Hlm4GjgMWupVSKYvf/lS8vJj26D32a7L0+fEDpj8WYl50gi4Bjo+6kEaQ2jReAl3+cGo0W8MsHrZFqCJSNe99bwqhBDWy0cmPZ5w7qI+y7bi82uXoeqw9pINFHeGl6C3ut06tKv6BitACH4eXnuBZSs9goJee6llEpit3/789cytMfN7PVP+ayw/h5vPRpS9FzRWDXCfPZ7O9z+ftEa89jXHYKOQ0v/5prEeVQWw4by/NbYBfA5bItFeW+95cwfICw2chGnsg1AzB/ieH8pxfx8KGdryRf7NxWTv9+H07/vu2fP/beBZwzpg//eGUxD3/YzIYjGjlr+0j23V+Il3/WtYg6IAPsRRQmUveAju7/5qXw9UJ44ZgBvDR9KQf8ez4fnTQQkfYtp2ePHsDIQQ18MW8pu0yYzzrDGth+taa4lp0gd+HlL3ctolxqt+UFrREDDsE2iWuCZz9p4d73mkmOm8NB/17AY1OaOeyuBUz52rDRVXNJjpvDtG8Mm149j8/mLu3y3EPvbL+81KszbK3zuys2cOPrS7h9//68+UULH8wsXht1yETi4bUXf2z34X7Y1XRjS0f3/yqDhX3WbUJE2HJUIw0CX81ffsRh5CD7uBw+oIG912nifwUttBiVnSAfA0e7FtEdar3lBV7+TbzEccANrqVUggt27ssFO1tPqCdyzVz83GLuOKB9SMfkuDm8fNyA5bwNi5170z792h3zu8cX8fc9+7JkKbT45bdBYH6k1lBlJrB/1FZ2rWm8/Md4iQOAh4npc6Oj+/+qlxfz2JRmxiSbeH9mC4tbYFj/9q2ueYsNS43tJpy32PDwhy38fof2LaqYlJ0gzcBBvo9A7KjtllcrXv5GbNdH3TF9zlJ2v3l+Scfe/e4SthjZyMhBDQzpK2yzSiPfu3IuInQ5lhYizVjDNcW1kLrDjiP/2rWMSnP0Jr346GvDBlfM5aB/L+CGsf0QkXZl5/N5htHXz2Ojq+ay5T/mkVqriR98p82Gx6TsFHIGXv4F1yK6S23O8yqGlxDsmkV7u5ai9IgT8fJXuBZR13iJ8VhvXiW+XIeXP8a1iJ5QHy0vwI+OfBjwqmspSrf5sxquSHA88JJrEUq3eQT4qWsRPaV+jBeAl58H/AiY4VqKUjZ3UYNdVrHEyy8EUsA7rqUoZfMasJ/vhBNr6st4AXj5acBOQBwCuCqWB4CD4zSBsubx8l9iy9Fk11KUkvkA2A0vH8VoLmVTf8YLwMu/A/wfasDiwAPA3v60ByVKePkZwI5AzrESpWs+BXbFy3/hWkilqE/jBWrA4sH9qOGKNl5+KtaATXMtRemQycBovHzOtZBKUr/GC9SARZv7gX3UcMUAO21hR2C6aynKckwCtqs1wwX1brwgaMA+di1FWcZdqOGKF17+A2Br4A3XUpRlPAfsgJf/zLWQaqDGC1oN2JbYP1txSwbYVw1XDLFdiKOxUTgUtzwI7BLX6BmlUD+TlEvBS/QBrsXGQ1TCZTHwEz8aihJnvEQT8DfgONdS6pTrgZ/Wevg0NV7FsCvIngudLo2lVI4vsY4ZGiG+lvASp2EXtNRyFA4LgV/g5f/hWkgYqPHqCC+xL7YVlnAtpcZ5FTu+lXMtRKkCXmIPYDywomMltc4U7OTjV1wLCQsd8+oIL38Hdh2wJ11LqVGWYmvlW6vhqmG8/H3ARsBTrqXUMPcBm9WT4QJteXWNl2gATgPOAXp3cbRSGh8Dh+Pl9YFWL3iJRiANnA3EbpnhiLIIez0v8mO31hVqvErFS2wM3Ays51hJ3JkA/LxWQtQoZeIlNsXeA1qOesaTwHF4+fddC3GFGq9y8BJ9gd9hA8RqK6w8pgCn4OXvdi1EcYz16j0NOAPo38XRSntmY6/dtfXY2gqixqs7eIm1gL8AP3AtJQbMAy4ALvGjkSuKxUusAlwEHOxaSkz4F3BSrU46Lhc1Xj3BS/wQ+BOwvmspEcQANwFpvLyGDVI6xkuMxlYGN3EtJaK8AJyFl/+vayFRQo1XT7ED0Udju0BWd6wmKjwK/C7OS4wrIWMdo44Gfgsk3YqJDK9iy1HWtZAoosarUlgjdiDwG6yLfb2xFLgDuBAvP9G1GCWm2OgcB1C/5QjgLawX4Z31Pq7VGWq8qoGX+AHWLXgH11JCYBFwA3CxH5xVUSqDLUe/AcY4VhIGBngEuAq4Rxde7Ro1XtXES2wBHIVtkQ11rKbSvIl1eb5RB5CVquIltgR+AuwHDHErpuJ8gY1F+He8/EeuxcQJNV5h4CV6A7sDhwJ7AH3cCuo2nwO3ABPw8q+6FqPUGdbFfg9sOdqd+E5XWQI8AVyH7Rpc7FZOPFHjFTZeYgVsDfKH2HXEhjjV0zWTsQ4Y9wIP4+VbHOtRlNZytD+wL3YZlqjPF/saeAD4D/AAXj7vWE/sUePlEuvksTmwM7ALsA3ua5Mzgf9iDdYjGndQiTy2Z2Mb7GrOO2HX5nMdgmoxdhXjp7EG62m8fLNbSbWFGq8o4SX6Y4OYfs/fNvRfV6hSjp8BbwOvY91yXwXe1sFiJdZ4iYHA94GNsWGo1gPWBQZUKccWbDl6GXjJ3yZpd2B1UeMVB7zEKGAtYIS/DQ+8rgQ0dXDmfOyA8Of+a+s2A3i3lldZVZR2eAkBvo01ZN8BhmGdqFb0t9b3fbBjUkuwraclgW0Wtux8BnyKDXk2BfhYV/4OHzVeiqIoSuzQ9bwURVGU2KHGS1EURYkdHY2VKHWGiJwLfGWMucz/fD52rKwPNlxPH+AuY8zZIjIAuB1YBWgEzjXG3OZGuaIo9Yi2vJRWrgWOABCRBuAgrPFaC+t6vDGwmYhsj10KZroxZiNjzAbAg04UK4pDRORcETk58Pl8ETlJRE4TkZdEZJKI/MHfN0BEsiLyuoi8KSIHulNeG6jxUgAwxuSAmSKyCbAr1m1+i8D7V4B1sMbsDWBnEblQRLYzxuiES6Ue0QqfQ9TbUFmGXxvcFlgZG2x3J+B9Y8zVRY4dig3RczzwsDHmnDC1KkoUEJFHgNOxU1eOBXLYCDqz/UMGYhdjfRp4CNvdfp8x5umwtdYaaryUZYhIb2yrqhe29rgTcC6wkzFmroiMws53aQJmGWMWishY4EhjzFg3qhXFHVrhc4c6bCjLMMYsFpHHgdnGmBbgYRFZF3heRADmYoOifgf4k4gsxRqzE1xpVhTH3AWcg63w/RhoBs4VkZs7qPDdJCJzgSNdCa4VtOWlLMPvt38F2N8Yo2tzKUoJiMhV2Apf2v98MrYLEQoqfNhFW5cAJxhjXnYgt2ZQ46UAICLrAfdh3eFPda1HUeKAVvjcod2GCgDGmLeBNVzrUJS4UFDhU8MVMtryUhRFUWKHzvNSFEVRYocaL0VRFCV2qPFSFEVRYocaL0VRFCV2qPFSFEVRYocaL0VRFCV2/D+48CpKCNzh8QAAAABJRU5ErkJggg=="/>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data:image/png;base64,iVBORw0KGgoAAAANSUhEUgAAAa8AAADYCAYAAABcO2zMAAAAOXRFWHRTb2Z0d2FyZQBNYXRwbG90bGliIHZlcnNpb24zLjUuMSwgaHR0cHM6Ly9tYXRwbG90bGliLm9yZy/YYfK9AAAACXBIWXMAAAsTAAALEwEAmpwYAAA380lEQVR4nO2dd5gb1dWH37O77kXGGJvYEASEUEPvMeCPmiAIpkPoJQRCAgkEIggJE0oQBIgJCSUEMJgSSKhB9NBrwBTTwWCBjU2zsXC3d32/P+6sd1bW7kq70twZ6bzPM4/KzNz702junFvOPVeMMSiKoihKnGhwLUBRFEVRykWNl6IoihI71HgpiqIosUONl6IoihI71HgpiqIosUONl6IoihI7Yme8RMSIyHfKOP4QEXm4k/3bich7lVFXNP0TRORzEZkrIitWK59yEJEnROTYKqZ/pIg8U+Kxb4nImGpp6Ul+YWsrFREZISJPicgcEblERDwRucm1ru7g+hqLyHki8pWIfFbhdM8UkX9UMs2eIiI5Edm5g31jRGRaN9NN+s/lpg72V+X+LJpZTxGRHNAPWMMYM8//7ljgUGPMmGrk2RHGmJuBmwPaDLCWMWayv/9pYO1q5C0ivYBLga2NMa9XI4+4Y4xZP6r5ha3NLzfHGmMe7eLQ44CvgMHGGCMiXrW1VQIRGQ9MM8ac1fpd2Ne4QM+qwKnAasaYLyqZtjHmj5VMT1meara8moCTq5h+l3RUEwiREUBf4K1yToqA7pqjxq7pasDbRiMM9JTVgJmVNlzVvNdq7D7uFLF0aKOqabz+BPxaRIYUEbWOiDwiIrNE5D0ROSCwb7yIXOXvnyMiT4rIagVJ7CwiH4jI1yLyNxER/9wjReRZEfmziMwCvGAXlog85Z//ut+Nd2Bhc1lEfiMin/p5vyciO3X2I0Wkj4iME5Hp/jbO/+67QGt35GwReayLdIyInCgiHwAf+N/tISKvichsEXlORDYMHJ8TkV+LyCQRyYvIbSLS19+3gojcJyJf+tfoPhFZpbP8i+hpvZaX++m/G7wWIpIQkWtFZIZ/vc4TkcYi6VwlIhcXfHePiJwS+B07+++3FJGXReQbsV2tl5ag80d+19Nssd2h6xZco9+IyCRgnog0FeTXT0Ru8K/ROyJyesG9EDzWE5HbReRG/954S0Q2L+ealkrrPSsiF/vapojID/1944EjgNP9e3i5biAR+ZeIfOb/b0+JyPqBfeNF5AoRecA//1kRWdm/b7/2/+dNCq7Baf59Ns//z0f4588RkUdFZIWu8haR44BDArr/U+QaFy1L/r4xIjJNRE4VkS/8++6oEq5lwv/PvhSRj0XkLBFp8PN8BBjp6xnfSRrLdakVuTf+LSI3icg3wJES6CqTtm61I0TkE7HdlL8NpLWliDzv38MzROSvItI7sL/ds0HsM++SAj3/EZFfdnU9gC1E5G3/v75e/GdGkd+cFpEP/f/4bRHZO7Cv0b83vxKRj4BUwbmri31uzxGRR4BhBfu3Fvs8my0ir0ug21hsGT5fRJ4F5gNrdPhLjDEV34AcsDNwJ3Ce/92xwBPAAGAqcBS2dbYptgtkff+48cAcYHugD3AZ8EwgbQPcBwwBvg18CfzA33ck0Az8wk+7n/9d4fnfCXweg+3KANt9OBUY6X9OAmt28VvPAV4AhgMrAc8B5wbON0BTCdfMYAvTUF/3psAXwFZAI/aBlQP6BK7x/4CR/jnvAMf7+1YE9gX6A4OAfwF3B/J6Ats91Zme1mv5K6AXcCCQB4b6++8Grvb/z+G+lp8Gzn3Gf7+9f03F/7wCsCBwjXPAzv7754HD/PcDsd2tnWn8LjAP2MXXeDowGegdSPs1YFWgX5H8MsCTvqZVgEmt90KRYz1gIbC7/39cALxQpXJzJLAE+Imf1wnA9MA1HI9frgLabgp8Ptr/3/sA44DXAvvGY8vbZthegceAKcDhfl7nAY8XaHoB24swCntPvgJs4qf/GHB2GXmfV+w3l1CWxmDvx3P8/3p37MNthS6u6Y3APb6mJPA+cExh2e8ijeWOK3JvLAHGYhsE/YL/CW3PgWv8fRsBi4B1/f2bAVtjn1lJbFn+ZSfPhi39+6HB3z/MvxYjSri/3sSWh6HAs7Q9n9v9RmB/7LOlAVv25wHf8vcdD7wbSOdxAs85bDm+1L8Htsc+z1uvxShgpv//NWDL7kxgpcCz6RNgff969Orw91Sy8BUphBtgH3gr0Wa8DgSeLjj+avwCgL3B/xnYNxBoAVYN/JGjA/tvB9L++yOBTwrSPpLSjdd3sIVz584uWkH6HwK7Bz7vBuQKbtpSjdeOgc9X4hfcwHfvATsErvGhgX0XAVd1kPbGwNeBz09QmvFa9sD0v/sfcBj2QbYI3yD4+w7Gf+jR3niJfzNu73/+CfBYBw+Bp4A/AMNKvPa/A24PfG4APgXGBNI+uti96b//CNgtsO9YOjdejwb2rQcsqFK5ORKYHPi+v39/rBwoIx0ar4I0h/jnJgLnXhPY/wvgncDn7wGzCzQdEvh8B3Blwfl3l5F3Z8ars7I0BlvpaQrs/4JOKjhYY7wIWC/w3U+BJwJpVsp4PVWwf9l/QttzYJWCsnRQB/n9Ergr8Lnds8H/7h1gF//9z4H7S7y/jg983h34sJRrga0E7uW/f6wgnV19jU3YBkUzMCCw/5bAtfgNMKEg7YeAI/z3TwDnlFJequptaIx5E9tKSge+Xg3Yym8yzhaR2djuhJUDx0wNpDEXmIWtBbQS9AyajzVwy53bDb2TsTeOB3whIv8UkZGdnmR1fRz4/HGB1nIIal8NOLXgOq1KCddBRPqLyNV+N8k3WKMwRIp063XBp8a/o3xaf9tq2NrvjIC2q7E15nb45/8Ta9wAfkzAgaaAY7CtqXdF5CUR2aMLfe2uvTFmKfYajgoc09n9MLJgf1f3TuH17ivVG4NYlpcxZr7/dmAHxy7D79LJ+F0+32AfWNC+6+bzwPsFRT4X5lPS8SXm3RldlaWZxpjmwOfCsl/IMKB3kTRHFT+8R5Ty3OmovH5XbNf+Z/51+yPLX7PC9G8ADvXfHwpM6IbODp9VInK4tA1ZzMY2RFo1FZab4PUdia0oz+tg/2rA/gXPtdHAtzrQ2CFhuMqfja1tt94wU4EnjTFDAttAY8wJgXNWbX0jIgOxTdPpJeZnuj6kk5ONucUYMxp7kQ1wYRenTPePbeXblK51uewD76cC5xdcp/7GmFtLSOdUbBfoVsaYwdimO9hWUDmMEpHgOa2/bSq2RjssoG2w6dhz7FZgP7Fjl1tha+/LYYz5wBhzMNYIXgj8W0QGdKKv3bX3ta6KbX0tS7aT82dguwtbWbWjA2PEj4G9sC24BLbWD+X/99XIu6uyWcmyBLZ7dEmRND8tfniHzMO2fgFrpLG9SUF68ty5EtsNt5ZfXs9k+f+rMP2bgL1EZCNgXWw3fikE7/Gi19cvp9dgW3QrGmOGYLsbWzXNKJIOgX0rFJTb4P6p2JZX8Lk2wBiTCRxT0rWsuvHyWzO3ASf5X90HfFdEDhORXv62hQQG2oHdRWS0P2h5LvCiMabbLaoCPqeDQUARWVtEdhQ7SLwQW6ts6SK9W4GzRGQlERkG/B57Y/WUa4DjRWQrsQwQkZSIDCrh3EFY7bNFZCi2AtEdhgMn+f/R/thCcr8xZgbwMHCJiAwWOwC+pojsUCwRY8yr2LHJfwAPGWNmFztORA4VkZX8FlTrMZ1d/9uBlIjsJHZawqlYo/pcib/vduAMsQ4uo7CFNe4Mwl6DmdgHbpgu213l3WHZ86loWTLGtGD/4/NFZJD/UD6lG2m+j21lp/z77CzseE6lGAR8A8wVkXWwY5ydYoyZBryEbXHdYYxZUGJeJ4rIKv5z4Uzss7mQAVgD8iWAWMeYDQL7b8c+F1YR66yzrGfNGPMx8DLwBxHpLSKjgT0D594E7Ckiu/kt9b5iHWLKciiD8CYpn4O9IBhj5mD7SA/CWv3PsLXs4M1wC/aBOws7mHlIBbV4wA1+k/WAgn19sIP4X/m6hmP/4M44D/tnTQLewA5mn9dTkcaYl7Et1r8CX2MdEY4s8fRx2IHdr7AD4A92U8aLwFp+OucD+xljZvr7Dsd2ybzt6/s37Zv+hdyKrZHf0skxPwDeEpG5WEedg4wxCzs62BjzHrbL5HJf457AnsaYxV3/NMDel9OwDguP+r9hUYnnRpUbsd00n2L/mxcilPe1wHp+2bu7yPnVKEu/wLacPgKewd5/15WTgDEmD/wMW/n61E+vWxN6O+DX2FbrHGyltZhBKcYN2DHKUrsMwf7+h7HX4yOKXF9jzNvAJVjHi8/9PJ4NHHINdpzqdex/dGdBEj/G9rDMwj7HbwykPRXbOj8TaxynAqfRDVvU6r0UGaTIREYlfETkSKxTx2jXWsJCRE7AGsyiLUhFiRIisj22JZP0eyvqitiFh1KUSiEi3xKR7/vdnmtjux3vcq1LUbrC7748GfhHPRouUONVEtI2obNw66pLMZjGdh2kMbea2rvQdFUHmq5ypakQsbEpi2ksK2pJB/TGeknOwbr/3gNcUYF0lRARO2G82D1S8nBDle+ziuL7B8zGdtOPC3z/7Y6eMSLy7Q6Siy2R6zZUFEVRlK7QlpeiKIoSO9R4KYqiKLFDjZeiKIoSO9R4KYqiKLFDjZeiKIoSO9R4KYqiKLFDjZeiKIoSO9R4KYqiKLFDjZeiKIoSO9R4KYqiKLFDjZeiKIoSO9R4KYoSa0QkKSLviMg1fpDeh0Wkn4hsLCIviMgkEbnLXzhRqRHUeIWAFi5FqTprAX8zxqyPjbi+L3YRxN8YYzbELm7Z3RXFlQiixis8tHApSvWYYox5zX8/EVgTGGKMedL/7gZgexfClOqgxis8tHApSvVYFHjfAgxxpEMJCTVe4aGFS1HCIw98LSLb+Z8PA57s5HglZjS5FlDHLCtcxpin0cKlKJXmCOAqEekPfAQc5ViPUkHUeLlFC5ei9BBjTA7YIPD54sDurUMXpISCGGNca1AURVGUstAxL0VRFCV2aLdhzEims4Owzh4r+NsQf2sB5gFz/dfgNieXSc0NX62iRBO/HK0MjAD6Yyvy4m8NgVcDfAVMB2bkMqlFRRNUQke7DSNGMp3tDazvb+sC6wBrYwvZELpf4fgaeC+wveu/Ts5lUot7plpRokcynU0AWwEbAmsAq/vbKsCAbiY7C9+Q+a857NSXl3KZ1Gc9lKyUgRovxyTT2ZHAD4FtgE2xRqt3iBJagCnAC8ATwBO5TOrDEPNXlB6TTGcbsGVna3/bBlvxkxBlTANeCmwv5zKp2SHmX1eo8QoZv5BtDewOpICNnQoqzlTgYeB+4NFcJvWNYz2KshzJdHYlYB9gb2BbYJBbRcthgFeB//jbK7lMSh+4FUKNVwgk09mBwJ5YY/UDYEW3ispiCfAUNpTVv3KZ1ALHepQ6xjdY+wL7AzsAjW4VlcWnwB3AbcDzash6hhqvKpJMZ9cHTgQOJXq1wu6QB24Brs1lUhNdi1Hqg2Q6Oxg4GDiA+BmsjpiKLUt/y2VSU12LiSNqvCpMMp3the3KOBHYrovD48yrwLXAzdqvr1SDZDq7CnAycBww2LGcatGMbY39OZdJvehaTJxQ41UhkunsKOB44FisC269sBC4Hjgvl0lNdy1GiT/JdHYj4NfAgUAvx3LC5HlgHHBHLpNqcawl8qjx6iHJdHYI8FvgF0Aft2qcsgC4Arggl0nNdC1GiR/JdHYX4DRgF9daHPMJcClwpU5j6Rg1Xt3En4/1c6zhGupYTpSYA/wZuES9FJVSSKazm2Ef1rokUHsmA7/OZVL3uBYSRdR4lUkynRXs4PH5QNKtmkgzC7gQuFw9FJVi+HMcL8CuqBDmfKy48ShwSi6TesO1kCihxqsMkuns9sAlwOautcSID4Gjc5nUU66FKNEgmc42AicBf6A2vHDDoAW4BvhdLpP6yrWYKKDGqwSS6ewA4CLgBLSG2B0McDlwRi6Tmu9ajOKOZDq7NXAVsJFrLTElD5yey6T+7lqIa9R4dYHf2roeGxtN6RkfAkflMqmnXQtRwsWPLPN74HfoahaV4C7g2FwmNcu1EFeo8eqAZDrbBJwLnI4WtkqirbA6wx/buhkY41hKrTENOCyXST3hWogL1HgVIZnOrg7cio1IrVSHycABuUzqVddClOqRTGd/CNwArORaS42yFMgAZ+cyqWbXYsJEjVcByXR2T+AmandGf5RYgHXm+KdrIUpl8SPN/BE4FR0nDoMXgR/nMqmPXAsJCzVeAZLp7M+Av1AbsdPixJ+AdC6TWupaiNJzkunsytgxma1da6kzZgF714tnrxovls3dymDHtxQ33AscrONg8SaZzq4BPII6OLliMbY342bXQqpN3RuvZDrbBxgPHORYimIX8Nszl0l97lqIUj5+TMIHqa/YnlHlt7lM6o+uRVSTujZeyXR2BeBuNCxNlJgC7JrLpCa7FqKUjj+l5F4g4VqLsoxx2MgcNfmQr1vj5S+38BCwnmstynJ8AmyXy6Q+cS1E6ZpkOvsj7AKLfV1rUZbjBux8sJrzRKxL45VMZ4cBTwPruNaidMiHWAM2w7UQpWOS6ezhwHWok1OUuRU4pNZaYHU3+TaZzg4E7kcNV9RZE3jUr2goESSZzu6FjT6jhivaHIxd6aGmqCvj5S9jchewhWstSkmsBzzir5mmRAg/RuGt1NkzJMacnExn065FVJK66Tb0Y6vdChzgWotSNi8Au+QyqbmuhSiQTGfXAp4DtFUcP47KZVLjXYuoBPVkvK7ARoV3zrQrj6ahdz9oaEAaGvnWEeOY/czNzH39IRr6W2etFbY/nH5rLt9AXLpwLjMf+AuLv7K+DMN2P5k+o9bl6yeuZ8FHE+k9fHWG7XEqAHPffIylC+cwePO9wvtx1eMxYLdaHHiOE8l0djh2ufpIzeMqWqaemsD8yS+CCI39h7Di7r+kadCKJZ0L1GqZagbG5jKprGshPaXJtYAwSKazvyMihquVEQf/kcb+7b2KB20+lsRW+3R63qz//p2+a2zGSnufiWlZglmyiKWL5rHo03cYefRf+fI/f2LxlzmahnyLeW8+yvD9z6nmzwiTHbHhhnQiuSP8pYGyRMxwtVJYpgZvtS9Dtj8MgG9evpf8c7ey4m4/L+ncGi5TTcDtyXR251wm9bxrMT2h5vurk+nsLthF72LP0kXzWTj1LQZuuCsA0tiLhr4DAcG0NGOMwTQvRhoa+eZ/dzJosx8hjTVVPzktmc6OdS2iHvGj0NxKjBZibejTf9l7s2Qh5YVYrOky1R+4I5nOxjpYck0br2Q6OwKYQNQCg4rwxe2/Z8b4k5nz2oPLvp7zyn1Mv+7nfHX/OFoWLj+80zz7Mxr7D2bm/eOYfv1JzHzgLyxdvJCGPv3pv/a2zBh/Ek2JEUifASye8T7916rJ0HLjk+nsmq5F1CGnA3u6FtEhHZSpr5+6kWlXHMm8t59gyHaHlnxuHZSpb2HLUrSejWVQs2Ne/p/yILCray2FNM+ZSdOgFWmZN5vPbzuLobscT6+ho2joNxhEmP30TbTMncWw3X/Z7rxFMz7gswmnsvKhf6LPyLWZ9ejVNPTuv6xrpJWZD/yFQZumWPTZZBZOeZVew5MM2bamol+9BmyTy6QWuhZSDiIytLP9xphILiyYTGe3AZ4iwsMMxcpU31U3WLY///ztmOYlDNnukLLPhZouU6fkMqlYutHXcsvrdCJouIBlg8aNA4bQ/7vbsGj6+zQOWAFpaESkgUEb7cbiGe8XOW8YjYOG0Wfk2gD0X/v7LP78w3bHtH5uWmEU8958jJXGplny5ccsmfVplX9VqGwM/NW1iG4wEXjZf/0SeB/4wH8/0aGuDvGnKdxKhA0XFC9TQQasN4b57z/brXNrvExlkunspq5FdIeaNF7+HJTzXOsoxtLFC1m6aP6y9wunvErvlVajeW5bpXv++8/Ta9hqy53bOHAFmgYPY8nMaQAs/Ph1eg37drtjZj99E4nRh8DSZjD+CiPSgGleVKVf5Ixjkunska5FlIMxZnVjzBrYsGR7GmOGGWNWBPYA7nSrrkP+Cix/M0aIjspU0LjMn/wivYauUvK5QWq8TPUG/ukHb4gVka5NdYdkOpsgwjXFlvmz+fJO364uXcqA9Xag3xqb8dV9l7D4849AhKbEcIb6XlHNc2Yy88G/MGJ/63MydOfj+eq+izEtzTQNWZkVA12L899/nt4rr7WsJtln5DpMv/ZEeg1P0nt4JB3EesplyXT2wVwm9ZlrIWWyhTHm+NYPxpgHRORcl4KKkUxn9wOW72eLGB2VqS/v+iNLZk0DaaBp8EoM3e1EoH2Z6ujcVuqkTK0FXAEc7lpIOdTcmFcynb0OOMq1DiU0bs5lUh2MxEcTEXkIG1vzJsAAhwLbG2N2cyosgO/s9CY6Ebme2DuXSd3tWkSp1FS3YTKd3RY40rUOJVQOSaazY1yLKJODgZWwocru8t8f7FTR8lyEGq564xJ/fcNYUDMtr2Q624gdDN/YsRQlfN4BNsplUktcCykHERlojIlcyKtkOrsZdmHQ2LpRK93mzFwmdYFrEaVQSy2vE1DDVa+sC/zKtYhSEZFtReRt4G3/80YicoVjWUEuRQ1XvXJmMp0d6VpEKdSE8fKdNDzXOhSn/D6Zzq7qWkSJ/BnYDZgJYIx5nYis5p1MZ/chIloUJwwEMq5FlEJNGC/gTGD5iJtKPTGAGK1ZZIyZWvBVixMhAfwlgy5yrUNxzqH+dKNIE3vjlUxnVwNOcq1DiQT7JtPZTVyLKIGpIrItYESkt4j8Gjtu55pfYBcBVeobwU5DiXTXceyNF/BboK9rEUpkOMu1gBI4HjgRGAVMw47VnuhSUDKdHUo8rp0SDlsS5ViWlDCRV0TewM5FKYoxZsOKKioDf4n4w7o8UKkn9k6msxvkMqk3XQsphog0AuOMMVGb/HscMMS1CCVSpIF7XYvoiFJaXntgLfCD/naIv90P/Lt60krieLTVpbRHgDNci+gIY0wLsJKI9HatpZVkOtuE45afEkm2Saaz27kW0RElz/MSkWeNMd/v6ruw8AeXc9jQ/ooSpBlYPZdJTXMtpBgicjWwKbZWO6/1e2PMpS70JNPZA4DbXOStRJ77cplUJLsPyxnzGiAio1s/+APOAyovqWQORA2XUpwmrPNBVJkO3Ictf4MCmyvU4UnpiN2jun5eOS2vzYDrgAR2DCwPHG2MeaV68jommc5OxNZeFaUYs4FVcpnUvK4OdIWIDAaMMWaOKw1+NI2XXeWvxII/5zKpU1yLKKTklpcxZqIxZiNgQ2BjY8zGDg3X9qjhUjpnCLC/axHFEJHNfUeoScAbIvK6Xzl0wcmO8lXiw9HJdNZlL1tRSjZeIjJCRK4FbjPG5EVkPRE5poraOiPKXUJKdDjQtYAOuA74mTEmaYxJYp0lrg9bRDKdHU50r5ESHRLAWNciCilnzGs8dhG91rhX7wO/rLCeLkmms/2BVNj5KrFk52Q6G8XIK3OMMU+3fjDGPAO46DrcD7sYoaJ0xX6uBRRSjvEaZoy5HVgKYIxpxk1Im92Afg7yVeJHE7CPaxFF+J+IXC0iY0RkBz8o7xMisqmIhNkdvneIeSnxZreodR2Ws9rwPBFZEX/CsohsjXXaCBstcEo5HAhc41pEARv7r2cXfL8ttnztWG0ByXR2CLBDtfNRaoZ+2B6v210LaaUc43UKdl7KmiLyLHYBvVCbkv5kyj3CzFOJPWOS6ezwXCb1hWshrRhj/q+z/SJyhDHmhirLSAG9qpyHUlvsS4SMV0ndhn5Imx38bVvgp8D6xphJVdRWjDHACiHnqcSbRiLYX98FYXgAjg0hD6W22D2ZzkZmyKYk4+WHtNnLGNNsjHnLGPOmMcbFqrVjHeSpxJ9Iusx3QlWjeSfT2b7AD6qZh1KTDCRC9005DhvPishfRWS71oHlMAeX/fD8Y8PKT6kptvHDicWF0iIHdJ+dsQ8iRSmXH7kW0Eo5Y17b+q/nBL4LZXDZZ33sEhKKUi59sJPaX3AtpESqvY5SZGrPSuyIzCKVJRuvrgaZQ2Bzx/kr8WZr4mO8nq1y+ttUOX2ldlk7mc4OyWVSs10LKdl4+W7yZwOjsS2uZ4BzjDEzq6StEFfhc5TaYBtgnGsRACLSB+u5lSRQBo0x5/ivP69W3v4kf2dr8CmxR4AtgEdcCylnzOufwJfYQref/z7MZRTUeCk9IUqtjXuAvbBLt8wLbGGwOeUNFyhKIVu6FgDl3cRDjTHnBj6fJyJjK6ynKMl0tpG2iZ2K0h1WTaazo3KZ1KeuhQCrGGNcjTtpJVDpKVu5FgDltbweF5GDRKTB3w4AstUSVsC6aEgopedEZbD5ORH5nqO8N3KUr1I7RKLlVY7x+ilwC7DI3/4JnCIic0Tkm2qIC6C1RaUSRKLQYceNJ4rIeyIySUTeEJGwJvyr8VJ6yohkOruaaxHleBt2utKriKxvjHmr55KKosZLqQSruxbg80MXmfrh1dZ1kbdSc6wDfOxSQDktr66YUMG0Clmvimkr9cMqrgUAGGM+xi6Wuae/DfG/qzYjsXPeFKWnOJ9zW0njVc2Jlc4vlFITRMJ4icjJwM3AcH+7SUTCWGB15RDyUOoD58/kShqvaoa0cX6hlJrgW8l0tpL3fHc5BtjKGPN7Y8zvsY4kPwkhXzVeSqVw/kyOQkHulGQ6OwjodLxNUUqkiWg8wIX2C7m2UP2QUAAjQshDqQ+cG69KTlZcXMG0gkThYaPUDqsA0x1ruB54UUTu8j+PBa4NIV8tS0qlcN4FX3LLS0S+LyID/PeHisilIrLMXdIYU605NEOrlK5SnzgvdMaYS4GjgFnA18BRxphxIWStxkupFM5bXuV0G14JzBeRjYDTsW6SN1ZFVXvUeCmVZKSrjEVksP86FMgBN2G9dD/2v6s2aryUSjEsmc46XYm7nG7DZmOMEZG9gMuMMdeKyBHVEhZAjZdSSfo6zPsWYA9gIu0dnMT/vEaV81+pyukr9YNgox65WJQYKM94zRGRM4BDge1FpBEIw/L2DyEPpX5wFpTWGLOH/+pqsnTkHbSUWOE0wHM5N/OB2LBQxxhjPsP2ef6pKqra48yyKzWJ064OABH5bynfVYGWrg9RlJKJR7ehb7AuDXz+hHDGvKrlxVhLfAPc778qnfOaq4xFpC+2J2GYiKxAm3v8YMIZi1Pj1TnzgP8BH7gWEhMWusy8S+MlIs8YY0aLyByK9NMbYwZXTZ1FW17FaQYexlYg7s1lUgsc61G65qfAL7GGaiJtxusb4G8h5K/Gqz054Dl/ex54PZdJ6TWKCV0aL2PMaP/V1URhbXm1ZyLWQ+3WXCb1hWsxSukYYy4DLhORXxhjLncgoZ4fzIuAV2gzVM/lMqkZbiUpPaHkbkMRmWCMOayr76qAtrxgKjYW3o25TOod12KUnmGMuVxENsAGnO4b+L7a3fD1ZLw+wzdS/jYxl0ktcitJqSTleIusH/wgIk2Es1RJvba85gD/xraynshlUtWMHamEiIicDYzBGq/7sUukPEP1x5Br1Xi1AG/QZqiey2VSU9xKUqpNKWNeZwBnAv0Ci04K1qj8vYraWqkn49VC2zjWPTqOVbPsh10U8lVjzFEiMgL4Rwj51sr99DXwAm3G6n+5TGquW0lK2JQy5nUBcIGIXGCMOSMETYXUgwfdK7SNY33uWoxSdRYYY5aKSLMfdeMLqj9BGWBaCHlUGgO8R3vHine0J0IppeW1jjHmXeBfIrJp4X5jzCtVUdZGrTb/W8exJuQyqbcrkqKX6IdGUSiFRXh5l5WEl0VkCHAN1gFnLtZFu9p8EkIePaXVXb11vOr5XCY1K1QFXkKAgaHmGU8MXt5Zi7eUMa9TgOOAS4rsM8COFVVUQC6TyifT2a+BFaqZT0jMAe6gbRxraY9T9BINwE7AYcDeaKErhRexa2g5wRjzM//tVSLyIDDYGDMphKyjaLxytHesCN9d3UsMwt4P2wLbAFthV7pWOucrHFaWS+k2PE5EGoCzjDHPhqCpGFOIr/FqAR6hbRxrfkVS9RLfwxqsHxOBCM8xo9m1ABHZEEjil0ER+Y4x5s4qZ+vaeC2mzV291bEifHd1L/Ed2gzVtsAGaOis7uC0HJXkbej3z1+M/bNd8BGwXJdlxHmVtnGszyqSopf4FtZYHYYd8Fe6h1OvOxG5DtgQeAtobX0boNaMl3t3dS/RF9gca6RaDdbwUDXULk7LUTmu8g+LyL7AncaYsAdLPwo5v+4yjbZxrLcqkqKX6I/tDjwM2BlorEi69c08x/lvbYxZL+xMc5nUl8l0dgE2GnilKXRXfz6XSYVfbr3EKNoM1bbAJkQgnmWNEu3wUAFOAQYAzSKykPDCQ0G0jddc2saxHq/gONaOWIO1DzqOVWlcRyZ5XkTWM8ZUxlGnPKYC361AOq3u6q0tqxdDd1f3Ek3AxrRvVX07VA31jVPP6HIC87oKDwXRM16t41gTgLsrOI61AdZgHYKOY1UT19MRbsAasM+wYYtaK4IbhpD3O5RvvFrd1YNdgOG7q3uJFWlvqLZAl0xySTyMF4CIjAJWC55njHmq0qKKUJkuuJ7zGtZg3VLBcayVaRvH2rgiaSpd4brldR32/36DtjGvsHgZ2KuLY+YBL9G+C9CFu/r6tHesqESLUakclXkGdpNyYhteiF3T623aBuoMUHXjlcukpifT2Y8IZyJnIZ/SNo71ZkVStONYY4HD0XEsF7hueX1ijLnXUd4vFfnuYwIegMCkXCYVrieZdVffiraWlbqrR5/YtLzGAmsbY1wFt3yS8IzXXKzn1wTgsQqOY/0fbeNYLrth6x3XLa93ReQW4D/YbkMAQnCVB2u8gqGVns9lUtNDyLc9XmJN2jtWqLt6/IhHyws77tSLQGELmaeAo6qYfgvwKNZg3VXBcaz1sS2sHwOrVCRNpae4XgqjH7Yc7Rr4LgxXefzuv3CnvKi7eq0SbeMlIpdjC9Z84DV/ufJgbfGk6slrx5NVSvd12saxKvNQ8xIjaBvH2qQiaSqVogV436UAY0w1K2Hu8RIjge/TZqg2AXo71aRUA6eh+6SrKVsickRn+40xN1RUUSck09lPgFUrkNR02sax3qhAeq1xBcdiW1m7oONYUeUdvHzoc6yCiMjqwC8IRNgAMMb8yJWmbtPeXb3VsULd1WufxcBAvLyz9RZLCQ+1zDiJSG9gHXzXWWNM2MuVPIV1I+8O82gbx/pvBcexxmBbWPui41hxoDKVlZ5xN3AtdswrbG/DnmHd1VuN1Laou3q98rZLwwXleRvuDlwNfIidl7K6iPzUGPNAtcQVoVzjtRT4Lzau4F25TKoykRW8xHrYFtYh6DhW3IiC8VpojPmLaxFdYt3V16O9Y4W6qytgh1ucUo7DxqXA/xljJgOIyJpAFgjTeD2AbfVJF8dNom0cqzKeVHYc62BsKytucRaVNsKI3t4Vl/mrKT9M+/Hjai8v1Dnqrq6UzmuuBZRjvL5oNVw+HxGyy3Euk5qaTGefxxasQmbQNo5VmQdU2zjWYdhxrLImdSuRJAotr9YVAXakfWDeqi4vtBzt3dW3wbqr61itUgqvuRZQzsP4LRG5H7gdW9D2B14SkX0gtDkqAP+kzXjNA+6ibRyr51GObVfJGNrGscKI3aiEw3S8fBQWN90bWMPBmLHFSwwB3gVGOMlfiTuGmHUb9sXOqN7B//wlMBTYk5DmqPjcDuwB3IQdx6pMMFA7jtUaV7ASHo1K9HjUtQCf17HdcW4mS3v52XiJysxjVOqR1/HyX7sWUU5g3kjMTcllUp8Du1UkMS8xnLZxrM0qkqYSZaJivEZgo2y8RPsxrzBd5Z8CVg8xP6V2eNC1ACjP2/C7wJXACGPMBv5KsD8yxpxXNXXVwI5j7YU1WLui41j1RFSM19muBQCPA53O4VSUDoiX8QKuAU7DustjjJnkx2eLvvGy41g7YA3Wfug4Vj3yJl7edVgoAIwx1YoWUw73YZdx18qbUg7fYGNiOqecQJj9jTH/K/gu3MjT5eIl1sVL/BHIYWuaR6OGq155xLWAVkRkaxF5SUTmishiEWkRkW9CFeHlZ1K9kGtK7fKY68nJrZRT6/rKn9tlAERkP9wHOF0eL7ESdhzrcHQcS2nD1RIkxfgrcBDwL2zA2sOBtRzouAPYyUG+SnyJRJchlGe8TgT+DqwjIp9igzJ2N1RTZbFRq1vHsXZDu0KU9nxCxFoZxpjJItJojGkBrhcRF10xd2INqS5FopRCCzakWSQo5yH/KXA9tvttKLbv8wjgnCro6ho7jrU9beNYCSc6lDhwM14+3CXrO2e+Hyf0NRG5CNuDMSB0FV7+c7zEs8B2oeetxJGH8PLhr/3WAeXUuO7Bzulago3KPhc7SdgVZwFPAMeghkvpnAmuBRRwGDaSxc+xZWhV7IR4F9zhKF8lflznWkCQLpdEWXagyJvGmA2qrKd0vMQ6wDuuZSiRZyJefnPXIiKLnev4CdDHtRQl0nwFjIyKswaU1/J6TkS+VzUl5eLl3wWedy1DiTyRaXWJyBsiMqmjzYkoL/8FcJuTvJU4cVOUDBeUN+Y1GjhSRKZgowIIYIwxG1ZFWWlcRdhLmitxYj42jFhU2B9Y4FpEES7DejwqSkdc61pAIeV0G65W7HtjzMcVVVQOXqIXdn0xjUWoFONyvPxJrkW0IiKvGGM2FZEJxpjDXOtph3XcKLZag6K8gJePXCOhnNiG7oxUR3j5JXiJS4E/u5aiRI5m4BLXIgroLSJHANu2rsYQJMSVGYrxF9R4KcU537WAYtTCfKhrgN9h3fcVpZXb8PJRq3Adj50bOQTruRskzJUZinEHdjrMKIcalOjxKl7+PtciilFyt2Gk8RJ/AH7vWoYSKTbEy0dh4cnlEJFjjDGRG0PAS/wKu2K6orSyL17eZaWqQ2rFeK2Idfft71qKEgnux8unXIvoDBHZFkgS6P0wxtzoTBCAl+gDvAcUHd9W6o43sZXASBqJ2ggLY4OMjnMtQ4kES7HdyJFFRCYAF2M9eLfwN/dz0bz8IiJ+7ZRQOS+qhgtqY8yrlQuAI4GRjnUobhmPl3/FtYgu2BxYz0Sz2+Nm4FRgI9dCFKe8hQ0cHVlqo+UF4OXnAme4lqE4ZQ5wpmsRJfAmsLJrEUXx8kuBtGsZinN+5t8LkaV2jJdlAvCiaxGKM87Dy3/uWkQJDAPeFpGHROTe1s21qGV4+QeBx1zLUJwxAS//lGsRXVFL3Ybg5Q1e4mRs2ChxLUcJlcnEZ9zTcy2gBE4CXgF6uxaihMps4DTXIkqhNrwNC/ES12PHv2qWlqWGza+Zx6hBDdz34zYny4ufW8Rpjyziy9MGMqx/8YZ1sXN/88hCHpjczMYrN3Lj3v0AmPD6YmYtMJy8dSxitu4Z1fkoscVL/BY4z7WMSlPs/r/8xcX89aXFNDVAaq0mLtql73LnJcfNYVAfoVGgqQFePm4gUBNlJ8jP8fJ/cy2iFGqt27CVXwFTXYuoJpe9uJh1h7X/+6bml/LIR818O9F5o7Pw3PxCw3PTWph0wkBajOGNz1tYsMQw/vUl/GyLWFS8r4+D4RKRZ/zXOSLyTWCbIyLfuNZXhAuBia5FVJrC+//xKc3c894SJh0/gLd+NpBfb9vxPf/4Ef157fiBywxXDZSdIBOBK12LKJXaNF5efjZ2ocwabFbCtG+Wkv2gmWM3bV84fvXQQi7auW+n/aXFzm0QWNxiMMawYAn0aoQ/PbeYk7bsTa/GyPe+TgFOdi2iFIwxo/3XQcaYwYFtkDFmsGt9y+Hlm4GjgMWupVSKYvf/lS8vJj26D32a7L0+fEDpj8WYl50gi4Bjo+6kEaQ2jReAl3+cGo0W8MsHrZFqCJSNe99bwqhBDWy0cmPZ5w7qI+y7bi82uXoeqw9pINFHeGl6C3ut06tKv6BitACH4eXnuBZSs9goJee6llEpit3/789cytMfN7PVP+ayw/h5vPRpS9FzRWDXCfPZ7O9z+ftEa89jXHYKOQ0v/5prEeVQWw4by/NbYBfA5bItFeW+95cwfICw2chGnsg1AzB/ieH8pxfx8KGdryRf7NxWTv9+H07/vu2fP/beBZwzpg//eGUxD3/YzIYjGjlr+0j23V+Il3/WtYg6IAPsRRQmUveAju7/5qXw9UJ44ZgBvDR9KQf8ez4fnTQQkfYtp2ePHsDIQQ18MW8pu0yYzzrDGth+taa4lp0gd+HlL3ctolxqt+UFrREDDsE2iWuCZz9p4d73mkmOm8NB/17AY1OaOeyuBUz52rDRVXNJjpvDtG8Mm149j8/mLu3y3EPvbL+81KszbK3zuys2cOPrS7h9//68+UULH8wsXht1yETi4bUXf2z34X7Y1XRjS0f3/yqDhX3WbUJE2HJUIw0CX81ffsRh5CD7uBw+oIG912nifwUttBiVnSAfA0e7FtEdar3lBV7+TbzEccANrqVUggt27ssFO1tPqCdyzVz83GLuOKB9SMfkuDm8fNyA5bwNi5170z792h3zu8cX8fc9+7JkKbT45bdBYH6k1lBlJrB/1FZ2rWm8/Md4iQOAh4npc6Oj+/+qlxfz2JRmxiSbeH9mC4tbYFj/9q2ueYsNS43tJpy32PDwhy38fof2LaqYlJ0gzcBBvo9A7KjtllcrXv5GbNdH3TF9zlJ2v3l+Scfe/e4SthjZyMhBDQzpK2yzSiPfu3IuInQ5lhYizVjDNcW1kLrDjiP/2rWMSnP0Jr346GvDBlfM5aB/L+CGsf0QkXZl5/N5htHXz2Ojq+ay5T/mkVqriR98p82Gx6TsFHIGXv4F1yK6S23O8yqGlxDsmkV7u5ai9IgT8fJXuBZR13iJ8VhvXiW+XIeXP8a1iJ5QHy0vwI+OfBjwqmspSrf5sxquSHA88JJrEUq3eQT4qWsRPaV+jBeAl58H/AiY4VqKUjZ3UYNdVrHEyy8EUsA7rqUoZfMasJ/vhBNr6st4AXj5acBOQBwCuCqWB4CD4zSBsubx8l9iy9Fk11KUkvkA2A0vH8VoLmVTf8YLwMu/A/wfasDiwAPA3v60ByVKePkZwI5AzrESpWs+BXbFy3/hWkilqE/jBWrA4sH9qOGKNl5+KtaATXMtRemQycBovHzOtZBKUr/GC9SARZv7gX3UcMUAO21hR2C6aynKckwCtqs1wwX1brwgaMA+di1FWcZdqOGKF17+A2Br4A3XUpRlPAfsgJf/zLWQaqDGC1oN2JbYP1txSwbYVw1XDLFdiKOxUTgUtzwI7BLX6BmlUD+TlEvBS/QBrsXGQ1TCZTHwEz8aihJnvEQT8DfgONdS6pTrgZ/Wevg0NV7FsCvIngudLo2lVI4vsY4ZGiG+lvASp2EXtNRyFA4LgV/g5f/hWkgYqPHqCC+xL7YVlnAtpcZ5FTu+lXMtRKkCXmIPYDywomMltc4U7OTjV1wLCQsd8+oIL38Hdh2wJ11LqVGWYmvlW6vhqmG8/H3ARsBTrqXUMPcBm9WT4QJteXWNl2gATgPOAXp3cbRSGh8Dh+Pl9YFWL3iJRiANnA3EbpnhiLIIez0v8mO31hVqvErFS2wM3Ays51hJ3JkA/LxWQtQoZeIlNsXeA1qOesaTwHF4+fddC3GFGq9y8BJ9gd9hA8RqK6w8pgCn4OXvdi1EcYz16j0NOAPo38XRSntmY6/dtfXY2gqixqs7eIm1gL8AP3AtJQbMAy4ALvGjkSuKxUusAlwEHOxaSkz4F3BSrU46Lhc1Xj3BS/wQ+BOwvmspEcQANwFpvLyGDVI6xkuMxlYGN3EtJaK8AJyFl/+vayFRQo1XT7ED0Udju0BWd6wmKjwK/C7OS4wrIWMdo44Gfgsk3YqJDK9iy1HWtZAoosarUlgjdiDwG6yLfb2xFLgDuBAvP9G1GCWm2OgcB1C/5QjgLawX4Z31Pq7VGWq8qoGX+AHWLXgH11JCYBFwA3CxH5xVUSqDLUe/AcY4VhIGBngEuAq4Rxde7Ro1XtXES2wBHIVtkQ11rKbSvIl1eb5RB5CVquIltgR+AuwHDHErpuJ8gY1F+He8/EeuxcQJNV5h4CV6A7sDhwJ7AH3cCuo2nwO3ABPw8q+6FqPUGdbFfg9sOdqd+E5XWQI8AVyH7Rpc7FZOPFHjFTZeYgVsDfKH2HXEhjjV0zWTsQ4Y9wIP4+VbHOtRlNZytD+wL3YZlqjPF/saeAD4D/AAXj7vWE/sUePlEuvksTmwM7ALsA3ua5Mzgf9iDdYjGndQiTy2Z2Mb7GrOO2HX5nMdgmoxdhXjp7EG62m8fLNbSbWFGq8o4SX6Y4OYfs/fNvRfV6hSjp8BbwOvY91yXwXe1sFiJdZ4iYHA94GNsWGo1gPWBQZUKccWbDl6GXjJ3yZpd2B1UeMVB7zEKGAtYIS/DQ+8rgQ0dXDmfOyA8Of+a+s2A3i3lldZVZR2eAkBvo01ZN8BhmGdqFb0t9b3fbBjUkuwraclgW0Wtux8BnyKDXk2BfhYV/4OHzVeiqIoSuzQ9bwURVGU2KHGS1EURYkdHY2VKHWGiJwLfGWMucz/fD52rKwPNlxPH+AuY8zZIjIAuB1YBWgEzjXG3OZGuaIo9Yi2vJRWrgWOABCRBuAgrPFaC+t6vDGwmYhsj10KZroxZiNjzAbAg04UK4pDRORcETk58Pl8ETlJRE4TkZdEZJKI/MHfN0BEsiLyuoi8KSIHulNeG6jxUgAwxuSAmSKyCbAr1m1+i8D7V4B1sMbsDWBnEblQRLYzxuiES6Ue0QqfQ9TbUFmGXxvcFlgZG2x3J+B9Y8zVRY4dig3RczzwsDHmnDC1KkoUEJFHgNOxU1eOBXLYCDqz/UMGYhdjfRp4CNvdfp8x5umwtdYaaryUZYhIb2yrqhe29rgTcC6wkzFmroiMws53aQJmGWMWishY4EhjzFg3qhXFHVrhc4c6bCjLMMYsFpHHgdnGmBbgYRFZF3heRADmYoOifgf4k4gsxRqzE1xpVhTH3AWcg63w/RhoBs4VkZs7qPDdJCJzgSNdCa4VtOWlLMPvt38F2N8Yo2tzKUoJiMhV2Apf2v98MrYLEQoqfNhFW5cAJxhjXnYgt2ZQ46UAICLrAfdh3eFPda1HUeKAVvjcod2GCgDGmLeBNVzrUJS4UFDhU8MVMtryUhRFUWKHzvNSFEVRYocaL0VRFCV2qPFSFEVRYocaL0VRFCV2qPFSFEVRYocaL0VRFCV2/D+48CpKCNzh8QAAAABJRU5ErkJggg=="/>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download.png"/>
          <p:cNvPicPr>
            <a:picLocks noChangeAspect="1"/>
          </p:cNvPicPr>
          <p:nvPr/>
        </p:nvPicPr>
        <p:blipFill>
          <a:blip r:embed="rId2"/>
          <a:stretch>
            <a:fillRect/>
          </a:stretch>
        </p:blipFill>
        <p:spPr>
          <a:xfrm>
            <a:off x="685800" y="3581743"/>
            <a:ext cx="5473016" cy="2742857"/>
          </a:xfrm>
          <a:prstGeom prst="rect">
            <a:avLst/>
          </a:prstGeom>
        </p:spPr>
      </p:pic>
      <p:sp>
        <p:nvSpPr>
          <p:cNvPr id="13" name="Rectangle 12"/>
          <p:cNvSpPr/>
          <p:nvPr/>
        </p:nvSpPr>
        <p:spPr>
          <a:xfrm>
            <a:off x="533400" y="6616005"/>
            <a:ext cx="5867400" cy="1384995"/>
          </a:xfrm>
          <a:prstGeom prst="rect">
            <a:avLst/>
          </a:prstGeom>
        </p:spPr>
        <p:txBody>
          <a:bodyPr wrap="square">
            <a:spAutoFit/>
          </a:bodyPr>
          <a:lstStyle/>
          <a:p>
            <a:pPr algn="just"/>
            <a:r>
              <a:rPr lang="en-US" sz="1400" dirty="0"/>
              <a:t>At the level of the data monitored for us, the percentages of infected people for each disease are fairly close, As the percentage of people with Inflammation_of_urinary_bladder disease reached 46.5% and the percentage of people with disease Nephritis_of_renal_pelvis_origin reached 44.4% Accordingly, the percentage of people with Inflammation_of_urinary_bladder infection is more than people with Nephritis_of_renal_pelvis_origin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90600"/>
            <a:ext cx="6400800" cy="5016758"/>
          </a:xfrm>
          <a:prstGeom prst="rect">
            <a:avLst/>
          </a:prstGeom>
        </p:spPr>
        <p:txBody>
          <a:bodyPr wrap="square">
            <a:spAutoFit/>
          </a:bodyPr>
          <a:lstStyle/>
          <a:p>
            <a:r>
              <a:rPr lang="en-US" sz="2000" dirty="0"/>
              <a:t>The project was presented to a general practitioner, who noted that all of the results shown make a lot of sense. He added that it is advisable to take more data from patients in order for the disease prediction process to succeed correctly. Accordingly, it was agreed to add more proposals to the project, as follows</a:t>
            </a:r>
            <a:r>
              <a:rPr lang="en-US" sz="2000" dirty="0" smtClean="0"/>
              <a:t>:-</a:t>
            </a:r>
            <a:endParaRPr lang="en-US" sz="2000" dirty="0"/>
          </a:p>
          <a:p>
            <a:r>
              <a:rPr lang="en-US" sz="2000" dirty="0"/>
              <a:t>1- It is true that lower back pain is very common in nephritis, but on the other hand, lower abdominal pain is very common in cystitis. </a:t>
            </a:r>
            <a:endParaRPr lang="en-US" sz="2000" dirty="0" smtClean="0"/>
          </a:p>
          <a:p>
            <a:r>
              <a:rPr lang="en-US" sz="2000" dirty="0" smtClean="0"/>
              <a:t>2- </a:t>
            </a:r>
            <a:r>
              <a:rPr lang="en-US" sz="2000" dirty="0"/>
              <a:t>Determining the sex, it is recognized in the medical field that females are more susceptible to cystitis. </a:t>
            </a:r>
            <a:endParaRPr lang="en-US" sz="2000" dirty="0" smtClean="0"/>
          </a:p>
          <a:p>
            <a:r>
              <a:rPr lang="en-US" sz="2000" dirty="0" smtClean="0"/>
              <a:t>3- </a:t>
            </a:r>
            <a:r>
              <a:rPr lang="en-US" sz="2000" dirty="0"/>
              <a:t>Perform a urine test to see the level of white blood cells in the blood, and the presence of bacteria in the urine. </a:t>
            </a:r>
            <a:endParaRPr lang="en-US" sz="2000" dirty="0" smtClean="0"/>
          </a:p>
          <a:p>
            <a:r>
              <a:rPr lang="en-US" sz="2000" dirty="0" smtClean="0"/>
              <a:t>4- </a:t>
            </a:r>
            <a:r>
              <a:rPr lang="en-US" sz="2000" dirty="0"/>
              <a:t>Signs of blood poisoning (featured in nephritis). </a:t>
            </a:r>
            <a:endParaRPr lang="en-US" sz="2000" dirty="0" smtClean="0"/>
          </a:p>
          <a:p>
            <a:r>
              <a:rPr lang="en-US" sz="2000" dirty="0" smtClean="0"/>
              <a:t>5- </a:t>
            </a:r>
            <a:r>
              <a:rPr lang="en-US" sz="2000" dirty="0"/>
              <a:t>Low blood pressure (featured in nephritis</a:t>
            </a:r>
            <a:r>
              <a:rPr lang="en-US" sz="2000" dirty="0" smtClean="0"/>
              <a:t>).</a:t>
            </a:r>
          </a:p>
          <a:p>
            <a:r>
              <a:rPr lang="en-US" sz="2000" dirty="0" smtClean="0"/>
              <a:t> </a:t>
            </a:r>
            <a:r>
              <a:rPr lang="en-US" sz="2000" dirty="0"/>
              <a:t>6- Rapid heartbeat (contained in nephritis</a:t>
            </a:r>
            <a:r>
              <a:rPr lang="en-US" sz="2000" dirty="0" smtClean="0"/>
              <a:t>).</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010400"/>
            <a:ext cx="6248400" cy="1524000"/>
          </a:xfrm>
        </p:spPr>
        <p:txBody>
          <a:bodyPr>
            <a:normAutofit fontScale="90000"/>
          </a:bodyPr>
          <a:lstStyle/>
          <a:p>
            <a:pPr algn="just"/>
            <a:r>
              <a:rPr lang="en-US" sz="1600" dirty="0" smtClean="0"/>
              <a:t>Here </a:t>
            </a:r>
            <a:r>
              <a:rPr lang="en-US" sz="1600" dirty="0"/>
              <a:t>it becomes clear to us that the weakest disease symptom in determining the type of disease is Occurrence Of Nausea, as a large percentage did not feels nauseous.</a:t>
            </a:r>
            <a:br>
              <a:rPr lang="en-US" sz="1600" dirty="0"/>
            </a:br>
            <a:r>
              <a:rPr lang="en-US" sz="1600" dirty="0" smtClean="0"/>
              <a:t>A </a:t>
            </a:r>
            <a:r>
              <a:rPr lang="en-US" sz="1600" dirty="0"/>
              <a:t>large number of people recorded that they suffer from </a:t>
            </a:r>
            <a:r>
              <a:rPr lang="en-US" sz="1600" dirty="0" smtClean="0"/>
              <a:t>Lumbar pain </a:t>
            </a:r>
            <a:r>
              <a:rPr lang="en-US" sz="1600" dirty="0"/>
              <a:t>and urine pushing, so these two symptoms seem to be a hand in determining the </a:t>
            </a:r>
            <a:r>
              <a:rPr lang="en-US" sz="1600" dirty="0" smtClean="0"/>
              <a:t>disease.</a:t>
            </a:r>
            <a:r>
              <a:rPr lang="en-US" dirty="0"/>
              <a:t/>
            </a:r>
            <a:br>
              <a:rPr lang="en-US" dirty="0"/>
            </a:br>
            <a:endParaRPr lang="en-US" dirty="0"/>
          </a:p>
        </p:txBody>
      </p:sp>
      <p:pic>
        <p:nvPicPr>
          <p:cNvPr id="4" name="Content Placeholder 3" descr="download (1).png"/>
          <p:cNvPicPr>
            <a:picLocks noGrp="1" noChangeAspect="1"/>
          </p:cNvPicPr>
          <p:nvPr>
            <p:ph idx="1"/>
          </p:nvPr>
        </p:nvPicPr>
        <p:blipFill>
          <a:blip r:embed="rId2"/>
          <a:stretch>
            <a:fillRect/>
          </a:stretch>
        </p:blipFill>
        <p:spPr>
          <a:xfrm>
            <a:off x="152400" y="1447800"/>
            <a:ext cx="6553200" cy="5105400"/>
          </a:xfrm>
        </p:spPr>
      </p:pic>
      <p:sp>
        <p:nvSpPr>
          <p:cNvPr id="5" name="Title 1"/>
          <p:cNvSpPr txBox="1">
            <a:spLocks/>
          </p:cNvSpPr>
          <p:nvPr/>
        </p:nvSpPr>
        <p:spPr>
          <a:xfrm>
            <a:off x="514350" y="-228600"/>
            <a:ext cx="5829300" cy="1960033"/>
          </a:xfrm>
          <a:prstGeom prst="rect">
            <a:avLst/>
          </a:prstGeom>
        </p:spPr>
        <p:txBody>
          <a:bodyPr vert="horz" lIns="91440" tIns="45720" rIns="91440" bIns="45720" rtlCol="0" anchor="ctr">
            <a:normAutofit/>
          </a:bodyPr>
          <a:lstStyle/>
          <a:p>
            <a:pPr lvl="0" algn="ctr">
              <a:spcBef>
                <a:spcPct val="0"/>
              </a:spcBef>
            </a:pPr>
            <a:r>
              <a:rPr lang="en-US" sz="3200" b="1" dirty="0">
                <a:latin typeface="+mj-lt"/>
                <a:ea typeface="+mj-ea"/>
                <a:cs typeface="+mj-cs"/>
              </a:rPr>
              <a:t>Frequency for each column</a:t>
            </a:r>
            <a:endParaRPr kumimoji="0" lang="en-US" sz="32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76200"/>
            <a:ext cx="6172200" cy="1524000"/>
          </a:xfrm>
        </p:spPr>
        <p:txBody>
          <a:bodyPr>
            <a:normAutofit/>
          </a:bodyPr>
          <a:lstStyle/>
          <a:p>
            <a:r>
              <a:rPr lang="en-US" sz="2800" dirty="0" smtClean="0"/>
              <a:t>Temperature bar chart Frequency table</a:t>
            </a:r>
            <a:endParaRPr lang="en-US" sz="2800" dirty="0"/>
          </a:p>
        </p:txBody>
      </p:sp>
      <p:pic>
        <p:nvPicPr>
          <p:cNvPr id="4" name="Content Placeholder 3" descr="download (2).png"/>
          <p:cNvPicPr>
            <a:picLocks noGrp="1" noChangeAspect="1"/>
          </p:cNvPicPr>
          <p:nvPr>
            <p:ph idx="1"/>
          </p:nvPr>
        </p:nvPicPr>
        <p:blipFill>
          <a:blip r:embed="rId2"/>
          <a:stretch>
            <a:fillRect/>
          </a:stretch>
        </p:blipFill>
        <p:spPr>
          <a:xfrm>
            <a:off x="304800" y="1319668"/>
            <a:ext cx="6172200" cy="3938132"/>
          </a:xfrm>
        </p:spPr>
      </p:pic>
      <p:sp>
        <p:nvSpPr>
          <p:cNvPr id="5" name="Rectangle 4"/>
          <p:cNvSpPr/>
          <p:nvPr/>
        </p:nvSpPr>
        <p:spPr>
          <a:xfrm>
            <a:off x="304800" y="5562600"/>
            <a:ext cx="6248400" cy="954107"/>
          </a:xfrm>
          <a:prstGeom prst="rect">
            <a:avLst/>
          </a:prstGeom>
        </p:spPr>
        <p:txBody>
          <a:bodyPr wrap="square">
            <a:spAutoFit/>
          </a:bodyPr>
          <a:lstStyle/>
          <a:p>
            <a:pPr>
              <a:buFont typeface="Arial" pitchFamily="34" charset="0"/>
              <a:buChar char="•"/>
            </a:pPr>
            <a:r>
              <a:rPr lang="en-US" sz="1400" dirty="0"/>
              <a:t>Most common </a:t>
            </a:r>
            <a:r>
              <a:rPr lang="en-US" sz="1400" dirty="0" smtClean="0"/>
              <a:t>temperatures </a:t>
            </a:r>
            <a:r>
              <a:rPr lang="en-US" sz="1400" dirty="0"/>
              <a:t>are (40.0,40.7,41.1</a:t>
            </a:r>
            <a:r>
              <a:rPr lang="en-US" sz="1400" dirty="0" smtClean="0"/>
              <a:t>)</a:t>
            </a:r>
          </a:p>
          <a:p>
            <a:pPr>
              <a:buFont typeface="Arial" pitchFamily="34" charset="0"/>
              <a:buChar char="•"/>
            </a:pPr>
            <a:r>
              <a:rPr lang="en-US" sz="1400" dirty="0" smtClean="0"/>
              <a:t>least common temperatures are (40.3,40.8,41.4,40.5,41.3,35.5,40.1,39.7,39.4,39.0,38.9,38.7,38.3,38.1,38.0,36.8,36.3,38.5</a:t>
            </a:r>
            <a:r>
              <a:rPr lang="en-US" sz="1400" dirty="0"/>
              <a:t>)</a:t>
            </a:r>
          </a:p>
        </p:txBody>
      </p:sp>
      <p:sp>
        <p:nvSpPr>
          <p:cNvPr id="6" name="Rectangle 5"/>
          <p:cNvSpPr/>
          <p:nvPr/>
        </p:nvSpPr>
        <p:spPr>
          <a:xfrm>
            <a:off x="228600" y="6858000"/>
            <a:ext cx="3429000" cy="707886"/>
          </a:xfrm>
          <a:prstGeom prst="rect">
            <a:avLst/>
          </a:prstGeom>
        </p:spPr>
        <p:txBody>
          <a:bodyPr>
            <a:spAutoFit/>
          </a:bodyPr>
          <a:lstStyle/>
          <a:p>
            <a:r>
              <a:rPr lang="en-US" sz="2000" b="1" u="sng" dirty="0" smtClean="0"/>
              <a:t>Aggregation :-</a:t>
            </a:r>
            <a:br>
              <a:rPr lang="en-US" sz="2000" b="1" u="sng" dirty="0" smtClean="0"/>
            </a:br>
            <a:endParaRPr lang="en-US" sz="2000" b="1" u="sng" dirty="0"/>
          </a:p>
        </p:txBody>
      </p:sp>
      <p:sp>
        <p:nvSpPr>
          <p:cNvPr id="7" name="Rectangle 6"/>
          <p:cNvSpPr/>
          <p:nvPr/>
        </p:nvSpPr>
        <p:spPr>
          <a:xfrm>
            <a:off x="228600" y="7288649"/>
            <a:ext cx="6553200" cy="1169551"/>
          </a:xfrm>
          <a:prstGeom prst="rect">
            <a:avLst/>
          </a:prstGeom>
        </p:spPr>
        <p:txBody>
          <a:bodyPr wrap="square">
            <a:spAutoFit/>
          </a:bodyPr>
          <a:lstStyle/>
          <a:p>
            <a:pPr>
              <a:buNone/>
            </a:pPr>
            <a:r>
              <a:rPr lang="en-US" sz="1400" dirty="0" smtClean="0"/>
              <a:t>We have 6 symptoms of diseases. We want to represent each symptom with Inflammation_of_urinary_bladder and Nephritis_of_renal_pelvis_origin so that we can study the relationships and see the effect of each symptom on a disease.</a:t>
            </a:r>
          </a:p>
          <a:p>
            <a:pPr>
              <a:buNone/>
            </a:pPr>
            <a:r>
              <a:rPr lang="en-US" sz="1400" dirty="0" smtClean="0"/>
              <a:t>Combination : A bar charts showing the correlation between two columns in general "but I prefer do it in a pivot way The best study offer“.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6172200" cy="1524000"/>
          </a:xfrm>
        </p:spPr>
        <p:txBody>
          <a:bodyPr>
            <a:normAutofit/>
          </a:bodyPr>
          <a:lstStyle/>
          <a:p>
            <a:r>
              <a:rPr lang="en-US" sz="2800" dirty="0" smtClean="0"/>
              <a:t>Temperature_of_patient  Relations</a:t>
            </a:r>
            <a:r>
              <a:rPr lang="en-US" sz="2800" b="1" dirty="0"/>
              <a:t/>
            </a:r>
            <a:br>
              <a:rPr lang="en-US" sz="2800" b="1" dirty="0"/>
            </a:br>
            <a:endParaRPr lang="en-US" sz="2800" dirty="0"/>
          </a:p>
        </p:txBody>
      </p:sp>
      <p:sp>
        <p:nvSpPr>
          <p:cNvPr id="3" name="Content Placeholder 2"/>
          <p:cNvSpPr>
            <a:spLocks noGrp="1"/>
          </p:cNvSpPr>
          <p:nvPr>
            <p:ph idx="1"/>
          </p:nvPr>
        </p:nvSpPr>
        <p:spPr>
          <a:xfrm>
            <a:off x="228600" y="609600"/>
            <a:ext cx="6400800" cy="6034617"/>
          </a:xfrm>
        </p:spPr>
        <p:txBody>
          <a:bodyPr>
            <a:normAutofit/>
          </a:bodyPr>
          <a:lstStyle/>
          <a:p>
            <a:pPr>
              <a:buNone/>
            </a:pPr>
            <a:endParaRPr lang="en-US" sz="1600" dirty="0" smtClean="0"/>
          </a:p>
          <a:p>
            <a:pPr>
              <a:buNone/>
            </a:pPr>
            <a:r>
              <a:rPr lang="en-US" sz="1400" dirty="0" smtClean="0"/>
              <a:t>1- Relation between Temperature_of_patient and Inflammation_of_urinary_bladder </a:t>
            </a:r>
          </a:p>
          <a:p>
            <a:pPr>
              <a:buNone/>
            </a:pPr>
            <a:endParaRPr lang="en-US" sz="1600" dirty="0"/>
          </a:p>
        </p:txBody>
      </p:sp>
      <p:pic>
        <p:nvPicPr>
          <p:cNvPr id="4" name="Picture 3" descr="download (3).png"/>
          <p:cNvPicPr>
            <a:picLocks noChangeAspect="1"/>
          </p:cNvPicPr>
          <p:nvPr/>
        </p:nvPicPr>
        <p:blipFill>
          <a:blip r:embed="rId2"/>
          <a:stretch>
            <a:fillRect/>
          </a:stretch>
        </p:blipFill>
        <p:spPr>
          <a:xfrm>
            <a:off x="152400" y="1206908"/>
            <a:ext cx="6553200" cy="3669892"/>
          </a:xfrm>
          <a:prstGeom prst="rect">
            <a:avLst/>
          </a:prstGeom>
        </p:spPr>
      </p:pic>
      <p:sp>
        <p:nvSpPr>
          <p:cNvPr id="5" name="Rectangle 4"/>
          <p:cNvSpPr/>
          <p:nvPr/>
        </p:nvSpPr>
        <p:spPr>
          <a:xfrm>
            <a:off x="228600" y="4876800"/>
            <a:ext cx="6324600" cy="307777"/>
          </a:xfrm>
          <a:prstGeom prst="rect">
            <a:avLst/>
          </a:prstGeom>
        </p:spPr>
        <p:txBody>
          <a:bodyPr wrap="square">
            <a:spAutoFit/>
          </a:bodyPr>
          <a:lstStyle/>
          <a:p>
            <a:r>
              <a:rPr lang="en-US" sz="1400" dirty="0" smtClean="0"/>
              <a:t>2- Relation between Temperature_of_patient  and Nephritis_of_renal_pelvis_origin</a:t>
            </a:r>
            <a:endParaRPr lang="en-US" sz="1400" dirty="0"/>
          </a:p>
        </p:txBody>
      </p:sp>
      <p:pic>
        <p:nvPicPr>
          <p:cNvPr id="6" name="Picture 5" descr="download (4).png"/>
          <p:cNvPicPr>
            <a:picLocks noChangeAspect="1"/>
          </p:cNvPicPr>
          <p:nvPr/>
        </p:nvPicPr>
        <p:blipFill>
          <a:blip r:embed="rId3"/>
          <a:stretch>
            <a:fillRect/>
          </a:stretch>
        </p:blipFill>
        <p:spPr>
          <a:xfrm>
            <a:off x="76200" y="5029200"/>
            <a:ext cx="6629400" cy="3547562"/>
          </a:xfrm>
          <a:prstGeom prst="rect">
            <a:avLst/>
          </a:prstGeom>
        </p:spPr>
      </p:pic>
      <p:sp>
        <p:nvSpPr>
          <p:cNvPr id="7" name="Rectangle 6"/>
          <p:cNvSpPr/>
          <p:nvPr/>
        </p:nvSpPr>
        <p:spPr>
          <a:xfrm>
            <a:off x="76200" y="8529935"/>
            <a:ext cx="6705600" cy="523220"/>
          </a:xfrm>
          <a:prstGeom prst="rect">
            <a:avLst/>
          </a:prstGeom>
        </p:spPr>
        <p:txBody>
          <a:bodyPr wrap="square">
            <a:spAutoFit/>
          </a:bodyPr>
          <a:lstStyle/>
          <a:p>
            <a:pPr algn="ctr">
              <a:buNone/>
            </a:pPr>
            <a:r>
              <a:rPr lang="en-US" sz="1400" dirty="0" smtClean="0">
                <a:solidFill>
                  <a:schemeClr val="accent6">
                    <a:lumMod val="75000"/>
                  </a:schemeClr>
                </a:solidFill>
              </a:rPr>
              <a:t>Temperature ratios of 38 or less for the Inflammation_of_urinary_bladder. Temperature ratios of 38 or more for the Nephritis_of_renal_pelvis_origin.</a:t>
            </a:r>
            <a:endParaRPr lang="en-US" sz="1400" dirty="0">
              <a:solidFill>
                <a:schemeClr val="accent6">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213783"/>
            <a:ext cx="6400800" cy="6034617"/>
          </a:xfrm>
        </p:spPr>
        <p:txBody>
          <a:bodyPr>
            <a:normAutofit/>
          </a:bodyPr>
          <a:lstStyle/>
          <a:p>
            <a:pPr marL="514350" indent="-514350" algn="ctr">
              <a:buNone/>
            </a:pPr>
            <a:r>
              <a:rPr lang="en-US" sz="2800" b="1" dirty="0" err="1" smtClean="0"/>
              <a:t>Occurrence_of_nausea</a:t>
            </a:r>
            <a:endParaRPr lang="en-US" sz="2800" b="1" dirty="0"/>
          </a:p>
        </p:txBody>
      </p:sp>
      <p:pic>
        <p:nvPicPr>
          <p:cNvPr id="6" name="Picture 5" descr="Capture1.PNG"/>
          <p:cNvPicPr>
            <a:picLocks noChangeAspect="1"/>
          </p:cNvPicPr>
          <p:nvPr/>
        </p:nvPicPr>
        <p:blipFill>
          <a:blip r:embed="rId2"/>
          <a:stretch>
            <a:fillRect/>
          </a:stretch>
        </p:blipFill>
        <p:spPr>
          <a:xfrm>
            <a:off x="76200" y="914400"/>
            <a:ext cx="3489765" cy="5366228"/>
          </a:xfrm>
          <a:prstGeom prst="rect">
            <a:avLst/>
          </a:prstGeom>
        </p:spPr>
      </p:pic>
      <p:pic>
        <p:nvPicPr>
          <p:cNvPr id="7" name="Picture 6" descr="Capture2.PNG"/>
          <p:cNvPicPr>
            <a:picLocks noChangeAspect="1"/>
          </p:cNvPicPr>
          <p:nvPr/>
        </p:nvPicPr>
        <p:blipFill>
          <a:blip r:embed="rId3"/>
          <a:stretch>
            <a:fillRect/>
          </a:stretch>
        </p:blipFill>
        <p:spPr>
          <a:xfrm>
            <a:off x="3429000" y="965199"/>
            <a:ext cx="3352800" cy="5283201"/>
          </a:xfrm>
          <a:prstGeom prst="rect">
            <a:avLst/>
          </a:prstGeom>
        </p:spPr>
      </p:pic>
      <p:sp>
        <p:nvSpPr>
          <p:cNvPr id="8" name="Rectangle 7"/>
          <p:cNvSpPr/>
          <p:nvPr/>
        </p:nvSpPr>
        <p:spPr>
          <a:xfrm>
            <a:off x="304800" y="7080647"/>
            <a:ext cx="6248400" cy="615553"/>
          </a:xfrm>
          <a:prstGeom prst="rect">
            <a:avLst/>
          </a:prstGeom>
        </p:spPr>
        <p:txBody>
          <a:bodyPr wrap="square">
            <a:spAutoFit/>
          </a:bodyPr>
          <a:lstStyle/>
          <a:p>
            <a:pPr algn="just"/>
            <a:r>
              <a:rPr lang="en-US" sz="1600" dirty="0" smtClean="0"/>
              <a:t>Weakest disease symptom in determining the type of disease is Occurrence Of Nausea, as a large percentage did not feels nauseous</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52400"/>
            <a:ext cx="6172200" cy="1524000"/>
          </a:xfrm>
        </p:spPr>
        <p:txBody>
          <a:bodyPr/>
          <a:lstStyle/>
          <a:p>
            <a:r>
              <a:rPr lang="en-US" dirty="0" err="1" smtClean="0"/>
              <a:t>Lumbar_pain</a:t>
            </a:r>
            <a:endParaRPr lang="en-US" dirty="0"/>
          </a:p>
        </p:txBody>
      </p:sp>
      <p:pic>
        <p:nvPicPr>
          <p:cNvPr id="4" name="Content Placeholder 3" descr="Capture1.PNG"/>
          <p:cNvPicPr>
            <a:picLocks noGrp="1" noChangeAspect="1"/>
          </p:cNvPicPr>
          <p:nvPr>
            <p:ph idx="1"/>
          </p:nvPr>
        </p:nvPicPr>
        <p:blipFill>
          <a:blip r:embed="rId2"/>
          <a:stretch>
            <a:fillRect/>
          </a:stretch>
        </p:blipFill>
        <p:spPr>
          <a:xfrm>
            <a:off x="152400" y="1066800"/>
            <a:ext cx="3048000" cy="5419939"/>
          </a:xfrm>
        </p:spPr>
      </p:pic>
      <p:pic>
        <p:nvPicPr>
          <p:cNvPr id="5" name="Picture 4" descr="Capture2.PNG"/>
          <p:cNvPicPr>
            <a:picLocks noChangeAspect="1"/>
          </p:cNvPicPr>
          <p:nvPr/>
        </p:nvPicPr>
        <p:blipFill>
          <a:blip r:embed="rId3"/>
          <a:stretch>
            <a:fillRect/>
          </a:stretch>
        </p:blipFill>
        <p:spPr>
          <a:xfrm>
            <a:off x="3571512" y="1066800"/>
            <a:ext cx="3134088" cy="5441604"/>
          </a:xfrm>
          <a:prstGeom prst="rect">
            <a:avLst/>
          </a:prstGeom>
        </p:spPr>
      </p:pic>
      <p:sp>
        <p:nvSpPr>
          <p:cNvPr id="7" name="Rectangle 6"/>
          <p:cNvSpPr/>
          <p:nvPr/>
        </p:nvSpPr>
        <p:spPr>
          <a:xfrm>
            <a:off x="533400" y="7620000"/>
            <a:ext cx="5943600" cy="523220"/>
          </a:xfrm>
          <a:prstGeom prst="rect">
            <a:avLst/>
          </a:prstGeom>
        </p:spPr>
        <p:txBody>
          <a:bodyPr wrap="square">
            <a:spAutoFit/>
          </a:bodyPr>
          <a:lstStyle/>
          <a:p>
            <a:pPr algn="just"/>
            <a:r>
              <a:rPr lang="en-US" sz="1400" dirty="0" err="1" smtClean="0"/>
              <a:t>Lumbar_pain</a:t>
            </a:r>
            <a:r>
              <a:rPr lang="en-US" sz="1400" dirty="0" smtClean="0"/>
              <a:t> affects in a weak way </a:t>
            </a:r>
            <a:r>
              <a:rPr lang="en-US" sz="1400" dirty="0" err="1" smtClean="0"/>
              <a:t>Inflammation_of_urinary_bladder.On</a:t>
            </a:r>
            <a:r>
              <a:rPr lang="en-US" sz="1400" dirty="0" smtClean="0"/>
              <a:t> the other hand, however, it affects greatly Nephritis_of_renal_pelvis_origin.</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76200"/>
            <a:ext cx="6172200" cy="1524000"/>
          </a:xfrm>
        </p:spPr>
        <p:txBody>
          <a:bodyPr/>
          <a:lstStyle/>
          <a:p>
            <a:r>
              <a:rPr lang="en-US" dirty="0" err="1" smtClean="0"/>
              <a:t>Urine_pushing</a:t>
            </a:r>
            <a:endParaRPr lang="en-US" dirty="0"/>
          </a:p>
        </p:txBody>
      </p:sp>
      <p:pic>
        <p:nvPicPr>
          <p:cNvPr id="4" name="Picture 3" descr="Capture 1.PNG"/>
          <p:cNvPicPr>
            <a:picLocks noChangeAspect="1"/>
          </p:cNvPicPr>
          <p:nvPr/>
        </p:nvPicPr>
        <p:blipFill>
          <a:blip r:embed="rId2"/>
          <a:stretch>
            <a:fillRect/>
          </a:stretch>
        </p:blipFill>
        <p:spPr>
          <a:xfrm>
            <a:off x="152400" y="1066800"/>
            <a:ext cx="3287949" cy="5943600"/>
          </a:xfrm>
          <a:prstGeom prst="rect">
            <a:avLst/>
          </a:prstGeom>
        </p:spPr>
      </p:pic>
      <p:pic>
        <p:nvPicPr>
          <p:cNvPr id="5" name="Picture 4" descr="Capture 2.PNG"/>
          <p:cNvPicPr>
            <a:picLocks noChangeAspect="1"/>
          </p:cNvPicPr>
          <p:nvPr/>
        </p:nvPicPr>
        <p:blipFill>
          <a:blip r:embed="rId3"/>
          <a:stretch>
            <a:fillRect/>
          </a:stretch>
        </p:blipFill>
        <p:spPr>
          <a:xfrm>
            <a:off x="3352800" y="1066800"/>
            <a:ext cx="3429000" cy="5991189"/>
          </a:xfrm>
          <a:prstGeom prst="rect">
            <a:avLst/>
          </a:prstGeom>
        </p:spPr>
      </p:pic>
      <p:sp>
        <p:nvSpPr>
          <p:cNvPr id="6" name="Rectangle 5"/>
          <p:cNvSpPr/>
          <p:nvPr/>
        </p:nvSpPr>
        <p:spPr>
          <a:xfrm>
            <a:off x="457200" y="7315200"/>
            <a:ext cx="6096000" cy="584775"/>
          </a:xfrm>
          <a:prstGeom prst="rect">
            <a:avLst/>
          </a:prstGeom>
        </p:spPr>
        <p:txBody>
          <a:bodyPr wrap="square">
            <a:spAutoFit/>
          </a:bodyPr>
          <a:lstStyle/>
          <a:p>
            <a:r>
              <a:rPr lang="en-US" sz="1600" dirty="0" err="1" smtClean="0"/>
              <a:t>Urine_pushing</a:t>
            </a:r>
            <a:r>
              <a:rPr lang="en-US" sz="1600" dirty="0" smtClean="0"/>
              <a:t> it most common for Inflammation_of_urinary_bladder and least common for Nephritis_of_renal_pelvis_origin</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52400"/>
            <a:ext cx="6172200" cy="1524000"/>
          </a:xfrm>
        </p:spPr>
        <p:txBody>
          <a:bodyPr/>
          <a:lstStyle/>
          <a:p>
            <a:r>
              <a:rPr lang="en-US" dirty="0" err="1" smtClean="0"/>
              <a:t>Micturition_pains</a:t>
            </a:r>
            <a:endParaRPr lang="en-US" dirty="0"/>
          </a:p>
        </p:txBody>
      </p:sp>
      <p:pic>
        <p:nvPicPr>
          <p:cNvPr id="4" name="Picture 3" descr="Capture22.PNG"/>
          <p:cNvPicPr>
            <a:picLocks noChangeAspect="1"/>
          </p:cNvPicPr>
          <p:nvPr/>
        </p:nvPicPr>
        <p:blipFill>
          <a:blip r:embed="rId2"/>
          <a:stretch>
            <a:fillRect/>
          </a:stretch>
        </p:blipFill>
        <p:spPr>
          <a:xfrm>
            <a:off x="3505200" y="1371600"/>
            <a:ext cx="3048000" cy="5322794"/>
          </a:xfrm>
          <a:prstGeom prst="rect">
            <a:avLst/>
          </a:prstGeom>
        </p:spPr>
      </p:pic>
      <p:pic>
        <p:nvPicPr>
          <p:cNvPr id="5" name="Picture 4" descr="Capture11.PNG"/>
          <p:cNvPicPr>
            <a:picLocks noChangeAspect="1"/>
          </p:cNvPicPr>
          <p:nvPr/>
        </p:nvPicPr>
        <p:blipFill>
          <a:blip r:embed="rId3"/>
          <a:stretch>
            <a:fillRect/>
          </a:stretch>
        </p:blipFill>
        <p:spPr>
          <a:xfrm>
            <a:off x="381000" y="1371600"/>
            <a:ext cx="2971800" cy="5362904"/>
          </a:xfrm>
          <a:prstGeom prst="rect">
            <a:avLst/>
          </a:prstGeom>
        </p:spPr>
      </p:pic>
      <p:sp>
        <p:nvSpPr>
          <p:cNvPr id="6" name="Rectangle 5"/>
          <p:cNvSpPr/>
          <p:nvPr/>
        </p:nvSpPr>
        <p:spPr>
          <a:xfrm>
            <a:off x="685800" y="7010400"/>
            <a:ext cx="5562600" cy="830997"/>
          </a:xfrm>
          <a:prstGeom prst="rect">
            <a:avLst/>
          </a:prstGeom>
        </p:spPr>
        <p:txBody>
          <a:bodyPr wrap="square">
            <a:spAutoFit/>
          </a:bodyPr>
          <a:lstStyle/>
          <a:p>
            <a:r>
              <a:rPr lang="en-US" sz="1600" dirty="0" err="1" smtClean="0"/>
              <a:t>Micturition_pains</a:t>
            </a:r>
            <a:r>
              <a:rPr lang="en-US" sz="1600" dirty="0" smtClean="0"/>
              <a:t> it most common for Inflammation_of_urinary_bladder and least common for Nephritis_of_renal_pelvis_origin</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6172200" cy="1524000"/>
          </a:xfrm>
        </p:spPr>
        <p:txBody>
          <a:bodyPr>
            <a:normAutofit/>
          </a:bodyPr>
          <a:lstStyle/>
          <a:p>
            <a:r>
              <a:rPr lang="en-US" sz="2800" dirty="0" smtClean="0"/>
              <a:t>Burning of urethra and itch and swelling of urethra outlet</a:t>
            </a:r>
            <a:endParaRPr lang="en-US" sz="2800" dirty="0"/>
          </a:p>
        </p:txBody>
      </p:sp>
      <p:pic>
        <p:nvPicPr>
          <p:cNvPr id="4" name="Content Placeholder 3" descr="Capture11.PNG"/>
          <p:cNvPicPr>
            <a:picLocks noGrp="1" noChangeAspect="1"/>
          </p:cNvPicPr>
          <p:nvPr>
            <p:ph idx="1"/>
          </p:nvPr>
        </p:nvPicPr>
        <p:blipFill>
          <a:blip r:embed="rId2"/>
          <a:stretch>
            <a:fillRect/>
          </a:stretch>
        </p:blipFill>
        <p:spPr>
          <a:xfrm>
            <a:off x="56668" y="1285246"/>
            <a:ext cx="3448532" cy="4582154"/>
          </a:xfrm>
        </p:spPr>
      </p:pic>
      <p:pic>
        <p:nvPicPr>
          <p:cNvPr id="5" name="Picture 4" descr="Capture22.PNG"/>
          <p:cNvPicPr>
            <a:picLocks noChangeAspect="1"/>
          </p:cNvPicPr>
          <p:nvPr/>
        </p:nvPicPr>
        <p:blipFill>
          <a:blip r:embed="rId3"/>
          <a:stretch>
            <a:fillRect/>
          </a:stretch>
        </p:blipFill>
        <p:spPr>
          <a:xfrm>
            <a:off x="3429000" y="1295400"/>
            <a:ext cx="3381847" cy="4572000"/>
          </a:xfrm>
          <a:prstGeom prst="rect">
            <a:avLst/>
          </a:prstGeom>
        </p:spPr>
      </p:pic>
      <p:sp>
        <p:nvSpPr>
          <p:cNvPr id="6" name="Rectangle 5"/>
          <p:cNvSpPr/>
          <p:nvPr/>
        </p:nvSpPr>
        <p:spPr>
          <a:xfrm>
            <a:off x="1981200" y="6248400"/>
            <a:ext cx="3085588" cy="400110"/>
          </a:xfrm>
          <a:prstGeom prst="rect">
            <a:avLst/>
          </a:prstGeom>
        </p:spPr>
        <p:txBody>
          <a:bodyPr wrap="none">
            <a:spAutoFit/>
          </a:bodyPr>
          <a:lstStyle/>
          <a:p>
            <a:r>
              <a:rPr lang="en-US" sz="2000" dirty="0" smtClean="0"/>
              <a:t>Has an effect but not strong</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573</Words>
  <Application>Microsoft Office PowerPoint</Application>
  <PresentationFormat>On-screen Show (4:3)</PresentationFormat>
  <Paragraphs>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Acute Inflammations project</vt:lpstr>
      <vt:lpstr>Here it becomes clear to us that the weakest disease symptom in determining the type of disease is Occurrence Of Nausea, as a large percentage did not feels nauseous. A large number of people recorded that they suffer from Lumbar pain and urine pushing, so these two symptoms seem to be a hand in determining the disease. </vt:lpstr>
      <vt:lpstr>Temperature bar chart Frequency table</vt:lpstr>
      <vt:lpstr>Temperature_of_patient  Relations </vt:lpstr>
      <vt:lpstr>Slide 5</vt:lpstr>
      <vt:lpstr>Lumbar_pain</vt:lpstr>
      <vt:lpstr>Urine_pushing</vt:lpstr>
      <vt:lpstr>Micturition_pains</vt:lpstr>
      <vt:lpstr>Burning of urethra and itch and swelling of urethra outlet</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Acute Inflammations project</dc:title>
  <dc:creator>shahrouri tech</dc:creator>
  <cp:lastModifiedBy>shahrouri tech</cp:lastModifiedBy>
  <cp:revision>3</cp:revision>
  <dcterms:created xsi:type="dcterms:W3CDTF">2022-12-24T17:29:41Z</dcterms:created>
  <dcterms:modified xsi:type="dcterms:W3CDTF">2022-12-24T18:56:03Z</dcterms:modified>
</cp:coreProperties>
</file>