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6" r:id="rId3"/>
    <p:sldId id="261" r:id="rId4"/>
    <p:sldId id="260" r:id="rId5"/>
    <p:sldId id="259" r:id="rId6"/>
    <p:sldId id="266" r:id="rId7"/>
    <p:sldId id="267" r:id="rId8"/>
    <p:sldId id="257" r:id="rId9"/>
    <p:sldId id="268" r:id="rId10"/>
    <p:sldId id="269" r:id="rId11"/>
    <p:sldId id="270" r:id="rId12"/>
    <p:sldId id="271" r:id="rId13"/>
    <p:sldId id="272" r:id="rId14"/>
    <p:sldId id="273" r:id="rId15"/>
    <p:sldId id="274" r:id="rId16"/>
    <p:sldId id="275" r:id="rId17"/>
  </p:sldIdLst>
  <p:sldSz cx="9144000" cy="5143500" type="screen16x9"/>
  <p:notesSz cx="7010400" cy="9296400"/>
  <p:embeddedFontLst>
    <p:embeddedFont>
      <p:font typeface="Economica" charset="0"/>
      <p:regular r:id="rId19"/>
      <p:bold r:id="rId20"/>
      <p:italic r:id="rId21"/>
      <p:boldItalic r:id="rId22"/>
    </p:embeddedFont>
    <p:embeddedFont>
      <p:font typeface="Candara" pitchFamily="34" charset="0"/>
      <p:regular r:id="rId23"/>
      <p:bold r:id="rId24"/>
      <p:italic r:id="rId25"/>
      <p:boldItalic r:id="rId26"/>
    </p:embeddedFont>
    <p:embeddedFont>
      <p:font typeface="Andalus" pitchFamily="18" charset="-78"/>
      <p:regular r:id="rId27"/>
    </p:embeddedFont>
    <p:embeddedFont>
      <p:font typeface="Open Sans" charset="0"/>
      <p:regular r:id="rId28"/>
      <p:bold r:id="rId29"/>
      <p:italic r:id="rId30"/>
      <p:boldItalic r:id="rId31"/>
    </p:embeddedFont>
    <p:embeddedFont>
      <p:font typeface="Agency FB" pitchFamily="34" charset="0"/>
      <p:regular r:id="rId32"/>
      <p:bold r:id="rId33"/>
    </p:embeddedFont>
    <p:embeddedFont>
      <p:font typeface="Algerian" pitchFamily="82" charset="0"/>
      <p:regular r:id="rId34"/>
    </p:embeddedFont>
    <p:embeddedFont>
      <p:font typeface="Monotype Corsiva" pitchFamily="66" charset="0"/>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1" autoAdjust="0"/>
    <p:restoredTop sz="94660"/>
  </p:normalViewPr>
  <p:slideViewPr>
    <p:cSldViewPr snapToGrid="0">
      <p:cViewPr varScale="1">
        <p:scale>
          <a:sx n="91" d="100"/>
          <a:sy n="91" d="100"/>
        </p:scale>
        <p:origin x="-798"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5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6f8954bc_0_1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6f8954bc_0_1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8954bc_0_9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8954bc_0_9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8954bc_0_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8954bc_0_9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954bc_0_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954bc_0_5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23679" y="1160465"/>
            <a:ext cx="3054600" cy="1537200"/>
          </a:xfrm>
          <a:prstGeom prst="rect">
            <a:avLst/>
          </a:prstGeom>
        </p:spPr>
        <p:txBody>
          <a:bodyPr spcFirstLastPara="1" wrap="square" lIns="91425" tIns="91425" rIns="91425" bIns="91425" anchor="b" anchorCtr="0">
            <a:noAutofit/>
          </a:bodyPr>
          <a:lstStyle/>
          <a:p>
            <a:pPr lvl="0"/>
            <a:r>
              <a:rPr lang="en-US" b="1" dirty="0"/>
              <a:t/>
            </a:r>
            <a:br>
              <a:rPr lang="en-US" b="1" dirty="0"/>
            </a:br>
            <a:r>
              <a:rPr lang="en-US" sz="4800" b="1" dirty="0"/>
              <a:t>Payroll</a:t>
            </a:r>
            <a:endParaRPr sz="4800" b="1"/>
          </a:p>
        </p:txBody>
      </p:sp>
      <p:sp>
        <p:nvSpPr>
          <p:cNvPr id="63" name="Google Shape;63;p13"/>
          <p:cNvSpPr txBox="1">
            <a:spLocks noGrp="1"/>
          </p:cNvSpPr>
          <p:nvPr>
            <p:ph type="subTitle" idx="1"/>
          </p:nvPr>
        </p:nvSpPr>
        <p:spPr>
          <a:xfrm>
            <a:off x="3394568" y="3467979"/>
            <a:ext cx="2901361" cy="701400"/>
          </a:xfrm>
          <a:prstGeom prst="rect">
            <a:avLst/>
          </a:prstGeom>
        </p:spPr>
        <p:txBody>
          <a:bodyPr spcFirstLastPara="1" wrap="square" lIns="91425" tIns="91425" rIns="91425" bIns="91425" anchor="t" anchorCtr="0">
            <a:noAutofit/>
          </a:bodyPr>
          <a:lstStyle/>
          <a:p>
            <a:pPr marL="0" lvl="0" indent="0" algn="r"/>
            <a:r>
              <a:rPr lang="en-US" sz="2000" dirty="0" smtClean="0">
                <a:latin typeface="Candara" pitchFamily="34" charset="0"/>
              </a:rPr>
              <a:t>Payroll human</a:t>
            </a:r>
          </a:p>
          <a:p>
            <a:pPr marL="0" lvl="0" indent="0" algn="r"/>
            <a:r>
              <a:rPr lang="en-US" sz="2000" dirty="0" smtClean="0">
                <a:latin typeface="Candara" pitchFamily="34" charset="0"/>
              </a:rPr>
              <a:t> resources salary</a:t>
            </a:r>
            <a:endParaRPr sz="2000">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صورة 3">
            <a:extLst>
              <a:ext uri="{FF2B5EF4-FFF2-40B4-BE49-F238E27FC236}">
                <a16:creationId xmlns="" xmlns:a16="http://schemas.microsoft.com/office/drawing/2014/main" id="{4C99D2CE-A57F-4F1D-902F-F0E7DEF43EB1}"/>
              </a:ext>
            </a:extLst>
          </p:cNvPr>
          <p:cNvPicPr>
            <a:picLocks noChangeAspect="1"/>
          </p:cNvPicPr>
          <p:nvPr/>
        </p:nvPicPr>
        <p:blipFill>
          <a:blip r:embed="rId2"/>
          <a:stretch>
            <a:fillRect/>
          </a:stretch>
        </p:blipFill>
        <p:spPr>
          <a:xfrm>
            <a:off x="0" y="11511"/>
            <a:ext cx="9144000" cy="51022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صورة 3">
            <a:extLst>
              <a:ext uri="{FF2B5EF4-FFF2-40B4-BE49-F238E27FC236}">
                <a16:creationId xmlns="" xmlns:a16="http://schemas.microsoft.com/office/drawing/2014/main" id="{CA51896F-64EE-496B-AE46-FD6DCD87483C}"/>
              </a:ext>
            </a:extLst>
          </p:cNvP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صورة 3">
            <a:extLst>
              <a:ext uri="{FF2B5EF4-FFF2-40B4-BE49-F238E27FC236}">
                <a16:creationId xmlns="" xmlns:a16="http://schemas.microsoft.com/office/drawing/2014/main" id="{C2D5057F-8883-4152-973E-8CE56728DC87}"/>
              </a:ext>
            </a:extLst>
          </p:cNvP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83AD26BB-52EF-4374-8166-CD4F010E9DE9}"/>
              </a:ext>
            </a:extLst>
          </p:cNvPr>
          <p:cNvSpPr>
            <a:spLocks noGrp="1"/>
          </p:cNvSpPr>
          <p:nvPr>
            <p:ph type="title"/>
          </p:nvPr>
        </p:nvSpPr>
        <p:spPr/>
        <p:txBody>
          <a:bodyPr/>
          <a:lstStyle/>
          <a:p>
            <a:endParaRPr lang="ar-JO"/>
          </a:p>
        </p:txBody>
      </p:sp>
      <p:pic>
        <p:nvPicPr>
          <p:cNvPr id="4" name="صورة 3">
            <a:extLst>
              <a:ext uri="{FF2B5EF4-FFF2-40B4-BE49-F238E27FC236}">
                <a16:creationId xmlns="" xmlns:a16="http://schemas.microsoft.com/office/drawing/2014/main" id="{84EF43E4-2AFE-4BC4-8635-4D0B7330353F}"/>
              </a:ext>
            </a:extLst>
          </p:cNvPr>
          <p:cNvPicPr>
            <a:picLocks noChangeAspect="1"/>
          </p:cNvPicPr>
          <p:nvPr/>
        </p:nvPicPr>
        <p:blipFill>
          <a:blip r:embed="rId2"/>
          <a:stretch>
            <a:fillRect/>
          </a:stretch>
        </p:blipFill>
        <p:spPr>
          <a:xfrm>
            <a:off x="243209" y="0"/>
            <a:ext cx="8800454" cy="5143499"/>
          </a:xfrm>
          <a:prstGeom prst="rect">
            <a:avLst/>
          </a:prstGeom>
        </p:spPr>
      </p:pic>
    </p:spTree>
    <p:extLst>
      <p:ext uri="{BB962C8B-B14F-4D97-AF65-F5344CB8AC3E}">
        <p14:creationId xmlns="" xmlns:p14="http://schemas.microsoft.com/office/powerpoint/2010/main" val="193048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889D7B90-CFCB-4F51-B77C-D6F36984195D}"/>
              </a:ext>
            </a:extLst>
          </p:cNvPr>
          <p:cNvSpPr>
            <a:spLocks noGrp="1"/>
          </p:cNvSpPr>
          <p:nvPr>
            <p:ph type="title"/>
          </p:nvPr>
        </p:nvSpPr>
        <p:spPr/>
        <p:txBody>
          <a:bodyPr/>
          <a:lstStyle/>
          <a:p>
            <a:endParaRPr lang="ar-JO"/>
          </a:p>
        </p:txBody>
      </p:sp>
      <p:pic>
        <p:nvPicPr>
          <p:cNvPr id="4" name="صورة 3">
            <a:extLst>
              <a:ext uri="{FF2B5EF4-FFF2-40B4-BE49-F238E27FC236}">
                <a16:creationId xmlns="" xmlns:a16="http://schemas.microsoft.com/office/drawing/2014/main" id="{544BDAD7-B64A-465E-8CB6-D103B28079F7}"/>
              </a:ext>
            </a:extLst>
          </p:cNvPr>
          <p:cNvPicPr>
            <a:picLocks noChangeAspect="1"/>
          </p:cNvPicPr>
          <p:nvPr/>
        </p:nvPicPr>
        <p:blipFill>
          <a:blip r:embed="rId2"/>
          <a:stretch>
            <a:fillRect/>
          </a:stretch>
        </p:blipFill>
        <p:spPr>
          <a:xfrm>
            <a:off x="257175" y="12308"/>
            <a:ext cx="8629650" cy="5109152"/>
          </a:xfrm>
          <a:prstGeom prst="rect">
            <a:avLst/>
          </a:prstGeom>
        </p:spPr>
      </p:pic>
    </p:spTree>
    <p:extLst>
      <p:ext uri="{BB962C8B-B14F-4D97-AF65-F5344CB8AC3E}">
        <p14:creationId xmlns="" xmlns:p14="http://schemas.microsoft.com/office/powerpoint/2010/main" val="5419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7CA5FFA0-97B5-4B50-8E7C-8DC8E30F6B93}"/>
              </a:ext>
            </a:extLst>
          </p:cNvPr>
          <p:cNvSpPr>
            <a:spLocks noGrp="1"/>
          </p:cNvSpPr>
          <p:nvPr>
            <p:ph type="title"/>
          </p:nvPr>
        </p:nvSpPr>
        <p:spPr/>
        <p:txBody>
          <a:bodyPr/>
          <a:lstStyle/>
          <a:p>
            <a:endParaRPr lang="ar-JO"/>
          </a:p>
        </p:txBody>
      </p:sp>
      <p:pic>
        <p:nvPicPr>
          <p:cNvPr id="4" name="صورة 3">
            <a:extLst>
              <a:ext uri="{FF2B5EF4-FFF2-40B4-BE49-F238E27FC236}">
                <a16:creationId xmlns="" xmlns:a16="http://schemas.microsoft.com/office/drawing/2014/main" id="{78BCD7B6-DCA0-4BEC-A481-FE48B8155891}"/>
              </a:ext>
            </a:extLst>
          </p:cNvPr>
          <p:cNvPicPr>
            <a:picLocks noChangeAspect="1"/>
          </p:cNvPicPr>
          <p:nvPr/>
        </p:nvPicPr>
        <p:blipFill>
          <a:blip r:embed="rId2"/>
          <a:stretch>
            <a:fillRect/>
          </a:stretch>
        </p:blipFill>
        <p:spPr>
          <a:xfrm>
            <a:off x="492919" y="40090"/>
            <a:ext cx="8122444" cy="5076367"/>
          </a:xfrm>
          <a:prstGeom prst="rect">
            <a:avLst/>
          </a:prstGeom>
        </p:spPr>
      </p:pic>
    </p:spTree>
    <p:extLst>
      <p:ext uri="{BB962C8B-B14F-4D97-AF65-F5344CB8AC3E}">
        <p14:creationId xmlns="" xmlns:p14="http://schemas.microsoft.com/office/powerpoint/2010/main" val="3777708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050312DE-1CD2-4F7B-B6D3-69D8B7A4337C}"/>
              </a:ext>
            </a:extLst>
          </p:cNvPr>
          <p:cNvSpPr>
            <a:spLocks noGrp="1"/>
          </p:cNvSpPr>
          <p:nvPr>
            <p:ph type="title"/>
          </p:nvPr>
        </p:nvSpPr>
        <p:spPr/>
        <p:txBody>
          <a:bodyPr/>
          <a:lstStyle/>
          <a:p>
            <a:endParaRPr lang="ar-JO"/>
          </a:p>
        </p:txBody>
      </p:sp>
      <p:pic>
        <p:nvPicPr>
          <p:cNvPr id="4" name="صورة 3">
            <a:extLst>
              <a:ext uri="{FF2B5EF4-FFF2-40B4-BE49-F238E27FC236}">
                <a16:creationId xmlns="" xmlns:a16="http://schemas.microsoft.com/office/drawing/2014/main" id="{2B159F89-BD0C-4267-97ED-190FF3CED63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 xmlns:p14="http://schemas.microsoft.com/office/powerpoint/2010/main" val="9381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صورة 4">
            <a:extLst>
              <a:ext uri="{FF2B5EF4-FFF2-40B4-BE49-F238E27FC236}">
                <a16:creationId xmlns="" xmlns:a16="http://schemas.microsoft.com/office/drawing/2014/main" id="{E9EF3E47-8E6A-43AF-A277-92F780CEA768}"/>
              </a:ext>
            </a:extLst>
          </p:cNvPr>
          <p:cNvPicPr>
            <a:picLocks noChangeAspect="1"/>
          </p:cNvPicPr>
          <p:nvPr/>
        </p:nvPicPr>
        <p:blipFill>
          <a:blip r:embed="rId2"/>
          <a:stretch>
            <a:fillRect/>
          </a:stretch>
        </p:blipFill>
        <p:spPr>
          <a:xfrm>
            <a:off x="0" y="0"/>
            <a:ext cx="9143999"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8"/>
          <p:cNvSpPr/>
          <p:nvPr/>
        </p:nvSpPr>
        <p:spPr>
          <a:xfrm>
            <a:off x="0" y="-36096"/>
            <a:ext cx="9161100" cy="24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lvl="0" algn="ctr"/>
            <a:r>
              <a:rPr lang="en" dirty="0">
                <a:solidFill>
                  <a:schemeClr val="bg1">
                    <a:lumMod val="95000"/>
                  </a:schemeClr>
                </a:solidFill>
              </a:rPr>
              <a:t>OverView Of Spark Company</a:t>
            </a:r>
            <a:endParaRPr>
              <a:solidFill>
                <a:schemeClr val="bg1">
                  <a:lumMod val="95000"/>
                </a:schemeClr>
              </a:solidFill>
            </a:endParaRPr>
          </a:p>
        </p:txBody>
      </p:sp>
      <p:sp>
        <p:nvSpPr>
          <p:cNvPr id="147" name="Google Shape;147;p18"/>
          <p:cNvSpPr txBox="1">
            <a:spLocks noGrp="1"/>
          </p:cNvSpPr>
          <p:nvPr>
            <p:ph type="body" idx="4294967295"/>
          </p:nvPr>
        </p:nvSpPr>
        <p:spPr>
          <a:xfrm>
            <a:off x="0" y="2899604"/>
            <a:ext cx="9143999" cy="2051384"/>
          </a:xfrm>
          <a:prstGeom prst="rect">
            <a:avLst/>
          </a:prstGeom>
        </p:spPr>
        <p:txBody>
          <a:bodyPr spcFirstLastPara="1" wrap="square" lIns="91425" tIns="91425" rIns="91425" bIns="91425" anchor="t" anchorCtr="0">
            <a:noAutofit/>
          </a:bodyPr>
          <a:lstStyle/>
          <a:p>
            <a:pPr marL="0" indent="0" algn="ctr">
              <a:spcAft>
                <a:spcPts val="1600"/>
              </a:spcAft>
              <a:buNone/>
            </a:pPr>
            <a:r>
              <a:rPr lang="en-US" sz="2700" dirty="0">
                <a:latin typeface="Andalus" pitchFamily="18" charset="-78"/>
                <a:cs typeface="Andalus" pitchFamily="18" charset="-78"/>
              </a:rPr>
              <a:t>Spark works in several fields, the most important of which is the study of companies’ projects and the construction and development of appropriate plans for them, as 20 employees work in a company in partnership with Al-</a:t>
            </a:r>
            <a:r>
              <a:rPr lang="en-US" sz="2700" dirty="0" err="1">
                <a:latin typeface="Andalus" pitchFamily="18" charset="-78"/>
                <a:cs typeface="Andalus" pitchFamily="18" charset="-78"/>
              </a:rPr>
              <a:t>Israa</a:t>
            </a:r>
            <a:r>
              <a:rPr lang="en-US" sz="2700" dirty="0">
                <a:latin typeface="Andalus" pitchFamily="18" charset="-78"/>
                <a:cs typeface="Andalus" pitchFamily="18" charset="-78"/>
              </a:rPr>
              <a:t> Company</a:t>
            </a:r>
          </a:p>
          <a:p>
            <a:pPr marL="0" lvl="0" indent="0" algn="ctr" rtl="0">
              <a:spcBef>
                <a:spcPts val="0"/>
              </a:spcBef>
              <a:spcAft>
                <a:spcPts val="1600"/>
              </a:spcAft>
              <a:buNone/>
            </a:pPr>
            <a:endParaRPr sz="1200"/>
          </a:p>
        </p:txBody>
      </p:sp>
      <p:pic>
        <p:nvPicPr>
          <p:cNvPr id="20" name="Picture 19" descr="561420_213856538716196_1941878911_n.jpg"/>
          <p:cNvPicPr>
            <a:picLocks noChangeAspect="1"/>
          </p:cNvPicPr>
          <p:nvPr/>
        </p:nvPicPr>
        <p:blipFill>
          <a:blip r:embed="rId3"/>
          <a:srcRect t="4200" b="7422"/>
          <a:stretch>
            <a:fillRect/>
          </a:stretch>
        </p:blipFill>
        <p:spPr>
          <a:xfrm>
            <a:off x="2719137" y="1251291"/>
            <a:ext cx="3585406" cy="176745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08756" y="219669"/>
            <a:ext cx="10035458" cy="831300"/>
          </a:xfrm>
          <a:prstGeom prst="rect">
            <a:avLst/>
          </a:prstGeom>
        </p:spPr>
        <p:txBody>
          <a:bodyPr spcFirstLastPara="1" wrap="square" lIns="91425" tIns="91425" rIns="91425" bIns="91425" anchor="b" anchorCtr="0">
            <a:noAutofit/>
          </a:bodyPr>
          <a:lstStyle/>
          <a:p>
            <a:pPr marL="0" lvl="0" indent="0"/>
            <a:r>
              <a:rPr lang="en-US" sz="5000" dirty="0">
                <a:latin typeface="Agency FB" pitchFamily="34" charset="0"/>
                <a:cs typeface="Andalus" pitchFamily="18" charset="-78"/>
              </a:rPr>
              <a:t>The company consists of two Sections</a:t>
            </a:r>
          </a:p>
        </p:txBody>
      </p:sp>
      <p:cxnSp>
        <p:nvCxnSpPr>
          <p:cNvPr id="110" name="Google Shape;110;p17"/>
          <p:cNvCxnSpPr/>
          <p:nvPr/>
        </p:nvCxnSpPr>
        <p:spPr>
          <a:xfrm>
            <a:off x="168442" y="1082842"/>
            <a:ext cx="8783053" cy="48126"/>
          </a:xfrm>
          <a:prstGeom prst="straightConnector1">
            <a:avLst/>
          </a:prstGeom>
          <a:noFill/>
          <a:ln w="28575" cap="flat" cmpd="sng">
            <a:solidFill>
              <a:schemeClr val="lt2"/>
            </a:solidFill>
            <a:prstDash val="solid"/>
            <a:round/>
            <a:headEnd type="none" w="sm" len="sm"/>
            <a:tailEnd type="none" w="sm" len="sm"/>
          </a:ln>
        </p:spPr>
      </p:cxnSp>
      <p:grpSp>
        <p:nvGrpSpPr>
          <p:cNvPr id="111" name="Google Shape;111;p17"/>
          <p:cNvGrpSpPr/>
          <p:nvPr/>
        </p:nvGrpSpPr>
        <p:grpSpPr>
          <a:xfrm>
            <a:off x="156403" y="1616716"/>
            <a:ext cx="4223093" cy="3280138"/>
            <a:chOff x="386098" y="1604255"/>
            <a:chExt cx="2741415" cy="3241257"/>
          </a:xfrm>
        </p:grpSpPr>
        <p:sp>
          <p:nvSpPr>
            <p:cNvPr id="112" name="Google Shape;112;p17"/>
            <p:cNvSpPr/>
            <p:nvPr/>
          </p:nvSpPr>
          <p:spPr>
            <a:xfrm>
              <a:off x="388350" y="1758812"/>
              <a:ext cx="2731352"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txBox="1"/>
            <p:nvPr/>
          </p:nvSpPr>
          <p:spPr>
            <a:xfrm>
              <a:off x="386098" y="1604255"/>
              <a:ext cx="2741415" cy="94668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7"/>
          <p:cNvSpPr txBox="1">
            <a:spLocks noGrp="1"/>
          </p:cNvSpPr>
          <p:nvPr>
            <p:ph type="body" idx="4294967295"/>
          </p:nvPr>
        </p:nvSpPr>
        <p:spPr>
          <a:xfrm>
            <a:off x="120360" y="1659125"/>
            <a:ext cx="4174912" cy="1011890"/>
          </a:xfrm>
          <a:prstGeom prst="rect">
            <a:avLst/>
          </a:prstGeom>
        </p:spPr>
        <p:txBody>
          <a:bodyPr spcFirstLastPara="1" wrap="square" lIns="91425" tIns="91425" rIns="91425" bIns="91425" anchor="t" anchorCtr="0">
            <a:noAutofit/>
          </a:bodyPr>
          <a:lstStyle/>
          <a:p>
            <a:pPr marL="0" lvl="0" indent="0" algn="ctr">
              <a:buNone/>
            </a:pPr>
            <a:r>
              <a:rPr lang="en-US" sz="2000" dirty="0">
                <a:solidFill>
                  <a:schemeClr val="bg1"/>
                </a:solidFill>
                <a:latin typeface="Algerian" pitchFamily="82" charset="0"/>
                <a:cs typeface="Andalus" pitchFamily="18" charset="-78"/>
              </a:rPr>
              <a:t>Management Consulting Department</a:t>
            </a:r>
            <a:endParaRPr sz="2000">
              <a:solidFill>
                <a:schemeClr val="bg1"/>
              </a:solidFill>
              <a:latin typeface="Algerian" pitchFamily="82" charset="0"/>
            </a:endParaRPr>
          </a:p>
        </p:txBody>
      </p:sp>
      <p:sp>
        <p:nvSpPr>
          <p:cNvPr id="115" name="Google Shape;115;p17"/>
          <p:cNvSpPr txBox="1">
            <a:spLocks noGrp="1"/>
          </p:cNvSpPr>
          <p:nvPr>
            <p:ph type="body" idx="4294967295"/>
          </p:nvPr>
        </p:nvSpPr>
        <p:spPr>
          <a:xfrm>
            <a:off x="360996" y="2524427"/>
            <a:ext cx="4047216" cy="2563800"/>
          </a:xfrm>
          <a:prstGeom prst="rect">
            <a:avLst/>
          </a:prstGeom>
        </p:spPr>
        <p:txBody>
          <a:bodyPr spcFirstLastPara="1" wrap="square" lIns="91425" tIns="91425" rIns="91425" bIns="91425" anchor="t" anchorCtr="0">
            <a:noAutofit/>
          </a:bodyPr>
          <a:lstStyle/>
          <a:p>
            <a:pPr marL="0" lvl="0" indent="0">
              <a:buNone/>
            </a:pPr>
            <a:r>
              <a:rPr lang="en-US" sz="2600" dirty="0">
                <a:latin typeface="Andalus" pitchFamily="18" charset="-78"/>
                <a:cs typeface="Andalus" pitchFamily="18" charset="-78"/>
              </a:rPr>
              <a:t>which studies the following</a:t>
            </a:r>
            <a:endParaRPr lang="ar-JO" sz="2600" dirty="0">
              <a:latin typeface="Andalus" pitchFamily="18" charset="-78"/>
              <a:cs typeface="Andalus" pitchFamily="18" charset="-78"/>
            </a:endParaRPr>
          </a:p>
          <a:p>
            <a:pPr marL="0" lvl="0" indent="0">
              <a:buFont typeface="Wingdings" pitchFamily="2" charset="2"/>
              <a:buChar char="§"/>
            </a:pPr>
            <a:r>
              <a:rPr lang="en-US" sz="2600" dirty="0">
                <a:latin typeface="Andalus" pitchFamily="18" charset="-78"/>
                <a:cs typeface="Andalus" pitchFamily="18" charset="-78"/>
              </a:rPr>
              <a:t> market studies</a:t>
            </a:r>
            <a:endParaRPr lang="ar-JO" sz="2600" dirty="0">
              <a:latin typeface="Andalus" pitchFamily="18" charset="-78"/>
              <a:cs typeface="Andalus" pitchFamily="18" charset="-78"/>
            </a:endParaRPr>
          </a:p>
          <a:p>
            <a:pPr marL="0" lvl="0" indent="0">
              <a:buFont typeface="Wingdings" pitchFamily="2" charset="2"/>
              <a:buChar char="§"/>
            </a:pPr>
            <a:r>
              <a:rPr lang="en-US" sz="2600" dirty="0">
                <a:latin typeface="Andalus" pitchFamily="18" charset="-78"/>
                <a:cs typeface="Andalus" pitchFamily="18" charset="-78"/>
              </a:rPr>
              <a:t>business lines</a:t>
            </a:r>
            <a:endParaRPr lang="ar-JO" sz="2600" dirty="0">
              <a:latin typeface="Andalus" pitchFamily="18" charset="-78"/>
              <a:cs typeface="Andalus" pitchFamily="18" charset="-78"/>
            </a:endParaRPr>
          </a:p>
          <a:p>
            <a:pPr marL="0" lvl="0" indent="0">
              <a:buFont typeface="Wingdings" pitchFamily="2" charset="2"/>
              <a:buChar char="§"/>
            </a:pPr>
            <a:r>
              <a:rPr lang="en-US" sz="2600" dirty="0">
                <a:latin typeface="Andalus" pitchFamily="18" charset="-78"/>
                <a:cs typeface="Andalus" pitchFamily="18" charset="-78"/>
              </a:rPr>
              <a:t>various new projects</a:t>
            </a:r>
            <a:endParaRPr sz="2600"/>
          </a:p>
        </p:txBody>
      </p:sp>
      <p:grpSp>
        <p:nvGrpSpPr>
          <p:cNvPr id="121" name="Google Shape;121;p17"/>
          <p:cNvGrpSpPr/>
          <p:nvPr/>
        </p:nvGrpSpPr>
        <p:grpSpPr>
          <a:xfrm>
            <a:off x="4487770" y="1592632"/>
            <a:ext cx="4427630" cy="3316253"/>
            <a:chOff x="5694832" y="1568589"/>
            <a:chExt cx="3263704" cy="3086700"/>
          </a:xfrm>
        </p:grpSpPr>
        <p:sp>
          <p:nvSpPr>
            <p:cNvPr id="122" name="Google Shape;122;p17"/>
            <p:cNvSpPr/>
            <p:nvPr/>
          </p:nvSpPr>
          <p:spPr>
            <a:xfrm>
              <a:off x="5703703" y="1568589"/>
              <a:ext cx="3219358"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5694832" y="1580083"/>
              <a:ext cx="3263704" cy="9001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body" idx="4294967295"/>
          </p:nvPr>
        </p:nvSpPr>
        <p:spPr>
          <a:xfrm>
            <a:off x="5673938" y="1731317"/>
            <a:ext cx="2484300" cy="411900"/>
          </a:xfrm>
          <a:prstGeom prst="rect">
            <a:avLst/>
          </a:prstGeom>
        </p:spPr>
        <p:txBody>
          <a:bodyPr spcFirstLastPara="1" wrap="square" lIns="91425" tIns="91425" rIns="91425" bIns="91425" anchor="t" anchorCtr="0">
            <a:noAutofit/>
          </a:bodyPr>
          <a:lstStyle/>
          <a:p>
            <a:pPr marL="0" lvl="0" indent="0" algn="ctr">
              <a:buNone/>
            </a:pPr>
            <a:r>
              <a:rPr lang="en-US" sz="2000" dirty="0">
                <a:solidFill>
                  <a:schemeClr val="bg1"/>
                </a:solidFill>
                <a:latin typeface="Algerian" pitchFamily="82" charset="0"/>
                <a:cs typeface="Andalus" pitchFamily="18" charset="-78"/>
              </a:rPr>
              <a:t>IT Department</a:t>
            </a:r>
            <a:endParaRPr sz="2000">
              <a:solidFill>
                <a:schemeClr val="bg1"/>
              </a:solidFill>
              <a:latin typeface="Algerian" pitchFamily="82" charset="0"/>
            </a:endParaRPr>
          </a:p>
        </p:txBody>
      </p:sp>
      <p:sp>
        <p:nvSpPr>
          <p:cNvPr id="125" name="Google Shape;125;p17"/>
          <p:cNvSpPr txBox="1">
            <a:spLocks noGrp="1"/>
          </p:cNvSpPr>
          <p:nvPr>
            <p:ph type="body" idx="4294967295"/>
          </p:nvPr>
        </p:nvSpPr>
        <p:spPr>
          <a:xfrm>
            <a:off x="4596053" y="2464267"/>
            <a:ext cx="4259179" cy="2853701"/>
          </a:xfrm>
          <a:prstGeom prst="rect">
            <a:avLst/>
          </a:prstGeom>
        </p:spPr>
        <p:txBody>
          <a:bodyPr spcFirstLastPara="1" wrap="square" lIns="91425" tIns="91425" rIns="91425" bIns="91425" anchor="t" anchorCtr="0">
            <a:noAutofit/>
          </a:bodyPr>
          <a:lstStyle/>
          <a:p>
            <a:pPr marL="0" lvl="0" indent="0">
              <a:buNone/>
            </a:pPr>
            <a:r>
              <a:rPr lang="en-US" sz="2400" dirty="0">
                <a:latin typeface="Andalus" pitchFamily="18" charset="-78"/>
                <a:cs typeface="Andalus" pitchFamily="18" charset="-78"/>
              </a:rPr>
              <a:t>which contains three software </a:t>
            </a:r>
          </a:p>
          <a:p>
            <a:pPr marL="0" lvl="0" indent="0">
              <a:buFont typeface="Wingdings" pitchFamily="2" charset="2"/>
              <a:buChar char="§"/>
            </a:pPr>
            <a:r>
              <a:rPr lang="en-US" sz="2400" dirty="0">
                <a:latin typeface="Andalus" pitchFamily="18" charset="-78"/>
                <a:cs typeface="Andalus" pitchFamily="18" charset="-78"/>
              </a:rPr>
              <a:t> production management system </a:t>
            </a:r>
          </a:p>
          <a:p>
            <a:pPr marL="0" lvl="0" indent="0">
              <a:buFont typeface="Wingdings" pitchFamily="2" charset="2"/>
              <a:buChar char="§"/>
            </a:pPr>
            <a:r>
              <a:rPr lang="en-US" sz="2400" dirty="0">
                <a:latin typeface="Andalus" pitchFamily="18" charset="-78"/>
                <a:cs typeface="Andalus" pitchFamily="18" charset="-78"/>
              </a:rPr>
              <a:t> archiving management system</a:t>
            </a:r>
          </a:p>
          <a:p>
            <a:pPr marL="0" lvl="0" indent="0">
              <a:buFont typeface="Wingdings" pitchFamily="2" charset="2"/>
              <a:buChar char="§"/>
            </a:pPr>
            <a:r>
              <a:rPr lang="en-US" sz="2400" dirty="0">
                <a:latin typeface="Andalus" pitchFamily="18" charset="-78"/>
                <a:cs typeface="Andalus" pitchFamily="18" charset="-78"/>
              </a:rPr>
              <a:t> </a:t>
            </a:r>
            <a:r>
              <a:rPr lang="en-US" sz="2000" dirty="0">
                <a:latin typeface="Andalus" pitchFamily="18" charset="-78"/>
                <a:cs typeface="Andalus" pitchFamily="18" charset="-78"/>
              </a:rPr>
              <a:t>maintenance management system.</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 name="Google Shape;10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2800" b="1" dirty="0"/>
              <a:t>To begin with </a:t>
            </a:r>
            <a:r>
              <a:rPr lang="en-US" sz="1400" b="1" dirty="0"/>
              <a:t>only an introduction to the company and the nature of the employees work in </a:t>
            </a:r>
            <a:endParaRPr lang="en-US" sz="2400" b="1" dirty="0"/>
          </a:p>
        </p:txBody>
      </p:sp>
      <p:sp>
        <p:nvSpPr>
          <p:cNvPr id="5" name="Subtitle 4"/>
          <p:cNvSpPr>
            <a:spLocks noGrp="1"/>
          </p:cNvSpPr>
          <p:nvPr>
            <p:ph type="subTitle" idx="1"/>
          </p:nvPr>
        </p:nvSpPr>
        <p:spPr>
          <a:xfrm>
            <a:off x="-60160" y="-861394"/>
            <a:ext cx="4463716" cy="1574100"/>
          </a:xfrm>
        </p:spPr>
        <p:txBody>
          <a:bodyPr/>
          <a:lstStyle/>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r>
              <a:rPr lang="en-US" sz="3400" b="1" dirty="0">
                <a:solidFill>
                  <a:schemeClr val="tx1"/>
                </a:solidFill>
              </a:rPr>
              <a:t>We are interested in creating a database that describes the employee’s data, especially the total salary for each month, according to their academic degrees and jobs</a:t>
            </a:r>
            <a:endParaRPr lang="en-US" sz="3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3;p17"/>
          <p:cNvSpPr txBox="1">
            <a:spLocks noGrp="1"/>
          </p:cNvSpPr>
          <p:nvPr>
            <p:ph type="title"/>
          </p:nvPr>
        </p:nvSpPr>
        <p:spPr>
          <a:xfrm>
            <a:off x="6160177" y="2770428"/>
            <a:ext cx="2804496" cy="2042265"/>
          </a:xfrm>
          <a:prstGeom prst="rect">
            <a:avLst/>
          </a:prstGeom>
          <a:solidFill>
            <a:schemeClr val="lt2"/>
          </a:solidFill>
          <a:ln>
            <a:noFill/>
          </a:ln>
        </p:spPr>
        <p:txBody>
          <a:bodyPr spcFirstLastPara="1" wrap="square" lIns="91425" tIns="91425" rIns="91425" bIns="91425" anchor="ctr" anchorCtr="0">
            <a:noAutofit/>
          </a:bodyPr>
          <a:lstStyle/>
          <a:p>
            <a:r>
              <a:rPr lang="en-US" dirty="0"/>
              <a:t/>
            </a:r>
            <a:br>
              <a:rPr lang="en-US" dirty="0"/>
            </a:br>
            <a:endParaRPr lang="en-US" dirty="0"/>
          </a:p>
        </p:txBody>
      </p:sp>
      <p:pic>
        <p:nvPicPr>
          <p:cNvPr id="5" name="Picture 4" descr="68968698_1953548351413664_8196372797203677184_n.png"/>
          <p:cNvPicPr>
            <a:picLocks noChangeAspect="1"/>
          </p:cNvPicPr>
          <p:nvPr/>
        </p:nvPicPr>
        <p:blipFill>
          <a:blip r:embed="rId2"/>
          <a:stretch>
            <a:fillRect/>
          </a:stretch>
        </p:blipFill>
        <p:spPr>
          <a:xfrm>
            <a:off x="5955640" y="2213973"/>
            <a:ext cx="2779065" cy="2329684"/>
          </a:xfrm>
          <a:prstGeom prst="rect">
            <a:avLst/>
          </a:prstGeom>
        </p:spPr>
      </p:pic>
      <p:sp>
        <p:nvSpPr>
          <p:cNvPr id="7" name="Rectangle 6"/>
          <p:cNvSpPr/>
          <p:nvPr/>
        </p:nvSpPr>
        <p:spPr>
          <a:xfrm>
            <a:off x="180480" y="108288"/>
            <a:ext cx="5835311" cy="6001643"/>
          </a:xfrm>
          <a:prstGeom prst="rect">
            <a:avLst/>
          </a:prstGeom>
        </p:spPr>
        <p:txBody>
          <a:bodyPr wrap="square">
            <a:spAutoFit/>
          </a:bodyPr>
          <a:lstStyle/>
          <a:p>
            <a:r>
              <a:rPr lang="en-US" sz="2600" dirty="0">
                <a:latin typeface="Andalus" pitchFamily="18" charset="-78"/>
                <a:cs typeface="Andalus" pitchFamily="18" charset="-78"/>
              </a:rPr>
              <a:t>The proposed project "Employee Database and Payroll Management System” for Spark company.</a:t>
            </a:r>
          </a:p>
          <a:p>
            <a:r>
              <a:rPr lang="en-US" sz="2600" dirty="0">
                <a:latin typeface="Andalus" pitchFamily="18" charset="-78"/>
                <a:cs typeface="Andalus" pitchFamily="18" charset="-78"/>
              </a:rPr>
              <a:t> has been implemented. It was developed to overcome the problems encountered in the practice of the manual system. This program It is designed to eliminate and, in some cases, reduce the difficulties of the current system. Moreover, this system is designed to meet the company's special needs for its implementation operations in a smooth and efficient manner. </a:t>
            </a:r>
          </a:p>
          <a:p>
            <a:endParaRPr lang="en-US" sz="2400" dirty="0">
              <a:latin typeface="Agency FB" pitchFamily="34" charset="0"/>
            </a:endParaRPr>
          </a:p>
          <a:p>
            <a:endParaRPr lang="en-US" sz="2400" dirty="0">
              <a:latin typeface="Agency FB" pitchFamily="34" charset="0"/>
            </a:endParaRPr>
          </a:p>
          <a:p>
            <a:endParaRPr lang="en-US" sz="2400" dirty="0">
              <a:latin typeface="Agency FB"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24" y="4358529"/>
            <a:ext cx="8520600" cy="831300"/>
          </a:xfrm>
        </p:spPr>
        <p:txBody>
          <a:bodyPr/>
          <a:lstStyle/>
          <a:p>
            <a:r>
              <a:rPr lang="en-US" sz="2600" dirty="0">
                <a:latin typeface="Andalus" pitchFamily="18" charset="-78"/>
                <a:cs typeface="Andalus" pitchFamily="18" charset="-78"/>
              </a:rPr>
              <a:t>this project is in order to help the manager get rid of the paper system for employees' salaries and replace it with the electronic one through: The administrator is logged in with a valid username and password. The administrator can add a new employee, add new department, add new salary grade for employees. Administrator can set 'from' and 'to' date Work by an employee in a department with a specified salary grade. Administrator can create a file Automated monthly salary for the employee. Administrator can view all previous records of any file</a:t>
            </a:r>
            <a:r>
              <a:rPr lang="en-US" sz="2800" dirty="0">
                <a:latin typeface="Andalus" pitchFamily="18" charset="-78"/>
                <a:cs typeface="Andalus" pitchFamily="18" charset="-78"/>
              </a:rPr>
              <a:t/>
            </a:r>
            <a:br>
              <a:rPr lang="en-US" sz="2800" dirty="0">
                <a:latin typeface="Andalus" pitchFamily="18" charset="-78"/>
                <a:cs typeface="Andalus" pitchFamily="18" charset="-78"/>
              </a:rPr>
            </a:br>
            <a:endParaRPr lang="en-US" sz="2800" dirty="0">
              <a:latin typeface="Andalus" pitchFamily="18" charset="-78"/>
              <a:cs typeface="Andalus" pitchFamily="18"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8" name="Google Shape;68;p14"/>
          <p:cNvCxnSpPr/>
          <p:nvPr/>
        </p:nvCxnSpPr>
        <p:spPr>
          <a:xfrm>
            <a:off x="492266" y="1158396"/>
            <a:ext cx="8336100" cy="0"/>
          </a:xfrm>
          <a:prstGeom prst="straightConnector1">
            <a:avLst/>
          </a:prstGeom>
          <a:noFill/>
          <a:ln w="19050" cap="flat" cmpd="sng">
            <a:solidFill>
              <a:schemeClr val="dk1"/>
            </a:solidFill>
            <a:prstDash val="dot"/>
            <a:round/>
            <a:headEnd type="none" w="sm" len="sm"/>
            <a:tailEnd type="none" w="sm" len="sm"/>
          </a:ln>
        </p:spPr>
      </p:cxnSp>
      <p:grpSp>
        <p:nvGrpSpPr>
          <p:cNvPr id="70" name="Google Shape;70;p14"/>
          <p:cNvGrpSpPr/>
          <p:nvPr/>
        </p:nvGrpSpPr>
        <p:grpSpPr>
          <a:xfrm>
            <a:off x="8803486" y="3983820"/>
            <a:ext cx="129000" cy="770742"/>
            <a:chOff x="369350" y="2864883"/>
            <a:chExt cx="129000" cy="770742"/>
          </a:xfrm>
        </p:grpSpPr>
        <p:sp>
          <p:nvSpPr>
            <p:cNvPr id="71" name="Google Shape;71;p14"/>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4"/>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grpSp>
        <p:nvGrpSpPr>
          <p:cNvPr id="74" name="Google Shape;74;p14"/>
          <p:cNvGrpSpPr/>
          <p:nvPr/>
        </p:nvGrpSpPr>
        <p:grpSpPr>
          <a:xfrm>
            <a:off x="7400356" y="3575708"/>
            <a:ext cx="129000" cy="1254971"/>
            <a:chOff x="1553050" y="1736575"/>
            <a:chExt cx="129000" cy="1254971"/>
          </a:xfrm>
        </p:grpSpPr>
        <p:sp>
          <p:nvSpPr>
            <p:cNvPr id="75" name="Google Shape;75;p14"/>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4"/>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77" name="Google Shape;77;p14"/>
          <p:cNvSpPr txBox="1">
            <a:spLocks noGrp="1"/>
          </p:cNvSpPr>
          <p:nvPr>
            <p:ph type="body" idx="4294967295"/>
          </p:nvPr>
        </p:nvSpPr>
        <p:spPr>
          <a:xfrm>
            <a:off x="-8" y="2262738"/>
            <a:ext cx="10720136" cy="10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latin typeface="Monotype Corsiva" pitchFamily="66" charset="0"/>
              </a:rPr>
              <a:t>Total_Salary</a:t>
            </a:r>
            <a:r>
              <a:rPr lang="en-US" sz="3600" dirty="0">
                <a:latin typeface="Monotype Corsiva" pitchFamily="66" charset="0"/>
              </a:rPr>
              <a:t> = </a:t>
            </a:r>
            <a:r>
              <a:rPr lang="en-US" sz="3600" dirty="0" err="1">
                <a:latin typeface="Monotype Corsiva" pitchFamily="66" charset="0"/>
              </a:rPr>
              <a:t>Basic_Salary+Allowances</a:t>
            </a:r>
            <a:r>
              <a:rPr lang="en-US" sz="3600" dirty="0">
                <a:latin typeface="Monotype Corsiva" pitchFamily="66" charset="0"/>
              </a:rPr>
              <a:t> - Deductions</a:t>
            </a:r>
            <a:endParaRPr sz="3600">
              <a:latin typeface="Monotype Corsiva" pitchFamily="66" charset="0"/>
            </a:endParaRPr>
          </a:p>
        </p:txBody>
      </p:sp>
      <p:grpSp>
        <p:nvGrpSpPr>
          <p:cNvPr id="78" name="Google Shape;78;p14"/>
          <p:cNvGrpSpPr/>
          <p:nvPr/>
        </p:nvGrpSpPr>
        <p:grpSpPr>
          <a:xfrm>
            <a:off x="7743992" y="3720716"/>
            <a:ext cx="129000" cy="773079"/>
            <a:chOff x="3484800" y="2862533"/>
            <a:chExt cx="129000" cy="773079"/>
          </a:xfrm>
        </p:grpSpPr>
        <p:sp>
          <p:nvSpPr>
            <p:cNvPr id="79" name="Google Shape;79;p14"/>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4"/>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grpSp>
        <p:nvGrpSpPr>
          <p:cNvPr id="82" name="Google Shape;82;p14"/>
          <p:cNvGrpSpPr/>
          <p:nvPr/>
        </p:nvGrpSpPr>
        <p:grpSpPr>
          <a:xfrm>
            <a:off x="8533749" y="3408964"/>
            <a:ext cx="129000" cy="1257296"/>
            <a:chOff x="5144075" y="1736575"/>
            <a:chExt cx="129000" cy="1257296"/>
          </a:xfrm>
        </p:grpSpPr>
        <p:sp>
          <p:nvSpPr>
            <p:cNvPr id="83" name="Google Shape;83;p14"/>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4"/>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grpSp>
        <p:nvGrpSpPr>
          <p:cNvPr id="86" name="Google Shape;86;p14"/>
          <p:cNvGrpSpPr/>
          <p:nvPr/>
        </p:nvGrpSpPr>
        <p:grpSpPr>
          <a:xfrm>
            <a:off x="8113735" y="4068030"/>
            <a:ext cx="129000" cy="770742"/>
            <a:chOff x="6657900" y="2864871"/>
            <a:chExt cx="129000" cy="770742"/>
          </a:xfrm>
        </p:grpSpPr>
        <p:sp>
          <p:nvSpPr>
            <p:cNvPr id="87" name="Google Shape;87;p14"/>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4"/>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25" name="Google Shape;182;p22"/>
          <p:cNvSpPr txBox="1">
            <a:spLocks/>
          </p:cNvSpPr>
          <p:nvPr/>
        </p:nvSpPr>
        <p:spPr>
          <a:xfrm>
            <a:off x="239511" y="144384"/>
            <a:ext cx="8520600" cy="1079400"/>
          </a:xfrm>
          <a:prstGeom prst="rect">
            <a:avLst/>
          </a:prstGeom>
          <a:noFill/>
          <a:ln>
            <a:noFill/>
          </a:ln>
        </p:spPr>
        <p:txBody>
          <a:bodyPr spcFirstLastPara="1" wrap="square" lIns="91425" tIns="91425" rIns="91425" bIns="91425" anchor="b" anchorCtr="0">
            <a:noAutofit/>
          </a:bodyPr>
          <a:lstStyle/>
          <a:p>
            <a:pPr marL="0" marR="0" lvl="0" indent="0" defTabSz="914400" rtl="0" eaLnBrk="1" fontAlgn="auto" latinLnBrk="0" hangingPunct="1">
              <a:lnSpc>
                <a:spcPct val="100000"/>
              </a:lnSpc>
              <a:spcBef>
                <a:spcPts val="0"/>
              </a:spcBef>
              <a:spcAft>
                <a:spcPts val="0"/>
              </a:spcAft>
              <a:buClr>
                <a:schemeClr val="dk1"/>
              </a:buClr>
              <a:buSzPts val="4200"/>
              <a:buFont typeface="Economica"/>
              <a:buNone/>
              <a:tabLst/>
              <a:defRPr/>
            </a:pPr>
            <a:r>
              <a:rPr kumimoji="0" lang="en-US" sz="5400" b="1" i="0" u="none" strike="noStrike" kern="0" cap="none" spc="0" normalizeH="0" baseline="0" noProof="0" dirty="0">
                <a:ln>
                  <a:noFill/>
                </a:ln>
                <a:solidFill>
                  <a:schemeClr val="lt2"/>
                </a:solidFill>
                <a:effectLst/>
                <a:uLnTx/>
                <a:uFillTx/>
                <a:latin typeface="Monotype Corsiva" pitchFamily="66" charset="0"/>
                <a:ea typeface="Economica"/>
                <a:cs typeface="Economica"/>
                <a:sym typeface="Economica"/>
              </a:rPr>
              <a:t>The Equation…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صورة 4">
            <a:extLst>
              <a:ext uri="{FF2B5EF4-FFF2-40B4-BE49-F238E27FC236}">
                <a16:creationId xmlns="" xmlns:a16="http://schemas.microsoft.com/office/drawing/2014/main" id="{E9EF3E47-8E6A-43AF-A277-92F780CEA768}"/>
              </a:ext>
            </a:extLst>
          </p:cNvPr>
          <p:cNvPicPr>
            <a:picLocks noChangeAspect="1"/>
          </p:cNvPicPr>
          <p:nvPr/>
        </p:nvPicPr>
        <p:blipFill>
          <a:blip r:embed="rId2"/>
          <a:stretch>
            <a:fillRect/>
          </a:stretch>
        </p:blipFill>
        <p:spPr>
          <a:xfrm>
            <a:off x="0" y="0"/>
            <a:ext cx="9143999" cy="5143500"/>
          </a:xfrm>
          <a:prstGeom prst="rect">
            <a:avLst/>
          </a:prstGeom>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325</Words>
  <Application>Microsoft Office PowerPoint</Application>
  <PresentationFormat>On-screen Show (16:9)</PresentationFormat>
  <Paragraphs>28</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Economica</vt:lpstr>
      <vt:lpstr>Candara</vt:lpstr>
      <vt:lpstr>Andalus</vt:lpstr>
      <vt:lpstr>Open Sans</vt:lpstr>
      <vt:lpstr>Agency FB</vt:lpstr>
      <vt:lpstr>Algerian</vt:lpstr>
      <vt:lpstr>Wingdings</vt:lpstr>
      <vt:lpstr>Monotype Corsiva</vt:lpstr>
      <vt:lpstr>Luxe</vt:lpstr>
      <vt:lpstr> Payroll</vt:lpstr>
      <vt:lpstr>Slide 2</vt:lpstr>
      <vt:lpstr>OverView Of Spark Company</vt:lpstr>
      <vt:lpstr>The company consists of two Sections</vt:lpstr>
      <vt:lpstr>Slide 5</vt:lpstr>
      <vt:lpstr> </vt:lpstr>
      <vt:lpstr>this project is in order to help the manager get rid of the paper system for employees' salaries and replace it with the electronic one through: The administrator is logged in with a valid username and password. The administrator can add a new employee, add new department, add new salary grade for employees. Administrator can set 'from' and 'to' date Work by an employee in a department with a specified salary grade. Administrator can create a file Automated monthly salary for the employee. Administrator can view all previous records of any file </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dc:title>
  <dc:creator>Marah Saadeh</dc:creator>
  <cp:lastModifiedBy>shahrouri tech</cp:lastModifiedBy>
  <cp:revision>5</cp:revision>
  <cp:lastPrinted>2021-11-27T09:03:46Z</cp:lastPrinted>
  <dcterms:modified xsi:type="dcterms:W3CDTF">2021-11-29T13:52:32Z</dcterms:modified>
</cp:coreProperties>
</file>