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</p:sldIdLst>
  <p:sldSz cx="4032250" cy="331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333"/>
    <a:srgbClr val="FDE3E3"/>
    <a:srgbClr val="F8AEAE"/>
    <a:srgbClr val="FBD3F4"/>
    <a:srgbClr val="AF2121"/>
    <a:srgbClr val="2C72B2"/>
    <a:srgbClr val="B6D8F6"/>
    <a:srgbClr val="9D4192"/>
    <a:srgbClr val="EEB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6" autoAdjust="0"/>
    <p:restoredTop sz="94660"/>
  </p:normalViewPr>
  <p:slideViewPr>
    <p:cSldViewPr>
      <p:cViewPr varScale="1">
        <p:scale>
          <a:sx n="183" d="100"/>
          <a:sy n="183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9" y="541956"/>
            <a:ext cx="3427413" cy="1152901"/>
          </a:xfrm>
        </p:spPr>
        <p:txBody>
          <a:bodyPr anchor="b"/>
          <a:lstStyle>
            <a:lvl1pPr algn="ctr"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31" y="1739318"/>
            <a:ext cx="3024188" cy="799518"/>
          </a:xfrm>
        </p:spPr>
        <p:txBody>
          <a:bodyPr/>
          <a:lstStyle>
            <a:lvl1pPr marL="0" indent="0" algn="ctr">
              <a:buNone/>
              <a:defRPr sz="1058"/>
            </a:lvl1pPr>
            <a:lvl2pPr marL="201625" indent="0" algn="ctr">
              <a:buNone/>
              <a:defRPr sz="882"/>
            </a:lvl2pPr>
            <a:lvl3pPr marL="403250" indent="0" algn="ctr">
              <a:buNone/>
              <a:defRPr sz="794"/>
            </a:lvl3pPr>
            <a:lvl4pPr marL="604876" indent="0" algn="ctr">
              <a:buNone/>
              <a:defRPr sz="706"/>
            </a:lvl4pPr>
            <a:lvl5pPr marL="806501" indent="0" algn="ctr">
              <a:buNone/>
              <a:defRPr sz="706"/>
            </a:lvl5pPr>
            <a:lvl6pPr marL="1008126" indent="0" algn="ctr">
              <a:buNone/>
              <a:defRPr sz="706"/>
            </a:lvl6pPr>
            <a:lvl7pPr marL="1209751" indent="0" algn="ctr">
              <a:buNone/>
              <a:defRPr sz="706"/>
            </a:lvl7pPr>
            <a:lvl8pPr marL="1411376" indent="0" algn="ctr">
              <a:buNone/>
              <a:defRPr sz="706"/>
            </a:lvl8pPr>
            <a:lvl9pPr marL="1613002" indent="0" algn="ctr">
              <a:buNone/>
              <a:defRPr sz="70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03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5579" y="176308"/>
            <a:ext cx="869454" cy="28063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217" y="176308"/>
            <a:ext cx="2557959" cy="28063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42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17" y="825583"/>
            <a:ext cx="3477816" cy="1377502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117" y="2216116"/>
            <a:ext cx="3477816" cy="724396"/>
          </a:xfrm>
        </p:spPr>
        <p:txBody>
          <a:bodyPr/>
          <a:lstStyle>
            <a:lvl1pPr marL="0" indent="0">
              <a:buNone/>
              <a:defRPr sz="1058">
                <a:solidFill>
                  <a:schemeClr val="tx1"/>
                </a:solidFill>
              </a:defRPr>
            </a:lvl1pPr>
            <a:lvl2pPr marL="20162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2pPr>
            <a:lvl3pPr marL="403250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3pPr>
            <a:lvl4pPr marL="60487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8065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00812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20975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41137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61300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6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217" y="881540"/>
            <a:ext cx="1713706" cy="21011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1327" y="881540"/>
            <a:ext cx="1713706" cy="21011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2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176309"/>
            <a:ext cx="3477816" cy="64007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743" y="811784"/>
            <a:ext cx="1705830" cy="397843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3" y="1209627"/>
            <a:ext cx="1705830" cy="1779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1327" y="811784"/>
            <a:ext cx="1714231" cy="397843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1327" y="1209627"/>
            <a:ext cx="1714231" cy="1779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93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54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66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220768"/>
            <a:ext cx="1300506" cy="772689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231" y="476799"/>
            <a:ext cx="2041327" cy="2353329"/>
          </a:xfrm>
        </p:spPr>
        <p:txBody>
          <a:bodyPr/>
          <a:lstStyle>
            <a:lvl1pPr>
              <a:defRPr sz="1411"/>
            </a:lvl1pPr>
            <a:lvl2pPr>
              <a:defRPr sz="1235"/>
            </a:lvl2pPr>
            <a:lvl3pPr>
              <a:defRPr sz="1058"/>
            </a:lvl3pPr>
            <a:lvl4pPr>
              <a:defRPr sz="882"/>
            </a:lvl4pPr>
            <a:lvl5pPr>
              <a:defRPr sz="882"/>
            </a:lvl5pPr>
            <a:lvl6pPr>
              <a:defRPr sz="882"/>
            </a:lvl6pPr>
            <a:lvl7pPr>
              <a:defRPr sz="882"/>
            </a:lvl7pPr>
            <a:lvl8pPr>
              <a:defRPr sz="882"/>
            </a:lvl8pPr>
            <a:lvl9pPr>
              <a:defRPr sz="88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993457"/>
            <a:ext cx="1300506" cy="1840503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220768"/>
            <a:ext cx="1300506" cy="772689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231" y="476799"/>
            <a:ext cx="2041327" cy="2353329"/>
          </a:xfrm>
        </p:spPr>
        <p:txBody>
          <a:bodyPr anchor="t"/>
          <a:lstStyle>
            <a:lvl1pPr marL="0" indent="0">
              <a:buNone/>
              <a:defRPr sz="1411"/>
            </a:lvl1pPr>
            <a:lvl2pPr marL="201625" indent="0">
              <a:buNone/>
              <a:defRPr sz="1235"/>
            </a:lvl2pPr>
            <a:lvl3pPr marL="403250" indent="0">
              <a:buNone/>
              <a:defRPr sz="1058"/>
            </a:lvl3pPr>
            <a:lvl4pPr marL="604876" indent="0">
              <a:buNone/>
              <a:defRPr sz="882"/>
            </a:lvl4pPr>
            <a:lvl5pPr marL="806501" indent="0">
              <a:buNone/>
              <a:defRPr sz="882"/>
            </a:lvl5pPr>
            <a:lvl6pPr marL="1008126" indent="0">
              <a:buNone/>
              <a:defRPr sz="882"/>
            </a:lvl6pPr>
            <a:lvl7pPr marL="1209751" indent="0">
              <a:buNone/>
              <a:defRPr sz="882"/>
            </a:lvl7pPr>
            <a:lvl8pPr marL="1411376" indent="0">
              <a:buNone/>
              <a:defRPr sz="882"/>
            </a:lvl8pPr>
            <a:lvl9pPr marL="1613002" indent="0">
              <a:buNone/>
              <a:defRPr sz="88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993457"/>
            <a:ext cx="1300506" cy="1840503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61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17" y="176309"/>
            <a:ext cx="3477816" cy="64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17" y="881540"/>
            <a:ext cx="3477816" cy="210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217" y="3069294"/>
            <a:ext cx="907256" cy="176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DA4D-8B6B-49D7-98BD-5C209811E027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5683" y="3069294"/>
            <a:ext cx="1360884" cy="176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7777" y="3069294"/>
            <a:ext cx="907256" cy="176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8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3250" rtl="0" eaLnBrk="1" latinLnBrk="0" hangingPunct="1">
        <a:lnSpc>
          <a:spcPct val="90000"/>
        </a:lnSpc>
        <a:spcBef>
          <a:spcPct val="0"/>
        </a:spcBef>
        <a:buNone/>
        <a:defRPr kumimoji="1" sz="1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13" indent="-100813" algn="l" defTabSz="403250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kumimoji="1" sz="1235" kern="1200">
          <a:solidFill>
            <a:schemeClr val="tx1"/>
          </a:solidFill>
          <a:latin typeface="+mn-lt"/>
          <a:ea typeface="+mn-ea"/>
          <a:cs typeface="+mn-cs"/>
        </a:defRPr>
      </a:lvl1pPr>
      <a:lvl2pPr marL="30243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0406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3pPr>
      <a:lvl4pPr marL="70568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90731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10893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31056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71381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1pPr>
      <a:lvl2pPr marL="201625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403250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806501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008126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209751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411376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613002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18765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辺（路線の</a:t>
            </a:r>
            <a:br>
              <a:rPr kumimoji="1" lang="en-US" altLang="ja-JP" sz="1200" dirty="0"/>
            </a:br>
            <a:r>
              <a:rPr kumimoji="1" lang="ja-JP" altLang="en-US" sz="1200" dirty="0"/>
              <a:t>区間）の数字は</a:t>
            </a:r>
            <a:br>
              <a:rPr kumimoji="1" lang="en-US" altLang="ja-JP" sz="1200" dirty="0"/>
            </a:br>
            <a:r>
              <a:rPr kumimoji="1" lang="ja-JP" altLang="en-US" sz="1200" dirty="0"/>
              <a:t>営業キロ</a:t>
            </a:r>
            <a:br>
              <a:rPr kumimoji="1" lang="en-US" altLang="ja-JP" sz="1200" dirty="0"/>
            </a:br>
            <a:r>
              <a:rPr kumimoji="1" lang="ja-JP" altLang="en-US" sz="1200" dirty="0"/>
              <a:t>（</a:t>
            </a:r>
            <a:r>
              <a:rPr kumimoji="1" lang="en-US" altLang="ja-JP" sz="1200" dirty="0"/>
              <a:t>×0.1km</a:t>
            </a:r>
            <a:r>
              <a:rPr kumimoji="1" lang="ja-JP" altLang="en-US" sz="1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949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0C95F4-852A-4B02-AED6-39EBB59326B1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1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のみ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50.5km</a:t>
            </a:r>
            <a:endParaRPr kumimoji="1" lang="ja-JP" altLang="en-US" sz="12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2D54A04-1EE6-4C09-8F9C-18BB2463E763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A03FAF1-8EBA-4A27-B083-0DD79C85BA2B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B0A1846-E1F7-4D8F-AFC0-DD79C4CD663B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0EE6E5E-C7CA-4D0D-BF9C-0769680CD776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C1639B3-7F8A-4FEE-80A3-33B9FE981927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B12930A-E63A-449C-AD2B-E05773E831F3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EA1E364-E183-43D5-BFA3-F1B569E1BAEC}"/>
              </a:ext>
            </a:extLst>
          </p:cNvPr>
          <p:cNvSpPr/>
          <p:nvPr/>
        </p:nvSpPr>
        <p:spPr>
          <a:xfrm>
            <a:off x="1836105" y="2267830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21203BC9-C39E-42B6-A3A4-062868AF13FF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</p:spTree>
    <p:extLst>
      <p:ext uri="{BB962C8B-B14F-4D97-AF65-F5344CB8AC3E}">
        <p14:creationId xmlns:p14="http://schemas.microsoft.com/office/powerpoint/2010/main" val="329575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161578E-5E80-4B45-8D80-6EB2B660294D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のみ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47.0km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699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8069E24-99F3-4C1D-9E9A-26CDB0705BE9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3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のみ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41.8km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334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BEFCA3-AA85-47C2-9B38-27C35B82833C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1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46.0km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00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1158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45.5km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989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1158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3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41.3km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2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6" y="2267683"/>
            <a:ext cx="215972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2596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このような形の</a:t>
            </a:r>
            <a:br>
              <a:rPr kumimoji="1" lang="en-US" altLang="ja-JP" sz="1200" dirty="0"/>
            </a:br>
            <a:r>
              <a:rPr kumimoji="1" lang="ja-JP" altLang="en-US" sz="1200" dirty="0"/>
              <a:t>（辺を途中で</a:t>
            </a:r>
            <a:br>
              <a:rPr kumimoji="1" lang="en-US" altLang="ja-JP" sz="1200" dirty="0"/>
            </a:br>
            <a:r>
              <a:rPr kumimoji="1" lang="ja-JP" altLang="en-US" sz="1200" dirty="0"/>
              <a:t>切るような）</a:t>
            </a:r>
            <a:br>
              <a:rPr kumimoji="1" lang="en-US" altLang="ja-JP" sz="1200" dirty="0"/>
            </a:br>
            <a:r>
              <a:rPr kumimoji="1" lang="ja-JP" altLang="en-US" sz="1200" dirty="0"/>
              <a:t>経路が最長な</a:t>
            </a:r>
            <a:br>
              <a:rPr kumimoji="1" lang="en-US" altLang="ja-JP" sz="1200" dirty="0"/>
            </a:br>
            <a:r>
              <a:rPr kumimoji="1" lang="ja-JP" altLang="en-US" sz="1200" dirty="0"/>
              <a:t>こともある</a:t>
            </a:r>
            <a:endParaRPr kumimoji="1" lang="en-US" altLang="ja-JP" sz="12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6649DCE-4370-446F-ACA9-D3988C0812BB}"/>
              </a:ext>
            </a:extLst>
          </p:cNvPr>
          <p:cNvSpPr/>
          <p:nvPr/>
        </p:nvSpPr>
        <p:spPr>
          <a:xfrm>
            <a:off x="2664082" y="2195692"/>
            <a:ext cx="359914" cy="35991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</p:spTree>
    <p:extLst>
      <p:ext uri="{BB962C8B-B14F-4D97-AF65-F5344CB8AC3E}">
        <p14:creationId xmlns:p14="http://schemas.microsoft.com/office/powerpoint/2010/main" val="5242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6" y="2267683"/>
            <a:ext cx="215972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1871786"/>
            <a:ext cx="147569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2]</a:t>
            </a:r>
            <a:r>
              <a:rPr kumimoji="1" lang="ja-JP" altLang="en-US" sz="1200" dirty="0"/>
              <a:t>の例：</a:t>
            </a:r>
            <a:endParaRPr kumimoji="1" lang="en-US" altLang="ja-JP" sz="1200" dirty="0"/>
          </a:p>
          <a:p>
            <a:r>
              <a:rPr kumimoji="1" lang="ja-JP" altLang="en-US" sz="1200" dirty="0"/>
              <a:t>八事駅は実際は</a:t>
            </a:r>
            <a:br>
              <a:rPr kumimoji="1" lang="en-US" altLang="ja-JP" sz="1200" dirty="0"/>
            </a:br>
            <a:r>
              <a:rPr kumimoji="1" lang="ja-JP" altLang="en-US" sz="1200" dirty="0"/>
              <a:t>乗換がないものの、</a:t>
            </a:r>
            <a:br>
              <a:rPr kumimoji="1" lang="en-US" altLang="ja-JP" sz="1200" dirty="0"/>
            </a:br>
            <a:r>
              <a:rPr kumimoji="1" lang="en-US" altLang="ja-JP" sz="1200" dirty="0"/>
              <a:t>CHANGE</a:t>
            </a:r>
            <a:r>
              <a:rPr kumimoji="1" lang="ja-JP" altLang="en-US" sz="1200" dirty="0"/>
              <a:t>変数が</a:t>
            </a:r>
            <a:br>
              <a:rPr kumimoji="1" lang="en-US" altLang="ja-JP" sz="1200" dirty="0"/>
            </a:br>
            <a:r>
              <a:rPr kumimoji="1" lang="ja-JP" altLang="en-US" sz="1000" dirty="0"/>
              <a:t>「御器所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八事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本山」</a:t>
            </a:r>
            <a:br>
              <a:rPr kumimoji="1" lang="en-US" altLang="ja-JP" sz="1000" dirty="0"/>
            </a:br>
            <a:r>
              <a:rPr kumimoji="1" lang="ja-JP" altLang="en-US" sz="1000" dirty="0"/>
              <a:t>「御器所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八事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新瑞橋」</a:t>
            </a:r>
            <a:br>
              <a:rPr kumimoji="1" lang="en-US" altLang="ja-JP" sz="1200" dirty="0"/>
            </a:br>
            <a:r>
              <a:rPr kumimoji="1" lang="ja-JP" altLang="en-US" sz="1200" dirty="0"/>
              <a:t>で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となってしまう。</a:t>
            </a:r>
            <a:endParaRPr kumimoji="1" lang="en-US" altLang="ja-JP" sz="12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6649DCE-4370-446F-ACA9-D3988C0812BB}"/>
              </a:ext>
            </a:extLst>
          </p:cNvPr>
          <p:cNvSpPr/>
          <p:nvPr/>
        </p:nvSpPr>
        <p:spPr>
          <a:xfrm>
            <a:off x="2664082" y="2195692"/>
            <a:ext cx="359914" cy="35991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59EE25-0107-4F3C-A72C-5B61D9ECE03B}"/>
              </a:ext>
            </a:extLst>
          </p:cNvPr>
          <p:cNvCxnSpPr/>
          <p:nvPr/>
        </p:nvCxnSpPr>
        <p:spPr>
          <a:xfrm>
            <a:off x="2556055" y="2231688"/>
            <a:ext cx="359954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73F59E16-2E9B-427C-B8DD-DF2019876858}"/>
              </a:ext>
            </a:extLst>
          </p:cNvPr>
          <p:cNvCxnSpPr>
            <a:cxnSpLocks/>
          </p:cNvCxnSpPr>
          <p:nvPr/>
        </p:nvCxnSpPr>
        <p:spPr>
          <a:xfrm flipV="1">
            <a:off x="2952005" y="1835739"/>
            <a:ext cx="0" cy="35995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FAC9FDE-234A-4A0B-BF4E-8CE049DC01CA}"/>
              </a:ext>
            </a:extLst>
          </p:cNvPr>
          <p:cNvCxnSpPr>
            <a:cxnSpLocks/>
          </p:cNvCxnSpPr>
          <p:nvPr/>
        </p:nvCxnSpPr>
        <p:spPr>
          <a:xfrm flipV="1">
            <a:off x="2520060" y="2519651"/>
            <a:ext cx="395949" cy="39594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3ED8C63-9E1A-4090-9F39-730773771E07}"/>
              </a:ext>
            </a:extLst>
          </p:cNvPr>
          <p:cNvCxnSpPr/>
          <p:nvPr/>
        </p:nvCxnSpPr>
        <p:spPr>
          <a:xfrm>
            <a:off x="2556055" y="2519651"/>
            <a:ext cx="359954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7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柔ゴシックXP Normal">
      <a:majorFont>
        <a:latin typeface="源柔ゴシックXP Normal"/>
        <a:ea typeface="源柔ゴシックXP Normal"/>
        <a:cs typeface=""/>
      </a:majorFont>
      <a:minorFont>
        <a:latin typeface="源柔ゴシックXP Normal"/>
        <a:ea typeface="源柔ゴシックXP Norm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951</Words>
  <Application>Microsoft Office PowerPoint</Application>
  <PresentationFormat>ユーザー設定</PresentationFormat>
  <Paragraphs>512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源柔ゴシックXP Normal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</dc:creator>
  <cp:lastModifiedBy>hiro</cp:lastModifiedBy>
  <cp:revision>20</cp:revision>
  <dcterms:created xsi:type="dcterms:W3CDTF">2019-03-13T23:55:15Z</dcterms:created>
  <dcterms:modified xsi:type="dcterms:W3CDTF">2021-06-13T06:37:22Z</dcterms:modified>
</cp:coreProperties>
</file>