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</p:sldIdLst>
  <p:sldSz cx="4032250" cy="331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333"/>
    <a:srgbClr val="FDE3E3"/>
    <a:srgbClr val="F8AEAE"/>
    <a:srgbClr val="FBD3F4"/>
    <a:srgbClr val="AF2121"/>
    <a:srgbClr val="2C72B2"/>
    <a:srgbClr val="B6D8F6"/>
    <a:srgbClr val="9D4192"/>
    <a:srgbClr val="EEB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 autoAdjust="0"/>
    <p:restoredTop sz="94660"/>
  </p:normalViewPr>
  <p:slideViewPr>
    <p:cSldViewPr>
      <p:cViewPr varScale="1">
        <p:scale>
          <a:sx n="148" d="100"/>
          <a:sy n="148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541956"/>
            <a:ext cx="3427413" cy="1152901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739318"/>
            <a:ext cx="3024188" cy="799518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0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76308"/>
            <a:ext cx="869454" cy="28063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76308"/>
            <a:ext cx="2557959" cy="28063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4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825583"/>
            <a:ext cx="3477816" cy="1377502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2216116"/>
            <a:ext cx="3477816" cy="724396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/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881540"/>
            <a:ext cx="1713706" cy="21011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76309"/>
            <a:ext cx="3477816" cy="6400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811784"/>
            <a:ext cx="1705830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1209627"/>
            <a:ext cx="1705830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811784"/>
            <a:ext cx="1714231" cy="397843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1209627"/>
            <a:ext cx="1714231" cy="1779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5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476799"/>
            <a:ext cx="2041327" cy="2353329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20768"/>
            <a:ext cx="1300506" cy="772689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476799"/>
            <a:ext cx="2041327" cy="2353329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993457"/>
            <a:ext cx="1300506" cy="1840503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6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76309"/>
            <a:ext cx="3477816" cy="64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881540"/>
            <a:ext cx="3477816" cy="210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A4D-8B6B-49D7-98BD-5C209811E027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3069294"/>
            <a:ext cx="1360884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3069294"/>
            <a:ext cx="907256" cy="176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C49D-7759-4244-951F-2B3133A06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kumimoji="1"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kumimoji="1"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876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辺（路線の</a:t>
            </a:r>
            <a:br>
              <a:rPr kumimoji="1" lang="en-US" altLang="ja-JP" sz="1200" dirty="0"/>
            </a:br>
            <a:r>
              <a:rPr kumimoji="1" lang="ja-JP" altLang="en-US" sz="1200" dirty="0"/>
              <a:t>区間）の数字は</a:t>
            </a:r>
            <a:br>
              <a:rPr kumimoji="1" lang="en-US" altLang="ja-JP" sz="1200" dirty="0"/>
            </a:br>
            <a:r>
              <a:rPr kumimoji="1" lang="ja-JP" altLang="en-US" sz="1200" dirty="0"/>
              <a:t>営業キロ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×0.1km</a:t>
            </a:r>
            <a:r>
              <a:rPr kumimoji="1" lang="ja-JP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49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0C95F4-852A-4B02-AED6-39EBB59326B1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50.5km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57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161578E-5E80-4B45-8D80-6EB2B660294D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47.0km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699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8069E24-99F3-4C1D-9E9A-26CDB0705BE9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のみ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41.8km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334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BEFCA3-AA85-47C2-9B38-27C35B82833C}"/>
              </a:ext>
            </a:extLst>
          </p:cNvPr>
          <p:cNvSpPr txBox="1"/>
          <p:nvPr/>
        </p:nvSpPr>
        <p:spPr>
          <a:xfrm>
            <a:off x="36379" y="2015716"/>
            <a:ext cx="11156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1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46.0km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00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45.5km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98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66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5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11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3</a:t>
            </a:r>
            <a:br>
              <a:rPr kumimoji="1" lang="en-US" altLang="ja-JP" sz="1200" dirty="0"/>
            </a:br>
            <a:r>
              <a:rPr kumimoji="1" lang="ja-JP" altLang="en-US" sz="1200" dirty="0"/>
              <a:t>制約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2</a:t>
            </a:r>
            <a:br>
              <a:rPr kumimoji="1" lang="en-US" altLang="ja-JP" sz="1200" dirty="0"/>
            </a:br>
            <a:r>
              <a:rPr kumimoji="1" lang="ja-JP" altLang="en-US" sz="1200" dirty="0"/>
              <a:t>距離：</a:t>
            </a:r>
            <a:r>
              <a:rPr kumimoji="1" lang="en-US" altLang="ja-JP" sz="1200" dirty="0"/>
              <a:t>41.3km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2015716"/>
            <a:ext cx="12596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このような形の</a:t>
            </a:r>
            <a:br>
              <a:rPr kumimoji="1" lang="en-US" altLang="ja-JP" sz="1200" dirty="0"/>
            </a:br>
            <a:r>
              <a:rPr kumimoji="1" lang="ja-JP" altLang="en-US" sz="1200" dirty="0"/>
              <a:t>（辺を途中で</a:t>
            </a:r>
            <a:br>
              <a:rPr kumimoji="1" lang="en-US" altLang="ja-JP" sz="1200" dirty="0"/>
            </a:br>
            <a:r>
              <a:rPr kumimoji="1" lang="ja-JP" altLang="en-US" sz="1200" dirty="0"/>
              <a:t>切るような）</a:t>
            </a:r>
            <a:br>
              <a:rPr kumimoji="1" lang="en-US" altLang="ja-JP" sz="1200" dirty="0"/>
            </a:br>
            <a:r>
              <a:rPr kumimoji="1" lang="ja-JP" altLang="en-US" sz="1200" dirty="0"/>
              <a:t>経路が最長な</a:t>
            </a:r>
            <a:br>
              <a:rPr kumimoji="1" lang="en-US" altLang="ja-JP" sz="1200" dirty="0"/>
            </a:br>
            <a:r>
              <a:rPr kumimoji="1" lang="ja-JP" altLang="en-US" sz="1200" dirty="0"/>
              <a:t>こともある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5242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2760C91-28B5-46BF-8359-28BB5B78F7E1}"/>
              </a:ext>
            </a:extLst>
          </p:cNvPr>
          <p:cNvSpPr/>
          <p:nvPr/>
        </p:nvSpPr>
        <p:spPr>
          <a:xfrm>
            <a:off x="108370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36C2F9A-3C22-46DF-8D46-53417B3B2281}"/>
              </a:ext>
            </a:extLst>
          </p:cNvPr>
          <p:cNvSpPr/>
          <p:nvPr/>
        </p:nvSpPr>
        <p:spPr>
          <a:xfrm>
            <a:off x="396333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98F00AD-7256-4FBE-94C7-44EDDFB8B31B}"/>
              </a:ext>
            </a:extLst>
          </p:cNvPr>
          <p:cNvSpPr/>
          <p:nvPr/>
        </p:nvSpPr>
        <p:spPr>
          <a:xfrm>
            <a:off x="2268093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565A8B8B-AEFE-4F7F-A1E4-500AFCA13CF8}"/>
              </a:ext>
            </a:extLst>
          </p:cNvPr>
          <p:cNvSpPr/>
          <p:nvPr/>
        </p:nvSpPr>
        <p:spPr>
          <a:xfrm>
            <a:off x="2556055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FC0146E5-C131-4FCB-8E92-CECAEC9D0AE5}"/>
              </a:ext>
            </a:extLst>
          </p:cNvPr>
          <p:cNvSpPr/>
          <p:nvPr/>
        </p:nvSpPr>
        <p:spPr>
          <a:xfrm>
            <a:off x="2268093" y="2555646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34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C793828-2DD3-45FE-8ECD-B90729EDD06E}"/>
              </a:ext>
            </a:extLst>
          </p:cNvPr>
          <p:cNvSpPr/>
          <p:nvPr/>
        </p:nvSpPr>
        <p:spPr>
          <a:xfrm>
            <a:off x="2268093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21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539EB0F-4B89-4B69-93C4-A30463118143}"/>
              </a:ext>
            </a:extLst>
          </p:cNvPr>
          <p:cNvSpPr/>
          <p:nvPr/>
        </p:nvSpPr>
        <p:spPr>
          <a:xfrm>
            <a:off x="1116241" y="827869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CEECF5D-4083-4CEB-8B84-648818F849F3}"/>
              </a:ext>
            </a:extLst>
          </p:cNvPr>
          <p:cNvSpPr/>
          <p:nvPr/>
        </p:nvSpPr>
        <p:spPr>
          <a:xfrm>
            <a:off x="3275963" y="2267683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54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EE633D9-5CB4-4880-BB18-28944B33A306}"/>
              </a:ext>
            </a:extLst>
          </p:cNvPr>
          <p:cNvSpPr/>
          <p:nvPr/>
        </p:nvSpPr>
        <p:spPr>
          <a:xfrm rot="2700000">
            <a:off x="945153" y="1909913"/>
            <a:ext cx="706496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A5E880-B3E8-4AAB-8512-41129F7D4F6F}"/>
              </a:ext>
            </a:extLst>
          </p:cNvPr>
          <p:cNvSpPr/>
          <p:nvPr/>
        </p:nvSpPr>
        <p:spPr>
          <a:xfrm>
            <a:off x="828278" y="395924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63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D80DC-A427-4EDE-90AA-55B85B8EEFE1}"/>
              </a:ext>
            </a:extLst>
          </p:cNvPr>
          <p:cNvSpPr/>
          <p:nvPr/>
        </p:nvSpPr>
        <p:spPr>
          <a:xfrm>
            <a:off x="828278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C308A82-D3EF-45DA-BD40-0252C4A76E69}"/>
              </a:ext>
            </a:extLst>
          </p:cNvPr>
          <p:cNvSpPr/>
          <p:nvPr/>
        </p:nvSpPr>
        <p:spPr>
          <a:xfrm>
            <a:off x="1548185" y="1115831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263A461-FD4E-44D9-BB04-333B887BA6DB}"/>
              </a:ext>
            </a:extLst>
          </p:cNvPr>
          <p:cNvSpPr/>
          <p:nvPr/>
        </p:nvSpPr>
        <p:spPr>
          <a:xfrm>
            <a:off x="1548185" y="1835739"/>
            <a:ext cx="215972" cy="35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A5E84AC-0865-4F00-9E79-9F08BD60EB90}"/>
              </a:ext>
            </a:extLst>
          </p:cNvPr>
          <p:cNvSpPr/>
          <p:nvPr/>
        </p:nvSpPr>
        <p:spPr>
          <a:xfrm>
            <a:off x="1116241" y="2987591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E69DB5C-F62E-44EE-95EC-8E9B7992B779}"/>
              </a:ext>
            </a:extLst>
          </p:cNvPr>
          <p:cNvSpPr/>
          <p:nvPr/>
        </p:nvSpPr>
        <p:spPr>
          <a:xfrm>
            <a:off x="2556055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25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DEC776E-078C-4BA0-B164-015431408F7D}"/>
              </a:ext>
            </a:extLst>
          </p:cNvPr>
          <p:cNvSpPr/>
          <p:nvPr/>
        </p:nvSpPr>
        <p:spPr>
          <a:xfrm>
            <a:off x="3275963" y="1547776"/>
            <a:ext cx="359954" cy="215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75000"/>
                  </a:schemeClr>
                </a:solidFill>
              </a:rPr>
              <a:t>64</a:t>
            </a:r>
            <a:endParaRPr kumimoji="1" lang="ja-JP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7EBEAEF-5F70-47CA-909A-449B2052E93C}"/>
              </a:ext>
            </a:extLst>
          </p:cNvPr>
          <p:cNvSpPr/>
          <p:nvPr/>
        </p:nvSpPr>
        <p:spPr>
          <a:xfrm rot="2700000">
            <a:off x="225245" y="1190006"/>
            <a:ext cx="706496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14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51C9EB8C-9000-448D-A7A4-F3AA352946BA}"/>
              </a:ext>
            </a:extLst>
          </p:cNvPr>
          <p:cNvSpPr/>
          <p:nvPr/>
        </p:nvSpPr>
        <p:spPr>
          <a:xfrm rot="2700000">
            <a:off x="2384967" y="1190006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59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9A3D1B3-E441-430A-8EDA-B620576706D5}"/>
              </a:ext>
            </a:extLst>
          </p:cNvPr>
          <p:cNvSpPr/>
          <p:nvPr/>
        </p:nvSpPr>
        <p:spPr>
          <a:xfrm rot="-2700000">
            <a:off x="2384968" y="2629820"/>
            <a:ext cx="706496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25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986F25B-6C4C-4CF5-98BC-9E8E883CAC21}"/>
              </a:ext>
            </a:extLst>
          </p:cNvPr>
          <p:cNvSpPr/>
          <p:nvPr/>
        </p:nvSpPr>
        <p:spPr>
          <a:xfrm rot="2700000">
            <a:off x="1665060" y="1190006"/>
            <a:ext cx="706496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E6A8FFB-5F17-4662-8B4C-6C7B558ED31D}"/>
              </a:ext>
            </a:extLst>
          </p:cNvPr>
          <p:cNvSpPr/>
          <p:nvPr/>
        </p:nvSpPr>
        <p:spPr>
          <a:xfrm>
            <a:off x="2556056" y="2267683"/>
            <a:ext cx="215972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99F39D5-39E6-4A97-ABC0-F64C66C39724}"/>
              </a:ext>
            </a:extLst>
          </p:cNvPr>
          <p:cNvSpPr/>
          <p:nvPr/>
        </p:nvSpPr>
        <p:spPr>
          <a:xfrm>
            <a:off x="1836148" y="2267683"/>
            <a:ext cx="359954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B7CD6D84-528B-485B-BA45-EAA131404F18}"/>
              </a:ext>
            </a:extLst>
          </p:cNvPr>
          <p:cNvSpPr/>
          <p:nvPr/>
        </p:nvSpPr>
        <p:spPr>
          <a:xfrm>
            <a:off x="1836148" y="2987591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57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DCD37F30-EE25-4142-B1DB-218DB3ABE7F3}"/>
              </a:ext>
            </a:extLst>
          </p:cNvPr>
          <p:cNvSpPr/>
          <p:nvPr/>
        </p:nvSpPr>
        <p:spPr>
          <a:xfrm>
            <a:off x="2988000" y="1835739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31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93807160-7F19-42D7-A9FA-A59FB78D9706}"/>
              </a:ext>
            </a:extLst>
          </p:cNvPr>
          <p:cNvSpPr/>
          <p:nvPr/>
        </p:nvSpPr>
        <p:spPr>
          <a:xfrm>
            <a:off x="1836148" y="827869"/>
            <a:ext cx="359954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48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0E8FC56-6888-477B-9DCA-EC755DC46960}"/>
              </a:ext>
            </a:extLst>
          </p:cNvPr>
          <p:cNvSpPr/>
          <p:nvPr/>
        </p:nvSpPr>
        <p:spPr>
          <a:xfrm>
            <a:off x="1548185" y="2555646"/>
            <a:ext cx="215972" cy="359954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ED6BF2C-592E-4118-99D7-1FDE5387A041}"/>
              </a:ext>
            </a:extLst>
          </p:cNvPr>
          <p:cNvSpPr/>
          <p:nvPr/>
        </p:nvSpPr>
        <p:spPr>
          <a:xfrm>
            <a:off x="1836148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27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7B63EF5-8170-4A83-AD91-A97B1E523AB0}"/>
              </a:ext>
            </a:extLst>
          </p:cNvPr>
          <p:cNvSpPr/>
          <p:nvPr/>
        </p:nvSpPr>
        <p:spPr>
          <a:xfrm>
            <a:off x="1116241" y="1547776"/>
            <a:ext cx="359954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3109EEB9-8CBC-43D6-A5F0-C4A2934F5084}"/>
              </a:ext>
            </a:extLst>
          </p:cNvPr>
          <p:cNvSpPr/>
          <p:nvPr/>
        </p:nvSpPr>
        <p:spPr>
          <a:xfrm>
            <a:off x="108370" y="395924"/>
            <a:ext cx="215972" cy="3599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66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CA49676-2BA6-4BEF-BFED-429D82FF9B9D}"/>
              </a:ext>
            </a:extLst>
          </p:cNvPr>
          <p:cNvSpPr/>
          <p:nvPr/>
        </p:nvSpPr>
        <p:spPr>
          <a:xfrm>
            <a:off x="36379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高畑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E96BDF30-C499-4CC1-8BEE-0055944D223A}"/>
              </a:ext>
            </a:extLst>
          </p:cNvPr>
          <p:cNvSpPr/>
          <p:nvPr/>
        </p:nvSpPr>
        <p:spPr>
          <a:xfrm>
            <a:off x="36379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屋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C2C137F-8488-4776-9E88-835FDCF01DE7}"/>
              </a:ext>
            </a:extLst>
          </p:cNvPr>
          <p:cNvSpPr/>
          <p:nvPr/>
        </p:nvSpPr>
        <p:spPr>
          <a:xfrm>
            <a:off x="75628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伏見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1DBD6D9-41F4-4E9A-83D4-8109E09F7BC2}"/>
              </a:ext>
            </a:extLst>
          </p:cNvPr>
          <p:cNvSpPr/>
          <p:nvPr/>
        </p:nvSpPr>
        <p:spPr>
          <a:xfrm>
            <a:off x="1476194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上前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津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33EEB5FF-521A-490E-97BC-2DAEC377EF00}"/>
              </a:ext>
            </a:extLst>
          </p:cNvPr>
          <p:cNvSpPr/>
          <p:nvPr/>
        </p:nvSpPr>
        <p:spPr>
          <a:xfrm>
            <a:off x="1476194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栄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1E8092A-B325-477D-8E8E-1A16EF076DA5}"/>
              </a:ext>
            </a:extLst>
          </p:cNvPr>
          <p:cNvSpPr/>
          <p:nvPr/>
        </p:nvSpPr>
        <p:spPr>
          <a:xfrm>
            <a:off x="2196102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今池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1E01B3F-E39C-4740-ABBD-D830A33A4196}"/>
              </a:ext>
            </a:extLst>
          </p:cNvPr>
          <p:cNvSpPr/>
          <p:nvPr/>
        </p:nvSpPr>
        <p:spPr>
          <a:xfrm>
            <a:off x="291600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本山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E6ADDC6-F87B-49FF-A390-7CA336024599}"/>
              </a:ext>
            </a:extLst>
          </p:cNvPr>
          <p:cNvSpPr/>
          <p:nvPr/>
        </p:nvSpPr>
        <p:spPr>
          <a:xfrm>
            <a:off x="3635917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藤が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丘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6180642-624A-4F7E-98B0-4F7B46687879}"/>
              </a:ext>
            </a:extLst>
          </p:cNvPr>
          <p:cNvSpPr/>
          <p:nvPr/>
        </p:nvSpPr>
        <p:spPr>
          <a:xfrm>
            <a:off x="2196102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御器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所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890BCC9-CC6A-4F83-8469-02369E737509}"/>
              </a:ext>
            </a:extLst>
          </p:cNvPr>
          <p:cNvSpPr/>
          <p:nvPr/>
        </p:nvSpPr>
        <p:spPr>
          <a:xfrm>
            <a:off x="2916009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八事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EC62E3A-95F5-4A6D-8F56-6984761A0CBA}"/>
              </a:ext>
            </a:extLst>
          </p:cNvPr>
          <p:cNvSpPr/>
          <p:nvPr/>
        </p:nvSpPr>
        <p:spPr>
          <a:xfrm>
            <a:off x="3635917" y="2195692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赤池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9BBA2F0B-6A72-4C13-AB1B-9F437139A406}"/>
              </a:ext>
            </a:extLst>
          </p:cNvPr>
          <p:cNvSpPr/>
          <p:nvPr/>
        </p:nvSpPr>
        <p:spPr>
          <a:xfrm>
            <a:off x="2196102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新瑞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橋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886F7867-3E99-4399-9E51-C5DA780164A0}"/>
              </a:ext>
            </a:extLst>
          </p:cNvPr>
          <p:cNvSpPr/>
          <p:nvPr/>
        </p:nvSpPr>
        <p:spPr>
          <a:xfrm>
            <a:off x="2916009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徳重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7ADD768F-D001-4305-89B4-D80361F6AF95}"/>
              </a:ext>
            </a:extLst>
          </p:cNvPr>
          <p:cNvSpPr/>
          <p:nvPr/>
        </p:nvSpPr>
        <p:spPr>
          <a:xfrm>
            <a:off x="1476194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金山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DE7884B7-6B23-4A30-B35F-2668551BA96A}"/>
              </a:ext>
            </a:extLst>
          </p:cNvPr>
          <p:cNvSpPr/>
          <p:nvPr/>
        </p:nvSpPr>
        <p:spPr>
          <a:xfrm>
            <a:off x="756287" y="291560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名古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屋港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D1D6FDC9-26EC-44E7-A36B-88C336D590B7}"/>
              </a:ext>
            </a:extLst>
          </p:cNvPr>
          <p:cNvSpPr/>
          <p:nvPr/>
        </p:nvSpPr>
        <p:spPr>
          <a:xfrm>
            <a:off x="1476194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久屋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大通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1B9AE5F-5043-4079-8CC1-AE2EC5573404}"/>
              </a:ext>
            </a:extLst>
          </p:cNvPr>
          <p:cNvSpPr/>
          <p:nvPr/>
        </p:nvSpPr>
        <p:spPr>
          <a:xfrm>
            <a:off x="2196102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平安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通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9A74F6D8-62AB-4AF0-930A-9A5182F62C0B}"/>
              </a:ext>
            </a:extLst>
          </p:cNvPr>
          <p:cNvSpPr/>
          <p:nvPr/>
        </p:nvSpPr>
        <p:spPr>
          <a:xfrm>
            <a:off x="2196102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>
                <a:solidFill>
                  <a:sysClr val="windowText" lastClr="000000"/>
                </a:solidFill>
              </a:rPr>
              <a:t>上飯</a:t>
            </a:r>
            <a:br>
              <a:rPr kumimoji="1" lang="en-US" altLang="ja-JP" sz="1100" dirty="0">
                <a:solidFill>
                  <a:sysClr val="windowText" lastClr="000000"/>
                </a:solidFill>
              </a:rPr>
            </a:br>
            <a:r>
              <a:rPr kumimoji="1" lang="ja-JP" altLang="en-US" sz="1100" dirty="0">
                <a:solidFill>
                  <a:sysClr val="windowText" lastClr="000000"/>
                </a:solidFill>
              </a:rPr>
              <a:t>田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F3407E3-5A05-49CC-A794-C24B48FB6A51}"/>
              </a:ext>
            </a:extLst>
          </p:cNvPr>
          <p:cNvSpPr/>
          <p:nvPr/>
        </p:nvSpPr>
        <p:spPr>
          <a:xfrm>
            <a:off x="756287" y="755878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丸の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内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6123273-33F9-4414-9E61-780B7F241CE9}"/>
              </a:ext>
            </a:extLst>
          </p:cNvPr>
          <p:cNvSpPr/>
          <p:nvPr/>
        </p:nvSpPr>
        <p:spPr>
          <a:xfrm>
            <a:off x="36379" y="1475785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中村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800" dirty="0">
                <a:solidFill>
                  <a:sysClr val="windowText" lastClr="000000"/>
                </a:solidFill>
              </a:rPr>
              <a:t>区役所</a:t>
            </a:r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6888897B-51B5-4BE5-8E46-32C6FC16CBC5}"/>
              </a:ext>
            </a:extLst>
          </p:cNvPr>
          <p:cNvSpPr/>
          <p:nvPr/>
        </p:nvSpPr>
        <p:spPr>
          <a:xfrm>
            <a:off x="756287" y="35970"/>
            <a:ext cx="359914" cy="359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dirty="0">
                <a:solidFill>
                  <a:sysClr val="windowText" lastClr="000000"/>
                </a:solidFill>
              </a:rPr>
              <a:t>上小</a:t>
            </a:r>
            <a:br>
              <a:rPr lang="en-US" altLang="ja-JP" sz="1100" dirty="0">
                <a:solidFill>
                  <a:sysClr val="windowText" lastClr="000000"/>
                </a:solidFill>
              </a:rPr>
            </a:br>
            <a:r>
              <a:rPr lang="ja-JP" altLang="en-US" sz="1100" dirty="0">
                <a:solidFill>
                  <a:sysClr val="windowText" lastClr="000000"/>
                </a:solidFill>
              </a:rPr>
              <a:t>田井</a:t>
            </a:r>
            <a:endParaRPr kumimoji="1" lang="ja-JP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60D21E9-73AF-42DB-85DF-2C940ECD026E}"/>
              </a:ext>
            </a:extLst>
          </p:cNvPr>
          <p:cNvSpPr/>
          <p:nvPr/>
        </p:nvSpPr>
        <p:spPr>
          <a:xfrm>
            <a:off x="2664042" y="35970"/>
            <a:ext cx="647845" cy="2159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東山線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9E47D87-81AA-4E2E-8CB8-14AED802FED2}"/>
              </a:ext>
            </a:extLst>
          </p:cNvPr>
          <p:cNvSpPr/>
          <p:nvPr/>
        </p:nvSpPr>
        <p:spPr>
          <a:xfrm>
            <a:off x="2664042" y="287938"/>
            <a:ext cx="647845" cy="215972"/>
          </a:xfrm>
          <a:prstGeom prst="rect">
            <a:avLst/>
          </a:prstGeom>
          <a:solidFill>
            <a:srgbClr val="EEBEE8"/>
          </a:solidFill>
          <a:ln>
            <a:solidFill>
              <a:srgbClr val="9D419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名城線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3BC4130D-F9D7-41E3-AA2D-2764AA2199FC}"/>
              </a:ext>
            </a:extLst>
          </p:cNvPr>
          <p:cNvSpPr/>
          <p:nvPr/>
        </p:nvSpPr>
        <p:spPr>
          <a:xfrm>
            <a:off x="2664042" y="539906"/>
            <a:ext cx="647845" cy="215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名港線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2AE6F44-B86E-4FA6-8A9C-FD42CB25E03B}"/>
              </a:ext>
            </a:extLst>
          </p:cNvPr>
          <p:cNvSpPr/>
          <p:nvPr/>
        </p:nvSpPr>
        <p:spPr>
          <a:xfrm>
            <a:off x="3347954" y="35970"/>
            <a:ext cx="647845" cy="215972"/>
          </a:xfrm>
          <a:prstGeom prst="rect">
            <a:avLst/>
          </a:prstGeom>
          <a:solidFill>
            <a:srgbClr val="B6D8F6"/>
          </a:solidFill>
          <a:ln>
            <a:solidFill>
              <a:srgbClr val="2C72B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鶴舞線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02E2800-865C-487D-8385-5FD69D0481C8}"/>
              </a:ext>
            </a:extLst>
          </p:cNvPr>
          <p:cNvSpPr/>
          <p:nvPr/>
        </p:nvSpPr>
        <p:spPr>
          <a:xfrm>
            <a:off x="3347954" y="287938"/>
            <a:ext cx="647917" cy="215972"/>
          </a:xfrm>
          <a:prstGeom prst="rect">
            <a:avLst/>
          </a:prstGeom>
          <a:solidFill>
            <a:srgbClr val="F8AEAE"/>
          </a:solidFill>
          <a:ln>
            <a:solidFill>
              <a:srgbClr val="AF212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桜通線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B513275-E7A4-426F-BBE4-54353CDFF2A6}"/>
              </a:ext>
            </a:extLst>
          </p:cNvPr>
          <p:cNvSpPr/>
          <p:nvPr/>
        </p:nvSpPr>
        <p:spPr>
          <a:xfrm>
            <a:off x="3347954" y="539906"/>
            <a:ext cx="647917" cy="215972"/>
          </a:xfrm>
          <a:prstGeom prst="rect">
            <a:avLst/>
          </a:prstGeom>
          <a:solidFill>
            <a:srgbClr val="FDE3E3"/>
          </a:solidFill>
          <a:ln>
            <a:solidFill>
              <a:srgbClr val="D9333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上飯田線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16ECA6-41D0-4273-B751-168ECF68EBAC}"/>
              </a:ext>
            </a:extLst>
          </p:cNvPr>
          <p:cNvSpPr txBox="1"/>
          <p:nvPr/>
        </p:nvSpPr>
        <p:spPr>
          <a:xfrm>
            <a:off x="36379" y="1871786"/>
            <a:ext cx="147569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パターン</a:t>
            </a:r>
            <a:r>
              <a:rPr kumimoji="1" lang="en-US" altLang="ja-JP" sz="1200" dirty="0"/>
              <a:t>2]</a:t>
            </a:r>
            <a:r>
              <a:rPr kumimoji="1" lang="ja-JP" altLang="en-US" sz="1200" dirty="0"/>
              <a:t>の例：</a:t>
            </a:r>
            <a:endParaRPr kumimoji="1" lang="en-US" altLang="ja-JP" sz="1200" dirty="0"/>
          </a:p>
          <a:p>
            <a:r>
              <a:rPr kumimoji="1" lang="ja-JP" altLang="en-US" sz="1200" dirty="0"/>
              <a:t>八事駅は実際は</a:t>
            </a:r>
            <a:br>
              <a:rPr kumimoji="1" lang="en-US" altLang="ja-JP" sz="1200" dirty="0"/>
            </a:br>
            <a:r>
              <a:rPr kumimoji="1" lang="ja-JP" altLang="en-US" sz="1200" dirty="0"/>
              <a:t>乗換がないものの、</a:t>
            </a:r>
            <a:br>
              <a:rPr kumimoji="1" lang="en-US" altLang="ja-JP" sz="1200" dirty="0"/>
            </a:br>
            <a:r>
              <a:rPr kumimoji="1" lang="en-US" altLang="ja-JP" sz="1200" dirty="0"/>
              <a:t>CHANGE</a:t>
            </a:r>
            <a:r>
              <a:rPr kumimoji="1" lang="ja-JP" altLang="en-US" sz="1200" dirty="0"/>
              <a:t>変数が</a:t>
            </a:r>
            <a:br>
              <a:rPr kumimoji="1" lang="en-US" altLang="ja-JP" sz="12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本山」</a:t>
            </a:r>
            <a:br>
              <a:rPr kumimoji="1" lang="en-US" altLang="ja-JP" sz="1000" dirty="0"/>
            </a:br>
            <a:r>
              <a:rPr kumimoji="1" lang="ja-JP" altLang="en-US" sz="1000" dirty="0"/>
              <a:t>「御器所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八事</a:t>
            </a:r>
            <a:r>
              <a:rPr kumimoji="1" lang="en-US" altLang="ja-JP" sz="1000" dirty="0"/>
              <a:t>-</a:t>
            </a:r>
            <a:r>
              <a:rPr kumimoji="1" lang="ja-JP" altLang="en-US" sz="1000" dirty="0"/>
              <a:t>新瑞橋」</a:t>
            </a:r>
            <a:br>
              <a:rPr kumimoji="1" lang="en-US" altLang="ja-JP" sz="1200" dirty="0"/>
            </a:br>
            <a:r>
              <a:rPr kumimoji="1" lang="ja-JP" altLang="en-US" sz="1200" dirty="0"/>
              <a:t>で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となってしまう。</a:t>
            </a:r>
            <a:endParaRPr kumimoji="1" lang="en-US" altLang="ja-JP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6649DCE-4370-446F-ACA9-D3988C0812BB}"/>
              </a:ext>
            </a:extLst>
          </p:cNvPr>
          <p:cNvSpPr/>
          <p:nvPr/>
        </p:nvSpPr>
        <p:spPr>
          <a:xfrm>
            <a:off x="2664082" y="2195692"/>
            <a:ext cx="359914" cy="35991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9EE25-0107-4F3C-A72C-5B61D9ECE03B}"/>
              </a:ext>
            </a:extLst>
          </p:cNvPr>
          <p:cNvCxnSpPr/>
          <p:nvPr/>
        </p:nvCxnSpPr>
        <p:spPr>
          <a:xfrm>
            <a:off x="2556055" y="2231688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3F59E16-2E9B-427C-B8DD-DF2019876858}"/>
              </a:ext>
            </a:extLst>
          </p:cNvPr>
          <p:cNvCxnSpPr>
            <a:cxnSpLocks/>
          </p:cNvCxnSpPr>
          <p:nvPr/>
        </p:nvCxnSpPr>
        <p:spPr>
          <a:xfrm flipV="1">
            <a:off x="2952005" y="1835739"/>
            <a:ext cx="0" cy="35995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FAC9FDE-234A-4A0B-BF4E-8CE049DC01CA}"/>
              </a:ext>
            </a:extLst>
          </p:cNvPr>
          <p:cNvCxnSpPr>
            <a:cxnSpLocks/>
          </p:cNvCxnSpPr>
          <p:nvPr/>
        </p:nvCxnSpPr>
        <p:spPr>
          <a:xfrm flipV="1">
            <a:off x="2520060" y="2519651"/>
            <a:ext cx="395949" cy="3959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3ED8C63-9E1A-4090-9F39-730773771E07}"/>
              </a:ext>
            </a:extLst>
          </p:cNvPr>
          <p:cNvCxnSpPr/>
          <p:nvPr/>
        </p:nvCxnSpPr>
        <p:spPr>
          <a:xfrm>
            <a:off x="2556055" y="2519651"/>
            <a:ext cx="359954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柔ゴシックXP Normal">
      <a:majorFont>
        <a:latin typeface="源柔ゴシックXP Normal"/>
        <a:ea typeface="源柔ゴシックXP Normal"/>
        <a:cs typeface=""/>
      </a:majorFont>
      <a:minorFont>
        <a:latin typeface="源柔ゴシックXP Normal"/>
        <a:ea typeface="源柔ゴシックXP Norm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606</Words>
  <Application>Microsoft Office PowerPoint</Application>
  <PresentationFormat>ユーザー設定</PresentationFormat>
  <Paragraphs>512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源柔ゴシックXP Normal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</dc:creator>
  <cp:lastModifiedBy>hiro</cp:lastModifiedBy>
  <cp:revision>19</cp:revision>
  <dcterms:created xsi:type="dcterms:W3CDTF">2019-03-13T23:55:15Z</dcterms:created>
  <dcterms:modified xsi:type="dcterms:W3CDTF">2019-03-16T04:46:33Z</dcterms:modified>
</cp:coreProperties>
</file>