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1510" r:id="rId5"/>
    <p:sldId id="257" r:id="rId6"/>
    <p:sldId id="1511" r:id="rId7"/>
    <p:sldId id="1512" r:id="rId8"/>
    <p:sldId id="1517" r:id="rId9"/>
    <p:sldId id="1516" r:id="rId10"/>
    <p:sldId id="1515" r:id="rId11"/>
    <p:sldId id="151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5EA81-1461-4497-BD33-08398F279565}"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A3ACB-8C12-4ACB-AFF7-3BEC34BB6C08}" type="slidenum">
              <a:rPr lang="en-US" smtClean="0"/>
              <a:t>‹#›</a:t>
            </a:fld>
            <a:endParaRPr lang="en-US"/>
          </a:p>
        </p:txBody>
      </p:sp>
    </p:spTree>
    <p:extLst>
      <p:ext uri="{BB962C8B-B14F-4D97-AF65-F5344CB8AC3E}">
        <p14:creationId xmlns:p14="http://schemas.microsoft.com/office/powerpoint/2010/main" val="1173821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BULLETED NOTES:</a:t>
            </a:r>
          </a:p>
          <a:p>
            <a:pPr marL="174245" indent="-174245">
              <a:buFont typeface="Arial" charset="0"/>
              <a:buChar char="•"/>
            </a:pPr>
            <a:r>
              <a:rPr lang="en-US" sz="1100" dirty="0"/>
              <a:t>Our expert engineers know Cisco equipment and networks. They use experience gained from a broad range Cisco devices and  customer networks as well as customer specific solutions to provide value above and beyond what the customer can get with home grown or third party tools</a:t>
            </a:r>
          </a:p>
          <a:p>
            <a:endParaRPr lang="en-US" sz="1100" dirty="0"/>
          </a:p>
          <a:p>
            <a:endParaRPr lang="en-US" sz="1100" dirty="0"/>
          </a:p>
        </p:txBody>
      </p:sp>
      <p:sp>
        <p:nvSpPr>
          <p:cNvPr id="4" name="Slide Number Placeholder 3"/>
          <p:cNvSpPr>
            <a:spLocks noGrp="1"/>
          </p:cNvSpPr>
          <p:nvPr>
            <p:ph type="sldNum" sz="quarter" idx="10"/>
          </p:nvPr>
        </p:nvSpPr>
        <p:spPr/>
        <p:txBody>
          <a:bodyPr/>
          <a:lstStyle/>
          <a:p>
            <a:pPr marL="0" marR="0" lvl="0" indent="0" algn="r" defTabSz="464652"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465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098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0633-77E6-4D3C-BA12-8C3E93863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9567A6-B14F-4023-A8D1-5EF451CA1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C2DBD5-8EE4-4890-A698-A8961633EFC4}"/>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5" name="Footer Placeholder 4">
            <a:extLst>
              <a:ext uri="{FF2B5EF4-FFF2-40B4-BE49-F238E27FC236}">
                <a16:creationId xmlns:a16="http://schemas.microsoft.com/office/drawing/2014/main" id="{DD358EB1-A37B-4D13-A9DF-7896984FA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20696-0308-4A8F-BF87-6299888C4C0C}"/>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85366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8076-73C0-4845-9C56-B4D245F75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77DC3C-9967-4035-95F3-B1747BC860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914E4-2EEF-4238-AA5D-BA9D92B9F184}"/>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5" name="Footer Placeholder 4">
            <a:extLst>
              <a:ext uri="{FF2B5EF4-FFF2-40B4-BE49-F238E27FC236}">
                <a16:creationId xmlns:a16="http://schemas.microsoft.com/office/drawing/2014/main" id="{6E94894A-6355-4CB6-92F6-CB626468E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38A24-98DC-4844-BCF9-91E2FC9791F7}"/>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368924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9F118D-BC71-418B-AB8E-E4BBA98CF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579AE-3738-407F-BD71-E00DF1EF9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DD295-4879-4B5D-9832-D56EB27ABBEA}"/>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5" name="Footer Placeholder 4">
            <a:extLst>
              <a:ext uri="{FF2B5EF4-FFF2-40B4-BE49-F238E27FC236}">
                <a16:creationId xmlns:a16="http://schemas.microsoft.com/office/drawing/2014/main" id="{D0F99BFD-34FB-4E9F-909D-586C12985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5C9A6-4AFD-4104-969C-1D83D4F0BD65}"/>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426206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53230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278624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099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lumMod val="75000"/>
                  </a:schemeClr>
                </a:solidFill>
                <a:latin typeface="+mn-lt"/>
                <a:ea typeface="ＭＳ Ｐゴシック" charset="0"/>
                <a:cs typeface="CiscoSans"/>
              </a:defRPr>
            </a:lvl1pPr>
            <a:lvl2pPr marL="304792" indent="-152396">
              <a:buClr>
                <a:schemeClr val="tx2"/>
              </a:buClr>
              <a:buSzPct val="60000"/>
              <a:defRPr sz="2667">
                <a:solidFill>
                  <a:schemeClr val="bg1">
                    <a:lumMod val="75000"/>
                  </a:schemeClr>
                </a:solidFill>
              </a:defRPr>
            </a:lvl2pPr>
            <a:lvl3pPr marL="457189" indent="-152396">
              <a:buClr>
                <a:schemeClr val="tx2"/>
              </a:buClr>
              <a:buSzPct val="60000"/>
              <a:defRPr sz="2400">
                <a:solidFill>
                  <a:schemeClr val="bg1">
                    <a:lumMod val="75000"/>
                  </a:schemeClr>
                </a:solidFill>
              </a:defRPr>
            </a:lvl3pPr>
            <a:lvl4pPr marL="609585" indent="-165096">
              <a:buClr>
                <a:schemeClr val="tx2"/>
              </a:buClr>
              <a:buSzPct val="60000"/>
              <a:defRPr sz="2133">
                <a:solidFill>
                  <a:schemeClr val="bg1">
                    <a:lumMod val="75000"/>
                  </a:schemeClr>
                </a:solidFill>
              </a:defRPr>
            </a:lvl4pPr>
            <a:lvl5pPr marL="766214" indent="-156629">
              <a:buClr>
                <a:schemeClr val="tx2"/>
              </a:buClr>
              <a:buSzPct val="60000"/>
              <a:defRPr sz="2133">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p14="http://schemas.microsoft.com/office/powerpoint/2010/main" val="339005279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3069-800E-43D0-AB3B-12FF3A229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A1950-7217-48A5-8E12-1E4E752DBC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BBDFC-C11B-4E0F-8AE3-FFA869D35B1C}"/>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5" name="Footer Placeholder 4">
            <a:extLst>
              <a:ext uri="{FF2B5EF4-FFF2-40B4-BE49-F238E27FC236}">
                <a16:creationId xmlns:a16="http://schemas.microsoft.com/office/drawing/2014/main" id="{ECB262B4-44DC-4945-B46D-75AD5B43E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5CFCE-21C6-4684-96D6-0D825968E2D1}"/>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350926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DCBE-B993-4C11-AF3C-4DA12315FF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7937D-ED78-4E57-BB9B-3A61C2EFC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67741-D238-4AE4-8BDD-31A2FC447C16}"/>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5" name="Footer Placeholder 4">
            <a:extLst>
              <a:ext uri="{FF2B5EF4-FFF2-40B4-BE49-F238E27FC236}">
                <a16:creationId xmlns:a16="http://schemas.microsoft.com/office/drawing/2014/main" id="{39883039-5467-4DFE-9644-82EF3B5BD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189EC-9CE1-425F-A79A-629A4E234EDF}"/>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4261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85FC-03F8-43B8-94F9-9A07E2C3F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2E273-453D-4A12-95E5-623C9BC13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21C57B-77F9-49FA-A85F-C2288EAA94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87E995-53A1-45C5-B2B3-563D396B76C0}"/>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6" name="Footer Placeholder 5">
            <a:extLst>
              <a:ext uri="{FF2B5EF4-FFF2-40B4-BE49-F238E27FC236}">
                <a16:creationId xmlns:a16="http://schemas.microsoft.com/office/drawing/2014/main" id="{2682A019-428B-44EE-8ED0-F164A499B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26A27-A60F-4EF9-B3D2-41622790FFE0}"/>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270622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A9C6-3A76-4A7C-B40F-924C1F3F51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AD683A-239E-4457-A6F1-24CDEA8AB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4019C-51A9-45D2-9B92-E72DC3F65F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D341AB-4199-426F-AAC3-BAB41511A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7E7DC6-8320-49BD-A4D5-D63A1FAB9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3626F0-EF04-4AF1-A277-F37BDD3A4970}"/>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8" name="Footer Placeholder 7">
            <a:extLst>
              <a:ext uri="{FF2B5EF4-FFF2-40B4-BE49-F238E27FC236}">
                <a16:creationId xmlns:a16="http://schemas.microsoft.com/office/drawing/2014/main" id="{DE578900-6CD7-4BA4-A6EC-72E523A765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AB01C6-990D-4413-B598-028DA092162B}"/>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122158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48A1-0423-4DA5-8FD0-B55357516B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CFE440-2783-4A81-A0F9-6991465E9CE9}"/>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4" name="Footer Placeholder 3">
            <a:extLst>
              <a:ext uri="{FF2B5EF4-FFF2-40B4-BE49-F238E27FC236}">
                <a16:creationId xmlns:a16="http://schemas.microsoft.com/office/drawing/2014/main" id="{97C66A40-D467-45DF-BA71-ED77B6573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5E573D-B396-46F0-99FC-59FEDBF51CE9}"/>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429201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21FC6-0D2D-4F3D-9131-65640EB64470}"/>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3" name="Footer Placeholder 2">
            <a:extLst>
              <a:ext uri="{FF2B5EF4-FFF2-40B4-BE49-F238E27FC236}">
                <a16:creationId xmlns:a16="http://schemas.microsoft.com/office/drawing/2014/main" id="{76B4EA77-E362-46CE-BEBA-E39122409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45972-77F2-458B-9E77-CA7EC4D2FE2F}"/>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420079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EBD0-D4DB-4020-9EB9-42CCDF2FB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F570C8-B7E4-478C-8D00-206813D39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1C23FB-598B-4FDF-ABF4-0982C097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E8438-6EC9-40C4-99F4-D771A08E14D4}"/>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6" name="Footer Placeholder 5">
            <a:extLst>
              <a:ext uri="{FF2B5EF4-FFF2-40B4-BE49-F238E27FC236}">
                <a16:creationId xmlns:a16="http://schemas.microsoft.com/office/drawing/2014/main" id="{9D64F238-442D-4E5E-9854-38F07E319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02862-15E2-425F-990E-02467BF1AC48}"/>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356260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1A69-0350-4A14-A1F8-2350AA4DD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F6A0E-4D35-4649-B00D-8FBDCD726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ECD029-2130-4156-9DBA-6C021C6FA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1ABE6-8B98-4829-B54F-6A157C18DFCC}"/>
              </a:ext>
            </a:extLst>
          </p:cNvPr>
          <p:cNvSpPr>
            <a:spLocks noGrp="1"/>
          </p:cNvSpPr>
          <p:nvPr>
            <p:ph type="dt" sz="half" idx="10"/>
          </p:nvPr>
        </p:nvSpPr>
        <p:spPr/>
        <p:txBody>
          <a:bodyPr/>
          <a:lstStyle/>
          <a:p>
            <a:fld id="{44C6FE22-F360-4D40-87D3-95CDD51EBA24}" type="datetimeFigureOut">
              <a:rPr lang="en-US" smtClean="0"/>
              <a:t>10/18/2020</a:t>
            </a:fld>
            <a:endParaRPr lang="en-US"/>
          </a:p>
        </p:txBody>
      </p:sp>
      <p:sp>
        <p:nvSpPr>
          <p:cNvPr id="6" name="Footer Placeholder 5">
            <a:extLst>
              <a:ext uri="{FF2B5EF4-FFF2-40B4-BE49-F238E27FC236}">
                <a16:creationId xmlns:a16="http://schemas.microsoft.com/office/drawing/2014/main" id="{3457C613-884F-456E-A87B-03242E860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410DF-2ECC-4DFC-84A0-66421A65BD99}"/>
              </a:ext>
            </a:extLst>
          </p:cNvPr>
          <p:cNvSpPr>
            <a:spLocks noGrp="1"/>
          </p:cNvSpPr>
          <p:nvPr>
            <p:ph type="sldNum" sz="quarter" idx="12"/>
          </p:nvPr>
        </p:nvSpPr>
        <p:spPr/>
        <p:txBody>
          <a:bodyPr/>
          <a:lstStyle/>
          <a:p>
            <a:fld id="{33576A59-C3A4-4817-A7E2-E476B8220F1F}" type="slidenum">
              <a:rPr lang="en-US" smtClean="0"/>
              <a:t>‹#›</a:t>
            </a:fld>
            <a:endParaRPr lang="en-US"/>
          </a:p>
        </p:txBody>
      </p:sp>
    </p:spTree>
    <p:extLst>
      <p:ext uri="{BB962C8B-B14F-4D97-AF65-F5344CB8AC3E}">
        <p14:creationId xmlns:p14="http://schemas.microsoft.com/office/powerpoint/2010/main" val="57623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D97CF-720B-4AC6-87DB-F74EB11B6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7D4998-9F1F-4321-A7FB-0205B7886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D18A0-F45A-40D0-B362-594E22DA8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6FE22-F360-4D40-87D3-95CDD51EBA24}" type="datetimeFigureOut">
              <a:rPr lang="en-US" smtClean="0"/>
              <a:t>10/18/2020</a:t>
            </a:fld>
            <a:endParaRPr lang="en-US"/>
          </a:p>
        </p:txBody>
      </p:sp>
      <p:sp>
        <p:nvSpPr>
          <p:cNvPr id="5" name="Footer Placeholder 4">
            <a:extLst>
              <a:ext uri="{FF2B5EF4-FFF2-40B4-BE49-F238E27FC236}">
                <a16:creationId xmlns:a16="http://schemas.microsoft.com/office/drawing/2014/main" id="{2BE673A0-AAB5-4C0F-BD3B-DE6CAF39F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EC1542-6459-4F0D-A690-23A84DD68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76A59-C3A4-4817-A7E2-E476B8220F1F}" type="slidenum">
              <a:rPr lang="en-US" smtClean="0"/>
              <a:t>‹#›</a:t>
            </a:fld>
            <a:endParaRPr lang="en-US"/>
          </a:p>
        </p:txBody>
      </p:sp>
    </p:spTree>
    <p:extLst>
      <p:ext uri="{BB962C8B-B14F-4D97-AF65-F5344CB8AC3E}">
        <p14:creationId xmlns:p14="http://schemas.microsoft.com/office/powerpoint/2010/main" val="339235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1E852BF0-64A4-CA4C-B85E-A0E55F6D5A9B}"/>
              </a:ext>
            </a:extLst>
          </p:cNvPr>
          <p:cNvSpPr/>
          <p:nvPr/>
        </p:nvSpPr>
        <p:spPr>
          <a:xfrm>
            <a:off x="6111127" y="0"/>
            <a:ext cx="6096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55">
              <a:defRPr/>
            </a:pPr>
            <a:endParaRPr lang="en-US" sz="2400" dirty="0">
              <a:solidFill>
                <a:srgbClr val="005073"/>
              </a:solidFill>
              <a:latin typeface="CiscoSansTT ExtraLight"/>
            </a:endParaRPr>
          </a:p>
        </p:txBody>
      </p:sp>
      <p:sp>
        <p:nvSpPr>
          <p:cNvPr id="8" name="Rectangle 4">
            <a:extLst>
              <a:ext uri="{FF2B5EF4-FFF2-40B4-BE49-F238E27FC236}">
                <a16:creationId xmlns:a16="http://schemas.microsoft.com/office/drawing/2014/main" id="{E7BF0F43-8E65-D04E-AD49-D78C2095447B}"/>
              </a:ext>
            </a:extLst>
          </p:cNvPr>
          <p:cNvSpPr>
            <a:spLocks noChangeArrowheads="1"/>
          </p:cNvSpPr>
          <p:nvPr/>
        </p:nvSpPr>
        <p:spPr bwMode="auto">
          <a:xfrm>
            <a:off x="2934831" y="8905275"/>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609555">
              <a:defRPr/>
            </a:pPr>
            <a:endParaRPr lang="en-US" sz="2400">
              <a:solidFill>
                <a:srgbClr val="282828"/>
              </a:solidFill>
              <a:latin typeface="CiscoSansTT ExtraLight"/>
            </a:endParaRPr>
          </a:p>
        </p:txBody>
      </p:sp>
      <p:sp>
        <p:nvSpPr>
          <p:cNvPr id="2" name="Title 1">
            <a:extLst>
              <a:ext uri="{FF2B5EF4-FFF2-40B4-BE49-F238E27FC236}">
                <a16:creationId xmlns:a16="http://schemas.microsoft.com/office/drawing/2014/main" id="{DCBCB3F2-D900-1148-822F-E0EFB5CB0649}"/>
              </a:ext>
            </a:extLst>
          </p:cNvPr>
          <p:cNvSpPr>
            <a:spLocks noGrp="1"/>
          </p:cNvSpPr>
          <p:nvPr>
            <p:ph type="title"/>
          </p:nvPr>
        </p:nvSpPr>
        <p:spPr>
          <a:xfrm>
            <a:off x="195675" y="208526"/>
            <a:ext cx="11665184" cy="975783"/>
          </a:xfrm>
        </p:spPr>
        <p:txBody>
          <a:bodyPr/>
          <a:lstStyle/>
          <a:p>
            <a:r>
              <a:rPr lang="en-US" sz="3200" dirty="0"/>
              <a:t>UC endpoint monitoring</a:t>
            </a:r>
          </a:p>
        </p:txBody>
      </p:sp>
      <p:cxnSp>
        <p:nvCxnSpPr>
          <p:cNvPr id="169" name="Straight Connector 168"/>
          <p:cNvCxnSpPr/>
          <p:nvPr/>
        </p:nvCxnSpPr>
        <p:spPr>
          <a:xfrm>
            <a:off x="714703" y="3279992"/>
            <a:ext cx="465258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70" name="Rounded Rectangle 169"/>
          <p:cNvSpPr/>
          <p:nvPr/>
        </p:nvSpPr>
        <p:spPr>
          <a:xfrm>
            <a:off x="617056" y="1662806"/>
            <a:ext cx="2515773" cy="390167"/>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09555">
              <a:defRPr/>
            </a:pPr>
            <a:r>
              <a:rPr lang="en-US" sz="2133" dirty="0">
                <a:solidFill>
                  <a:srgbClr val="FFFFFF"/>
                </a:solidFill>
                <a:latin typeface="CiscoSansTT ExtraLight"/>
              </a:rPr>
              <a:t>Issue</a:t>
            </a:r>
          </a:p>
        </p:txBody>
      </p:sp>
      <p:sp>
        <p:nvSpPr>
          <p:cNvPr id="173" name="TextBox 172">
            <a:extLst>
              <a:ext uri="{FF2B5EF4-FFF2-40B4-BE49-F238E27FC236}">
                <a16:creationId xmlns:a16="http://schemas.microsoft.com/office/drawing/2014/main" id="{02E605D0-4378-0446-A13A-211C32244885}"/>
              </a:ext>
            </a:extLst>
          </p:cNvPr>
          <p:cNvSpPr txBox="1">
            <a:spLocks noChangeAspect="1"/>
          </p:cNvSpPr>
          <p:nvPr/>
        </p:nvSpPr>
        <p:spPr>
          <a:xfrm>
            <a:off x="6559035" y="2124528"/>
            <a:ext cx="5137916" cy="888600"/>
          </a:xfrm>
          <a:prstGeom prst="roundRect">
            <a:avLst>
              <a:gd name="adj" fmla="val 50000"/>
            </a:avLst>
          </a:prstGeom>
          <a:solidFill>
            <a:schemeClr val="bg2">
              <a:lumMod val="95000"/>
            </a:schemeClr>
          </a:solidFill>
        </p:spPr>
        <p:txBody>
          <a:bodyPr wrap="square" lIns="731520" rtlCol="0" anchor="ctr">
            <a:noAutofit/>
          </a:bodyPr>
          <a:lstStyle/>
          <a:p>
            <a:pPr defTabSz="609555">
              <a:defRPr/>
            </a:pPr>
            <a:r>
              <a:rPr lang="en-US" sz="2000" dirty="0">
                <a:solidFill>
                  <a:srgbClr val="282828"/>
                </a:solidFill>
                <a:latin typeface="CiscoSansTT ExtraLight"/>
              </a:rPr>
              <a:t>Support for various video endpoints such as SX,DX,Spark Kits</a:t>
            </a:r>
          </a:p>
        </p:txBody>
      </p:sp>
      <p:sp>
        <p:nvSpPr>
          <p:cNvPr id="174" name="TextBox 173">
            <a:extLst>
              <a:ext uri="{FF2B5EF4-FFF2-40B4-BE49-F238E27FC236}">
                <a16:creationId xmlns:a16="http://schemas.microsoft.com/office/drawing/2014/main" id="{02E605D0-4378-0446-A13A-211C32244885}"/>
              </a:ext>
            </a:extLst>
          </p:cNvPr>
          <p:cNvSpPr txBox="1">
            <a:spLocks noChangeAspect="1"/>
          </p:cNvSpPr>
          <p:nvPr/>
        </p:nvSpPr>
        <p:spPr>
          <a:xfrm>
            <a:off x="6559036" y="3212844"/>
            <a:ext cx="5151973" cy="888600"/>
          </a:xfrm>
          <a:prstGeom prst="roundRect">
            <a:avLst>
              <a:gd name="adj" fmla="val 50000"/>
            </a:avLst>
          </a:prstGeom>
          <a:solidFill>
            <a:schemeClr val="bg2">
              <a:lumMod val="95000"/>
            </a:schemeClr>
          </a:solidFill>
        </p:spPr>
        <p:txBody>
          <a:bodyPr wrap="square" lIns="731520" rtlCol="0" anchor="ctr">
            <a:noAutofit/>
          </a:bodyPr>
          <a:lstStyle/>
          <a:p>
            <a:pPr defTabSz="609555">
              <a:spcBef>
                <a:spcPts val="800"/>
              </a:spcBef>
              <a:buClr>
                <a:srgbClr val="005073">
                  <a:lumMod val="75000"/>
                </a:srgbClr>
              </a:buClr>
              <a:buSzPct val="80000"/>
              <a:defRPr/>
            </a:pPr>
            <a:r>
              <a:rPr lang="en-US" sz="2000" dirty="0">
                <a:solidFill>
                  <a:srgbClr val="282828"/>
                </a:solidFill>
                <a:latin typeface="CiscoSansTT ExtraLight"/>
              </a:rPr>
              <a:t>Proactive monitoring</a:t>
            </a:r>
          </a:p>
        </p:txBody>
      </p:sp>
      <p:grpSp>
        <p:nvGrpSpPr>
          <p:cNvPr id="190" name="Group 189">
            <a:extLst>
              <a:ext uri="{FF2B5EF4-FFF2-40B4-BE49-F238E27FC236}">
                <a16:creationId xmlns:a16="http://schemas.microsoft.com/office/drawing/2014/main" id="{A99C7D79-413A-B648-AC4E-B9262D309F96}"/>
              </a:ext>
            </a:extLst>
          </p:cNvPr>
          <p:cNvGrpSpPr/>
          <p:nvPr/>
        </p:nvGrpSpPr>
        <p:grpSpPr>
          <a:xfrm rot="16200000">
            <a:off x="6795540" y="2337500"/>
            <a:ext cx="425137" cy="484529"/>
            <a:chOff x="-1494970" y="7203054"/>
            <a:chExt cx="413311" cy="471047"/>
          </a:xfrm>
        </p:grpSpPr>
        <p:sp>
          <p:nvSpPr>
            <p:cNvPr id="191" name="Freeform 46">
              <a:extLst>
                <a:ext uri="{FF2B5EF4-FFF2-40B4-BE49-F238E27FC236}">
                  <a16:creationId xmlns:a16="http://schemas.microsoft.com/office/drawing/2014/main" id="{4A42EDD8-6D36-214D-8777-C9F2CF24E987}"/>
                </a:ext>
              </a:extLst>
            </p:cNvPr>
            <p:cNvSpPr>
              <a:spLocks/>
            </p:cNvSpPr>
            <p:nvPr/>
          </p:nvSpPr>
          <p:spPr bwMode="auto">
            <a:xfrm>
              <a:off x="-1494970" y="7421623"/>
              <a:ext cx="169540" cy="237356"/>
            </a:xfrm>
            <a:custGeom>
              <a:avLst/>
              <a:gdLst>
                <a:gd name="T0" fmla="*/ 43 w 156"/>
                <a:gd name="T1" fmla="*/ 0 h 218"/>
                <a:gd name="T2" fmla="*/ 13 w 156"/>
                <a:gd name="T3" fmla="*/ 13 h 218"/>
                <a:gd name="T4" fmla="*/ 13 w 156"/>
                <a:gd name="T5" fmla="*/ 13 h 218"/>
                <a:gd name="T6" fmla="*/ 13 w 156"/>
                <a:gd name="T7" fmla="*/ 13 h 218"/>
                <a:gd name="T8" fmla="*/ 7 w 156"/>
                <a:gd name="T9" fmla="*/ 19 h 218"/>
                <a:gd name="T10" fmla="*/ 0 w 156"/>
                <a:gd name="T11" fmla="*/ 43 h 218"/>
                <a:gd name="T12" fmla="*/ 6 w 156"/>
                <a:gd name="T13" fmla="*/ 65 h 218"/>
                <a:gd name="T14" fmla="*/ 13 w 156"/>
                <a:gd name="T15" fmla="*/ 74 h 218"/>
                <a:gd name="T16" fmla="*/ 109 w 156"/>
                <a:gd name="T17" fmla="*/ 170 h 218"/>
                <a:gd name="T18" fmla="*/ 156 w 156"/>
                <a:gd name="T19" fmla="*/ 218 h 218"/>
                <a:gd name="T20" fmla="*/ 145 w 156"/>
                <a:gd name="T21" fmla="*/ 188 h 218"/>
                <a:gd name="T22" fmla="*/ 145 w 156"/>
                <a:gd name="T23" fmla="*/ 188 h 218"/>
                <a:gd name="T24" fmla="*/ 145 w 156"/>
                <a:gd name="T25" fmla="*/ 84 h 218"/>
                <a:gd name="T26" fmla="*/ 145 w 156"/>
                <a:gd name="T27" fmla="*/ 84 h 218"/>
                <a:gd name="T28" fmla="*/ 74 w 156"/>
                <a:gd name="T29" fmla="*/ 13 h 218"/>
                <a:gd name="T30" fmla="*/ 69 w 156"/>
                <a:gd name="T31" fmla="*/ 9 h 218"/>
                <a:gd name="T32" fmla="*/ 43 w 156"/>
                <a:gd name="T3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218">
                  <a:moveTo>
                    <a:pt x="43" y="0"/>
                  </a:moveTo>
                  <a:cubicBezTo>
                    <a:pt x="32" y="0"/>
                    <a:pt x="21" y="4"/>
                    <a:pt x="13" y="13"/>
                  </a:cubicBezTo>
                  <a:cubicBezTo>
                    <a:pt x="13" y="13"/>
                    <a:pt x="13" y="13"/>
                    <a:pt x="13" y="13"/>
                  </a:cubicBezTo>
                  <a:cubicBezTo>
                    <a:pt x="13" y="13"/>
                    <a:pt x="13" y="13"/>
                    <a:pt x="13" y="13"/>
                  </a:cubicBezTo>
                  <a:cubicBezTo>
                    <a:pt x="11" y="15"/>
                    <a:pt x="9" y="17"/>
                    <a:pt x="7" y="19"/>
                  </a:cubicBezTo>
                  <a:cubicBezTo>
                    <a:pt x="2" y="27"/>
                    <a:pt x="0" y="35"/>
                    <a:pt x="0" y="43"/>
                  </a:cubicBezTo>
                  <a:cubicBezTo>
                    <a:pt x="0" y="51"/>
                    <a:pt x="2" y="58"/>
                    <a:pt x="6" y="65"/>
                  </a:cubicBezTo>
                  <a:cubicBezTo>
                    <a:pt x="8" y="68"/>
                    <a:pt x="10" y="71"/>
                    <a:pt x="13" y="74"/>
                  </a:cubicBezTo>
                  <a:cubicBezTo>
                    <a:pt x="109" y="170"/>
                    <a:pt x="109" y="170"/>
                    <a:pt x="109" y="170"/>
                  </a:cubicBezTo>
                  <a:cubicBezTo>
                    <a:pt x="156" y="218"/>
                    <a:pt x="156" y="218"/>
                    <a:pt x="156" y="218"/>
                  </a:cubicBezTo>
                  <a:cubicBezTo>
                    <a:pt x="149" y="209"/>
                    <a:pt x="145" y="199"/>
                    <a:pt x="145" y="188"/>
                  </a:cubicBezTo>
                  <a:cubicBezTo>
                    <a:pt x="145" y="188"/>
                    <a:pt x="145" y="188"/>
                    <a:pt x="145" y="188"/>
                  </a:cubicBezTo>
                  <a:cubicBezTo>
                    <a:pt x="145" y="84"/>
                    <a:pt x="145" y="84"/>
                    <a:pt x="145" y="84"/>
                  </a:cubicBezTo>
                  <a:cubicBezTo>
                    <a:pt x="145" y="84"/>
                    <a:pt x="145" y="84"/>
                    <a:pt x="145" y="84"/>
                  </a:cubicBezTo>
                  <a:cubicBezTo>
                    <a:pt x="74" y="13"/>
                    <a:pt x="74" y="13"/>
                    <a:pt x="74" y="13"/>
                  </a:cubicBezTo>
                  <a:cubicBezTo>
                    <a:pt x="72" y="11"/>
                    <a:pt x="71" y="10"/>
                    <a:pt x="69" y="9"/>
                  </a:cubicBezTo>
                  <a:cubicBezTo>
                    <a:pt x="61" y="3"/>
                    <a:pt x="52" y="0"/>
                    <a:pt x="43" y="0"/>
                  </a:cubicBezTo>
                </a:path>
              </a:pathLst>
            </a:custGeom>
            <a:solidFill>
              <a:schemeClr val="accent5"/>
            </a:solidFill>
            <a:ln w="3175">
              <a:solidFill>
                <a:schemeClr val="accent5"/>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192" name="Freeform 43">
              <a:extLst>
                <a:ext uri="{FF2B5EF4-FFF2-40B4-BE49-F238E27FC236}">
                  <a16:creationId xmlns:a16="http://schemas.microsoft.com/office/drawing/2014/main" id="{AC8410DE-6D43-E741-94ED-C3DF0A61B07F}"/>
                </a:ext>
              </a:extLst>
            </p:cNvPr>
            <p:cNvSpPr>
              <a:spLocks/>
            </p:cNvSpPr>
            <p:nvPr/>
          </p:nvSpPr>
          <p:spPr bwMode="auto">
            <a:xfrm>
              <a:off x="-1337343" y="7203054"/>
              <a:ext cx="93476" cy="356493"/>
            </a:xfrm>
            <a:custGeom>
              <a:avLst/>
              <a:gdLst>
                <a:gd name="T0" fmla="*/ 43 w 86"/>
                <a:gd name="T1" fmla="*/ 0 h 328"/>
                <a:gd name="T2" fmla="*/ 0 w 86"/>
                <a:gd name="T3" fmla="*/ 43 h 328"/>
                <a:gd name="T4" fmla="*/ 0 w 86"/>
                <a:gd name="T5" fmla="*/ 285 h 328"/>
                <a:gd name="T6" fmla="*/ 43 w 86"/>
                <a:gd name="T7" fmla="*/ 328 h 328"/>
                <a:gd name="T8" fmla="*/ 86 w 86"/>
                <a:gd name="T9" fmla="*/ 285 h 328"/>
                <a:gd name="T10" fmla="*/ 86 w 86"/>
                <a:gd name="T11" fmla="*/ 43 h 328"/>
                <a:gd name="T12" fmla="*/ 43 w 86"/>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86" h="328">
                  <a:moveTo>
                    <a:pt x="43" y="0"/>
                  </a:moveTo>
                  <a:cubicBezTo>
                    <a:pt x="19" y="0"/>
                    <a:pt x="0" y="19"/>
                    <a:pt x="0" y="43"/>
                  </a:cubicBezTo>
                  <a:cubicBezTo>
                    <a:pt x="0" y="285"/>
                    <a:pt x="0" y="285"/>
                    <a:pt x="0" y="285"/>
                  </a:cubicBezTo>
                  <a:cubicBezTo>
                    <a:pt x="43" y="328"/>
                    <a:pt x="43" y="328"/>
                    <a:pt x="43" y="328"/>
                  </a:cubicBezTo>
                  <a:cubicBezTo>
                    <a:pt x="86" y="285"/>
                    <a:pt x="86" y="285"/>
                    <a:pt x="86" y="285"/>
                  </a:cubicBezTo>
                  <a:cubicBezTo>
                    <a:pt x="86" y="43"/>
                    <a:pt x="86" y="43"/>
                    <a:pt x="86" y="43"/>
                  </a:cubicBezTo>
                  <a:cubicBezTo>
                    <a:pt x="86" y="19"/>
                    <a:pt x="67" y="0"/>
                    <a:pt x="43" y="0"/>
                  </a:cubicBezTo>
                </a:path>
              </a:pathLst>
            </a:custGeom>
            <a:solidFill>
              <a:schemeClr val="accent5"/>
            </a:solidFill>
            <a:ln w="3175">
              <a:solidFill>
                <a:schemeClr val="accent5"/>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193" name="Freeform 44">
              <a:extLst>
                <a:ext uri="{FF2B5EF4-FFF2-40B4-BE49-F238E27FC236}">
                  <a16:creationId xmlns:a16="http://schemas.microsoft.com/office/drawing/2014/main" id="{F0DCC891-376E-714A-93CF-38EA9F3AECE4}"/>
                </a:ext>
              </a:extLst>
            </p:cNvPr>
            <p:cNvSpPr>
              <a:spLocks noEditPoints="1"/>
            </p:cNvSpPr>
            <p:nvPr/>
          </p:nvSpPr>
          <p:spPr bwMode="auto">
            <a:xfrm>
              <a:off x="-1290605" y="7674101"/>
              <a:ext cx="1375" cy="0"/>
            </a:xfrm>
            <a:custGeom>
              <a:avLst/>
              <a:gdLst>
                <a:gd name="T0" fmla="*/ 0 w 1"/>
                <a:gd name="T1" fmla="*/ 0 w 1"/>
                <a:gd name="T2" fmla="*/ 0 w 1"/>
                <a:gd name="T3" fmla="*/ 0 w 1"/>
                <a:gd name="T4" fmla="*/ 0 w 1"/>
                <a:gd name="T5" fmla="*/ 0 w 1"/>
                <a:gd name="T6" fmla="*/ 0 w 1"/>
                <a:gd name="T7" fmla="*/ 0 w 1"/>
                <a:gd name="T8" fmla="*/ 0 w 1"/>
                <a:gd name="T9" fmla="*/ 0 w 1"/>
                <a:gd name="T10" fmla="*/ 0 w 1"/>
                <a:gd name="T11" fmla="*/ 0 w 1"/>
                <a:gd name="T12" fmla="*/ 1 w 1"/>
                <a:gd name="T13" fmla="*/ 1 w 1"/>
                <a:gd name="T14" fmla="*/ 1 w 1"/>
                <a:gd name="T15" fmla="*/ 1 w 1"/>
                <a:gd name="T16" fmla="*/ 1 w 1"/>
                <a:gd name="T17"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Lst>
              <a:rect l="0" t="0" r="r" b="b"/>
              <a:pathLst>
                <a:path w="1">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194" name="Freeform 45">
              <a:extLst>
                <a:ext uri="{FF2B5EF4-FFF2-40B4-BE49-F238E27FC236}">
                  <a16:creationId xmlns:a16="http://schemas.microsoft.com/office/drawing/2014/main" id="{42575AAE-74B7-9644-9393-371AED7EAFE7}"/>
                </a:ext>
              </a:extLst>
            </p:cNvPr>
            <p:cNvSpPr>
              <a:spLocks noEditPoints="1"/>
            </p:cNvSpPr>
            <p:nvPr/>
          </p:nvSpPr>
          <p:spPr bwMode="auto">
            <a:xfrm>
              <a:off x="-1494970" y="7431246"/>
              <a:ext cx="157627" cy="175497"/>
            </a:xfrm>
            <a:custGeom>
              <a:avLst/>
              <a:gdLst>
                <a:gd name="T0" fmla="*/ 6 w 145"/>
                <a:gd name="T1" fmla="*/ 56 h 161"/>
                <a:gd name="T2" fmla="*/ 13 w 145"/>
                <a:gd name="T3" fmla="*/ 65 h 161"/>
                <a:gd name="T4" fmla="*/ 109 w 145"/>
                <a:gd name="T5" fmla="*/ 161 h 161"/>
                <a:gd name="T6" fmla="*/ 13 w 145"/>
                <a:gd name="T7" fmla="*/ 65 h 161"/>
                <a:gd name="T8" fmla="*/ 6 w 145"/>
                <a:gd name="T9" fmla="*/ 56 h 161"/>
                <a:gd name="T10" fmla="*/ 7 w 145"/>
                <a:gd name="T11" fmla="*/ 10 h 161"/>
                <a:gd name="T12" fmla="*/ 0 w 145"/>
                <a:gd name="T13" fmla="*/ 34 h 161"/>
                <a:gd name="T14" fmla="*/ 7 w 145"/>
                <a:gd name="T15" fmla="*/ 10 h 161"/>
                <a:gd name="T16" fmla="*/ 69 w 145"/>
                <a:gd name="T17" fmla="*/ 0 h 161"/>
                <a:gd name="T18" fmla="*/ 74 w 145"/>
                <a:gd name="T19" fmla="*/ 4 h 161"/>
                <a:gd name="T20" fmla="*/ 145 w 145"/>
                <a:gd name="T21" fmla="*/ 75 h 161"/>
                <a:gd name="T22" fmla="*/ 74 w 145"/>
                <a:gd name="T23" fmla="*/ 4 h 161"/>
                <a:gd name="T24" fmla="*/ 69 w 145"/>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61">
                  <a:moveTo>
                    <a:pt x="6" y="56"/>
                  </a:moveTo>
                  <a:cubicBezTo>
                    <a:pt x="8" y="59"/>
                    <a:pt x="10" y="62"/>
                    <a:pt x="13" y="65"/>
                  </a:cubicBezTo>
                  <a:cubicBezTo>
                    <a:pt x="109" y="161"/>
                    <a:pt x="109" y="161"/>
                    <a:pt x="109" y="161"/>
                  </a:cubicBezTo>
                  <a:cubicBezTo>
                    <a:pt x="13" y="65"/>
                    <a:pt x="13" y="65"/>
                    <a:pt x="13" y="65"/>
                  </a:cubicBezTo>
                  <a:cubicBezTo>
                    <a:pt x="10" y="62"/>
                    <a:pt x="8" y="59"/>
                    <a:pt x="6" y="56"/>
                  </a:cubicBezTo>
                  <a:moveTo>
                    <a:pt x="7" y="10"/>
                  </a:moveTo>
                  <a:cubicBezTo>
                    <a:pt x="2" y="18"/>
                    <a:pt x="0" y="26"/>
                    <a:pt x="0" y="34"/>
                  </a:cubicBezTo>
                  <a:cubicBezTo>
                    <a:pt x="0" y="26"/>
                    <a:pt x="2" y="18"/>
                    <a:pt x="7" y="10"/>
                  </a:cubicBezTo>
                  <a:moveTo>
                    <a:pt x="69" y="0"/>
                  </a:moveTo>
                  <a:cubicBezTo>
                    <a:pt x="71" y="1"/>
                    <a:pt x="72" y="2"/>
                    <a:pt x="74" y="4"/>
                  </a:cubicBezTo>
                  <a:cubicBezTo>
                    <a:pt x="145" y="75"/>
                    <a:pt x="145" y="75"/>
                    <a:pt x="145" y="75"/>
                  </a:cubicBezTo>
                  <a:cubicBezTo>
                    <a:pt x="74" y="4"/>
                    <a:pt x="74" y="4"/>
                    <a:pt x="74" y="4"/>
                  </a:cubicBezTo>
                  <a:cubicBezTo>
                    <a:pt x="72" y="2"/>
                    <a:pt x="71" y="1"/>
                    <a:pt x="69"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195" name="Freeform 47">
              <a:extLst>
                <a:ext uri="{FF2B5EF4-FFF2-40B4-BE49-F238E27FC236}">
                  <a16:creationId xmlns:a16="http://schemas.microsoft.com/office/drawing/2014/main" id="{E2CEDDC5-78B8-A14D-A088-072B66B3F979}"/>
                </a:ext>
              </a:extLst>
            </p:cNvPr>
            <p:cNvSpPr>
              <a:spLocks/>
            </p:cNvSpPr>
            <p:nvPr/>
          </p:nvSpPr>
          <p:spPr bwMode="auto">
            <a:xfrm>
              <a:off x="-1289231" y="7658980"/>
              <a:ext cx="33450" cy="15121"/>
            </a:xfrm>
            <a:custGeom>
              <a:avLst/>
              <a:gdLst>
                <a:gd name="T0" fmla="*/ 31 w 31"/>
                <a:gd name="T1" fmla="*/ 0 h 14"/>
                <a:gd name="T2" fmla="*/ 30 w 31"/>
                <a:gd name="T3" fmla="*/ 0 h 14"/>
                <a:gd name="T4" fmla="*/ 30 w 31"/>
                <a:gd name="T5" fmla="*/ 1 h 14"/>
                <a:gd name="T6" fmla="*/ 17 w 31"/>
                <a:gd name="T7" fmla="*/ 10 h 14"/>
                <a:gd name="T8" fmla="*/ 7 w 31"/>
                <a:gd name="T9" fmla="*/ 13 h 14"/>
                <a:gd name="T10" fmla="*/ 0 w 31"/>
                <a:gd name="T11" fmla="*/ 14 h 14"/>
                <a:gd name="T12" fmla="*/ 30 w 31"/>
                <a:gd name="T13" fmla="*/ 1 h 14"/>
                <a:gd name="T14" fmla="*/ 31 w 3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31" y="0"/>
                  </a:moveTo>
                  <a:cubicBezTo>
                    <a:pt x="30" y="0"/>
                    <a:pt x="30" y="0"/>
                    <a:pt x="30" y="0"/>
                  </a:cubicBezTo>
                  <a:cubicBezTo>
                    <a:pt x="30" y="1"/>
                    <a:pt x="30" y="1"/>
                    <a:pt x="30" y="1"/>
                  </a:cubicBezTo>
                  <a:cubicBezTo>
                    <a:pt x="26" y="5"/>
                    <a:pt x="22" y="8"/>
                    <a:pt x="17" y="10"/>
                  </a:cubicBezTo>
                  <a:cubicBezTo>
                    <a:pt x="14" y="11"/>
                    <a:pt x="10" y="12"/>
                    <a:pt x="7" y="13"/>
                  </a:cubicBezTo>
                  <a:cubicBezTo>
                    <a:pt x="5" y="13"/>
                    <a:pt x="2" y="13"/>
                    <a:pt x="0" y="14"/>
                  </a:cubicBezTo>
                  <a:cubicBezTo>
                    <a:pt x="11" y="13"/>
                    <a:pt x="21" y="9"/>
                    <a:pt x="30" y="1"/>
                  </a:cubicBezTo>
                  <a:cubicBezTo>
                    <a:pt x="30" y="0"/>
                    <a:pt x="31" y="0"/>
                    <a:pt x="31"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196" name="Freeform 48">
              <a:extLst>
                <a:ext uri="{FF2B5EF4-FFF2-40B4-BE49-F238E27FC236}">
                  <a16:creationId xmlns:a16="http://schemas.microsoft.com/office/drawing/2014/main" id="{B179ED83-C733-1948-BD6B-F32BFF4269D9}"/>
                </a:ext>
              </a:extLst>
            </p:cNvPr>
            <p:cNvSpPr>
              <a:spLocks/>
            </p:cNvSpPr>
            <p:nvPr/>
          </p:nvSpPr>
          <p:spPr bwMode="auto">
            <a:xfrm>
              <a:off x="-1270902" y="7658980"/>
              <a:ext cx="15121" cy="10539"/>
            </a:xfrm>
            <a:custGeom>
              <a:avLst/>
              <a:gdLst>
                <a:gd name="T0" fmla="*/ 14 w 14"/>
                <a:gd name="T1" fmla="*/ 0 h 10"/>
                <a:gd name="T2" fmla="*/ 13 w 14"/>
                <a:gd name="T3" fmla="*/ 1 h 10"/>
                <a:gd name="T4" fmla="*/ 0 w 14"/>
                <a:gd name="T5" fmla="*/ 10 h 10"/>
                <a:gd name="T6" fmla="*/ 13 w 14"/>
                <a:gd name="T7" fmla="*/ 1 h 10"/>
                <a:gd name="T8" fmla="*/ 13 w 14"/>
                <a:gd name="T9" fmla="*/ 0 h 10"/>
                <a:gd name="T10" fmla="*/ 14 w 14"/>
                <a:gd name="T11" fmla="*/ 0 h 10"/>
                <a:gd name="T12" fmla="*/ 14 w 1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4" h="10">
                  <a:moveTo>
                    <a:pt x="14" y="0"/>
                  </a:moveTo>
                  <a:cubicBezTo>
                    <a:pt x="13" y="1"/>
                    <a:pt x="13" y="1"/>
                    <a:pt x="13" y="1"/>
                  </a:cubicBezTo>
                  <a:cubicBezTo>
                    <a:pt x="9" y="5"/>
                    <a:pt x="5" y="8"/>
                    <a:pt x="0" y="10"/>
                  </a:cubicBezTo>
                  <a:cubicBezTo>
                    <a:pt x="5" y="8"/>
                    <a:pt x="9" y="5"/>
                    <a:pt x="13" y="1"/>
                  </a:cubicBezTo>
                  <a:cubicBezTo>
                    <a:pt x="13" y="0"/>
                    <a:pt x="13" y="0"/>
                    <a:pt x="13" y="0"/>
                  </a:cubicBezTo>
                  <a:cubicBezTo>
                    <a:pt x="14" y="0"/>
                    <a:pt x="14" y="0"/>
                    <a:pt x="14" y="0"/>
                  </a:cubicBezTo>
                  <a:cubicBezTo>
                    <a:pt x="14" y="0"/>
                    <a:pt x="14" y="0"/>
                    <a:pt x="14"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197" name="Freeform 49">
              <a:extLst>
                <a:ext uri="{FF2B5EF4-FFF2-40B4-BE49-F238E27FC236}">
                  <a16:creationId xmlns:a16="http://schemas.microsoft.com/office/drawing/2014/main" id="{E4A4A446-C5A8-FC42-86CB-41B8C5561EEB}"/>
                </a:ext>
              </a:extLst>
            </p:cNvPr>
            <p:cNvSpPr>
              <a:spLocks noEditPoints="1"/>
            </p:cNvSpPr>
            <p:nvPr/>
          </p:nvSpPr>
          <p:spPr bwMode="auto">
            <a:xfrm>
              <a:off x="-1290605" y="7674101"/>
              <a:ext cx="1375" cy="0"/>
            </a:xfrm>
            <a:custGeom>
              <a:avLst/>
              <a:gdLst>
                <a:gd name="T0" fmla="*/ 0 w 1"/>
                <a:gd name="T1" fmla="*/ 0 w 1"/>
                <a:gd name="T2" fmla="*/ 0 w 1"/>
                <a:gd name="T3" fmla="*/ 0 w 1"/>
                <a:gd name="T4" fmla="*/ 0 w 1"/>
                <a:gd name="T5" fmla="*/ 0 w 1"/>
                <a:gd name="T6" fmla="*/ 0 w 1"/>
                <a:gd name="T7" fmla="*/ 0 w 1"/>
                <a:gd name="T8" fmla="*/ 0 w 1"/>
                <a:gd name="T9" fmla="*/ 0 w 1"/>
                <a:gd name="T10" fmla="*/ 0 w 1"/>
                <a:gd name="T11" fmla="*/ 0 w 1"/>
                <a:gd name="T12" fmla="*/ 0 w 1"/>
                <a:gd name="T13" fmla="*/ 0 w 1"/>
                <a:gd name="T14" fmla="*/ 0 w 1"/>
                <a:gd name="T15" fmla="*/ 0 w 1"/>
                <a:gd name="T16" fmla="*/ 1 w 1"/>
                <a:gd name="T17" fmla="*/ 0 w 1"/>
                <a:gd name="T18" fmla="*/ 1 w 1"/>
                <a:gd name="T19" fmla="*/ 1 w 1"/>
                <a:gd name="T20" fmla="*/ 1 w 1"/>
                <a:gd name="T21" fmla="*/ 1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Lst>
              <a:rect l="0" t="0" r="r" b="b"/>
              <a:pathLst>
                <a:path w="1">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0" y="0"/>
                    <a:pt x="0" y="0"/>
                    <a:pt x="0" y="0"/>
                  </a:cubicBezTo>
                  <a:cubicBezTo>
                    <a:pt x="0" y="0"/>
                    <a:pt x="0" y="0"/>
                    <a:pt x="1" y="0"/>
                  </a:cubicBezTo>
                  <a:moveTo>
                    <a:pt x="1" y="0"/>
                  </a:moveTo>
                  <a:cubicBezTo>
                    <a:pt x="1" y="0"/>
                    <a:pt x="1" y="0"/>
                    <a:pt x="1" y="0"/>
                  </a:cubicBezTo>
                  <a:cubicBezTo>
                    <a:pt x="1" y="0"/>
                    <a:pt x="1" y="0"/>
                    <a:pt x="1"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199" name="Freeform 50">
              <a:extLst>
                <a:ext uri="{FF2B5EF4-FFF2-40B4-BE49-F238E27FC236}">
                  <a16:creationId xmlns:a16="http://schemas.microsoft.com/office/drawing/2014/main" id="{55E75B14-F527-C24F-9249-6F41303D750D}"/>
                </a:ext>
              </a:extLst>
            </p:cNvPr>
            <p:cNvSpPr>
              <a:spLocks/>
            </p:cNvSpPr>
            <p:nvPr/>
          </p:nvSpPr>
          <p:spPr bwMode="auto">
            <a:xfrm>
              <a:off x="-1290605" y="7672726"/>
              <a:ext cx="8706" cy="1375"/>
            </a:xfrm>
            <a:custGeom>
              <a:avLst/>
              <a:gdLst>
                <a:gd name="T0" fmla="*/ 8 w 8"/>
                <a:gd name="T1" fmla="*/ 0 h 1"/>
                <a:gd name="T2" fmla="*/ 0 w 8"/>
                <a:gd name="T3" fmla="*/ 1 h 1"/>
                <a:gd name="T4" fmla="*/ 0 w 8"/>
                <a:gd name="T5" fmla="*/ 1 h 1"/>
                <a:gd name="T6" fmla="*/ 0 w 8"/>
                <a:gd name="T7" fmla="*/ 1 h 1"/>
                <a:gd name="T8" fmla="*/ 0 w 8"/>
                <a:gd name="T9" fmla="*/ 1 h 1"/>
                <a:gd name="T10" fmla="*/ 0 w 8"/>
                <a:gd name="T11" fmla="*/ 1 h 1"/>
                <a:gd name="T12" fmla="*/ 0 w 8"/>
                <a:gd name="T13" fmla="*/ 1 h 1"/>
                <a:gd name="T14" fmla="*/ 0 w 8"/>
                <a:gd name="T15" fmla="*/ 1 h 1"/>
                <a:gd name="T16" fmla="*/ 0 w 8"/>
                <a:gd name="T17" fmla="*/ 1 h 1"/>
                <a:gd name="T18" fmla="*/ 0 w 8"/>
                <a:gd name="T19" fmla="*/ 1 h 1"/>
                <a:gd name="T20" fmla="*/ 0 w 8"/>
                <a:gd name="T21" fmla="*/ 1 h 1"/>
                <a:gd name="T22" fmla="*/ 0 w 8"/>
                <a:gd name="T23" fmla="*/ 1 h 1"/>
                <a:gd name="T24" fmla="*/ 0 w 8"/>
                <a:gd name="T25" fmla="*/ 1 h 1"/>
                <a:gd name="T26" fmla="*/ 1 w 8"/>
                <a:gd name="T27" fmla="*/ 1 h 1"/>
                <a:gd name="T28" fmla="*/ 1 w 8"/>
                <a:gd name="T29" fmla="*/ 1 h 1"/>
                <a:gd name="T30" fmla="*/ 1 w 8"/>
                <a:gd name="T31" fmla="*/ 1 h 1"/>
                <a:gd name="T32" fmla="*/ 1 w 8"/>
                <a:gd name="T33" fmla="*/ 1 h 1"/>
                <a:gd name="T34" fmla="*/ 8 w 8"/>
                <a:gd name="T3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
                  <a:moveTo>
                    <a:pt x="8" y="0"/>
                  </a:moveTo>
                  <a:cubicBezTo>
                    <a:pt x="5" y="0"/>
                    <a:pt x="3"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3" y="0"/>
                    <a:pt x="6" y="0"/>
                    <a:pt x="8"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00" name="Freeform 51">
              <a:extLst>
                <a:ext uri="{FF2B5EF4-FFF2-40B4-BE49-F238E27FC236}">
                  <a16:creationId xmlns:a16="http://schemas.microsoft.com/office/drawing/2014/main" id="{5D791E38-9E92-2645-A357-CEE48F675351}"/>
                </a:ext>
              </a:extLst>
            </p:cNvPr>
            <p:cNvSpPr>
              <a:spLocks/>
            </p:cNvSpPr>
            <p:nvPr/>
          </p:nvSpPr>
          <p:spPr bwMode="auto">
            <a:xfrm>
              <a:off x="-1337343" y="7512809"/>
              <a:ext cx="46738" cy="113180"/>
            </a:xfrm>
            <a:custGeom>
              <a:avLst/>
              <a:gdLst>
                <a:gd name="T0" fmla="*/ 0 w 43"/>
                <a:gd name="T1" fmla="*/ 0 h 104"/>
                <a:gd name="T2" fmla="*/ 0 w 43"/>
                <a:gd name="T3" fmla="*/ 104 h 104"/>
                <a:gd name="T4" fmla="*/ 0 w 43"/>
                <a:gd name="T5" fmla="*/ 104 h 104"/>
                <a:gd name="T6" fmla="*/ 13 w 43"/>
                <a:gd name="T7" fmla="*/ 74 h 104"/>
                <a:gd name="T8" fmla="*/ 43 w 43"/>
                <a:gd name="T9" fmla="*/ 43 h 104"/>
                <a:gd name="T10" fmla="*/ 0 w 43"/>
                <a:gd name="T11" fmla="*/ 0 h 104"/>
              </a:gdLst>
              <a:ahLst/>
              <a:cxnLst>
                <a:cxn ang="0">
                  <a:pos x="T0" y="T1"/>
                </a:cxn>
                <a:cxn ang="0">
                  <a:pos x="T2" y="T3"/>
                </a:cxn>
                <a:cxn ang="0">
                  <a:pos x="T4" y="T5"/>
                </a:cxn>
                <a:cxn ang="0">
                  <a:pos x="T6" y="T7"/>
                </a:cxn>
                <a:cxn ang="0">
                  <a:pos x="T8" y="T9"/>
                </a:cxn>
                <a:cxn ang="0">
                  <a:pos x="T10" y="T11"/>
                </a:cxn>
              </a:cxnLst>
              <a:rect l="0" t="0" r="r" b="b"/>
              <a:pathLst>
                <a:path w="43" h="104">
                  <a:moveTo>
                    <a:pt x="0" y="0"/>
                  </a:moveTo>
                  <a:cubicBezTo>
                    <a:pt x="0" y="104"/>
                    <a:pt x="0" y="104"/>
                    <a:pt x="0" y="104"/>
                  </a:cubicBezTo>
                  <a:cubicBezTo>
                    <a:pt x="0" y="104"/>
                    <a:pt x="0" y="104"/>
                    <a:pt x="0" y="104"/>
                  </a:cubicBezTo>
                  <a:cubicBezTo>
                    <a:pt x="0" y="93"/>
                    <a:pt x="4" y="82"/>
                    <a:pt x="13" y="74"/>
                  </a:cubicBezTo>
                  <a:cubicBezTo>
                    <a:pt x="43" y="43"/>
                    <a:pt x="43" y="43"/>
                    <a:pt x="43" y="43"/>
                  </a:cubicBezTo>
                  <a:cubicBezTo>
                    <a:pt x="0" y="0"/>
                    <a:pt x="0" y="0"/>
                    <a:pt x="0" y="0"/>
                  </a:cubicBezTo>
                </a:path>
              </a:pathLst>
            </a:custGeom>
            <a:solidFill>
              <a:srgbClr val="F57302"/>
            </a:solidFill>
            <a:ln w="3175">
              <a:solidFill>
                <a:srgbClr val="F57302"/>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01" name="Freeform 52">
              <a:extLst>
                <a:ext uri="{FF2B5EF4-FFF2-40B4-BE49-F238E27FC236}">
                  <a16:creationId xmlns:a16="http://schemas.microsoft.com/office/drawing/2014/main" id="{2616AD93-DC3D-7D4A-9BFC-F812714EFFAC}"/>
                </a:ext>
              </a:extLst>
            </p:cNvPr>
            <p:cNvSpPr>
              <a:spLocks noEditPoints="1"/>
            </p:cNvSpPr>
            <p:nvPr/>
          </p:nvSpPr>
          <p:spPr bwMode="auto">
            <a:xfrm>
              <a:off x="-1325430" y="7431246"/>
              <a:ext cx="243771" cy="242855"/>
            </a:xfrm>
            <a:custGeom>
              <a:avLst/>
              <a:gdLst>
                <a:gd name="T0" fmla="*/ 0 w 224"/>
                <a:gd name="T1" fmla="*/ 209 h 223"/>
                <a:gd name="T2" fmla="*/ 2 w 224"/>
                <a:gd name="T3" fmla="*/ 210 h 223"/>
                <a:gd name="T4" fmla="*/ 32 w 224"/>
                <a:gd name="T5" fmla="*/ 223 h 223"/>
                <a:gd name="T6" fmla="*/ 32 w 224"/>
                <a:gd name="T7" fmla="*/ 223 h 223"/>
                <a:gd name="T8" fmla="*/ 32 w 224"/>
                <a:gd name="T9" fmla="*/ 223 h 223"/>
                <a:gd name="T10" fmla="*/ 32 w 224"/>
                <a:gd name="T11" fmla="*/ 223 h 223"/>
                <a:gd name="T12" fmla="*/ 32 w 224"/>
                <a:gd name="T13" fmla="*/ 223 h 223"/>
                <a:gd name="T14" fmla="*/ 32 w 224"/>
                <a:gd name="T15" fmla="*/ 223 h 223"/>
                <a:gd name="T16" fmla="*/ 32 w 224"/>
                <a:gd name="T17" fmla="*/ 223 h 223"/>
                <a:gd name="T18" fmla="*/ 32 w 224"/>
                <a:gd name="T19" fmla="*/ 223 h 223"/>
                <a:gd name="T20" fmla="*/ 32 w 224"/>
                <a:gd name="T21" fmla="*/ 223 h 223"/>
                <a:gd name="T22" fmla="*/ 32 w 224"/>
                <a:gd name="T23" fmla="*/ 223 h 223"/>
                <a:gd name="T24" fmla="*/ 32 w 224"/>
                <a:gd name="T25" fmla="*/ 223 h 223"/>
                <a:gd name="T26" fmla="*/ 32 w 224"/>
                <a:gd name="T27" fmla="*/ 223 h 223"/>
                <a:gd name="T28" fmla="*/ 32 w 224"/>
                <a:gd name="T29" fmla="*/ 223 h 223"/>
                <a:gd name="T30" fmla="*/ 32 w 224"/>
                <a:gd name="T31" fmla="*/ 223 h 223"/>
                <a:gd name="T32" fmla="*/ 21 w 224"/>
                <a:gd name="T33" fmla="*/ 221 h 223"/>
                <a:gd name="T34" fmla="*/ 2 w 224"/>
                <a:gd name="T35" fmla="*/ 210 h 223"/>
                <a:gd name="T36" fmla="*/ 1 w 224"/>
                <a:gd name="T37" fmla="*/ 209 h 223"/>
                <a:gd name="T38" fmla="*/ 0 w 224"/>
                <a:gd name="T39" fmla="*/ 209 h 223"/>
                <a:gd name="T40" fmla="*/ 146 w 224"/>
                <a:gd name="T41" fmla="*/ 4 h 223"/>
                <a:gd name="T42" fmla="*/ 146 w 224"/>
                <a:gd name="T43" fmla="*/ 4 h 223"/>
                <a:gd name="T44" fmla="*/ 75 w 224"/>
                <a:gd name="T45" fmla="*/ 75 h 223"/>
                <a:gd name="T46" fmla="*/ 75 w 224"/>
                <a:gd name="T47" fmla="*/ 75 h 223"/>
                <a:gd name="T48" fmla="*/ 146 w 224"/>
                <a:gd name="T49" fmla="*/ 4 h 223"/>
                <a:gd name="T50" fmla="*/ 146 w 224"/>
                <a:gd name="T51" fmla="*/ 4 h 223"/>
                <a:gd name="T52" fmla="*/ 204 w 224"/>
                <a:gd name="T53" fmla="*/ 0 h 223"/>
                <a:gd name="T54" fmla="*/ 208 w 224"/>
                <a:gd name="T55" fmla="*/ 4 h 223"/>
                <a:gd name="T56" fmla="*/ 208 w 224"/>
                <a:gd name="T57" fmla="*/ 65 h 223"/>
                <a:gd name="T58" fmla="*/ 135 w 224"/>
                <a:gd name="T59" fmla="*/ 137 h 223"/>
                <a:gd name="T60" fmla="*/ 208 w 224"/>
                <a:gd name="T61" fmla="*/ 65 h 223"/>
                <a:gd name="T62" fmla="*/ 208 w 224"/>
                <a:gd name="T63" fmla="*/ 4 h 223"/>
                <a:gd name="T64" fmla="*/ 208 w 224"/>
                <a:gd name="T65" fmla="*/ 4 h 223"/>
                <a:gd name="T66" fmla="*/ 204 w 224"/>
                <a:gd name="T6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4" h="223">
                  <a:moveTo>
                    <a:pt x="0" y="209"/>
                  </a:moveTo>
                  <a:cubicBezTo>
                    <a:pt x="1" y="209"/>
                    <a:pt x="1" y="209"/>
                    <a:pt x="2" y="210"/>
                  </a:cubicBezTo>
                  <a:cubicBezTo>
                    <a:pt x="10" y="218"/>
                    <a:pt x="21"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32" y="223"/>
                    <a:pt x="32" y="223"/>
                    <a:pt x="32" y="223"/>
                  </a:cubicBezTo>
                  <a:cubicBezTo>
                    <a:pt x="28" y="222"/>
                    <a:pt x="24" y="222"/>
                    <a:pt x="21" y="221"/>
                  </a:cubicBezTo>
                  <a:cubicBezTo>
                    <a:pt x="14" y="219"/>
                    <a:pt x="7" y="215"/>
                    <a:pt x="2" y="210"/>
                  </a:cubicBezTo>
                  <a:cubicBezTo>
                    <a:pt x="1" y="209"/>
                    <a:pt x="1" y="209"/>
                    <a:pt x="1" y="209"/>
                  </a:cubicBezTo>
                  <a:cubicBezTo>
                    <a:pt x="0" y="209"/>
                    <a:pt x="0" y="209"/>
                    <a:pt x="0" y="209"/>
                  </a:cubicBezTo>
                  <a:moveTo>
                    <a:pt x="146" y="4"/>
                  </a:moveTo>
                  <a:cubicBezTo>
                    <a:pt x="146" y="4"/>
                    <a:pt x="146" y="4"/>
                    <a:pt x="146" y="4"/>
                  </a:cubicBezTo>
                  <a:cubicBezTo>
                    <a:pt x="75" y="75"/>
                    <a:pt x="75" y="75"/>
                    <a:pt x="75" y="75"/>
                  </a:cubicBezTo>
                  <a:cubicBezTo>
                    <a:pt x="75" y="75"/>
                    <a:pt x="75" y="75"/>
                    <a:pt x="75" y="75"/>
                  </a:cubicBezTo>
                  <a:cubicBezTo>
                    <a:pt x="146" y="4"/>
                    <a:pt x="146" y="4"/>
                    <a:pt x="146" y="4"/>
                  </a:cubicBezTo>
                  <a:cubicBezTo>
                    <a:pt x="146" y="4"/>
                    <a:pt x="146" y="4"/>
                    <a:pt x="146" y="4"/>
                  </a:cubicBezTo>
                  <a:moveTo>
                    <a:pt x="204" y="0"/>
                  </a:moveTo>
                  <a:cubicBezTo>
                    <a:pt x="205" y="1"/>
                    <a:pt x="206" y="3"/>
                    <a:pt x="208" y="4"/>
                  </a:cubicBezTo>
                  <a:cubicBezTo>
                    <a:pt x="224" y="21"/>
                    <a:pt x="224" y="48"/>
                    <a:pt x="208" y="65"/>
                  </a:cubicBezTo>
                  <a:cubicBezTo>
                    <a:pt x="135" y="137"/>
                    <a:pt x="135" y="137"/>
                    <a:pt x="135" y="137"/>
                  </a:cubicBezTo>
                  <a:cubicBezTo>
                    <a:pt x="208" y="65"/>
                    <a:pt x="208" y="65"/>
                    <a:pt x="208" y="65"/>
                  </a:cubicBezTo>
                  <a:cubicBezTo>
                    <a:pt x="224" y="48"/>
                    <a:pt x="224" y="21"/>
                    <a:pt x="208" y="4"/>
                  </a:cubicBezTo>
                  <a:cubicBezTo>
                    <a:pt x="208" y="4"/>
                    <a:pt x="208" y="4"/>
                    <a:pt x="208" y="4"/>
                  </a:cubicBezTo>
                  <a:cubicBezTo>
                    <a:pt x="206" y="3"/>
                    <a:pt x="205" y="1"/>
                    <a:pt x="204" y="0"/>
                  </a:cubicBezTo>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02" name="Freeform 53">
              <a:extLst>
                <a:ext uri="{FF2B5EF4-FFF2-40B4-BE49-F238E27FC236}">
                  <a16:creationId xmlns:a16="http://schemas.microsoft.com/office/drawing/2014/main" id="{B797E1B3-3305-A842-9A7D-3F1C301C8F2D}"/>
                </a:ext>
              </a:extLst>
            </p:cNvPr>
            <p:cNvSpPr>
              <a:spLocks noEditPoints="1"/>
            </p:cNvSpPr>
            <p:nvPr/>
          </p:nvSpPr>
          <p:spPr bwMode="auto">
            <a:xfrm>
              <a:off x="-1325430" y="7421623"/>
              <a:ext cx="243771" cy="250186"/>
            </a:xfrm>
            <a:custGeom>
              <a:avLst/>
              <a:gdLst>
                <a:gd name="T0" fmla="*/ 0 w 224"/>
                <a:gd name="T1" fmla="*/ 218 h 230"/>
                <a:gd name="T2" fmla="*/ 0 w 224"/>
                <a:gd name="T3" fmla="*/ 218 h 230"/>
                <a:gd name="T4" fmla="*/ 1 w 224"/>
                <a:gd name="T5" fmla="*/ 218 h 230"/>
                <a:gd name="T6" fmla="*/ 2 w 224"/>
                <a:gd name="T7" fmla="*/ 219 h 230"/>
                <a:gd name="T8" fmla="*/ 21 w 224"/>
                <a:gd name="T9" fmla="*/ 230 h 230"/>
                <a:gd name="T10" fmla="*/ 2 w 224"/>
                <a:gd name="T11" fmla="*/ 219 h 230"/>
                <a:gd name="T12" fmla="*/ 0 w 224"/>
                <a:gd name="T13" fmla="*/ 218 h 230"/>
                <a:gd name="T14" fmla="*/ 177 w 224"/>
                <a:gd name="T15" fmla="*/ 0 h 230"/>
                <a:gd name="T16" fmla="*/ 146 w 224"/>
                <a:gd name="T17" fmla="*/ 13 h 230"/>
                <a:gd name="T18" fmla="*/ 146 w 224"/>
                <a:gd name="T19" fmla="*/ 13 h 230"/>
                <a:gd name="T20" fmla="*/ 75 w 224"/>
                <a:gd name="T21" fmla="*/ 84 h 230"/>
                <a:gd name="T22" fmla="*/ 75 w 224"/>
                <a:gd name="T23" fmla="*/ 188 h 230"/>
                <a:gd name="T24" fmla="*/ 73 w 224"/>
                <a:gd name="T25" fmla="*/ 202 h 230"/>
                <a:gd name="T26" fmla="*/ 64 w 224"/>
                <a:gd name="T27" fmla="*/ 218 h 230"/>
                <a:gd name="T28" fmla="*/ 135 w 224"/>
                <a:gd name="T29" fmla="*/ 146 h 230"/>
                <a:gd name="T30" fmla="*/ 208 w 224"/>
                <a:gd name="T31" fmla="*/ 74 h 230"/>
                <a:gd name="T32" fmla="*/ 208 w 224"/>
                <a:gd name="T33" fmla="*/ 13 h 230"/>
                <a:gd name="T34" fmla="*/ 204 w 224"/>
                <a:gd name="T35" fmla="*/ 9 h 230"/>
                <a:gd name="T36" fmla="*/ 177 w 224"/>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230">
                  <a:moveTo>
                    <a:pt x="0" y="218"/>
                  </a:moveTo>
                  <a:cubicBezTo>
                    <a:pt x="0" y="218"/>
                    <a:pt x="0" y="218"/>
                    <a:pt x="0" y="218"/>
                  </a:cubicBezTo>
                  <a:cubicBezTo>
                    <a:pt x="1" y="218"/>
                    <a:pt x="1" y="218"/>
                    <a:pt x="1" y="218"/>
                  </a:cubicBezTo>
                  <a:cubicBezTo>
                    <a:pt x="2" y="219"/>
                    <a:pt x="2" y="219"/>
                    <a:pt x="2" y="219"/>
                  </a:cubicBezTo>
                  <a:cubicBezTo>
                    <a:pt x="7" y="224"/>
                    <a:pt x="14" y="228"/>
                    <a:pt x="21" y="230"/>
                  </a:cubicBezTo>
                  <a:cubicBezTo>
                    <a:pt x="14" y="228"/>
                    <a:pt x="7" y="224"/>
                    <a:pt x="2" y="219"/>
                  </a:cubicBezTo>
                  <a:cubicBezTo>
                    <a:pt x="0" y="218"/>
                    <a:pt x="0" y="218"/>
                    <a:pt x="0" y="218"/>
                  </a:cubicBezTo>
                  <a:moveTo>
                    <a:pt x="177" y="0"/>
                  </a:moveTo>
                  <a:cubicBezTo>
                    <a:pt x="166" y="0"/>
                    <a:pt x="155" y="4"/>
                    <a:pt x="146" y="13"/>
                  </a:cubicBezTo>
                  <a:cubicBezTo>
                    <a:pt x="146" y="13"/>
                    <a:pt x="146" y="13"/>
                    <a:pt x="146" y="13"/>
                  </a:cubicBezTo>
                  <a:cubicBezTo>
                    <a:pt x="75" y="84"/>
                    <a:pt x="75" y="84"/>
                    <a:pt x="75" y="84"/>
                  </a:cubicBezTo>
                  <a:cubicBezTo>
                    <a:pt x="75" y="188"/>
                    <a:pt x="75" y="188"/>
                    <a:pt x="75" y="188"/>
                  </a:cubicBezTo>
                  <a:cubicBezTo>
                    <a:pt x="75" y="193"/>
                    <a:pt x="75" y="198"/>
                    <a:pt x="73" y="202"/>
                  </a:cubicBezTo>
                  <a:cubicBezTo>
                    <a:pt x="71" y="208"/>
                    <a:pt x="68" y="213"/>
                    <a:pt x="64" y="218"/>
                  </a:cubicBezTo>
                  <a:cubicBezTo>
                    <a:pt x="135" y="146"/>
                    <a:pt x="135" y="146"/>
                    <a:pt x="135" y="146"/>
                  </a:cubicBezTo>
                  <a:cubicBezTo>
                    <a:pt x="208" y="74"/>
                    <a:pt x="208" y="74"/>
                    <a:pt x="208" y="74"/>
                  </a:cubicBezTo>
                  <a:cubicBezTo>
                    <a:pt x="224" y="57"/>
                    <a:pt x="224" y="30"/>
                    <a:pt x="208" y="13"/>
                  </a:cubicBezTo>
                  <a:cubicBezTo>
                    <a:pt x="206" y="12"/>
                    <a:pt x="205" y="10"/>
                    <a:pt x="204" y="9"/>
                  </a:cubicBezTo>
                  <a:cubicBezTo>
                    <a:pt x="196" y="3"/>
                    <a:pt x="186" y="0"/>
                    <a:pt x="177" y="0"/>
                  </a:cubicBezTo>
                </a:path>
              </a:pathLst>
            </a:custGeom>
            <a:solidFill>
              <a:schemeClr val="accent5"/>
            </a:solidFill>
            <a:ln w="3175">
              <a:solidFill>
                <a:schemeClr val="accent5"/>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04" name="Freeform 54">
              <a:extLst>
                <a:ext uri="{FF2B5EF4-FFF2-40B4-BE49-F238E27FC236}">
                  <a16:creationId xmlns:a16="http://schemas.microsoft.com/office/drawing/2014/main" id="{C59AF10D-F6ED-A544-9947-AFC22B5BD8C5}"/>
                </a:ext>
              </a:extLst>
            </p:cNvPr>
            <p:cNvSpPr>
              <a:spLocks/>
            </p:cNvSpPr>
            <p:nvPr/>
          </p:nvSpPr>
          <p:spPr bwMode="auto">
            <a:xfrm>
              <a:off x="-1290605" y="7512809"/>
              <a:ext cx="50404" cy="128759"/>
            </a:xfrm>
            <a:custGeom>
              <a:avLst/>
              <a:gdLst>
                <a:gd name="T0" fmla="*/ 43 w 46"/>
                <a:gd name="T1" fmla="*/ 0 h 118"/>
                <a:gd name="T2" fmla="*/ 0 w 46"/>
                <a:gd name="T3" fmla="*/ 43 h 118"/>
                <a:gd name="T4" fmla="*/ 31 w 46"/>
                <a:gd name="T5" fmla="*/ 74 h 118"/>
                <a:gd name="T6" fmla="*/ 41 w 46"/>
                <a:gd name="T7" fmla="*/ 118 h 118"/>
                <a:gd name="T8" fmla="*/ 43 w 46"/>
                <a:gd name="T9" fmla="*/ 104 h 118"/>
                <a:gd name="T10" fmla="*/ 43 w 46"/>
                <a:gd name="T11" fmla="*/ 0 h 118"/>
              </a:gdLst>
              <a:ahLst/>
              <a:cxnLst>
                <a:cxn ang="0">
                  <a:pos x="T0" y="T1"/>
                </a:cxn>
                <a:cxn ang="0">
                  <a:pos x="T2" y="T3"/>
                </a:cxn>
                <a:cxn ang="0">
                  <a:pos x="T4" y="T5"/>
                </a:cxn>
                <a:cxn ang="0">
                  <a:pos x="T6" y="T7"/>
                </a:cxn>
                <a:cxn ang="0">
                  <a:pos x="T8" y="T9"/>
                </a:cxn>
                <a:cxn ang="0">
                  <a:pos x="T10" y="T11"/>
                </a:cxn>
              </a:cxnLst>
              <a:rect l="0" t="0" r="r" b="b"/>
              <a:pathLst>
                <a:path w="46" h="118">
                  <a:moveTo>
                    <a:pt x="43" y="0"/>
                  </a:moveTo>
                  <a:cubicBezTo>
                    <a:pt x="0" y="43"/>
                    <a:pt x="0" y="43"/>
                    <a:pt x="0" y="43"/>
                  </a:cubicBezTo>
                  <a:cubicBezTo>
                    <a:pt x="31" y="74"/>
                    <a:pt x="31" y="74"/>
                    <a:pt x="31" y="74"/>
                  </a:cubicBezTo>
                  <a:cubicBezTo>
                    <a:pt x="43" y="86"/>
                    <a:pt x="46" y="103"/>
                    <a:pt x="41" y="118"/>
                  </a:cubicBezTo>
                  <a:cubicBezTo>
                    <a:pt x="43" y="114"/>
                    <a:pt x="43" y="109"/>
                    <a:pt x="43" y="104"/>
                  </a:cubicBezTo>
                  <a:cubicBezTo>
                    <a:pt x="43" y="0"/>
                    <a:pt x="43" y="0"/>
                    <a:pt x="43" y="0"/>
                  </a:cubicBezTo>
                </a:path>
              </a:pathLst>
            </a:custGeom>
            <a:solidFill>
              <a:srgbClr val="F57302"/>
            </a:solidFill>
            <a:ln w="3175">
              <a:solidFill>
                <a:srgbClr val="F57302"/>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05" name="Freeform 55">
              <a:extLst>
                <a:ext uri="{FF2B5EF4-FFF2-40B4-BE49-F238E27FC236}">
                  <a16:creationId xmlns:a16="http://schemas.microsoft.com/office/drawing/2014/main" id="{60C57ED3-82D9-C843-BABC-8767E2A49318}"/>
                </a:ext>
              </a:extLst>
            </p:cNvPr>
            <p:cNvSpPr>
              <a:spLocks noEditPoints="1"/>
            </p:cNvSpPr>
            <p:nvPr/>
          </p:nvSpPr>
          <p:spPr bwMode="auto">
            <a:xfrm>
              <a:off x="-1290605" y="767410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06" name="Freeform 56">
              <a:extLst>
                <a:ext uri="{FF2B5EF4-FFF2-40B4-BE49-F238E27FC236}">
                  <a16:creationId xmlns:a16="http://schemas.microsoft.com/office/drawing/2014/main" id="{2746BA96-54D8-E545-B34F-350EEB067971}"/>
                </a:ext>
              </a:extLst>
            </p:cNvPr>
            <p:cNvSpPr>
              <a:spLocks/>
            </p:cNvSpPr>
            <p:nvPr/>
          </p:nvSpPr>
          <p:spPr bwMode="auto">
            <a:xfrm>
              <a:off x="-1302519" y="7671810"/>
              <a:ext cx="11914" cy="2291"/>
            </a:xfrm>
            <a:custGeom>
              <a:avLst/>
              <a:gdLst>
                <a:gd name="T0" fmla="*/ 0 w 11"/>
                <a:gd name="T1" fmla="*/ 0 h 2"/>
                <a:gd name="T2" fmla="*/ 11 w 11"/>
                <a:gd name="T3" fmla="*/ 2 h 2"/>
                <a:gd name="T4" fmla="*/ 4 w 11"/>
                <a:gd name="T5" fmla="*/ 1 h 2"/>
                <a:gd name="T6" fmla="*/ 0 w 11"/>
                <a:gd name="T7" fmla="*/ 0 h 2"/>
              </a:gdLst>
              <a:ahLst/>
              <a:cxnLst>
                <a:cxn ang="0">
                  <a:pos x="T0" y="T1"/>
                </a:cxn>
                <a:cxn ang="0">
                  <a:pos x="T2" y="T3"/>
                </a:cxn>
                <a:cxn ang="0">
                  <a:pos x="T4" y="T5"/>
                </a:cxn>
                <a:cxn ang="0">
                  <a:pos x="T6" y="T7"/>
                </a:cxn>
              </a:cxnLst>
              <a:rect l="0" t="0" r="r" b="b"/>
              <a:pathLst>
                <a:path w="11" h="2">
                  <a:moveTo>
                    <a:pt x="0" y="0"/>
                  </a:moveTo>
                  <a:cubicBezTo>
                    <a:pt x="3" y="1"/>
                    <a:pt x="7" y="1"/>
                    <a:pt x="11" y="2"/>
                  </a:cubicBezTo>
                  <a:cubicBezTo>
                    <a:pt x="8" y="1"/>
                    <a:pt x="6" y="1"/>
                    <a:pt x="4" y="1"/>
                  </a:cubicBezTo>
                  <a:cubicBezTo>
                    <a:pt x="3" y="1"/>
                    <a:pt x="1" y="0"/>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07" name="Freeform 57">
              <a:extLst>
                <a:ext uri="{FF2B5EF4-FFF2-40B4-BE49-F238E27FC236}">
                  <a16:creationId xmlns:a16="http://schemas.microsoft.com/office/drawing/2014/main" id="{6299CE8E-9B47-5747-ACFD-A0214838EE91}"/>
                </a:ext>
              </a:extLst>
            </p:cNvPr>
            <p:cNvSpPr>
              <a:spLocks/>
            </p:cNvSpPr>
            <p:nvPr/>
          </p:nvSpPr>
          <p:spPr bwMode="auto">
            <a:xfrm>
              <a:off x="-1337343" y="7625988"/>
              <a:ext cx="39407" cy="46738"/>
            </a:xfrm>
            <a:custGeom>
              <a:avLst/>
              <a:gdLst>
                <a:gd name="T0" fmla="*/ 0 w 36"/>
                <a:gd name="T1" fmla="*/ 0 h 43"/>
                <a:gd name="T2" fmla="*/ 11 w 36"/>
                <a:gd name="T3" fmla="*/ 30 h 43"/>
                <a:gd name="T4" fmla="*/ 13 w 36"/>
                <a:gd name="T5" fmla="*/ 31 h 43"/>
                <a:gd name="T6" fmla="*/ 32 w 36"/>
                <a:gd name="T7" fmla="*/ 42 h 43"/>
                <a:gd name="T8" fmla="*/ 36 w 36"/>
                <a:gd name="T9" fmla="*/ 43 h 43"/>
                <a:gd name="T10" fmla="*/ 0 w 36"/>
                <a:gd name="T11" fmla="*/ 0 h 43"/>
              </a:gdLst>
              <a:ahLst/>
              <a:cxnLst>
                <a:cxn ang="0">
                  <a:pos x="T0" y="T1"/>
                </a:cxn>
                <a:cxn ang="0">
                  <a:pos x="T2" y="T3"/>
                </a:cxn>
                <a:cxn ang="0">
                  <a:pos x="T4" y="T5"/>
                </a:cxn>
                <a:cxn ang="0">
                  <a:pos x="T6" y="T7"/>
                </a:cxn>
                <a:cxn ang="0">
                  <a:pos x="T8" y="T9"/>
                </a:cxn>
                <a:cxn ang="0">
                  <a:pos x="T10" y="T11"/>
                </a:cxn>
              </a:cxnLst>
              <a:rect l="0" t="0" r="r" b="b"/>
              <a:pathLst>
                <a:path w="36" h="43">
                  <a:moveTo>
                    <a:pt x="0" y="0"/>
                  </a:moveTo>
                  <a:cubicBezTo>
                    <a:pt x="0" y="11"/>
                    <a:pt x="4" y="21"/>
                    <a:pt x="11" y="30"/>
                  </a:cubicBezTo>
                  <a:cubicBezTo>
                    <a:pt x="13" y="31"/>
                    <a:pt x="13" y="31"/>
                    <a:pt x="13" y="31"/>
                  </a:cubicBezTo>
                  <a:cubicBezTo>
                    <a:pt x="18" y="36"/>
                    <a:pt x="25" y="40"/>
                    <a:pt x="32" y="42"/>
                  </a:cubicBezTo>
                  <a:cubicBezTo>
                    <a:pt x="33" y="42"/>
                    <a:pt x="35" y="43"/>
                    <a:pt x="36" y="43"/>
                  </a:cubicBezTo>
                  <a:cubicBezTo>
                    <a:pt x="16" y="40"/>
                    <a:pt x="0" y="22"/>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67" name="Freeform 58">
              <a:extLst>
                <a:ext uri="{FF2B5EF4-FFF2-40B4-BE49-F238E27FC236}">
                  <a16:creationId xmlns:a16="http://schemas.microsoft.com/office/drawing/2014/main" id="{2AC12FF7-2197-9C44-8C92-A9ACC80A5C88}"/>
                </a:ext>
              </a:extLst>
            </p:cNvPr>
            <p:cNvSpPr>
              <a:spLocks/>
            </p:cNvSpPr>
            <p:nvPr/>
          </p:nvSpPr>
          <p:spPr bwMode="auto">
            <a:xfrm>
              <a:off x="-1281899" y="7669519"/>
              <a:ext cx="10997" cy="3208"/>
            </a:xfrm>
            <a:custGeom>
              <a:avLst/>
              <a:gdLst>
                <a:gd name="T0" fmla="*/ 10 w 10"/>
                <a:gd name="T1" fmla="*/ 0 h 3"/>
                <a:gd name="T2" fmla="*/ 5 w 10"/>
                <a:gd name="T3" fmla="*/ 2 h 3"/>
                <a:gd name="T4" fmla="*/ 0 w 10"/>
                <a:gd name="T5" fmla="*/ 3 h 3"/>
                <a:gd name="T6" fmla="*/ 10 w 10"/>
                <a:gd name="T7" fmla="*/ 0 h 3"/>
              </a:gdLst>
              <a:ahLst/>
              <a:cxnLst>
                <a:cxn ang="0">
                  <a:pos x="T0" y="T1"/>
                </a:cxn>
                <a:cxn ang="0">
                  <a:pos x="T2" y="T3"/>
                </a:cxn>
                <a:cxn ang="0">
                  <a:pos x="T4" y="T5"/>
                </a:cxn>
                <a:cxn ang="0">
                  <a:pos x="T6" y="T7"/>
                </a:cxn>
              </a:cxnLst>
              <a:rect l="0" t="0" r="r" b="b"/>
              <a:pathLst>
                <a:path w="10" h="3">
                  <a:moveTo>
                    <a:pt x="10" y="0"/>
                  </a:moveTo>
                  <a:cubicBezTo>
                    <a:pt x="8" y="0"/>
                    <a:pt x="7" y="1"/>
                    <a:pt x="5" y="2"/>
                  </a:cubicBezTo>
                  <a:cubicBezTo>
                    <a:pt x="3" y="2"/>
                    <a:pt x="2" y="2"/>
                    <a:pt x="0" y="3"/>
                  </a:cubicBezTo>
                  <a:cubicBezTo>
                    <a:pt x="3" y="2"/>
                    <a:pt x="7" y="1"/>
                    <a:pt x="1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68" name="Freeform 59">
              <a:extLst>
                <a:ext uri="{FF2B5EF4-FFF2-40B4-BE49-F238E27FC236}">
                  <a16:creationId xmlns:a16="http://schemas.microsoft.com/office/drawing/2014/main" id="{5BB4AF5F-9505-FC42-98F1-F43924C58B18}"/>
                </a:ext>
              </a:extLst>
            </p:cNvPr>
            <p:cNvSpPr>
              <a:spLocks/>
            </p:cNvSpPr>
            <p:nvPr/>
          </p:nvSpPr>
          <p:spPr bwMode="auto">
            <a:xfrm>
              <a:off x="-1276401" y="7641567"/>
              <a:ext cx="30701" cy="30242"/>
            </a:xfrm>
            <a:custGeom>
              <a:avLst/>
              <a:gdLst>
                <a:gd name="T0" fmla="*/ 28 w 28"/>
                <a:gd name="T1" fmla="*/ 0 h 28"/>
                <a:gd name="T2" fmla="*/ 0 w 28"/>
                <a:gd name="T3" fmla="*/ 28 h 28"/>
                <a:gd name="T4" fmla="*/ 5 w 28"/>
                <a:gd name="T5" fmla="*/ 26 h 28"/>
                <a:gd name="T6" fmla="*/ 18 w 28"/>
                <a:gd name="T7" fmla="*/ 17 h 28"/>
                <a:gd name="T8" fmla="*/ 19 w 28"/>
                <a:gd name="T9" fmla="*/ 16 h 28"/>
                <a:gd name="T10" fmla="*/ 28 w 28"/>
                <a:gd name="T11" fmla="*/ 0 h 28"/>
              </a:gdLst>
              <a:ahLst/>
              <a:cxnLst>
                <a:cxn ang="0">
                  <a:pos x="T0" y="T1"/>
                </a:cxn>
                <a:cxn ang="0">
                  <a:pos x="T2" y="T3"/>
                </a:cxn>
                <a:cxn ang="0">
                  <a:pos x="T4" y="T5"/>
                </a:cxn>
                <a:cxn ang="0">
                  <a:pos x="T6" y="T7"/>
                </a:cxn>
                <a:cxn ang="0">
                  <a:pos x="T8" y="T9"/>
                </a:cxn>
                <a:cxn ang="0">
                  <a:pos x="T10" y="T11"/>
                </a:cxn>
              </a:cxnLst>
              <a:rect l="0" t="0" r="r" b="b"/>
              <a:pathLst>
                <a:path w="28" h="28">
                  <a:moveTo>
                    <a:pt x="28" y="0"/>
                  </a:moveTo>
                  <a:cubicBezTo>
                    <a:pt x="24" y="13"/>
                    <a:pt x="13" y="23"/>
                    <a:pt x="0" y="28"/>
                  </a:cubicBezTo>
                  <a:cubicBezTo>
                    <a:pt x="2" y="27"/>
                    <a:pt x="3" y="26"/>
                    <a:pt x="5" y="26"/>
                  </a:cubicBezTo>
                  <a:cubicBezTo>
                    <a:pt x="10" y="24"/>
                    <a:pt x="14" y="21"/>
                    <a:pt x="18" y="17"/>
                  </a:cubicBezTo>
                  <a:cubicBezTo>
                    <a:pt x="19" y="16"/>
                    <a:pt x="19" y="16"/>
                    <a:pt x="19" y="16"/>
                  </a:cubicBezTo>
                  <a:cubicBezTo>
                    <a:pt x="23" y="11"/>
                    <a:pt x="26" y="6"/>
                    <a:pt x="28"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69" name="Freeform 60">
              <a:extLst>
                <a:ext uri="{FF2B5EF4-FFF2-40B4-BE49-F238E27FC236}">
                  <a16:creationId xmlns:a16="http://schemas.microsoft.com/office/drawing/2014/main" id="{E67A465A-21BF-8048-94CA-B81B328B0B11}"/>
                </a:ext>
              </a:extLst>
            </p:cNvPr>
            <p:cNvSpPr>
              <a:spLocks noEditPoints="1"/>
            </p:cNvSpPr>
            <p:nvPr/>
          </p:nvSpPr>
          <p:spPr bwMode="auto">
            <a:xfrm>
              <a:off x="-1290605" y="7674101"/>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773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70" name="Freeform 61">
              <a:extLst>
                <a:ext uri="{FF2B5EF4-FFF2-40B4-BE49-F238E27FC236}">
                  <a16:creationId xmlns:a16="http://schemas.microsoft.com/office/drawing/2014/main" id="{E6C706BB-3AE2-644C-B4D5-00B0F81DD66A}"/>
                </a:ext>
              </a:extLst>
            </p:cNvPr>
            <p:cNvSpPr>
              <a:spLocks/>
            </p:cNvSpPr>
            <p:nvPr/>
          </p:nvSpPr>
          <p:spPr bwMode="auto">
            <a:xfrm>
              <a:off x="-1297937" y="7671810"/>
              <a:ext cx="21536" cy="2291"/>
            </a:xfrm>
            <a:custGeom>
              <a:avLst/>
              <a:gdLst>
                <a:gd name="T0" fmla="*/ 20 w 20"/>
                <a:gd name="T1" fmla="*/ 0 h 2"/>
                <a:gd name="T2" fmla="*/ 16 w 20"/>
                <a:gd name="T3" fmla="*/ 1 h 2"/>
                <a:gd name="T4" fmla="*/ 16 w 20"/>
                <a:gd name="T5" fmla="*/ 1 h 2"/>
                <a:gd name="T6" fmla="*/ 12 w 20"/>
                <a:gd name="T7" fmla="*/ 1 h 2"/>
                <a:gd name="T8" fmla="*/ 11 w 20"/>
                <a:gd name="T9" fmla="*/ 1 h 2"/>
                <a:gd name="T10" fmla="*/ 7 w 20"/>
                <a:gd name="T11" fmla="*/ 2 h 2"/>
                <a:gd name="T12" fmla="*/ 3 w 20"/>
                <a:gd name="T13" fmla="*/ 1 h 2"/>
                <a:gd name="T14" fmla="*/ 3 w 20"/>
                <a:gd name="T15" fmla="*/ 1 h 2"/>
                <a:gd name="T16" fmla="*/ 0 w 20"/>
                <a:gd name="T17" fmla="*/ 1 h 2"/>
                <a:gd name="T18" fmla="*/ 7 w 20"/>
                <a:gd name="T19" fmla="*/ 2 h 2"/>
                <a:gd name="T20" fmla="*/ 7 w 20"/>
                <a:gd name="T21" fmla="*/ 2 h 2"/>
                <a:gd name="T22" fmla="*/ 7 w 20"/>
                <a:gd name="T23" fmla="*/ 2 h 2"/>
                <a:gd name="T24" fmla="*/ 7 w 20"/>
                <a:gd name="T25" fmla="*/ 2 h 2"/>
                <a:gd name="T26" fmla="*/ 7 w 20"/>
                <a:gd name="T27" fmla="*/ 2 h 2"/>
                <a:gd name="T28" fmla="*/ 7 w 20"/>
                <a:gd name="T29" fmla="*/ 2 h 2"/>
                <a:gd name="T30" fmla="*/ 7 w 20"/>
                <a:gd name="T31" fmla="*/ 2 h 2"/>
                <a:gd name="T32" fmla="*/ 7 w 20"/>
                <a:gd name="T33" fmla="*/ 2 h 2"/>
                <a:gd name="T34" fmla="*/ 7 w 20"/>
                <a:gd name="T35" fmla="*/ 2 h 2"/>
                <a:gd name="T36" fmla="*/ 7 w 20"/>
                <a:gd name="T37" fmla="*/ 2 h 2"/>
                <a:gd name="T38" fmla="*/ 7 w 20"/>
                <a:gd name="T39" fmla="*/ 2 h 2"/>
                <a:gd name="T40" fmla="*/ 7 w 20"/>
                <a:gd name="T41" fmla="*/ 2 h 2"/>
                <a:gd name="T42" fmla="*/ 7 w 20"/>
                <a:gd name="T43" fmla="*/ 2 h 2"/>
                <a:gd name="T44" fmla="*/ 15 w 20"/>
                <a:gd name="T45" fmla="*/ 1 h 2"/>
                <a:gd name="T46" fmla="*/ 20 w 20"/>
                <a:gd name="T4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2">
                  <a:moveTo>
                    <a:pt x="20" y="0"/>
                  </a:moveTo>
                  <a:cubicBezTo>
                    <a:pt x="19" y="0"/>
                    <a:pt x="18" y="0"/>
                    <a:pt x="16" y="1"/>
                  </a:cubicBezTo>
                  <a:cubicBezTo>
                    <a:pt x="16" y="1"/>
                    <a:pt x="16" y="1"/>
                    <a:pt x="16" y="1"/>
                  </a:cubicBezTo>
                  <a:cubicBezTo>
                    <a:pt x="15" y="1"/>
                    <a:pt x="14" y="1"/>
                    <a:pt x="12" y="1"/>
                  </a:cubicBezTo>
                  <a:cubicBezTo>
                    <a:pt x="11" y="1"/>
                    <a:pt x="11" y="1"/>
                    <a:pt x="11" y="1"/>
                  </a:cubicBezTo>
                  <a:cubicBezTo>
                    <a:pt x="10" y="1"/>
                    <a:pt x="9" y="2"/>
                    <a:pt x="7" y="2"/>
                  </a:cubicBezTo>
                  <a:cubicBezTo>
                    <a:pt x="6" y="2"/>
                    <a:pt x="4" y="1"/>
                    <a:pt x="3" y="1"/>
                  </a:cubicBezTo>
                  <a:cubicBezTo>
                    <a:pt x="3" y="1"/>
                    <a:pt x="3" y="1"/>
                    <a:pt x="3" y="1"/>
                  </a:cubicBezTo>
                  <a:cubicBezTo>
                    <a:pt x="2" y="1"/>
                    <a:pt x="1" y="1"/>
                    <a:pt x="0" y="1"/>
                  </a:cubicBezTo>
                  <a:cubicBezTo>
                    <a:pt x="2" y="1"/>
                    <a:pt x="4" y="1"/>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10" y="2"/>
                    <a:pt x="12" y="1"/>
                    <a:pt x="15" y="1"/>
                  </a:cubicBezTo>
                  <a:cubicBezTo>
                    <a:pt x="17" y="0"/>
                    <a:pt x="18" y="0"/>
                    <a:pt x="20" y="0"/>
                  </a:cubicBezTo>
                </a:path>
              </a:pathLst>
            </a:custGeom>
            <a:solidFill>
              <a:srgbClr val="F3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271" name="Freeform 62">
              <a:extLst>
                <a:ext uri="{FF2B5EF4-FFF2-40B4-BE49-F238E27FC236}">
                  <a16:creationId xmlns:a16="http://schemas.microsoft.com/office/drawing/2014/main" id="{76557A55-97E1-3440-9F45-027A5A6D93E1}"/>
                </a:ext>
              </a:extLst>
            </p:cNvPr>
            <p:cNvSpPr>
              <a:spLocks/>
            </p:cNvSpPr>
            <p:nvPr/>
          </p:nvSpPr>
          <p:spPr bwMode="auto">
            <a:xfrm>
              <a:off x="-1337343" y="7559547"/>
              <a:ext cx="97142" cy="114554"/>
            </a:xfrm>
            <a:custGeom>
              <a:avLst/>
              <a:gdLst>
                <a:gd name="T0" fmla="*/ 43 w 89"/>
                <a:gd name="T1" fmla="*/ 0 h 105"/>
                <a:gd name="T2" fmla="*/ 13 w 89"/>
                <a:gd name="T3" fmla="*/ 31 h 105"/>
                <a:gd name="T4" fmla="*/ 0 w 89"/>
                <a:gd name="T5" fmla="*/ 61 h 105"/>
                <a:gd name="T6" fmla="*/ 36 w 89"/>
                <a:gd name="T7" fmla="*/ 104 h 105"/>
                <a:gd name="T8" fmla="*/ 39 w 89"/>
                <a:gd name="T9" fmla="*/ 104 h 105"/>
                <a:gd name="T10" fmla="*/ 39 w 89"/>
                <a:gd name="T11" fmla="*/ 104 h 105"/>
                <a:gd name="T12" fmla="*/ 43 w 89"/>
                <a:gd name="T13" fmla="*/ 105 h 105"/>
                <a:gd name="T14" fmla="*/ 47 w 89"/>
                <a:gd name="T15" fmla="*/ 104 h 105"/>
                <a:gd name="T16" fmla="*/ 48 w 89"/>
                <a:gd name="T17" fmla="*/ 104 h 105"/>
                <a:gd name="T18" fmla="*/ 52 w 89"/>
                <a:gd name="T19" fmla="*/ 104 h 105"/>
                <a:gd name="T20" fmla="*/ 52 w 89"/>
                <a:gd name="T21" fmla="*/ 104 h 105"/>
                <a:gd name="T22" fmla="*/ 56 w 89"/>
                <a:gd name="T23" fmla="*/ 103 h 105"/>
                <a:gd name="T24" fmla="*/ 84 w 89"/>
                <a:gd name="T25" fmla="*/ 75 h 105"/>
                <a:gd name="T26" fmla="*/ 74 w 89"/>
                <a:gd name="T27" fmla="*/ 31 h 105"/>
                <a:gd name="T28" fmla="*/ 43 w 89"/>
                <a:gd name="T2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105">
                  <a:moveTo>
                    <a:pt x="43" y="0"/>
                  </a:moveTo>
                  <a:cubicBezTo>
                    <a:pt x="13" y="31"/>
                    <a:pt x="13" y="31"/>
                    <a:pt x="13" y="31"/>
                  </a:cubicBezTo>
                  <a:cubicBezTo>
                    <a:pt x="4" y="39"/>
                    <a:pt x="0" y="50"/>
                    <a:pt x="0" y="61"/>
                  </a:cubicBezTo>
                  <a:cubicBezTo>
                    <a:pt x="0" y="83"/>
                    <a:pt x="16" y="101"/>
                    <a:pt x="36" y="104"/>
                  </a:cubicBezTo>
                  <a:cubicBezTo>
                    <a:pt x="37" y="104"/>
                    <a:pt x="38" y="104"/>
                    <a:pt x="39" y="104"/>
                  </a:cubicBezTo>
                  <a:cubicBezTo>
                    <a:pt x="39" y="104"/>
                    <a:pt x="39" y="104"/>
                    <a:pt x="39" y="104"/>
                  </a:cubicBezTo>
                  <a:cubicBezTo>
                    <a:pt x="40" y="104"/>
                    <a:pt x="42" y="105"/>
                    <a:pt x="43" y="105"/>
                  </a:cubicBezTo>
                  <a:cubicBezTo>
                    <a:pt x="45" y="105"/>
                    <a:pt x="46" y="104"/>
                    <a:pt x="47" y="104"/>
                  </a:cubicBezTo>
                  <a:cubicBezTo>
                    <a:pt x="48" y="104"/>
                    <a:pt x="48" y="104"/>
                    <a:pt x="48" y="104"/>
                  </a:cubicBezTo>
                  <a:cubicBezTo>
                    <a:pt x="50" y="104"/>
                    <a:pt x="51" y="104"/>
                    <a:pt x="52" y="104"/>
                  </a:cubicBezTo>
                  <a:cubicBezTo>
                    <a:pt x="52" y="104"/>
                    <a:pt x="52" y="104"/>
                    <a:pt x="52" y="104"/>
                  </a:cubicBezTo>
                  <a:cubicBezTo>
                    <a:pt x="54" y="103"/>
                    <a:pt x="55" y="103"/>
                    <a:pt x="56" y="103"/>
                  </a:cubicBezTo>
                  <a:cubicBezTo>
                    <a:pt x="69" y="98"/>
                    <a:pt x="80" y="88"/>
                    <a:pt x="84" y="75"/>
                  </a:cubicBezTo>
                  <a:cubicBezTo>
                    <a:pt x="89" y="60"/>
                    <a:pt x="86" y="43"/>
                    <a:pt x="74" y="31"/>
                  </a:cubicBezTo>
                  <a:cubicBezTo>
                    <a:pt x="43" y="0"/>
                    <a:pt x="43" y="0"/>
                    <a:pt x="43" y="0"/>
                  </a:cubicBezTo>
                </a:path>
              </a:pathLst>
            </a:custGeom>
            <a:solidFill>
              <a:srgbClr val="F34D00"/>
            </a:solidFill>
            <a:ln w="3175">
              <a:solidFill>
                <a:srgbClr val="F34D00"/>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grpSp>
      <p:grpSp>
        <p:nvGrpSpPr>
          <p:cNvPr id="393" name="Group 392"/>
          <p:cNvGrpSpPr/>
          <p:nvPr/>
        </p:nvGrpSpPr>
        <p:grpSpPr>
          <a:xfrm rot="16200000">
            <a:off x="6812543" y="3427109"/>
            <a:ext cx="416340" cy="479819"/>
            <a:chOff x="5236571" y="1935393"/>
            <a:chExt cx="405073" cy="466834"/>
          </a:xfrm>
        </p:grpSpPr>
        <p:sp>
          <p:nvSpPr>
            <p:cNvPr id="394" name="Freeform 111"/>
            <p:cNvSpPr>
              <a:spLocks noEditPoints="1"/>
            </p:cNvSpPr>
            <p:nvPr/>
          </p:nvSpPr>
          <p:spPr bwMode="auto">
            <a:xfrm>
              <a:off x="5405503" y="2152007"/>
              <a:ext cx="236141" cy="247948"/>
            </a:xfrm>
            <a:custGeom>
              <a:avLst/>
              <a:gdLst>
                <a:gd name="T0" fmla="*/ 0 w 219"/>
                <a:gd name="T1" fmla="*/ 218 h 230"/>
                <a:gd name="T2" fmla="*/ 0 w 219"/>
                <a:gd name="T3" fmla="*/ 218 h 230"/>
                <a:gd name="T4" fmla="*/ 0 w 219"/>
                <a:gd name="T5" fmla="*/ 219 h 230"/>
                <a:gd name="T6" fmla="*/ 0 w 219"/>
                <a:gd name="T7" fmla="*/ 219 h 230"/>
                <a:gd name="T8" fmla="*/ 0 w 219"/>
                <a:gd name="T9" fmla="*/ 219 h 230"/>
                <a:gd name="T10" fmla="*/ 0 w 219"/>
                <a:gd name="T11" fmla="*/ 219 h 230"/>
                <a:gd name="T12" fmla="*/ 0 w 219"/>
                <a:gd name="T13" fmla="*/ 219 h 230"/>
                <a:gd name="T14" fmla="*/ 0 w 219"/>
                <a:gd name="T15" fmla="*/ 219 h 230"/>
                <a:gd name="T16" fmla="*/ 1 w 219"/>
                <a:gd name="T17" fmla="*/ 219 h 230"/>
                <a:gd name="T18" fmla="*/ 1 w 219"/>
                <a:gd name="T19" fmla="*/ 219 h 230"/>
                <a:gd name="T20" fmla="*/ 1 w 219"/>
                <a:gd name="T21" fmla="*/ 219 h 230"/>
                <a:gd name="T22" fmla="*/ 19 w 219"/>
                <a:gd name="T23" fmla="*/ 230 h 230"/>
                <a:gd name="T24" fmla="*/ 0 w 219"/>
                <a:gd name="T25" fmla="*/ 219 h 230"/>
                <a:gd name="T26" fmla="*/ 0 w 219"/>
                <a:gd name="T27" fmla="*/ 218 h 230"/>
                <a:gd name="T28" fmla="*/ 176 w 219"/>
                <a:gd name="T29" fmla="*/ 0 h 230"/>
                <a:gd name="T30" fmla="*/ 145 w 219"/>
                <a:gd name="T31" fmla="*/ 13 h 230"/>
                <a:gd name="T32" fmla="*/ 145 w 219"/>
                <a:gd name="T33" fmla="*/ 13 h 230"/>
                <a:gd name="T34" fmla="*/ 74 w 219"/>
                <a:gd name="T35" fmla="*/ 84 h 230"/>
                <a:gd name="T36" fmla="*/ 74 w 219"/>
                <a:gd name="T37" fmla="*/ 188 h 230"/>
                <a:gd name="T38" fmla="*/ 72 w 219"/>
                <a:gd name="T39" fmla="*/ 202 h 230"/>
                <a:gd name="T40" fmla="*/ 63 w 219"/>
                <a:gd name="T41" fmla="*/ 218 h 230"/>
                <a:gd name="T42" fmla="*/ 134 w 219"/>
                <a:gd name="T43" fmla="*/ 146 h 230"/>
                <a:gd name="T44" fmla="*/ 206 w 219"/>
                <a:gd name="T45" fmla="*/ 74 h 230"/>
                <a:gd name="T46" fmla="*/ 215 w 219"/>
                <a:gd name="T47" fmla="*/ 62 h 230"/>
                <a:gd name="T48" fmla="*/ 219 w 219"/>
                <a:gd name="T49" fmla="*/ 43 h 230"/>
                <a:gd name="T50" fmla="*/ 206 w 219"/>
                <a:gd name="T51" fmla="*/ 13 h 230"/>
                <a:gd name="T52" fmla="*/ 206 w 219"/>
                <a:gd name="T53" fmla="*/ 13 h 230"/>
                <a:gd name="T54" fmla="*/ 176 w 219"/>
                <a:gd name="T5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 h="230">
                  <a:moveTo>
                    <a:pt x="0" y="218"/>
                  </a:moveTo>
                  <a:cubicBezTo>
                    <a:pt x="0" y="218"/>
                    <a:pt x="0" y="218"/>
                    <a:pt x="0" y="218"/>
                  </a:cubicBezTo>
                  <a:cubicBezTo>
                    <a:pt x="0" y="219"/>
                    <a:pt x="0" y="219"/>
                    <a:pt x="0" y="219"/>
                  </a:cubicBezTo>
                  <a:cubicBezTo>
                    <a:pt x="0" y="219"/>
                    <a:pt x="0" y="219"/>
                    <a:pt x="0" y="219"/>
                  </a:cubicBezTo>
                  <a:cubicBezTo>
                    <a:pt x="0" y="219"/>
                    <a:pt x="0" y="219"/>
                    <a:pt x="0" y="219"/>
                  </a:cubicBezTo>
                  <a:cubicBezTo>
                    <a:pt x="0" y="219"/>
                    <a:pt x="0" y="219"/>
                    <a:pt x="0" y="219"/>
                  </a:cubicBezTo>
                  <a:cubicBezTo>
                    <a:pt x="0" y="219"/>
                    <a:pt x="0" y="219"/>
                    <a:pt x="0" y="219"/>
                  </a:cubicBezTo>
                  <a:cubicBezTo>
                    <a:pt x="0" y="219"/>
                    <a:pt x="0" y="219"/>
                    <a:pt x="0" y="219"/>
                  </a:cubicBezTo>
                  <a:cubicBezTo>
                    <a:pt x="0" y="219"/>
                    <a:pt x="1" y="219"/>
                    <a:pt x="1" y="219"/>
                  </a:cubicBezTo>
                  <a:cubicBezTo>
                    <a:pt x="1" y="219"/>
                    <a:pt x="1" y="219"/>
                    <a:pt x="1" y="219"/>
                  </a:cubicBezTo>
                  <a:cubicBezTo>
                    <a:pt x="1" y="219"/>
                    <a:pt x="1" y="219"/>
                    <a:pt x="1" y="219"/>
                  </a:cubicBezTo>
                  <a:cubicBezTo>
                    <a:pt x="6" y="225"/>
                    <a:pt x="13" y="228"/>
                    <a:pt x="19" y="230"/>
                  </a:cubicBezTo>
                  <a:cubicBezTo>
                    <a:pt x="12" y="228"/>
                    <a:pt x="6" y="224"/>
                    <a:pt x="0" y="219"/>
                  </a:cubicBezTo>
                  <a:cubicBezTo>
                    <a:pt x="0" y="218"/>
                    <a:pt x="0" y="218"/>
                    <a:pt x="0" y="218"/>
                  </a:cubicBezTo>
                  <a:moveTo>
                    <a:pt x="176" y="0"/>
                  </a:moveTo>
                  <a:cubicBezTo>
                    <a:pt x="165" y="0"/>
                    <a:pt x="154" y="4"/>
                    <a:pt x="145" y="13"/>
                  </a:cubicBezTo>
                  <a:cubicBezTo>
                    <a:pt x="145" y="13"/>
                    <a:pt x="145" y="13"/>
                    <a:pt x="145" y="13"/>
                  </a:cubicBezTo>
                  <a:cubicBezTo>
                    <a:pt x="74" y="84"/>
                    <a:pt x="74" y="84"/>
                    <a:pt x="74" y="84"/>
                  </a:cubicBezTo>
                  <a:cubicBezTo>
                    <a:pt x="74" y="188"/>
                    <a:pt x="74" y="188"/>
                    <a:pt x="74" y="188"/>
                  </a:cubicBezTo>
                  <a:cubicBezTo>
                    <a:pt x="74" y="193"/>
                    <a:pt x="73" y="198"/>
                    <a:pt x="72" y="202"/>
                  </a:cubicBezTo>
                  <a:cubicBezTo>
                    <a:pt x="70" y="208"/>
                    <a:pt x="67" y="213"/>
                    <a:pt x="63" y="218"/>
                  </a:cubicBezTo>
                  <a:cubicBezTo>
                    <a:pt x="134" y="146"/>
                    <a:pt x="134" y="146"/>
                    <a:pt x="134" y="146"/>
                  </a:cubicBezTo>
                  <a:cubicBezTo>
                    <a:pt x="206" y="74"/>
                    <a:pt x="206" y="74"/>
                    <a:pt x="206" y="74"/>
                  </a:cubicBezTo>
                  <a:cubicBezTo>
                    <a:pt x="210" y="70"/>
                    <a:pt x="213" y="66"/>
                    <a:pt x="215" y="62"/>
                  </a:cubicBezTo>
                  <a:cubicBezTo>
                    <a:pt x="217" y="56"/>
                    <a:pt x="219" y="50"/>
                    <a:pt x="219" y="43"/>
                  </a:cubicBezTo>
                  <a:cubicBezTo>
                    <a:pt x="219" y="32"/>
                    <a:pt x="215" y="21"/>
                    <a:pt x="206" y="13"/>
                  </a:cubicBezTo>
                  <a:cubicBezTo>
                    <a:pt x="206" y="13"/>
                    <a:pt x="206" y="13"/>
                    <a:pt x="206" y="13"/>
                  </a:cubicBezTo>
                  <a:cubicBezTo>
                    <a:pt x="198" y="4"/>
                    <a:pt x="187" y="0"/>
                    <a:pt x="176" y="0"/>
                  </a:cubicBezTo>
                </a:path>
              </a:pathLst>
            </a:custGeom>
            <a:solidFill>
              <a:schemeClr val="accent3"/>
            </a:solidFill>
            <a:ln w="3175">
              <a:solidFill>
                <a:schemeClr val="accent3"/>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395" name="Freeform 105"/>
            <p:cNvSpPr>
              <a:spLocks/>
            </p:cNvSpPr>
            <p:nvPr/>
          </p:nvSpPr>
          <p:spPr bwMode="auto">
            <a:xfrm>
              <a:off x="5392787" y="1935393"/>
              <a:ext cx="92640" cy="353304"/>
            </a:xfrm>
            <a:custGeom>
              <a:avLst/>
              <a:gdLst>
                <a:gd name="T0" fmla="*/ 43 w 86"/>
                <a:gd name="T1" fmla="*/ 0 h 328"/>
                <a:gd name="T2" fmla="*/ 0 w 86"/>
                <a:gd name="T3" fmla="*/ 43 h 328"/>
                <a:gd name="T4" fmla="*/ 0 w 86"/>
                <a:gd name="T5" fmla="*/ 285 h 328"/>
                <a:gd name="T6" fmla="*/ 43 w 86"/>
                <a:gd name="T7" fmla="*/ 328 h 328"/>
                <a:gd name="T8" fmla="*/ 86 w 86"/>
                <a:gd name="T9" fmla="*/ 285 h 328"/>
                <a:gd name="T10" fmla="*/ 86 w 86"/>
                <a:gd name="T11" fmla="*/ 43 h 328"/>
                <a:gd name="T12" fmla="*/ 43 w 86"/>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86" h="328">
                  <a:moveTo>
                    <a:pt x="43" y="0"/>
                  </a:moveTo>
                  <a:cubicBezTo>
                    <a:pt x="19" y="0"/>
                    <a:pt x="0" y="19"/>
                    <a:pt x="0" y="43"/>
                  </a:cubicBezTo>
                  <a:cubicBezTo>
                    <a:pt x="0" y="285"/>
                    <a:pt x="0" y="285"/>
                    <a:pt x="0" y="285"/>
                  </a:cubicBezTo>
                  <a:cubicBezTo>
                    <a:pt x="43" y="328"/>
                    <a:pt x="43" y="328"/>
                    <a:pt x="43" y="328"/>
                  </a:cubicBezTo>
                  <a:cubicBezTo>
                    <a:pt x="86" y="285"/>
                    <a:pt x="86" y="285"/>
                    <a:pt x="86" y="285"/>
                  </a:cubicBezTo>
                  <a:cubicBezTo>
                    <a:pt x="86" y="43"/>
                    <a:pt x="86" y="43"/>
                    <a:pt x="86" y="43"/>
                  </a:cubicBezTo>
                  <a:cubicBezTo>
                    <a:pt x="86" y="19"/>
                    <a:pt x="67" y="0"/>
                    <a:pt x="43" y="0"/>
                  </a:cubicBezTo>
                </a:path>
              </a:pathLst>
            </a:custGeom>
            <a:solidFill>
              <a:schemeClr val="accent3"/>
            </a:solidFill>
            <a:ln w="3175">
              <a:solidFill>
                <a:schemeClr val="accent3"/>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396" name="Freeform 106"/>
            <p:cNvSpPr>
              <a:spLocks noEditPoints="1"/>
            </p:cNvSpPr>
            <p:nvPr/>
          </p:nvSpPr>
          <p:spPr bwMode="auto">
            <a:xfrm>
              <a:off x="5236571" y="2166085"/>
              <a:ext cx="237049" cy="236141"/>
            </a:xfrm>
            <a:custGeom>
              <a:avLst/>
              <a:gdLst>
                <a:gd name="T0" fmla="*/ 220 w 220"/>
                <a:gd name="T1" fmla="*/ 205 h 219"/>
                <a:gd name="T2" fmla="*/ 219 w 220"/>
                <a:gd name="T3" fmla="*/ 205 h 219"/>
                <a:gd name="T4" fmla="*/ 218 w 220"/>
                <a:gd name="T5" fmla="*/ 206 h 219"/>
                <a:gd name="T6" fmla="*/ 206 w 220"/>
                <a:gd name="T7" fmla="*/ 215 h 219"/>
                <a:gd name="T8" fmla="*/ 196 w 220"/>
                <a:gd name="T9" fmla="*/ 218 h 219"/>
                <a:gd name="T10" fmla="*/ 188 w 220"/>
                <a:gd name="T11" fmla="*/ 219 h 219"/>
                <a:gd name="T12" fmla="*/ 188 w 220"/>
                <a:gd name="T13" fmla="*/ 219 h 219"/>
                <a:gd name="T14" fmla="*/ 188 w 220"/>
                <a:gd name="T15" fmla="*/ 219 h 219"/>
                <a:gd name="T16" fmla="*/ 188 w 220"/>
                <a:gd name="T17" fmla="*/ 219 h 219"/>
                <a:gd name="T18" fmla="*/ 188 w 220"/>
                <a:gd name="T19" fmla="*/ 219 h 219"/>
                <a:gd name="T20" fmla="*/ 218 w 220"/>
                <a:gd name="T21" fmla="*/ 206 h 219"/>
                <a:gd name="T22" fmla="*/ 220 w 220"/>
                <a:gd name="T23" fmla="*/ 205 h 219"/>
                <a:gd name="T24" fmla="*/ 4 w 220"/>
                <a:gd name="T25" fmla="*/ 49 h 219"/>
                <a:gd name="T26" fmla="*/ 12 w 220"/>
                <a:gd name="T27" fmla="*/ 61 h 219"/>
                <a:gd name="T28" fmla="*/ 156 w 220"/>
                <a:gd name="T29" fmla="*/ 205 h 219"/>
                <a:gd name="T30" fmla="*/ 156 w 220"/>
                <a:gd name="T31" fmla="*/ 205 h 219"/>
                <a:gd name="T32" fmla="*/ 12 w 220"/>
                <a:gd name="T33" fmla="*/ 61 h 219"/>
                <a:gd name="T34" fmla="*/ 4 w 220"/>
                <a:gd name="T35" fmla="*/ 49 h 219"/>
                <a:gd name="T36" fmla="*/ 12 w 220"/>
                <a:gd name="T37" fmla="*/ 0 h 219"/>
                <a:gd name="T38" fmla="*/ 12 w 220"/>
                <a:gd name="T39" fmla="*/ 0 h 219"/>
                <a:gd name="T40" fmla="*/ 0 w 220"/>
                <a:gd name="T41" fmla="*/ 30 h 219"/>
                <a:gd name="T42" fmla="*/ 12 w 220"/>
                <a:gd name="T43" fmla="*/ 0 h 219"/>
                <a:gd name="T44" fmla="*/ 12 w 220"/>
                <a:gd name="T45" fmla="*/ 0 h 219"/>
                <a:gd name="T46" fmla="*/ 74 w 220"/>
                <a:gd name="T47" fmla="*/ 0 h 219"/>
                <a:gd name="T48" fmla="*/ 74 w 220"/>
                <a:gd name="T49" fmla="*/ 0 h 219"/>
                <a:gd name="T50" fmla="*/ 145 w 220"/>
                <a:gd name="T51" fmla="*/ 71 h 219"/>
                <a:gd name="T52" fmla="*/ 74 w 220"/>
                <a:gd name="T53" fmla="*/ 0 h 219"/>
                <a:gd name="T54" fmla="*/ 74 w 220"/>
                <a:gd name="T5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0" h="219">
                  <a:moveTo>
                    <a:pt x="220" y="205"/>
                  </a:moveTo>
                  <a:cubicBezTo>
                    <a:pt x="219" y="205"/>
                    <a:pt x="219" y="205"/>
                    <a:pt x="219" y="205"/>
                  </a:cubicBezTo>
                  <a:cubicBezTo>
                    <a:pt x="218" y="206"/>
                    <a:pt x="218" y="206"/>
                    <a:pt x="218" y="206"/>
                  </a:cubicBezTo>
                  <a:cubicBezTo>
                    <a:pt x="215" y="210"/>
                    <a:pt x="210" y="213"/>
                    <a:pt x="206" y="215"/>
                  </a:cubicBezTo>
                  <a:cubicBezTo>
                    <a:pt x="202" y="216"/>
                    <a:pt x="199" y="217"/>
                    <a:pt x="196" y="218"/>
                  </a:cubicBezTo>
                  <a:cubicBezTo>
                    <a:pt x="193" y="218"/>
                    <a:pt x="191" y="219"/>
                    <a:pt x="188" y="219"/>
                  </a:cubicBezTo>
                  <a:cubicBezTo>
                    <a:pt x="188" y="219"/>
                    <a:pt x="188" y="219"/>
                    <a:pt x="188" y="219"/>
                  </a:cubicBezTo>
                  <a:cubicBezTo>
                    <a:pt x="188" y="219"/>
                    <a:pt x="188" y="219"/>
                    <a:pt x="188" y="219"/>
                  </a:cubicBezTo>
                  <a:cubicBezTo>
                    <a:pt x="188" y="219"/>
                    <a:pt x="188" y="219"/>
                    <a:pt x="188" y="219"/>
                  </a:cubicBezTo>
                  <a:cubicBezTo>
                    <a:pt x="188" y="219"/>
                    <a:pt x="188" y="219"/>
                    <a:pt x="188" y="219"/>
                  </a:cubicBezTo>
                  <a:cubicBezTo>
                    <a:pt x="199" y="219"/>
                    <a:pt x="210" y="214"/>
                    <a:pt x="218" y="206"/>
                  </a:cubicBezTo>
                  <a:cubicBezTo>
                    <a:pt x="219" y="205"/>
                    <a:pt x="219" y="205"/>
                    <a:pt x="220" y="205"/>
                  </a:cubicBezTo>
                  <a:moveTo>
                    <a:pt x="4" y="49"/>
                  </a:moveTo>
                  <a:cubicBezTo>
                    <a:pt x="6" y="53"/>
                    <a:pt x="9" y="57"/>
                    <a:pt x="12" y="61"/>
                  </a:cubicBezTo>
                  <a:cubicBezTo>
                    <a:pt x="156" y="205"/>
                    <a:pt x="156" y="205"/>
                    <a:pt x="156" y="205"/>
                  </a:cubicBezTo>
                  <a:cubicBezTo>
                    <a:pt x="156" y="205"/>
                    <a:pt x="156" y="205"/>
                    <a:pt x="156" y="205"/>
                  </a:cubicBezTo>
                  <a:cubicBezTo>
                    <a:pt x="12" y="61"/>
                    <a:pt x="12" y="61"/>
                    <a:pt x="12" y="61"/>
                  </a:cubicBezTo>
                  <a:cubicBezTo>
                    <a:pt x="9" y="57"/>
                    <a:pt x="6" y="53"/>
                    <a:pt x="4" y="49"/>
                  </a:cubicBezTo>
                  <a:moveTo>
                    <a:pt x="12" y="0"/>
                  </a:moveTo>
                  <a:cubicBezTo>
                    <a:pt x="12" y="0"/>
                    <a:pt x="12" y="0"/>
                    <a:pt x="12" y="0"/>
                  </a:cubicBezTo>
                  <a:cubicBezTo>
                    <a:pt x="4" y="8"/>
                    <a:pt x="0" y="19"/>
                    <a:pt x="0" y="30"/>
                  </a:cubicBezTo>
                  <a:cubicBezTo>
                    <a:pt x="0" y="19"/>
                    <a:pt x="4" y="8"/>
                    <a:pt x="12" y="0"/>
                  </a:cubicBezTo>
                  <a:cubicBezTo>
                    <a:pt x="12" y="0"/>
                    <a:pt x="12" y="0"/>
                    <a:pt x="12" y="0"/>
                  </a:cubicBezTo>
                  <a:moveTo>
                    <a:pt x="74" y="0"/>
                  </a:moveTo>
                  <a:cubicBezTo>
                    <a:pt x="74" y="0"/>
                    <a:pt x="74" y="0"/>
                    <a:pt x="74" y="0"/>
                  </a:cubicBezTo>
                  <a:cubicBezTo>
                    <a:pt x="145" y="71"/>
                    <a:pt x="145" y="71"/>
                    <a:pt x="145" y="71"/>
                  </a:cubicBezTo>
                  <a:cubicBezTo>
                    <a:pt x="74" y="0"/>
                    <a:pt x="74" y="0"/>
                    <a:pt x="74" y="0"/>
                  </a:cubicBezTo>
                  <a:cubicBezTo>
                    <a:pt x="74" y="0"/>
                    <a:pt x="74" y="0"/>
                    <a:pt x="74" y="0"/>
                  </a:cubicBezTo>
                </a:path>
              </a:pathLst>
            </a:custGeom>
            <a:solidFill>
              <a:srgbClr val="01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397" name="Freeform 107"/>
            <p:cNvSpPr>
              <a:spLocks noEditPoints="1"/>
            </p:cNvSpPr>
            <p:nvPr/>
          </p:nvSpPr>
          <p:spPr bwMode="auto">
            <a:xfrm>
              <a:off x="5236571" y="2152007"/>
              <a:ext cx="237049" cy="245678"/>
            </a:xfrm>
            <a:custGeom>
              <a:avLst/>
              <a:gdLst>
                <a:gd name="T0" fmla="*/ 220 w 220"/>
                <a:gd name="T1" fmla="*/ 218 h 228"/>
                <a:gd name="T2" fmla="*/ 218 w 220"/>
                <a:gd name="T3" fmla="*/ 219 h 228"/>
                <a:gd name="T4" fmla="*/ 206 w 220"/>
                <a:gd name="T5" fmla="*/ 228 h 228"/>
                <a:gd name="T6" fmla="*/ 218 w 220"/>
                <a:gd name="T7" fmla="*/ 219 h 228"/>
                <a:gd name="T8" fmla="*/ 219 w 220"/>
                <a:gd name="T9" fmla="*/ 218 h 228"/>
                <a:gd name="T10" fmla="*/ 220 w 220"/>
                <a:gd name="T11" fmla="*/ 218 h 228"/>
                <a:gd name="T12" fmla="*/ 220 w 220"/>
                <a:gd name="T13" fmla="*/ 218 h 228"/>
                <a:gd name="T14" fmla="*/ 43 w 220"/>
                <a:gd name="T15" fmla="*/ 0 h 228"/>
                <a:gd name="T16" fmla="*/ 12 w 220"/>
                <a:gd name="T17" fmla="*/ 13 h 228"/>
                <a:gd name="T18" fmla="*/ 12 w 220"/>
                <a:gd name="T19" fmla="*/ 13 h 228"/>
                <a:gd name="T20" fmla="*/ 0 w 220"/>
                <a:gd name="T21" fmla="*/ 43 h 228"/>
                <a:gd name="T22" fmla="*/ 4 w 220"/>
                <a:gd name="T23" fmla="*/ 62 h 228"/>
                <a:gd name="T24" fmla="*/ 12 w 220"/>
                <a:gd name="T25" fmla="*/ 74 h 228"/>
                <a:gd name="T26" fmla="*/ 156 w 220"/>
                <a:gd name="T27" fmla="*/ 218 h 228"/>
                <a:gd name="T28" fmla="*/ 145 w 220"/>
                <a:gd name="T29" fmla="*/ 188 h 228"/>
                <a:gd name="T30" fmla="*/ 145 w 220"/>
                <a:gd name="T31" fmla="*/ 188 h 228"/>
                <a:gd name="T32" fmla="*/ 145 w 220"/>
                <a:gd name="T33" fmla="*/ 84 h 228"/>
                <a:gd name="T34" fmla="*/ 145 w 220"/>
                <a:gd name="T35" fmla="*/ 84 h 228"/>
                <a:gd name="T36" fmla="*/ 74 w 220"/>
                <a:gd name="T37" fmla="*/ 13 h 228"/>
                <a:gd name="T38" fmla="*/ 74 w 220"/>
                <a:gd name="T39" fmla="*/ 13 h 228"/>
                <a:gd name="T40" fmla="*/ 43 w 220"/>
                <a:gd name="T4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0" h="228">
                  <a:moveTo>
                    <a:pt x="220" y="218"/>
                  </a:moveTo>
                  <a:cubicBezTo>
                    <a:pt x="218" y="219"/>
                    <a:pt x="218" y="219"/>
                    <a:pt x="218" y="219"/>
                  </a:cubicBezTo>
                  <a:cubicBezTo>
                    <a:pt x="215" y="223"/>
                    <a:pt x="210" y="226"/>
                    <a:pt x="206" y="228"/>
                  </a:cubicBezTo>
                  <a:cubicBezTo>
                    <a:pt x="210" y="226"/>
                    <a:pt x="215" y="223"/>
                    <a:pt x="218" y="219"/>
                  </a:cubicBezTo>
                  <a:cubicBezTo>
                    <a:pt x="219" y="218"/>
                    <a:pt x="219" y="218"/>
                    <a:pt x="219" y="218"/>
                  </a:cubicBezTo>
                  <a:cubicBezTo>
                    <a:pt x="220" y="218"/>
                    <a:pt x="220" y="218"/>
                    <a:pt x="220" y="218"/>
                  </a:cubicBezTo>
                  <a:cubicBezTo>
                    <a:pt x="220" y="218"/>
                    <a:pt x="220" y="218"/>
                    <a:pt x="220" y="218"/>
                  </a:cubicBezTo>
                  <a:moveTo>
                    <a:pt x="43" y="0"/>
                  </a:moveTo>
                  <a:cubicBezTo>
                    <a:pt x="32" y="0"/>
                    <a:pt x="21" y="4"/>
                    <a:pt x="12" y="13"/>
                  </a:cubicBezTo>
                  <a:cubicBezTo>
                    <a:pt x="12" y="13"/>
                    <a:pt x="12" y="13"/>
                    <a:pt x="12" y="13"/>
                  </a:cubicBezTo>
                  <a:cubicBezTo>
                    <a:pt x="4" y="21"/>
                    <a:pt x="0" y="32"/>
                    <a:pt x="0" y="43"/>
                  </a:cubicBezTo>
                  <a:cubicBezTo>
                    <a:pt x="0" y="50"/>
                    <a:pt x="1" y="56"/>
                    <a:pt x="4" y="62"/>
                  </a:cubicBezTo>
                  <a:cubicBezTo>
                    <a:pt x="6" y="66"/>
                    <a:pt x="9" y="70"/>
                    <a:pt x="12" y="74"/>
                  </a:cubicBezTo>
                  <a:cubicBezTo>
                    <a:pt x="156" y="218"/>
                    <a:pt x="156" y="218"/>
                    <a:pt x="156" y="218"/>
                  </a:cubicBezTo>
                  <a:cubicBezTo>
                    <a:pt x="148" y="209"/>
                    <a:pt x="145" y="199"/>
                    <a:pt x="145" y="188"/>
                  </a:cubicBezTo>
                  <a:cubicBezTo>
                    <a:pt x="145" y="188"/>
                    <a:pt x="145" y="188"/>
                    <a:pt x="145" y="188"/>
                  </a:cubicBezTo>
                  <a:cubicBezTo>
                    <a:pt x="145" y="84"/>
                    <a:pt x="145" y="84"/>
                    <a:pt x="145" y="84"/>
                  </a:cubicBezTo>
                  <a:cubicBezTo>
                    <a:pt x="145" y="84"/>
                    <a:pt x="145" y="84"/>
                    <a:pt x="145" y="84"/>
                  </a:cubicBezTo>
                  <a:cubicBezTo>
                    <a:pt x="74" y="13"/>
                    <a:pt x="74" y="13"/>
                    <a:pt x="74" y="13"/>
                  </a:cubicBezTo>
                  <a:cubicBezTo>
                    <a:pt x="74" y="13"/>
                    <a:pt x="74" y="13"/>
                    <a:pt x="74" y="13"/>
                  </a:cubicBezTo>
                  <a:cubicBezTo>
                    <a:pt x="65" y="4"/>
                    <a:pt x="54" y="0"/>
                    <a:pt x="43" y="0"/>
                  </a:cubicBezTo>
                </a:path>
              </a:pathLst>
            </a:custGeom>
            <a:solidFill>
              <a:schemeClr val="accent3"/>
            </a:solidFill>
            <a:ln w="3175">
              <a:solidFill>
                <a:schemeClr val="accent3"/>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398" name="Freeform 108"/>
            <p:cNvSpPr>
              <a:spLocks noEditPoints="1"/>
            </p:cNvSpPr>
            <p:nvPr/>
          </p:nvSpPr>
          <p:spPr bwMode="auto">
            <a:xfrm>
              <a:off x="5439107" y="2400864"/>
              <a:ext cx="8628" cy="1362"/>
            </a:xfrm>
            <a:custGeom>
              <a:avLst/>
              <a:gdLst>
                <a:gd name="T0" fmla="*/ 0 w 8"/>
                <a:gd name="T1" fmla="*/ 1 h 1"/>
                <a:gd name="T2" fmla="*/ 0 w 8"/>
                <a:gd name="T3" fmla="*/ 1 h 1"/>
                <a:gd name="T4" fmla="*/ 0 w 8"/>
                <a:gd name="T5" fmla="*/ 1 h 1"/>
                <a:gd name="T6" fmla="*/ 8 w 8"/>
                <a:gd name="T7" fmla="*/ 0 h 1"/>
                <a:gd name="T8" fmla="*/ 0 w 8"/>
                <a:gd name="T9" fmla="*/ 1 h 1"/>
                <a:gd name="T10" fmla="*/ 8 w 8"/>
                <a:gd name="T11" fmla="*/ 0 h 1"/>
              </a:gdLst>
              <a:ahLst/>
              <a:cxnLst>
                <a:cxn ang="0">
                  <a:pos x="T0" y="T1"/>
                </a:cxn>
                <a:cxn ang="0">
                  <a:pos x="T2" y="T3"/>
                </a:cxn>
                <a:cxn ang="0">
                  <a:pos x="T4" y="T5"/>
                </a:cxn>
                <a:cxn ang="0">
                  <a:pos x="T6" y="T7"/>
                </a:cxn>
                <a:cxn ang="0">
                  <a:pos x="T8" y="T9"/>
                </a:cxn>
                <a:cxn ang="0">
                  <a:pos x="T10" y="T11"/>
                </a:cxn>
              </a:cxnLst>
              <a:rect l="0" t="0" r="r" b="b"/>
              <a:pathLst>
                <a:path w="8" h="1">
                  <a:moveTo>
                    <a:pt x="0" y="1"/>
                  </a:moveTo>
                  <a:cubicBezTo>
                    <a:pt x="0" y="1"/>
                    <a:pt x="0" y="1"/>
                    <a:pt x="0" y="1"/>
                  </a:cubicBezTo>
                  <a:cubicBezTo>
                    <a:pt x="0" y="1"/>
                    <a:pt x="0" y="1"/>
                    <a:pt x="0" y="1"/>
                  </a:cubicBezTo>
                  <a:moveTo>
                    <a:pt x="8" y="0"/>
                  </a:moveTo>
                  <a:cubicBezTo>
                    <a:pt x="5" y="0"/>
                    <a:pt x="3" y="1"/>
                    <a:pt x="0" y="1"/>
                  </a:cubicBezTo>
                  <a:cubicBezTo>
                    <a:pt x="3" y="1"/>
                    <a:pt x="5" y="0"/>
                    <a:pt x="8" y="0"/>
                  </a:cubicBezTo>
                </a:path>
              </a:pathLst>
            </a:custGeom>
            <a:solidFill>
              <a:srgbClr val="0019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399" name="Freeform 109"/>
            <p:cNvSpPr>
              <a:spLocks/>
            </p:cNvSpPr>
            <p:nvPr/>
          </p:nvSpPr>
          <p:spPr bwMode="auto">
            <a:xfrm>
              <a:off x="5392787" y="2242377"/>
              <a:ext cx="46320" cy="112167"/>
            </a:xfrm>
            <a:custGeom>
              <a:avLst/>
              <a:gdLst>
                <a:gd name="T0" fmla="*/ 0 w 43"/>
                <a:gd name="T1" fmla="*/ 0 h 104"/>
                <a:gd name="T2" fmla="*/ 0 w 43"/>
                <a:gd name="T3" fmla="*/ 104 h 104"/>
                <a:gd name="T4" fmla="*/ 0 w 43"/>
                <a:gd name="T5" fmla="*/ 104 h 104"/>
                <a:gd name="T6" fmla="*/ 12 w 43"/>
                <a:gd name="T7" fmla="*/ 74 h 104"/>
                <a:gd name="T8" fmla="*/ 43 w 43"/>
                <a:gd name="T9" fmla="*/ 43 h 104"/>
                <a:gd name="T10" fmla="*/ 0 w 43"/>
                <a:gd name="T11" fmla="*/ 0 h 104"/>
              </a:gdLst>
              <a:ahLst/>
              <a:cxnLst>
                <a:cxn ang="0">
                  <a:pos x="T0" y="T1"/>
                </a:cxn>
                <a:cxn ang="0">
                  <a:pos x="T2" y="T3"/>
                </a:cxn>
                <a:cxn ang="0">
                  <a:pos x="T4" y="T5"/>
                </a:cxn>
                <a:cxn ang="0">
                  <a:pos x="T6" y="T7"/>
                </a:cxn>
                <a:cxn ang="0">
                  <a:pos x="T8" y="T9"/>
                </a:cxn>
                <a:cxn ang="0">
                  <a:pos x="T10" y="T11"/>
                </a:cxn>
              </a:cxnLst>
              <a:rect l="0" t="0" r="r" b="b"/>
              <a:pathLst>
                <a:path w="43" h="104">
                  <a:moveTo>
                    <a:pt x="0" y="0"/>
                  </a:moveTo>
                  <a:cubicBezTo>
                    <a:pt x="0" y="104"/>
                    <a:pt x="0" y="104"/>
                    <a:pt x="0" y="104"/>
                  </a:cubicBezTo>
                  <a:cubicBezTo>
                    <a:pt x="0" y="104"/>
                    <a:pt x="0" y="104"/>
                    <a:pt x="0" y="104"/>
                  </a:cubicBezTo>
                  <a:cubicBezTo>
                    <a:pt x="0" y="93"/>
                    <a:pt x="4" y="82"/>
                    <a:pt x="12" y="74"/>
                  </a:cubicBezTo>
                  <a:cubicBezTo>
                    <a:pt x="43" y="43"/>
                    <a:pt x="43" y="43"/>
                    <a:pt x="43" y="43"/>
                  </a:cubicBezTo>
                  <a:cubicBezTo>
                    <a:pt x="0" y="0"/>
                    <a:pt x="0" y="0"/>
                    <a:pt x="0" y="0"/>
                  </a:cubicBezTo>
                </a:path>
              </a:pathLst>
            </a:custGeom>
            <a:solidFill>
              <a:schemeClr val="accent3">
                <a:lumMod val="75000"/>
              </a:schemeClr>
            </a:solidFill>
            <a:ln w="3175">
              <a:solidFill>
                <a:schemeClr val="accent3">
                  <a:lumMod val="75000"/>
                </a:schemeClr>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400" name="Freeform 110"/>
            <p:cNvSpPr>
              <a:spLocks noEditPoints="1"/>
            </p:cNvSpPr>
            <p:nvPr/>
          </p:nvSpPr>
          <p:spPr bwMode="auto">
            <a:xfrm>
              <a:off x="5404594" y="2166085"/>
              <a:ext cx="237049" cy="236141"/>
            </a:xfrm>
            <a:custGeom>
              <a:avLst/>
              <a:gdLst>
                <a:gd name="T0" fmla="*/ 2 w 220"/>
                <a:gd name="T1" fmla="*/ 206 h 219"/>
                <a:gd name="T2" fmla="*/ 32 w 220"/>
                <a:gd name="T3" fmla="*/ 219 h 219"/>
                <a:gd name="T4" fmla="*/ 32 w 220"/>
                <a:gd name="T5" fmla="*/ 219 h 219"/>
                <a:gd name="T6" fmla="*/ 20 w 220"/>
                <a:gd name="T7" fmla="*/ 217 h 219"/>
                <a:gd name="T8" fmla="*/ 2 w 220"/>
                <a:gd name="T9" fmla="*/ 206 h 219"/>
                <a:gd name="T10" fmla="*/ 2 w 220"/>
                <a:gd name="T11" fmla="*/ 206 h 219"/>
                <a:gd name="T12" fmla="*/ 2 w 220"/>
                <a:gd name="T13" fmla="*/ 206 h 219"/>
                <a:gd name="T14" fmla="*/ 2 w 220"/>
                <a:gd name="T15" fmla="*/ 206 h 219"/>
                <a:gd name="T16" fmla="*/ 1 w 220"/>
                <a:gd name="T17" fmla="*/ 206 h 219"/>
                <a:gd name="T18" fmla="*/ 1 w 220"/>
                <a:gd name="T19" fmla="*/ 206 h 219"/>
                <a:gd name="T20" fmla="*/ 1 w 220"/>
                <a:gd name="T21" fmla="*/ 206 h 219"/>
                <a:gd name="T22" fmla="*/ 1 w 220"/>
                <a:gd name="T23" fmla="*/ 206 h 219"/>
                <a:gd name="T24" fmla="*/ 1 w 220"/>
                <a:gd name="T25" fmla="*/ 206 h 219"/>
                <a:gd name="T26" fmla="*/ 1 w 220"/>
                <a:gd name="T27" fmla="*/ 206 h 219"/>
                <a:gd name="T28" fmla="*/ 0 w 220"/>
                <a:gd name="T29" fmla="*/ 205 h 219"/>
                <a:gd name="T30" fmla="*/ 1 w 220"/>
                <a:gd name="T31" fmla="*/ 206 h 219"/>
                <a:gd name="T32" fmla="*/ 1 w 220"/>
                <a:gd name="T33" fmla="*/ 206 h 219"/>
                <a:gd name="T34" fmla="*/ 1 w 220"/>
                <a:gd name="T35" fmla="*/ 206 h 219"/>
                <a:gd name="T36" fmla="*/ 1 w 220"/>
                <a:gd name="T37" fmla="*/ 206 h 219"/>
                <a:gd name="T38" fmla="*/ 1 w 220"/>
                <a:gd name="T39" fmla="*/ 205 h 219"/>
                <a:gd name="T40" fmla="*/ 0 w 220"/>
                <a:gd name="T41" fmla="*/ 205 h 219"/>
                <a:gd name="T42" fmla="*/ 216 w 220"/>
                <a:gd name="T43" fmla="*/ 49 h 219"/>
                <a:gd name="T44" fmla="*/ 207 w 220"/>
                <a:gd name="T45" fmla="*/ 61 h 219"/>
                <a:gd name="T46" fmla="*/ 135 w 220"/>
                <a:gd name="T47" fmla="*/ 133 h 219"/>
                <a:gd name="T48" fmla="*/ 207 w 220"/>
                <a:gd name="T49" fmla="*/ 61 h 219"/>
                <a:gd name="T50" fmla="*/ 216 w 220"/>
                <a:gd name="T51" fmla="*/ 49 h 219"/>
                <a:gd name="T52" fmla="*/ 146 w 220"/>
                <a:gd name="T53" fmla="*/ 0 h 219"/>
                <a:gd name="T54" fmla="*/ 146 w 220"/>
                <a:gd name="T55" fmla="*/ 0 h 219"/>
                <a:gd name="T56" fmla="*/ 75 w 220"/>
                <a:gd name="T57" fmla="*/ 71 h 219"/>
                <a:gd name="T58" fmla="*/ 75 w 220"/>
                <a:gd name="T59" fmla="*/ 71 h 219"/>
                <a:gd name="T60" fmla="*/ 146 w 220"/>
                <a:gd name="T61" fmla="*/ 0 h 219"/>
                <a:gd name="T62" fmla="*/ 146 w 220"/>
                <a:gd name="T63" fmla="*/ 0 h 219"/>
                <a:gd name="T64" fmla="*/ 207 w 220"/>
                <a:gd name="T65" fmla="*/ 0 h 219"/>
                <a:gd name="T66" fmla="*/ 207 w 220"/>
                <a:gd name="T67" fmla="*/ 0 h 219"/>
                <a:gd name="T68" fmla="*/ 220 w 220"/>
                <a:gd name="T69" fmla="*/ 30 h 219"/>
                <a:gd name="T70" fmla="*/ 207 w 220"/>
                <a:gd name="T71" fmla="*/ 0 h 219"/>
                <a:gd name="T72" fmla="*/ 207 w 220"/>
                <a:gd name="T73"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219">
                  <a:moveTo>
                    <a:pt x="2" y="206"/>
                  </a:moveTo>
                  <a:cubicBezTo>
                    <a:pt x="10" y="214"/>
                    <a:pt x="21" y="219"/>
                    <a:pt x="32" y="219"/>
                  </a:cubicBezTo>
                  <a:cubicBezTo>
                    <a:pt x="32" y="219"/>
                    <a:pt x="32" y="219"/>
                    <a:pt x="32" y="219"/>
                  </a:cubicBezTo>
                  <a:cubicBezTo>
                    <a:pt x="28" y="219"/>
                    <a:pt x="24" y="218"/>
                    <a:pt x="20" y="217"/>
                  </a:cubicBezTo>
                  <a:cubicBezTo>
                    <a:pt x="14" y="215"/>
                    <a:pt x="7" y="212"/>
                    <a:pt x="2" y="206"/>
                  </a:cubicBezTo>
                  <a:moveTo>
                    <a:pt x="2" y="206"/>
                  </a:moveTo>
                  <a:cubicBezTo>
                    <a:pt x="2" y="206"/>
                    <a:pt x="2" y="206"/>
                    <a:pt x="2" y="206"/>
                  </a:cubicBezTo>
                  <a:cubicBezTo>
                    <a:pt x="2" y="206"/>
                    <a:pt x="2" y="206"/>
                    <a:pt x="2" y="206"/>
                  </a:cubicBezTo>
                  <a:moveTo>
                    <a:pt x="1" y="206"/>
                  </a:moveTo>
                  <a:cubicBezTo>
                    <a:pt x="1" y="206"/>
                    <a:pt x="1" y="206"/>
                    <a:pt x="1" y="206"/>
                  </a:cubicBezTo>
                  <a:cubicBezTo>
                    <a:pt x="1" y="206"/>
                    <a:pt x="1" y="206"/>
                    <a:pt x="1" y="206"/>
                  </a:cubicBezTo>
                  <a:moveTo>
                    <a:pt x="1" y="206"/>
                  </a:moveTo>
                  <a:cubicBezTo>
                    <a:pt x="1" y="206"/>
                    <a:pt x="1" y="206"/>
                    <a:pt x="1" y="206"/>
                  </a:cubicBezTo>
                  <a:cubicBezTo>
                    <a:pt x="1" y="206"/>
                    <a:pt x="1" y="206"/>
                    <a:pt x="1" y="206"/>
                  </a:cubicBezTo>
                  <a:moveTo>
                    <a:pt x="0" y="205"/>
                  </a:moveTo>
                  <a:cubicBezTo>
                    <a:pt x="0" y="205"/>
                    <a:pt x="1" y="205"/>
                    <a:pt x="1" y="206"/>
                  </a:cubicBezTo>
                  <a:cubicBezTo>
                    <a:pt x="1" y="206"/>
                    <a:pt x="1" y="206"/>
                    <a:pt x="1" y="206"/>
                  </a:cubicBezTo>
                  <a:cubicBezTo>
                    <a:pt x="1" y="206"/>
                    <a:pt x="1" y="206"/>
                    <a:pt x="1" y="206"/>
                  </a:cubicBezTo>
                  <a:cubicBezTo>
                    <a:pt x="1" y="206"/>
                    <a:pt x="1" y="206"/>
                    <a:pt x="1" y="206"/>
                  </a:cubicBezTo>
                  <a:cubicBezTo>
                    <a:pt x="1" y="205"/>
                    <a:pt x="1" y="205"/>
                    <a:pt x="1" y="205"/>
                  </a:cubicBezTo>
                  <a:cubicBezTo>
                    <a:pt x="0" y="205"/>
                    <a:pt x="0" y="205"/>
                    <a:pt x="0" y="205"/>
                  </a:cubicBezTo>
                  <a:moveTo>
                    <a:pt x="216" y="49"/>
                  </a:moveTo>
                  <a:cubicBezTo>
                    <a:pt x="214" y="53"/>
                    <a:pt x="211" y="57"/>
                    <a:pt x="207" y="61"/>
                  </a:cubicBezTo>
                  <a:cubicBezTo>
                    <a:pt x="135" y="133"/>
                    <a:pt x="135" y="133"/>
                    <a:pt x="135" y="133"/>
                  </a:cubicBezTo>
                  <a:cubicBezTo>
                    <a:pt x="207" y="61"/>
                    <a:pt x="207" y="61"/>
                    <a:pt x="207" y="61"/>
                  </a:cubicBezTo>
                  <a:cubicBezTo>
                    <a:pt x="211" y="57"/>
                    <a:pt x="214" y="53"/>
                    <a:pt x="216" y="49"/>
                  </a:cubicBezTo>
                  <a:moveTo>
                    <a:pt x="146" y="0"/>
                  </a:moveTo>
                  <a:cubicBezTo>
                    <a:pt x="146" y="0"/>
                    <a:pt x="146" y="0"/>
                    <a:pt x="146" y="0"/>
                  </a:cubicBezTo>
                  <a:cubicBezTo>
                    <a:pt x="75" y="71"/>
                    <a:pt x="75" y="71"/>
                    <a:pt x="75" y="71"/>
                  </a:cubicBezTo>
                  <a:cubicBezTo>
                    <a:pt x="75" y="71"/>
                    <a:pt x="75" y="71"/>
                    <a:pt x="75" y="71"/>
                  </a:cubicBezTo>
                  <a:cubicBezTo>
                    <a:pt x="146" y="0"/>
                    <a:pt x="146" y="0"/>
                    <a:pt x="146" y="0"/>
                  </a:cubicBezTo>
                  <a:cubicBezTo>
                    <a:pt x="146" y="0"/>
                    <a:pt x="146" y="0"/>
                    <a:pt x="146" y="0"/>
                  </a:cubicBezTo>
                  <a:moveTo>
                    <a:pt x="207" y="0"/>
                  </a:moveTo>
                  <a:cubicBezTo>
                    <a:pt x="207" y="0"/>
                    <a:pt x="207" y="0"/>
                    <a:pt x="207" y="0"/>
                  </a:cubicBezTo>
                  <a:cubicBezTo>
                    <a:pt x="216" y="8"/>
                    <a:pt x="220" y="19"/>
                    <a:pt x="220" y="30"/>
                  </a:cubicBezTo>
                  <a:cubicBezTo>
                    <a:pt x="220" y="19"/>
                    <a:pt x="216" y="8"/>
                    <a:pt x="207" y="0"/>
                  </a:cubicBezTo>
                  <a:cubicBezTo>
                    <a:pt x="207" y="0"/>
                    <a:pt x="207" y="0"/>
                    <a:pt x="207" y="0"/>
                  </a:cubicBezTo>
                </a:path>
              </a:pathLst>
            </a:custGeom>
            <a:solidFill>
              <a:srgbClr val="01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401" name="Freeform 112"/>
            <p:cNvSpPr>
              <a:spLocks/>
            </p:cNvSpPr>
            <p:nvPr/>
          </p:nvSpPr>
          <p:spPr bwMode="auto">
            <a:xfrm>
              <a:off x="5439107" y="2242377"/>
              <a:ext cx="49499" cy="127607"/>
            </a:xfrm>
            <a:custGeom>
              <a:avLst/>
              <a:gdLst>
                <a:gd name="T0" fmla="*/ 43 w 46"/>
                <a:gd name="T1" fmla="*/ 0 h 118"/>
                <a:gd name="T2" fmla="*/ 0 w 46"/>
                <a:gd name="T3" fmla="*/ 43 h 118"/>
                <a:gd name="T4" fmla="*/ 30 w 46"/>
                <a:gd name="T5" fmla="*/ 74 h 118"/>
                <a:gd name="T6" fmla="*/ 41 w 46"/>
                <a:gd name="T7" fmla="*/ 118 h 118"/>
                <a:gd name="T8" fmla="*/ 43 w 46"/>
                <a:gd name="T9" fmla="*/ 104 h 118"/>
                <a:gd name="T10" fmla="*/ 43 w 46"/>
                <a:gd name="T11" fmla="*/ 0 h 118"/>
              </a:gdLst>
              <a:ahLst/>
              <a:cxnLst>
                <a:cxn ang="0">
                  <a:pos x="T0" y="T1"/>
                </a:cxn>
                <a:cxn ang="0">
                  <a:pos x="T2" y="T3"/>
                </a:cxn>
                <a:cxn ang="0">
                  <a:pos x="T4" y="T5"/>
                </a:cxn>
                <a:cxn ang="0">
                  <a:pos x="T6" y="T7"/>
                </a:cxn>
                <a:cxn ang="0">
                  <a:pos x="T8" y="T9"/>
                </a:cxn>
                <a:cxn ang="0">
                  <a:pos x="T10" y="T11"/>
                </a:cxn>
              </a:cxnLst>
              <a:rect l="0" t="0" r="r" b="b"/>
              <a:pathLst>
                <a:path w="46" h="118">
                  <a:moveTo>
                    <a:pt x="43" y="0"/>
                  </a:moveTo>
                  <a:cubicBezTo>
                    <a:pt x="0" y="43"/>
                    <a:pt x="0" y="43"/>
                    <a:pt x="0" y="43"/>
                  </a:cubicBezTo>
                  <a:cubicBezTo>
                    <a:pt x="30" y="74"/>
                    <a:pt x="30" y="74"/>
                    <a:pt x="30" y="74"/>
                  </a:cubicBezTo>
                  <a:cubicBezTo>
                    <a:pt x="42" y="86"/>
                    <a:pt x="46" y="103"/>
                    <a:pt x="41" y="118"/>
                  </a:cubicBezTo>
                  <a:cubicBezTo>
                    <a:pt x="42" y="114"/>
                    <a:pt x="43" y="109"/>
                    <a:pt x="43" y="104"/>
                  </a:cubicBezTo>
                  <a:cubicBezTo>
                    <a:pt x="43" y="0"/>
                    <a:pt x="43" y="0"/>
                    <a:pt x="43" y="0"/>
                  </a:cubicBezTo>
                </a:path>
              </a:pathLst>
            </a:custGeom>
            <a:solidFill>
              <a:schemeClr val="accent3">
                <a:lumMod val="75000"/>
              </a:schemeClr>
            </a:solidFill>
            <a:ln w="3175">
              <a:solidFill>
                <a:schemeClr val="accent3">
                  <a:lumMod val="75000"/>
                </a:schemeClr>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402" name="Freeform 113"/>
            <p:cNvSpPr>
              <a:spLocks noEditPoints="1"/>
            </p:cNvSpPr>
            <p:nvPr/>
          </p:nvSpPr>
          <p:spPr bwMode="auto">
            <a:xfrm>
              <a:off x="5404594" y="2387240"/>
              <a:ext cx="54040" cy="14986"/>
            </a:xfrm>
            <a:custGeom>
              <a:avLst/>
              <a:gdLst>
                <a:gd name="T0" fmla="*/ 32 w 50"/>
                <a:gd name="T1" fmla="*/ 14 h 14"/>
                <a:gd name="T2" fmla="*/ 32 w 50"/>
                <a:gd name="T3" fmla="*/ 14 h 14"/>
                <a:gd name="T4" fmla="*/ 32 w 50"/>
                <a:gd name="T5" fmla="*/ 14 h 14"/>
                <a:gd name="T6" fmla="*/ 20 w 50"/>
                <a:gd name="T7" fmla="*/ 12 h 14"/>
                <a:gd name="T8" fmla="*/ 32 w 50"/>
                <a:gd name="T9" fmla="*/ 14 h 14"/>
                <a:gd name="T10" fmla="*/ 32 w 50"/>
                <a:gd name="T11" fmla="*/ 14 h 14"/>
                <a:gd name="T12" fmla="*/ 32 w 50"/>
                <a:gd name="T13" fmla="*/ 14 h 14"/>
                <a:gd name="T14" fmla="*/ 25 w 50"/>
                <a:gd name="T15" fmla="*/ 13 h 14"/>
                <a:gd name="T16" fmla="*/ 20 w 50"/>
                <a:gd name="T17" fmla="*/ 12 h 14"/>
                <a:gd name="T18" fmla="*/ 50 w 50"/>
                <a:gd name="T19" fmla="*/ 10 h 14"/>
                <a:gd name="T20" fmla="*/ 45 w 50"/>
                <a:gd name="T21" fmla="*/ 12 h 14"/>
                <a:gd name="T22" fmla="*/ 40 w 50"/>
                <a:gd name="T23" fmla="*/ 13 h 14"/>
                <a:gd name="T24" fmla="*/ 50 w 50"/>
                <a:gd name="T25" fmla="*/ 10 h 14"/>
                <a:gd name="T26" fmla="*/ 0 w 50"/>
                <a:gd name="T27" fmla="*/ 0 h 14"/>
                <a:gd name="T28" fmla="*/ 0 w 50"/>
                <a:gd name="T29" fmla="*/ 0 h 14"/>
                <a:gd name="T30" fmla="*/ 1 w 50"/>
                <a:gd name="T31" fmla="*/ 0 h 14"/>
                <a:gd name="T32" fmla="*/ 0 w 50"/>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14">
                  <a:moveTo>
                    <a:pt x="32" y="14"/>
                  </a:moveTo>
                  <a:cubicBezTo>
                    <a:pt x="32" y="14"/>
                    <a:pt x="32" y="14"/>
                    <a:pt x="32" y="14"/>
                  </a:cubicBezTo>
                  <a:cubicBezTo>
                    <a:pt x="32" y="14"/>
                    <a:pt x="32" y="14"/>
                    <a:pt x="32" y="14"/>
                  </a:cubicBezTo>
                  <a:moveTo>
                    <a:pt x="20" y="12"/>
                  </a:moveTo>
                  <a:cubicBezTo>
                    <a:pt x="24" y="13"/>
                    <a:pt x="28" y="14"/>
                    <a:pt x="32" y="14"/>
                  </a:cubicBezTo>
                  <a:cubicBezTo>
                    <a:pt x="32" y="14"/>
                    <a:pt x="32" y="14"/>
                    <a:pt x="32" y="14"/>
                  </a:cubicBezTo>
                  <a:cubicBezTo>
                    <a:pt x="32" y="14"/>
                    <a:pt x="32" y="14"/>
                    <a:pt x="32" y="14"/>
                  </a:cubicBezTo>
                  <a:cubicBezTo>
                    <a:pt x="29" y="14"/>
                    <a:pt x="27" y="13"/>
                    <a:pt x="25" y="13"/>
                  </a:cubicBezTo>
                  <a:cubicBezTo>
                    <a:pt x="23" y="13"/>
                    <a:pt x="22" y="12"/>
                    <a:pt x="20" y="12"/>
                  </a:cubicBezTo>
                  <a:moveTo>
                    <a:pt x="50" y="10"/>
                  </a:moveTo>
                  <a:cubicBezTo>
                    <a:pt x="48" y="10"/>
                    <a:pt x="47" y="11"/>
                    <a:pt x="45" y="12"/>
                  </a:cubicBezTo>
                  <a:cubicBezTo>
                    <a:pt x="43" y="12"/>
                    <a:pt x="41" y="12"/>
                    <a:pt x="40" y="13"/>
                  </a:cubicBezTo>
                  <a:cubicBezTo>
                    <a:pt x="43" y="12"/>
                    <a:pt x="46" y="11"/>
                    <a:pt x="50" y="10"/>
                  </a:cubicBezTo>
                  <a:moveTo>
                    <a:pt x="0" y="0"/>
                  </a:moveTo>
                  <a:cubicBezTo>
                    <a:pt x="0" y="0"/>
                    <a:pt x="0" y="0"/>
                    <a:pt x="0" y="0"/>
                  </a:cubicBezTo>
                  <a:cubicBezTo>
                    <a:pt x="1" y="0"/>
                    <a:pt x="1" y="0"/>
                    <a:pt x="1" y="0"/>
                  </a:cubicBezTo>
                  <a:cubicBezTo>
                    <a:pt x="0" y="0"/>
                    <a:pt x="0" y="0"/>
                    <a:pt x="0" y="0"/>
                  </a:cubicBezTo>
                </a:path>
              </a:pathLst>
            </a:custGeom>
            <a:solidFill>
              <a:srgbClr val="0019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403" name="Freeform 114"/>
            <p:cNvSpPr>
              <a:spLocks noEditPoints="1"/>
            </p:cNvSpPr>
            <p:nvPr/>
          </p:nvSpPr>
          <p:spPr bwMode="auto">
            <a:xfrm>
              <a:off x="5392787" y="2354544"/>
              <a:ext cx="90369" cy="46320"/>
            </a:xfrm>
            <a:custGeom>
              <a:avLst/>
              <a:gdLst>
                <a:gd name="T0" fmla="*/ 84 w 84"/>
                <a:gd name="T1" fmla="*/ 14 h 43"/>
                <a:gd name="T2" fmla="*/ 56 w 84"/>
                <a:gd name="T3" fmla="*/ 42 h 43"/>
                <a:gd name="T4" fmla="*/ 61 w 84"/>
                <a:gd name="T5" fmla="*/ 40 h 43"/>
                <a:gd name="T6" fmla="*/ 73 w 84"/>
                <a:gd name="T7" fmla="*/ 31 h 43"/>
                <a:gd name="T8" fmla="*/ 75 w 84"/>
                <a:gd name="T9" fmla="*/ 30 h 43"/>
                <a:gd name="T10" fmla="*/ 84 w 84"/>
                <a:gd name="T11" fmla="*/ 14 h 43"/>
                <a:gd name="T12" fmla="*/ 0 w 84"/>
                <a:gd name="T13" fmla="*/ 0 h 43"/>
                <a:gd name="T14" fmla="*/ 11 w 84"/>
                <a:gd name="T15" fmla="*/ 30 h 43"/>
                <a:gd name="T16" fmla="*/ 12 w 84"/>
                <a:gd name="T17" fmla="*/ 30 h 43"/>
                <a:gd name="T18" fmla="*/ 12 w 84"/>
                <a:gd name="T19" fmla="*/ 31 h 43"/>
                <a:gd name="T20" fmla="*/ 31 w 84"/>
                <a:gd name="T21" fmla="*/ 42 h 43"/>
                <a:gd name="T22" fmla="*/ 36 w 84"/>
                <a:gd name="T23" fmla="*/ 43 h 43"/>
                <a:gd name="T24" fmla="*/ 0 w 8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43">
                  <a:moveTo>
                    <a:pt x="84" y="14"/>
                  </a:moveTo>
                  <a:cubicBezTo>
                    <a:pt x="79" y="27"/>
                    <a:pt x="69" y="37"/>
                    <a:pt x="56" y="42"/>
                  </a:cubicBezTo>
                  <a:cubicBezTo>
                    <a:pt x="58" y="41"/>
                    <a:pt x="59" y="40"/>
                    <a:pt x="61" y="40"/>
                  </a:cubicBezTo>
                  <a:cubicBezTo>
                    <a:pt x="65" y="38"/>
                    <a:pt x="70" y="35"/>
                    <a:pt x="73" y="31"/>
                  </a:cubicBezTo>
                  <a:cubicBezTo>
                    <a:pt x="75" y="30"/>
                    <a:pt x="75" y="30"/>
                    <a:pt x="75" y="30"/>
                  </a:cubicBezTo>
                  <a:cubicBezTo>
                    <a:pt x="79" y="25"/>
                    <a:pt x="82" y="20"/>
                    <a:pt x="84" y="14"/>
                  </a:cubicBezTo>
                  <a:moveTo>
                    <a:pt x="0" y="0"/>
                  </a:moveTo>
                  <a:cubicBezTo>
                    <a:pt x="0" y="11"/>
                    <a:pt x="3" y="21"/>
                    <a:pt x="11" y="30"/>
                  </a:cubicBezTo>
                  <a:cubicBezTo>
                    <a:pt x="12" y="30"/>
                    <a:pt x="12" y="30"/>
                    <a:pt x="12" y="30"/>
                  </a:cubicBezTo>
                  <a:cubicBezTo>
                    <a:pt x="12" y="31"/>
                    <a:pt x="12" y="31"/>
                    <a:pt x="12" y="31"/>
                  </a:cubicBezTo>
                  <a:cubicBezTo>
                    <a:pt x="18" y="36"/>
                    <a:pt x="24" y="40"/>
                    <a:pt x="31" y="42"/>
                  </a:cubicBezTo>
                  <a:cubicBezTo>
                    <a:pt x="33" y="42"/>
                    <a:pt x="34" y="43"/>
                    <a:pt x="36" y="43"/>
                  </a:cubicBezTo>
                  <a:cubicBezTo>
                    <a:pt x="15" y="40"/>
                    <a:pt x="0" y="22"/>
                    <a:pt x="0" y="0"/>
                  </a:cubicBezTo>
                </a:path>
              </a:pathLst>
            </a:custGeom>
            <a:solidFill>
              <a:srgbClr val="0019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404" name="Freeform 115"/>
            <p:cNvSpPr>
              <a:spLocks/>
            </p:cNvSpPr>
            <p:nvPr/>
          </p:nvSpPr>
          <p:spPr bwMode="auto">
            <a:xfrm>
              <a:off x="5431387" y="2399956"/>
              <a:ext cx="21798" cy="2271"/>
            </a:xfrm>
            <a:custGeom>
              <a:avLst/>
              <a:gdLst>
                <a:gd name="T0" fmla="*/ 20 w 20"/>
                <a:gd name="T1" fmla="*/ 0 h 2"/>
                <a:gd name="T2" fmla="*/ 16 w 20"/>
                <a:gd name="T3" fmla="*/ 1 h 2"/>
                <a:gd name="T4" fmla="*/ 15 w 20"/>
                <a:gd name="T5" fmla="*/ 1 h 2"/>
                <a:gd name="T6" fmla="*/ 12 w 20"/>
                <a:gd name="T7" fmla="*/ 1 h 2"/>
                <a:gd name="T8" fmla="*/ 11 w 20"/>
                <a:gd name="T9" fmla="*/ 1 h 2"/>
                <a:gd name="T10" fmla="*/ 7 w 20"/>
                <a:gd name="T11" fmla="*/ 2 h 2"/>
                <a:gd name="T12" fmla="*/ 2 w 20"/>
                <a:gd name="T13" fmla="*/ 1 h 2"/>
                <a:gd name="T14" fmla="*/ 2 w 20"/>
                <a:gd name="T15" fmla="*/ 1 h 2"/>
                <a:gd name="T16" fmla="*/ 0 w 20"/>
                <a:gd name="T17" fmla="*/ 1 h 2"/>
                <a:gd name="T18" fmla="*/ 7 w 20"/>
                <a:gd name="T19" fmla="*/ 2 h 2"/>
                <a:gd name="T20" fmla="*/ 7 w 20"/>
                <a:gd name="T21" fmla="*/ 2 h 2"/>
                <a:gd name="T22" fmla="*/ 7 w 20"/>
                <a:gd name="T23" fmla="*/ 2 h 2"/>
                <a:gd name="T24" fmla="*/ 7 w 20"/>
                <a:gd name="T25" fmla="*/ 2 h 2"/>
                <a:gd name="T26" fmla="*/ 15 w 20"/>
                <a:gd name="T27" fmla="*/ 1 h 2"/>
                <a:gd name="T28" fmla="*/ 20 w 20"/>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
                  <a:moveTo>
                    <a:pt x="20" y="0"/>
                  </a:moveTo>
                  <a:cubicBezTo>
                    <a:pt x="19" y="0"/>
                    <a:pt x="17" y="0"/>
                    <a:pt x="16" y="1"/>
                  </a:cubicBezTo>
                  <a:cubicBezTo>
                    <a:pt x="15" y="1"/>
                    <a:pt x="15" y="1"/>
                    <a:pt x="15" y="1"/>
                  </a:cubicBezTo>
                  <a:cubicBezTo>
                    <a:pt x="14" y="1"/>
                    <a:pt x="13" y="1"/>
                    <a:pt x="12" y="1"/>
                  </a:cubicBezTo>
                  <a:cubicBezTo>
                    <a:pt x="11" y="1"/>
                    <a:pt x="11" y="1"/>
                    <a:pt x="11" y="1"/>
                  </a:cubicBezTo>
                  <a:cubicBezTo>
                    <a:pt x="10" y="1"/>
                    <a:pt x="8" y="2"/>
                    <a:pt x="7" y="2"/>
                  </a:cubicBezTo>
                  <a:cubicBezTo>
                    <a:pt x="5" y="2"/>
                    <a:pt x="4" y="1"/>
                    <a:pt x="2" y="1"/>
                  </a:cubicBezTo>
                  <a:cubicBezTo>
                    <a:pt x="2" y="1"/>
                    <a:pt x="2" y="1"/>
                    <a:pt x="2" y="1"/>
                  </a:cubicBezTo>
                  <a:cubicBezTo>
                    <a:pt x="1" y="1"/>
                    <a:pt x="1" y="1"/>
                    <a:pt x="0" y="1"/>
                  </a:cubicBezTo>
                  <a:cubicBezTo>
                    <a:pt x="2" y="1"/>
                    <a:pt x="4" y="2"/>
                    <a:pt x="7" y="2"/>
                  </a:cubicBezTo>
                  <a:cubicBezTo>
                    <a:pt x="7" y="2"/>
                    <a:pt x="7" y="2"/>
                    <a:pt x="7" y="2"/>
                  </a:cubicBezTo>
                  <a:cubicBezTo>
                    <a:pt x="7" y="2"/>
                    <a:pt x="7" y="2"/>
                    <a:pt x="7" y="2"/>
                  </a:cubicBezTo>
                  <a:cubicBezTo>
                    <a:pt x="7" y="2"/>
                    <a:pt x="7" y="2"/>
                    <a:pt x="7" y="2"/>
                  </a:cubicBezTo>
                  <a:cubicBezTo>
                    <a:pt x="10" y="2"/>
                    <a:pt x="12" y="1"/>
                    <a:pt x="15" y="1"/>
                  </a:cubicBezTo>
                  <a:cubicBezTo>
                    <a:pt x="16" y="0"/>
                    <a:pt x="18" y="0"/>
                    <a:pt x="20" y="0"/>
                  </a:cubicBezTo>
                </a:path>
              </a:pathLst>
            </a:custGeom>
            <a:solidFill>
              <a:srgbClr val="0008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405" name="Freeform 116"/>
            <p:cNvSpPr>
              <a:spLocks/>
            </p:cNvSpPr>
            <p:nvPr/>
          </p:nvSpPr>
          <p:spPr bwMode="auto">
            <a:xfrm>
              <a:off x="5392787" y="2288697"/>
              <a:ext cx="95819" cy="113529"/>
            </a:xfrm>
            <a:custGeom>
              <a:avLst/>
              <a:gdLst>
                <a:gd name="T0" fmla="*/ 43 w 89"/>
                <a:gd name="T1" fmla="*/ 0 h 105"/>
                <a:gd name="T2" fmla="*/ 12 w 89"/>
                <a:gd name="T3" fmla="*/ 31 h 105"/>
                <a:gd name="T4" fmla="*/ 0 w 89"/>
                <a:gd name="T5" fmla="*/ 61 h 105"/>
                <a:gd name="T6" fmla="*/ 36 w 89"/>
                <a:gd name="T7" fmla="*/ 104 h 105"/>
                <a:gd name="T8" fmla="*/ 38 w 89"/>
                <a:gd name="T9" fmla="*/ 104 h 105"/>
                <a:gd name="T10" fmla="*/ 38 w 89"/>
                <a:gd name="T11" fmla="*/ 104 h 105"/>
                <a:gd name="T12" fmla="*/ 43 w 89"/>
                <a:gd name="T13" fmla="*/ 105 h 105"/>
                <a:gd name="T14" fmla="*/ 47 w 89"/>
                <a:gd name="T15" fmla="*/ 104 h 105"/>
                <a:gd name="T16" fmla="*/ 48 w 89"/>
                <a:gd name="T17" fmla="*/ 104 h 105"/>
                <a:gd name="T18" fmla="*/ 51 w 89"/>
                <a:gd name="T19" fmla="*/ 104 h 105"/>
                <a:gd name="T20" fmla="*/ 52 w 89"/>
                <a:gd name="T21" fmla="*/ 104 h 105"/>
                <a:gd name="T22" fmla="*/ 56 w 89"/>
                <a:gd name="T23" fmla="*/ 103 h 105"/>
                <a:gd name="T24" fmla="*/ 84 w 89"/>
                <a:gd name="T25" fmla="*/ 75 h 105"/>
                <a:gd name="T26" fmla="*/ 73 w 89"/>
                <a:gd name="T27" fmla="*/ 31 h 105"/>
                <a:gd name="T28" fmla="*/ 43 w 89"/>
                <a:gd name="T2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105">
                  <a:moveTo>
                    <a:pt x="43" y="0"/>
                  </a:moveTo>
                  <a:cubicBezTo>
                    <a:pt x="12" y="31"/>
                    <a:pt x="12" y="31"/>
                    <a:pt x="12" y="31"/>
                  </a:cubicBezTo>
                  <a:cubicBezTo>
                    <a:pt x="4" y="39"/>
                    <a:pt x="0" y="50"/>
                    <a:pt x="0" y="61"/>
                  </a:cubicBezTo>
                  <a:cubicBezTo>
                    <a:pt x="0" y="83"/>
                    <a:pt x="15" y="101"/>
                    <a:pt x="36" y="104"/>
                  </a:cubicBezTo>
                  <a:cubicBezTo>
                    <a:pt x="37" y="104"/>
                    <a:pt x="37" y="104"/>
                    <a:pt x="38" y="104"/>
                  </a:cubicBezTo>
                  <a:cubicBezTo>
                    <a:pt x="38" y="104"/>
                    <a:pt x="38" y="104"/>
                    <a:pt x="38" y="104"/>
                  </a:cubicBezTo>
                  <a:cubicBezTo>
                    <a:pt x="40" y="104"/>
                    <a:pt x="41" y="105"/>
                    <a:pt x="43" y="105"/>
                  </a:cubicBezTo>
                  <a:cubicBezTo>
                    <a:pt x="44" y="105"/>
                    <a:pt x="46" y="104"/>
                    <a:pt x="47" y="104"/>
                  </a:cubicBezTo>
                  <a:cubicBezTo>
                    <a:pt x="48" y="104"/>
                    <a:pt x="48" y="104"/>
                    <a:pt x="48" y="104"/>
                  </a:cubicBezTo>
                  <a:cubicBezTo>
                    <a:pt x="49" y="104"/>
                    <a:pt x="50" y="104"/>
                    <a:pt x="51" y="104"/>
                  </a:cubicBezTo>
                  <a:cubicBezTo>
                    <a:pt x="52" y="104"/>
                    <a:pt x="52" y="104"/>
                    <a:pt x="52" y="104"/>
                  </a:cubicBezTo>
                  <a:cubicBezTo>
                    <a:pt x="53" y="103"/>
                    <a:pt x="55" y="103"/>
                    <a:pt x="56" y="103"/>
                  </a:cubicBezTo>
                  <a:cubicBezTo>
                    <a:pt x="69" y="98"/>
                    <a:pt x="79" y="88"/>
                    <a:pt x="84" y="75"/>
                  </a:cubicBezTo>
                  <a:cubicBezTo>
                    <a:pt x="89" y="60"/>
                    <a:pt x="85" y="43"/>
                    <a:pt x="73" y="31"/>
                  </a:cubicBezTo>
                  <a:cubicBezTo>
                    <a:pt x="43" y="0"/>
                    <a:pt x="43" y="0"/>
                    <a:pt x="43" y="0"/>
                  </a:cubicBezTo>
                </a:path>
              </a:pathLst>
            </a:custGeom>
            <a:solidFill>
              <a:schemeClr val="accent3">
                <a:lumMod val="50000"/>
              </a:schemeClr>
            </a:solidFill>
            <a:ln w="3175">
              <a:solidFill>
                <a:schemeClr val="accent3">
                  <a:lumMod val="50000"/>
                </a:schemeClr>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grpSp>
      <p:sp>
        <p:nvSpPr>
          <p:cNvPr id="5" name="TextBox 4">
            <a:extLst>
              <a:ext uri="{FF2B5EF4-FFF2-40B4-BE49-F238E27FC236}">
                <a16:creationId xmlns:a16="http://schemas.microsoft.com/office/drawing/2014/main" id="{54F9D948-2156-6C45-B4F0-8063C13F6AF7}"/>
              </a:ext>
            </a:extLst>
          </p:cNvPr>
          <p:cNvSpPr txBox="1"/>
          <p:nvPr/>
        </p:nvSpPr>
        <p:spPr>
          <a:xfrm>
            <a:off x="556467" y="2216707"/>
            <a:ext cx="4602559" cy="954300"/>
          </a:xfrm>
          <a:prstGeom prst="rect">
            <a:avLst/>
          </a:prstGeom>
          <a:noFill/>
        </p:spPr>
        <p:txBody>
          <a:bodyPr wrap="square" rtlCol="0">
            <a:spAutoFit/>
          </a:bodyPr>
          <a:lstStyle/>
          <a:p>
            <a:pPr defTabSz="609555">
              <a:spcBef>
                <a:spcPts val="800"/>
              </a:spcBef>
              <a:buClr>
                <a:srgbClr val="005073">
                  <a:lumMod val="75000"/>
                </a:srgbClr>
              </a:buClr>
              <a:buSzPct val="80000"/>
              <a:defRPr/>
            </a:pPr>
            <a:r>
              <a:rPr lang="en-US" sz="1867" dirty="0">
                <a:solidFill>
                  <a:srgbClr val="282828"/>
                </a:solidFill>
                <a:latin typeface="CiscoSansTT ExtraLight"/>
              </a:rPr>
              <a:t>Proactively detect and analyze disconnected calls, poor media quality and alert  the respective stakeholders</a:t>
            </a:r>
          </a:p>
        </p:txBody>
      </p:sp>
      <p:sp>
        <p:nvSpPr>
          <p:cNvPr id="79" name="Rounded Rectangle 78">
            <a:extLst>
              <a:ext uri="{FF2B5EF4-FFF2-40B4-BE49-F238E27FC236}">
                <a16:creationId xmlns:a16="http://schemas.microsoft.com/office/drawing/2014/main" id="{4B7CBDBC-F7ED-F348-9518-66B144815A2F}"/>
              </a:ext>
            </a:extLst>
          </p:cNvPr>
          <p:cNvSpPr/>
          <p:nvPr/>
        </p:nvSpPr>
        <p:spPr>
          <a:xfrm>
            <a:off x="617056" y="3556243"/>
            <a:ext cx="2515773" cy="390167"/>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09555">
              <a:defRPr/>
            </a:pPr>
            <a:r>
              <a:rPr lang="en-US" sz="2133" dirty="0">
                <a:solidFill>
                  <a:srgbClr val="FFFFFF"/>
                </a:solidFill>
                <a:latin typeface="CiscoSansTT ExtraLight"/>
              </a:rPr>
              <a:t>Solution</a:t>
            </a:r>
          </a:p>
        </p:txBody>
      </p:sp>
      <p:sp>
        <p:nvSpPr>
          <p:cNvPr id="77" name="TextBox 76">
            <a:extLst>
              <a:ext uri="{FF2B5EF4-FFF2-40B4-BE49-F238E27FC236}">
                <a16:creationId xmlns:a16="http://schemas.microsoft.com/office/drawing/2014/main" id="{EF9A4E0D-0AC9-744C-94A5-6CC5AE9CC05F}"/>
              </a:ext>
            </a:extLst>
          </p:cNvPr>
          <p:cNvSpPr txBox="1"/>
          <p:nvPr/>
        </p:nvSpPr>
        <p:spPr>
          <a:xfrm>
            <a:off x="575841" y="4108583"/>
            <a:ext cx="5317011" cy="954300"/>
          </a:xfrm>
          <a:prstGeom prst="rect">
            <a:avLst/>
          </a:prstGeom>
          <a:noFill/>
        </p:spPr>
        <p:txBody>
          <a:bodyPr wrap="square" rtlCol="0">
            <a:spAutoFit/>
          </a:bodyPr>
          <a:lstStyle/>
          <a:p>
            <a:pPr defTabSz="609555">
              <a:defRPr/>
            </a:pPr>
            <a:r>
              <a:rPr lang="en-US" sz="1867" dirty="0">
                <a:solidFill>
                  <a:srgbClr val="282828"/>
                </a:solidFill>
                <a:latin typeface="CiscoSansTT ExtraLight"/>
              </a:rPr>
              <a:t>Custom built solution to cater proactive mechanism to monitor, detect and notify the user about poor media quality and drop calls </a:t>
            </a:r>
          </a:p>
        </p:txBody>
      </p:sp>
      <p:sp>
        <p:nvSpPr>
          <p:cNvPr id="78" name="TextBox 77">
            <a:extLst>
              <a:ext uri="{FF2B5EF4-FFF2-40B4-BE49-F238E27FC236}">
                <a16:creationId xmlns:a16="http://schemas.microsoft.com/office/drawing/2014/main" id="{B936AF34-446D-4E42-8CCC-3D9675BA9A55}"/>
              </a:ext>
            </a:extLst>
          </p:cNvPr>
          <p:cNvSpPr txBox="1">
            <a:spLocks noChangeAspect="1"/>
          </p:cNvSpPr>
          <p:nvPr/>
        </p:nvSpPr>
        <p:spPr>
          <a:xfrm>
            <a:off x="6559035" y="4315049"/>
            <a:ext cx="5137916" cy="888600"/>
          </a:xfrm>
          <a:prstGeom prst="roundRect">
            <a:avLst>
              <a:gd name="adj" fmla="val 50000"/>
            </a:avLst>
          </a:prstGeom>
          <a:solidFill>
            <a:schemeClr val="bg2">
              <a:lumMod val="95000"/>
            </a:schemeClr>
          </a:solidFill>
        </p:spPr>
        <p:txBody>
          <a:bodyPr wrap="square" lIns="731520" rtlCol="0" anchor="ctr">
            <a:noAutofit/>
          </a:bodyPr>
          <a:lstStyle/>
          <a:p>
            <a:pPr defTabSz="609555">
              <a:spcBef>
                <a:spcPts val="800"/>
              </a:spcBef>
              <a:buClr>
                <a:srgbClr val="005073">
                  <a:lumMod val="75000"/>
                </a:srgbClr>
              </a:buClr>
              <a:buSzPct val="80000"/>
              <a:defRPr/>
            </a:pPr>
            <a:r>
              <a:rPr lang="en-US" sz="2000" dirty="0">
                <a:solidFill>
                  <a:srgbClr val="282828"/>
                </a:solidFill>
                <a:latin typeface="CiscoSansTT ExtraLight"/>
              </a:rPr>
              <a:t>Improved TAT for media quality and call drop issue</a:t>
            </a:r>
          </a:p>
        </p:txBody>
      </p:sp>
      <p:grpSp>
        <p:nvGrpSpPr>
          <p:cNvPr id="82" name="Group 81">
            <a:extLst>
              <a:ext uri="{FF2B5EF4-FFF2-40B4-BE49-F238E27FC236}">
                <a16:creationId xmlns:a16="http://schemas.microsoft.com/office/drawing/2014/main" id="{E7297E24-624B-0647-846B-EFB1B469F951}"/>
              </a:ext>
            </a:extLst>
          </p:cNvPr>
          <p:cNvGrpSpPr/>
          <p:nvPr/>
        </p:nvGrpSpPr>
        <p:grpSpPr>
          <a:xfrm rot="16200000">
            <a:off x="6817847" y="4552741"/>
            <a:ext cx="416340" cy="479819"/>
            <a:chOff x="5236571" y="1935393"/>
            <a:chExt cx="405073" cy="466834"/>
          </a:xfrm>
          <a:solidFill>
            <a:schemeClr val="accent6"/>
          </a:solidFill>
        </p:grpSpPr>
        <p:sp>
          <p:nvSpPr>
            <p:cNvPr id="83" name="Freeform 111">
              <a:extLst>
                <a:ext uri="{FF2B5EF4-FFF2-40B4-BE49-F238E27FC236}">
                  <a16:creationId xmlns:a16="http://schemas.microsoft.com/office/drawing/2014/main" id="{BEC8C14D-C709-6149-8AFD-759B81888600}"/>
                </a:ext>
              </a:extLst>
            </p:cNvPr>
            <p:cNvSpPr>
              <a:spLocks noEditPoints="1"/>
            </p:cNvSpPr>
            <p:nvPr/>
          </p:nvSpPr>
          <p:spPr bwMode="auto">
            <a:xfrm>
              <a:off x="5405503" y="2152007"/>
              <a:ext cx="236141" cy="247948"/>
            </a:xfrm>
            <a:custGeom>
              <a:avLst/>
              <a:gdLst>
                <a:gd name="T0" fmla="*/ 0 w 219"/>
                <a:gd name="T1" fmla="*/ 218 h 230"/>
                <a:gd name="T2" fmla="*/ 0 w 219"/>
                <a:gd name="T3" fmla="*/ 218 h 230"/>
                <a:gd name="T4" fmla="*/ 0 w 219"/>
                <a:gd name="T5" fmla="*/ 219 h 230"/>
                <a:gd name="T6" fmla="*/ 0 w 219"/>
                <a:gd name="T7" fmla="*/ 219 h 230"/>
                <a:gd name="T8" fmla="*/ 0 w 219"/>
                <a:gd name="T9" fmla="*/ 219 h 230"/>
                <a:gd name="T10" fmla="*/ 0 w 219"/>
                <a:gd name="T11" fmla="*/ 219 h 230"/>
                <a:gd name="T12" fmla="*/ 0 w 219"/>
                <a:gd name="T13" fmla="*/ 219 h 230"/>
                <a:gd name="T14" fmla="*/ 0 w 219"/>
                <a:gd name="T15" fmla="*/ 219 h 230"/>
                <a:gd name="T16" fmla="*/ 1 w 219"/>
                <a:gd name="T17" fmla="*/ 219 h 230"/>
                <a:gd name="T18" fmla="*/ 1 w 219"/>
                <a:gd name="T19" fmla="*/ 219 h 230"/>
                <a:gd name="T20" fmla="*/ 1 w 219"/>
                <a:gd name="T21" fmla="*/ 219 h 230"/>
                <a:gd name="T22" fmla="*/ 19 w 219"/>
                <a:gd name="T23" fmla="*/ 230 h 230"/>
                <a:gd name="T24" fmla="*/ 0 w 219"/>
                <a:gd name="T25" fmla="*/ 219 h 230"/>
                <a:gd name="T26" fmla="*/ 0 w 219"/>
                <a:gd name="T27" fmla="*/ 218 h 230"/>
                <a:gd name="T28" fmla="*/ 176 w 219"/>
                <a:gd name="T29" fmla="*/ 0 h 230"/>
                <a:gd name="T30" fmla="*/ 145 w 219"/>
                <a:gd name="T31" fmla="*/ 13 h 230"/>
                <a:gd name="T32" fmla="*/ 145 w 219"/>
                <a:gd name="T33" fmla="*/ 13 h 230"/>
                <a:gd name="T34" fmla="*/ 74 w 219"/>
                <a:gd name="T35" fmla="*/ 84 h 230"/>
                <a:gd name="T36" fmla="*/ 74 w 219"/>
                <a:gd name="T37" fmla="*/ 188 h 230"/>
                <a:gd name="T38" fmla="*/ 72 w 219"/>
                <a:gd name="T39" fmla="*/ 202 h 230"/>
                <a:gd name="T40" fmla="*/ 63 w 219"/>
                <a:gd name="T41" fmla="*/ 218 h 230"/>
                <a:gd name="T42" fmla="*/ 134 w 219"/>
                <a:gd name="T43" fmla="*/ 146 h 230"/>
                <a:gd name="T44" fmla="*/ 206 w 219"/>
                <a:gd name="T45" fmla="*/ 74 h 230"/>
                <a:gd name="T46" fmla="*/ 215 w 219"/>
                <a:gd name="T47" fmla="*/ 62 h 230"/>
                <a:gd name="T48" fmla="*/ 219 w 219"/>
                <a:gd name="T49" fmla="*/ 43 h 230"/>
                <a:gd name="T50" fmla="*/ 206 w 219"/>
                <a:gd name="T51" fmla="*/ 13 h 230"/>
                <a:gd name="T52" fmla="*/ 206 w 219"/>
                <a:gd name="T53" fmla="*/ 13 h 230"/>
                <a:gd name="T54" fmla="*/ 176 w 219"/>
                <a:gd name="T5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 h="230">
                  <a:moveTo>
                    <a:pt x="0" y="218"/>
                  </a:moveTo>
                  <a:cubicBezTo>
                    <a:pt x="0" y="218"/>
                    <a:pt x="0" y="218"/>
                    <a:pt x="0" y="218"/>
                  </a:cubicBezTo>
                  <a:cubicBezTo>
                    <a:pt x="0" y="219"/>
                    <a:pt x="0" y="219"/>
                    <a:pt x="0" y="219"/>
                  </a:cubicBezTo>
                  <a:cubicBezTo>
                    <a:pt x="0" y="219"/>
                    <a:pt x="0" y="219"/>
                    <a:pt x="0" y="219"/>
                  </a:cubicBezTo>
                  <a:cubicBezTo>
                    <a:pt x="0" y="219"/>
                    <a:pt x="0" y="219"/>
                    <a:pt x="0" y="219"/>
                  </a:cubicBezTo>
                  <a:cubicBezTo>
                    <a:pt x="0" y="219"/>
                    <a:pt x="0" y="219"/>
                    <a:pt x="0" y="219"/>
                  </a:cubicBezTo>
                  <a:cubicBezTo>
                    <a:pt x="0" y="219"/>
                    <a:pt x="0" y="219"/>
                    <a:pt x="0" y="219"/>
                  </a:cubicBezTo>
                  <a:cubicBezTo>
                    <a:pt x="0" y="219"/>
                    <a:pt x="0" y="219"/>
                    <a:pt x="0" y="219"/>
                  </a:cubicBezTo>
                  <a:cubicBezTo>
                    <a:pt x="0" y="219"/>
                    <a:pt x="1" y="219"/>
                    <a:pt x="1" y="219"/>
                  </a:cubicBezTo>
                  <a:cubicBezTo>
                    <a:pt x="1" y="219"/>
                    <a:pt x="1" y="219"/>
                    <a:pt x="1" y="219"/>
                  </a:cubicBezTo>
                  <a:cubicBezTo>
                    <a:pt x="1" y="219"/>
                    <a:pt x="1" y="219"/>
                    <a:pt x="1" y="219"/>
                  </a:cubicBezTo>
                  <a:cubicBezTo>
                    <a:pt x="6" y="225"/>
                    <a:pt x="13" y="228"/>
                    <a:pt x="19" y="230"/>
                  </a:cubicBezTo>
                  <a:cubicBezTo>
                    <a:pt x="12" y="228"/>
                    <a:pt x="6" y="224"/>
                    <a:pt x="0" y="219"/>
                  </a:cubicBezTo>
                  <a:cubicBezTo>
                    <a:pt x="0" y="218"/>
                    <a:pt x="0" y="218"/>
                    <a:pt x="0" y="218"/>
                  </a:cubicBezTo>
                  <a:moveTo>
                    <a:pt x="176" y="0"/>
                  </a:moveTo>
                  <a:cubicBezTo>
                    <a:pt x="165" y="0"/>
                    <a:pt x="154" y="4"/>
                    <a:pt x="145" y="13"/>
                  </a:cubicBezTo>
                  <a:cubicBezTo>
                    <a:pt x="145" y="13"/>
                    <a:pt x="145" y="13"/>
                    <a:pt x="145" y="13"/>
                  </a:cubicBezTo>
                  <a:cubicBezTo>
                    <a:pt x="74" y="84"/>
                    <a:pt x="74" y="84"/>
                    <a:pt x="74" y="84"/>
                  </a:cubicBezTo>
                  <a:cubicBezTo>
                    <a:pt x="74" y="188"/>
                    <a:pt x="74" y="188"/>
                    <a:pt x="74" y="188"/>
                  </a:cubicBezTo>
                  <a:cubicBezTo>
                    <a:pt x="74" y="193"/>
                    <a:pt x="73" y="198"/>
                    <a:pt x="72" y="202"/>
                  </a:cubicBezTo>
                  <a:cubicBezTo>
                    <a:pt x="70" y="208"/>
                    <a:pt x="67" y="213"/>
                    <a:pt x="63" y="218"/>
                  </a:cubicBezTo>
                  <a:cubicBezTo>
                    <a:pt x="134" y="146"/>
                    <a:pt x="134" y="146"/>
                    <a:pt x="134" y="146"/>
                  </a:cubicBezTo>
                  <a:cubicBezTo>
                    <a:pt x="206" y="74"/>
                    <a:pt x="206" y="74"/>
                    <a:pt x="206" y="74"/>
                  </a:cubicBezTo>
                  <a:cubicBezTo>
                    <a:pt x="210" y="70"/>
                    <a:pt x="213" y="66"/>
                    <a:pt x="215" y="62"/>
                  </a:cubicBezTo>
                  <a:cubicBezTo>
                    <a:pt x="217" y="56"/>
                    <a:pt x="219" y="50"/>
                    <a:pt x="219" y="43"/>
                  </a:cubicBezTo>
                  <a:cubicBezTo>
                    <a:pt x="219" y="32"/>
                    <a:pt x="215" y="21"/>
                    <a:pt x="206" y="13"/>
                  </a:cubicBezTo>
                  <a:cubicBezTo>
                    <a:pt x="206" y="13"/>
                    <a:pt x="206" y="13"/>
                    <a:pt x="206" y="13"/>
                  </a:cubicBezTo>
                  <a:cubicBezTo>
                    <a:pt x="198" y="4"/>
                    <a:pt x="187" y="0"/>
                    <a:pt x="176" y="0"/>
                  </a:cubicBezTo>
                </a:path>
              </a:pathLst>
            </a:custGeom>
            <a:grpFill/>
            <a:ln w="317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84" name="Freeform 105">
              <a:extLst>
                <a:ext uri="{FF2B5EF4-FFF2-40B4-BE49-F238E27FC236}">
                  <a16:creationId xmlns:a16="http://schemas.microsoft.com/office/drawing/2014/main" id="{6FBD5811-1425-5247-A7B3-F473AB1B2194}"/>
                </a:ext>
              </a:extLst>
            </p:cNvPr>
            <p:cNvSpPr>
              <a:spLocks/>
            </p:cNvSpPr>
            <p:nvPr/>
          </p:nvSpPr>
          <p:spPr bwMode="auto">
            <a:xfrm>
              <a:off x="5392787" y="1935393"/>
              <a:ext cx="92640" cy="353304"/>
            </a:xfrm>
            <a:custGeom>
              <a:avLst/>
              <a:gdLst>
                <a:gd name="T0" fmla="*/ 43 w 86"/>
                <a:gd name="T1" fmla="*/ 0 h 328"/>
                <a:gd name="T2" fmla="*/ 0 w 86"/>
                <a:gd name="T3" fmla="*/ 43 h 328"/>
                <a:gd name="T4" fmla="*/ 0 w 86"/>
                <a:gd name="T5" fmla="*/ 285 h 328"/>
                <a:gd name="T6" fmla="*/ 43 w 86"/>
                <a:gd name="T7" fmla="*/ 328 h 328"/>
                <a:gd name="T8" fmla="*/ 86 w 86"/>
                <a:gd name="T9" fmla="*/ 285 h 328"/>
                <a:gd name="T10" fmla="*/ 86 w 86"/>
                <a:gd name="T11" fmla="*/ 43 h 328"/>
                <a:gd name="T12" fmla="*/ 43 w 86"/>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86" h="328">
                  <a:moveTo>
                    <a:pt x="43" y="0"/>
                  </a:moveTo>
                  <a:cubicBezTo>
                    <a:pt x="19" y="0"/>
                    <a:pt x="0" y="19"/>
                    <a:pt x="0" y="43"/>
                  </a:cubicBezTo>
                  <a:cubicBezTo>
                    <a:pt x="0" y="285"/>
                    <a:pt x="0" y="285"/>
                    <a:pt x="0" y="285"/>
                  </a:cubicBezTo>
                  <a:cubicBezTo>
                    <a:pt x="43" y="328"/>
                    <a:pt x="43" y="328"/>
                    <a:pt x="43" y="328"/>
                  </a:cubicBezTo>
                  <a:cubicBezTo>
                    <a:pt x="86" y="285"/>
                    <a:pt x="86" y="285"/>
                    <a:pt x="86" y="285"/>
                  </a:cubicBezTo>
                  <a:cubicBezTo>
                    <a:pt x="86" y="43"/>
                    <a:pt x="86" y="43"/>
                    <a:pt x="86" y="43"/>
                  </a:cubicBezTo>
                  <a:cubicBezTo>
                    <a:pt x="86" y="19"/>
                    <a:pt x="67" y="0"/>
                    <a:pt x="43" y="0"/>
                  </a:cubicBezTo>
                </a:path>
              </a:pathLst>
            </a:custGeom>
            <a:grpFill/>
            <a:ln w="317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85" name="Freeform 106">
              <a:extLst>
                <a:ext uri="{FF2B5EF4-FFF2-40B4-BE49-F238E27FC236}">
                  <a16:creationId xmlns:a16="http://schemas.microsoft.com/office/drawing/2014/main" id="{0CEF832A-CC7A-2849-8838-44216B32CEFD}"/>
                </a:ext>
              </a:extLst>
            </p:cNvPr>
            <p:cNvSpPr>
              <a:spLocks noEditPoints="1"/>
            </p:cNvSpPr>
            <p:nvPr/>
          </p:nvSpPr>
          <p:spPr bwMode="auto">
            <a:xfrm>
              <a:off x="5236571" y="2166085"/>
              <a:ext cx="237049" cy="236141"/>
            </a:xfrm>
            <a:custGeom>
              <a:avLst/>
              <a:gdLst>
                <a:gd name="T0" fmla="*/ 220 w 220"/>
                <a:gd name="T1" fmla="*/ 205 h 219"/>
                <a:gd name="T2" fmla="*/ 219 w 220"/>
                <a:gd name="T3" fmla="*/ 205 h 219"/>
                <a:gd name="T4" fmla="*/ 218 w 220"/>
                <a:gd name="T5" fmla="*/ 206 h 219"/>
                <a:gd name="T6" fmla="*/ 206 w 220"/>
                <a:gd name="T7" fmla="*/ 215 h 219"/>
                <a:gd name="T8" fmla="*/ 196 w 220"/>
                <a:gd name="T9" fmla="*/ 218 h 219"/>
                <a:gd name="T10" fmla="*/ 188 w 220"/>
                <a:gd name="T11" fmla="*/ 219 h 219"/>
                <a:gd name="T12" fmla="*/ 188 w 220"/>
                <a:gd name="T13" fmla="*/ 219 h 219"/>
                <a:gd name="T14" fmla="*/ 188 w 220"/>
                <a:gd name="T15" fmla="*/ 219 h 219"/>
                <a:gd name="T16" fmla="*/ 188 w 220"/>
                <a:gd name="T17" fmla="*/ 219 h 219"/>
                <a:gd name="T18" fmla="*/ 188 w 220"/>
                <a:gd name="T19" fmla="*/ 219 h 219"/>
                <a:gd name="T20" fmla="*/ 218 w 220"/>
                <a:gd name="T21" fmla="*/ 206 h 219"/>
                <a:gd name="T22" fmla="*/ 220 w 220"/>
                <a:gd name="T23" fmla="*/ 205 h 219"/>
                <a:gd name="T24" fmla="*/ 4 w 220"/>
                <a:gd name="T25" fmla="*/ 49 h 219"/>
                <a:gd name="T26" fmla="*/ 12 w 220"/>
                <a:gd name="T27" fmla="*/ 61 h 219"/>
                <a:gd name="T28" fmla="*/ 156 w 220"/>
                <a:gd name="T29" fmla="*/ 205 h 219"/>
                <a:gd name="T30" fmla="*/ 156 w 220"/>
                <a:gd name="T31" fmla="*/ 205 h 219"/>
                <a:gd name="T32" fmla="*/ 12 w 220"/>
                <a:gd name="T33" fmla="*/ 61 h 219"/>
                <a:gd name="T34" fmla="*/ 4 w 220"/>
                <a:gd name="T35" fmla="*/ 49 h 219"/>
                <a:gd name="T36" fmla="*/ 12 w 220"/>
                <a:gd name="T37" fmla="*/ 0 h 219"/>
                <a:gd name="T38" fmla="*/ 12 w 220"/>
                <a:gd name="T39" fmla="*/ 0 h 219"/>
                <a:gd name="T40" fmla="*/ 0 w 220"/>
                <a:gd name="T41" fmla="*/ 30 h 219"/>
                <a:gd name="T42" fmla="*/ 12 w 220"/>
                <a:gd name="T43" fmla="*/ 0 h 219"/>
                <a:gd name="T44" fmla="*/ 12 w 220"/>
                <a:gd name="T45" fmla="*/ 0 h 219"/>
                <a:gd name="T46" fmla="*/ 74 w 220"/>
                <a:gd name="T47" fmla="*/ 0 h 219"/>
                <a:gd name="T48" fmla="*/ 74 w 220"/>
                <a:gd name="T49" fmla="*/ 0 h 219"/>
                <a:gd name="T50" fmla="*/ 145 w 220"/>
                <a:gd name="T51" fmla="*/ 71 h 219"/>
                <a:gd name="T52" fmla="*/ 74 w 220"/>
                <a:gd name="T53" fmla="*/ 0 h 219"/>
                <a:gd name="T54" fmla="*/ 74 w 220"/>
                <a:gd name="T5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0" h="219">
                  <a:moveTo>
                    <a:pt x="220" y="205"/>
                  </a:moveTo>
                  <a:cubicBezTo>
                    <a:pt x="219" y="205"/>
                    <a:pt x="219" y="205"/>
                    <a:pt x="219" y="205"/>
                  </a:cubicBezTo>
                  <a:cubicBezTo>
                    <a:pt x="218" y="206"/>
                    <a:pt x="218" y="206"/>
                    <a:pt x="218" y="206"/>
                  </a:cubicBezTo>
                  <a:cubicBezTo>
                    <a:pt x="215" y="210"/>
                    <a:pt x="210" y="213"/>
                    <a:pt x="206" y="215"/>
                  </a:cubicBezTo>
                  <a:cubicBezTo>
                    <a:pt x="202" y="216"/>
                    <a:pt x="199" y="217"/>
                    <a:pt x="196" y="218"/>
                  </a:cubicBezTo>
                  <a:cubicBezTo>
                    <a:pt x="193" y="218"/>
                    <a:pt x="191" y="219"/>
                    <a:pt x="188" y="219"/>
                  </a:cubicBezTo>
                  <a:cubicBezTo>
                    <a:pt x="188" y="219"/>
                    <a:pt x="188" y="219"/>
                    <a:pt x="188" y="219"/>
                  </a:cubicBezTo>
                  <a:cubicBezTo>
                    <a:pt x="188" y="219"/>
                    <a:pt x="188" y="219"/>
                    <a:pt x="188" y="219"/>
                  </a:cubicBezTo>
                  <a:cubicBezTo>
                    <a:pt x="188" y="219"/>
                    <a:pt x="188" y="219"/>
                    <a:pt x="188" y="219"/>
                  </a:cubicBezTo>
                  <a:cubicBezTo>
                    <a:pt x="188" y="219"/>
                    <a:pt x="188" y="219"/>
                    <a:pt x="188" y="219"/>
                  </a:cubicBezTo>
                  <a:cubicBezTo>
                    <a:pt x="199" y="219"/>
                    <a:pt x="210" y="214"/>
                    <a:pt x="218" y="206"/>
                  </a:cubicBezTo>
                  <a:cubicBezTo>
                    <a:pt x="219" y="205"/>
                    <a:pt x="219" y="205"/>
                    <a:pt x="220" y="205"/>
                  </a:cubicBezTo>
                  <a:moveTo>
                    <a:pt x="4" y="49"/>
                  </a:moveTo>
                  <a:cubicBezTo>
                    <a:pt x="6" y="53"/>
                    <a:pt x="9" y="57"/>
                    <a:pt x="12" y="61"/>
                  </a:cubicBezTo>
                  <a:cubicBezTo>
                    <a:pt x="156" y="205"/>
                    <a:pt x="156" y="205"/>
                    <a:pt x="156" y="205"/>
                  </a:cubicBezTo>
                  <a:cubicBezTo>
                    <a:pt x="156" y="205"/>
                    <a:pt x="156" y="205"/>
                    <a:pt x="156" y="205"/>
                  </a:cubicBezTo>
                  <a:cubicBezTo>
                    <a:pt x="12" y="61"/>
                    <a:pt x="12" y="61"/>
                    <a:pt x="12" y="61"/>
                  </a:cubicBezTo>
                  <a:cubicBezTo>
                    <a:pt x="9" y="57"/>
                    <a:pt x="6" y="53"/>
                    <a:pt x="4" y="49"/>
                  </a:cubicBezTo>
                  <a:moveTo>
                    <a:pt x="12" y="0"/>
                  </a:moveTo>
                  <a:cubicBezTo>
                    <a:pt x="12" y="0"/>
                    <a:pt x="12" y="0"/>
                    <a:pt x="12" y="0"/>
                  </a:cubicBezTo>
                  <a:cubicBezTo>
                    <a:pt x="4" y="8"/>
                    <a:pt x="0" y="19"/>
                    <a:pt x="0" y="30"/>
                  </a:cubicBezTo>
                  <a:cubicBezTo>
                    <a:pt x="0" y="19"/>
                    <a:pt x="4" y="8"/>
                    <a:pt x="12" y="0"/>
                  </a:cubicBezTo>
                  <a:cubicBezTo>
                    <a:pt x="12" y="0"/>
                    <a:pt x="12" y="0"/>
                    <a:pt x="12" y="0"/>
                  </a:cubicBezTo>
                  <a:moveTo>
                    <a:pt x="74" y="0"/>
                  </a:moveTo>
                  <a:cubicBezTo>
                    <a:pt x="74" y="0"/>
                    <a:pt x="74" y="0"/>
                    <a:pt x="74" y="0"/>
                  </a:cubicBezTo>
                  <a:cubicBezTo>
                    <a:pt x="145" y="71"/>
                    <a:pt x="145" y="71"/>
                    <a:pt x="145" y="71"/>
                  </a:cubicBezTo>
                  <a:cubicBezTo>
                    <a:pt x="74" y="0"/>
                    <a:pt x="74" y="0"/>
                    <a:pt x="74" y="0"/>
                  </a:cubicBezTo>
                  <a:cubicBezTo>
                    <a:pt x="74" y="0"/>
                    <a:pt x="74" y="0"/>
                    <a:pt x="74" y="0"/>
                  </a:cubicBezTo>
                </a:path>
              </a:pathLst>
            </a:custGeom>
            <a:grpFill/>
            <a:ln w="952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86" name="Freeform 107">
              <a:extLst>
                <a:ext uri="{FF2B5EF4-FFF2-40B4-BE49-F238E27FC236}">
                  <a16:creationId xmlns:a16="http://schemas.microsoft.com/office/drawing/2014/main" id="{1E24BE03-825E-AD48-AF70-9DE8AFDE179F}"/>
                </a:ext>
              </a:extLst>
            </p:cNvPr>
            <p:cNvSpPr>
              <a:spLocks noEditPoints="1"/>
            </p:cNvSpPr>
            <p:nvPr/>
          </p:nvSpPr>
          <p:spPr bwMode="auto">
            <a:xfrm>
              <a:off x="5236571" y="2152007"/>
              <a:ext cx="237049" cy="245678"/>
            </a:xfrm>
            <a:custGeom>
              <a:avLst/>
              <a:gdLst>
                <a:gd name="T0" fmla="*/ 220 w 220"/>
                <a:gd name="T1" fmla="*/ 218 h 228"/>
                <a:gd name="T2" fmla="*/ 218 w 220"/>
                <a:gd name="T3" fmla="*/ 219 h 228"/>
                <a:gd name="T4" fmla="*/ 206 w 220"/>
                <a:gd name="T5" fmla="*/ 228 h 228"/>
                <a:gd name="T6" fmla="*/ 218 w 220"/>
                <a:gd name="T7" fmla="*/ 219 h 228"/>
                <a:gd name="T8" fmla="*/ 219 w 220"/>
                <a:gd name="T9" fmla="*/ 218 h 228"/>
                <a:gd name="T10" fmla="*/ 220 w 220"/>
                <a:gd name="T11" fmla="*/ 218 h 228"/>
                <a:gd name="T12" fmla="*/ 220 w 220"/>
                <a:gd name="T13" fmla="*/ 218 h 228"/>
                <a:gd name="T14" fmla="*/ 43 w 220"/>
                <a:gd name="T15" fmla="*/ 0 h 228"/>
                <a:gd name="T16" fmla="*/ 12 w 220"/>
                <a:gd name="T17" fmla="*/ 13 h 228"/>
                <a:gd name="T18" fmla="*/ 12 w 220"/>
                <a:gd name="T19" fmla="*/ 13 h 228"/>
                <a:gd name="T20" fmla="*/ 0 w 220"/>
                <a:gd name="T21" fmla="*/ 43 h 228"/>
                <a:gd name="T22" fmla="*/ 4 w 220"/>
                <a:gd name="T23" fmla="*/ 62 h 228"/>
                <a:gd name="T24" fmla="*/ 12 w 220"/>
                <a:gd name="T25" fmla="*/ 74 h 228"/>
                <a:gd name="T26" fmla="*/ 156 w 220"/>
                <a:gd name="T27" fmla="*/ 218 h 228"/>
                <a:gd name="T28" fmla="*/ 145 w 220"/>
                <a:gd name="T29" fmla="*/ 188 h 228"/>
                <a:gd name="T30" fmla="*/ 145 w 220"/>
                <a:gd name="T31" fmla="*/ 188 h 228"/>
                <a:gd name="T32" fmla="*/ 145 w 220"/>
                <a:gd name="T33" fmla="*/ 84 h 228"/>
                <a:gd name="T34" fmla="*/ 145 w 220"/>
                <a:gd name="T35" fmla="*/ 84 h 228"/>
                <a:gd name="T36" fmla="*/ 74 w 220"/>
                <a:gd name="T37" fmla="*/ 13 h 228"/>
                <a:gd name="T38" fmla="*/ 74 w 220"/>
                <a:gd name="T39" fmla="*/ 13 h 228"/>
                <a:gd name="T40" fmla="*/ 43 w 220"/>
                <a:gd name="T4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0" h="228">
                  <a:moveTo>
                    <a:pt x="220" y="218"/>
                  </a:moveTo>
                  <a:cubicBezTo>
                    <a:pt x="218" y="219"/>
                    <a:pt x="218" y="219"/>
                    <a:pt x="218" y="219"/>
                  </a:cubicBezTo>
                  <a:cubicBezTo>
                    <a:pt x="215" y="223"/>
                    <a:pt x="210" y="226"/>
                    <a:pt x="206" y="228"/>
                  </a:cubicBezTo>
                  <a:cubicBezTo>
                    <a:pt x="210" y="226"/>
                    <a:pt x="215" y="223"/>
                    <a:pt x="218" y="219"/>
                  </a:cubicBezTo>
                  <a:cubicBezTo>
                    <a:pt x="219" y="218"/>
                    <a:pt x="219" y="218"/>
                    <a:pt x="219" y="218"/>
                  </a:cubicBezTo>
                  <a:cubicBezTo>
                    <a:pt x="220" y="218"/>
                    <a:pt x="220" y="218"/>
                    <a:pt x="220" y="218"/>
                  </a:cubicBezTo>
                  <a:cubicBezTo>
                    <a:pt x="220" y="218"/>
                    <a:pt x="220" y="218"/>
                    <a:pt x="220" y="218"/>
                  </a:cubicBezTo>
                  <a:moveTo>
                    <a:pt x="43" y="0"/>
                  </a:moveTo>
                  <a:cubicBezTo>
                    <a:pt x="32" y="0"/>
                    <a:pt x="21" y="4"/>
                    <a:pt x="12" y="13"/>
                  </a:cubicBezTo>
                  <a:cubicBezTo>
                    <a:pt x="12" y="13"/>
                    <a:pt x="12" y="13"/>
                    <a:pt x="12" y="13"/>
                  </a:cubicBezTo>
                  <a:cubicBezTo>
                    <a:pt x="4" y="21"/>
                    <a:pt x="0" y="32"/>
                    <a:pt x="0" y="43"/>
                  </a:cubicBezTo>
                  <a:cubicBezTo>
                    <a:pt x="0" y="50"/>
                    <a:pt x="1" y="56"/>
                    <a:pt x="4" y="62"/>
                  </a:cubicBezTo>
                  <a:cubicBezTo>
                    <a:pt x="6" y="66"/>
                    <a:pt x="9" y="70"/>
                    <a:pt x="12" y="74"/>
                  </a:cubicBezTo>
                  <a:cubicBezTo>
                    <a:pt x="156" y="218"/>
                    <a:pt x="156" y="218"/>
                    <a:pt x="156" y="218"/>
                  </a:cubicBezTo>
                  <a:cubicBezTo>
                    <a:pt x="148" y="209"/>
                    <a:pt x="145" y="199"/>
                    <a:pt x="145" y="188"/>
                  </a:cubicBezTo>
                  <a:cubicBezTo>
                    <a:pt x="145" y="188"/>
                    <a:pt x="145" y="188"/>
                    <a:pt x="145" y="188"/>
                  </a:cubicBezTo>
                  <a:cubicBezTo>
                    <a:pt x="145" y="84"/>
                    <a:pt x="145" y="84"/>
                    <a:pt x="145" y="84"/>
                  </a:cubicBezTo>
                  <a:cubicBezTo>
                    <a:pt x="145" y="84"/>
                    <a:pt x="145" y="84"/>
                    <a:pt x="145" y="84"/>
                  </a:cubicBezTo>
                  <a:cubicBezTo>
                    <a:pt x="74" y="13"/>
                    <a:pt x="74" y="13"/>
                    <a:pt x="74" y="13"/>
                  </a:cubicBezTo>
                  <a:cubicBezTo>
                    <a:pt x="74" y="13"/>
                    <a:pt x="74" y="13"/>
                    <a:pt x="74" y="13"/>
                  </a:cubicBezTo>
                  <a:cubicBezTo>
                    <a:pt x="65" y="4"/>
                    <a:pt x="54" y="0"/>
                    <a:pt x="43" y="0"/>
                  </a:cubicBezTo>
                </a:path>
              </a:pathLst>
            </a:custGeom>
            <a:grpFill/>
            <a:ln w="317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87" name="Freeform 108">
              <a:extLst>
                <a:ext uri="{FF2B5EF4-FFF2-40B4-BE49-F238E27FC236}">
                  <a16:creationId xmlns:a16="http://schemas.microsoft.com/office/drawing/2014/main" id="{5C2D2CA2-2AC7-7A4E-947A-E1EFD622A175}"/>
                </a:ext>
              </a:extLst>
            </p:cNvPr>
            <p:cNvSpPr>
              <a:spLocks noEditPoints="1"/>
            </p:cNvSpPr>
            <p:nvPr/>
          </p:nvSpPr>
          <p:spPr bwMode="auto">
            <a:xfrm>
              <a:off x="5439107" y="2400864"/>
              <a:ext cx="8628" cy="1362"/>
            </a:xfrm>
            <a:custGeom>
              <a:avLst/>
              <a:gdLst>
                <a:gd name="T0" fmla="*/ 0 w 8"/>
                <a:gd name="T1" fmla="*/ 1 h 1"/>
                <a:gd name="T2" fmla="*/ 0 w 8"/>
                <a:gd name="T3" fmla="*/ 1 h 1"/>
                <a:gd name="T4" fmla="*/ 0 w 8"/>
                <a:gd name="T5" fmla="*/ 1 h 1"/>
                <a:gd name="T6" fmla="*/ 8 w 8"/>
                <a:gd name="T7" fmla="*/ 0 h 1"/>
                <a:gd name="T8" fmla="*/ 0 w 8"/>
                <a:gd name="T9" fmla="*/ 1 h 1"/>
                <a:gd name="T10" fmla="*/ 8 w 8"/>
                <a:gd name="T11" fmla="*/ 0 h 1"/>
              </a:gdLst>
              <a:ahLst/>
              <a:cxnLst>
                <a:cxn ang="0">
                  <a:pos x="T0" y="T1"/>
                </a:cxn>
                <a:cxn ang="0">
                  <a:pos x="T2" y="T3"/>
                </a:cxn>
                <a:cxn ang="0">
                  <a:pos x="T4" y="T5"/>
                </a:cxn>
                <a:cxn ang="0">
                  <a:pos x="T6" y="T7"/>
                </a:cxn>
                <a:cxn ang="0">
                  <a:pos x="T8" y="T9"/>
                </a:cxn>
                <a:cxn ang="0">
                  <a:pos x="T10" y="T11"/>
                </a:cxn>
              </a:cxnLst>
              <a:rect l="0" t="0" r="r" b="b"/>
              <a:pathLst>
                <a:path w="8" h="1">
                  <a:moveTo>
                    <a:pt x="0" y="1"/>
                  </a:moveTo>
                  <a:cubicBezTo>
                    <a:pt x="0" y="1"/>
                    <a:pt x="0" y="1"/>
                    <a:pt x="0" y="1"/>
                  </a:cubicBezTo>
                  <a:cubicBezTo>
                    <a:pt x="0" y="1"/>
                    <a:pt x="0" y="1"/>
                    <a:pt x="0" y="1"/>
                  </a:cubicBezTo>
                  <a:moveTo>
                    <a:pt x="8" y="0"/>
                  </a:moveTo>
                  <a:cubicBezTo>
                    <a:pt x="5" y="0"/>
                    <a:pt x="3" y="1"/>
                    <a:pt x="0" y="1"/>
                  </a:cubicBezTo>
                  <a:cubicBezTo>
                    <a:pt x="3" y="1"/>
                    <a:pt x="5" y="0"/>
                    <a:pt x="8" y="0"/>
                  </a:cubicBezTo>
                </a:path>
              </a:pathLst>
            </a:custGeom>
            <a:grpFill/>
            <a:ln w="952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88" name="Freeform 109">
              <a:extLst>
                <a:ext uri="{FF2B5EF4-FFF2-40B4-BE49-F238E27FC236}">
                  <a16:creationId xmlns:a16="http://schemas.microsoft.com/office/drawing/2014/main" id="{ACBFC412-68E9-CD4B-BA29-581856B15E9A}"/>
                </a:ext>
              </a:extLst>
            </p:cNvPr>
            <p:cNvSpPr>
              <a:spLocks/>
            </p:cNvSpPr>
            <p:nvPr/>
          </p:nvSpPr>
          <p:spPr bwMode="auto">
            <a:xfrm>
              <a:off x="5392787" y="2242377"/>
              <a:ext cx="46320" cy="112167"/>
            </a:xfrm>
            <a:custGeom>
              <a:avLst/>
              <a:gdLst>
                <a:gd name="T0" fmla="*/ 0 w 43"/>
                <a:gd name="T1" fmla="*/ 0 h 104"/>
                <a:gd name="T2" fmla="*/ 0 w 43"/>
                <a:gd name="T3" fmla="*/ 104 h 104"/>
                <a:gd name="T4" fmla="*/ 0 w 43"/>
                <a:gd name="T5" fmla="*/ 104 h 104"/>
                <a:gd name="T6" fmla="*/ 12 w 43"/>
                <a:gd name="T7" fmla="*/ 74 h 104"/>
                <a:gd name="T8" fmla="*/ 43 w 43"/>
                <a:gd name="T9" fmla="*/ 43 h 104"/>
                <a:gd name="T10" fmla="*/ 0 w 43"/>
                <a:gd name="T11" fmla="*/ 0 h 104"/>
              </a:gdLst>
              <a:ahLst/>
              <a:cxnLst>
                <a:cxn ang="0">
                  <a:pos x="T0" y="T1"/>
                </a:cxn>
                <a:cxn ang="0">
                  <a:pos x="T2" y="T3"/>
                </a:cxn>
                <a:cxn ang="0">
                  <a:pos x="T4" y="T5"/>
                </a:cxn>
                <a:cxn ang="0">
                  <a:pos x="T6" y="T7"/>
                </a:cxn>
                <a:cxn ang="0">
                  <a:pos x="T8" y="T9"/>
                </a:cxn>
                <a:cxn ang="0">
                  <a:pos x="T10" y="T11"/>
                </a:cxn>
              </a:cxnLst>
              <a:rect l="0" t="0" r="r" b="b"/>
              <a:pathLst>
                <a:path w="43" h="104">
                  <a:moveTo>
                    <a:pt x="0" y="0"/>
                  </a:moveTo>
                  <a:cubicBezTo>
                    <a:pt x="0" y="104"/>
                    <a:pt x="0" y="104"/>
                    <a:pt x="0" y="104"/>
                  </a:cubicBezTo>
                  <a:cubicBezTo>
                    <a:pt x="0" y="104"/>
                    <a:pt x="0" y="104"/>
                    <a:pt x="0" y="104"/>
                  </a:cubicBezTo>
                  <a:cubicBezTo>
                    <a:pt x="0" y="93"/>
                    <a:pt x="4" y="82"/>
                    <a:pt x="12" y="74"/>
                  </a:cubicBezTo>
                  <a:cubicBezTo>
                    <a:pt x="43" y="43"/>
                    <a:pt x="43" y="43"/>
                    <a:pt x="43" y="43"/>
                  </a:cubicBezTo>
                  <a:cubicBezTo>
                    <a:pt x="0" y="0"/>
                    <a:pt x="0" y="0"/>
                    <a:pt x="0" y="0"/>
                  </a:cubicBezTo>
                </a:path>
              </a:pathLst>
            </a:custGeom>
            <a:grpFill/>
            <a:ln w="317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89" name="Freeform 110">
              <a:extLst>
                <a:ext uri="{FF2B5EF4-FFF2-40B4-BE49-F238E27FC236}">
                  <a16:creationId xmlns:a16="http://schemas.microsoft.com/office/drawing/2014/main" id="{FF3DEB4D-ADE0-8144-AC17-1E797208100D}"/>
                </a:ext>
              </a:extLst>
            </p:cNvPr>
            <p:cNvSpPr>
              <a:spLocks noEditPoints="1"/>
            </p:cNvSpPr>
            <p:nvPr/>
          </p:nvSpPr>
          <p:spPr bwMode="auto">
            <a:xfrm>
              <a:off x="5404594" y="2166085"/>
              <a:ext cx="237049" cy="236141"/>
            </a:xfrm>
            <a:custGeom>
              <a:avLst/>
              <a:gdLst>
                <a:gd name="T0" fmla="*/ 2 w 220"/>
                <a:gd name="T1" fmla="*/ 206 h 219"/>
                <a:gd name="T2" fmla="*/ 32 w 220"/>
                <a:gd name="T3" fmla="*/ 219 h 219"/>
                <a:gd name="T4" fmla="*/ 32 w 220"/>
                <a:gd name="T5" fmla="*/ 219 h 219"/>
                <a:gd name="T6" fmla="*/ 20 w 220"/>
                <a:gd name="T7" fmla="*/ 217 h 219"/>
                <a:gd name="T8" fmla="*/ 2 w 220"/>
                <a:gd name="T9" fmla="*/ 206 h 219"/>
                <a:gd name="T10" fmla="*/ 2 w 220"/>
                <a:gd name="T11" fmla="*/ 206 h 219"/>
                <a:gd name="T12" fmla="*/ 2 w 220"/>
                <a:gd name="T13" fmla="*/ 206 h 219"/>
                <a:gd name="T14" fmla="*/ 2 w 220"/>
                <a:gd name="T15" fmla="*/ 206 h 219"/>
                <a:gd name="T16" fmla="*/ 1 w 220"/>
                <a:gd name="T17" fmla="*/ 206 h 219"/>
                <a:gd name="T18" fmla="*/ 1 w 220"/>
                <a:gd name="T19" fmla="*/ 206 h 219"/>
                <a:gd name="T20" fmla="*/ 1 w 220"/>
                <a:gd name="T21" fmla="*/ 206 h 219"/>
                <a:gd name="T22" fmla="*/ 1 w 220"/>
                <a:gd name="T23" fmla="*/ 206 h 219"/>
                <a:gd name="T24" fmla="*/ 1 w 220"/>
                <a:gd name="T25" fmla="*/ 206 h 219"/>
                <a:gd name="T26" fmla="*/ 1 w 220"/>
                <a:gd name="T27" fmla="*/ 206 h 219"/>
                <a:gd name="T28" fmla="*/ 0 w 220"/>
                <a:gd name="T29" fmla="*/ 205 h 219"/>
                <a:gd name="T30" fmla="*/ 1 w 220"/>
                <a:gd name="T31" fmla="*/ 206 h 219"/>
                <a:gd name="T32" fmla="*/ 1 w 220"/>
                <a:gd name="T33" fmla="*/ 206 h 219"/>
                <a:gd name="T34" fmla="*/ 1 w 220"/>
                <a:gd name="T35" fmla="*/ 206 h 219"/>
                <a:gd name="T36" fmla="*/ 1 w 220"/>
                <a:gd name="T37" fmla="*/ 206 h 219"/>
                <a:gd name="T38" fmla="*/ 1 w 220"/>
                <a:gd name="T39" fmla="*/ 205 h 219"/>
                <a:gd name="T40" fmla="*/ 0 w 220"/>
                <a:gd name="T41" fmla="*/ 205 h 219"/>
                <a:gd name="T42" fmla="*/ 216 w 220"/>
                <a:gd name="T43" fmla="*/ 49 h 219"/>
                <a:gd name="T44" fmla="*/ 207 w 220"/>
                <a:gd name="T45" fmla="*/ 61 h 219"/>
                <a:gd name="T46" fmla="*/ 135 w 220"/>
                <a:gd name="T47" fmla="*/ 133 h 219"/>
                <a:gd name="T48" fmla="*/ 207 w 220"/>
                <a:gd name="T49" fmla="*/ 61 h 219"/>
                <a:gd name="T50" fmla="*/ 216 w 220"/>
                <a:gd name="T51" fmla="*/ 49 h 219"/>
                <a:gd name="T52" fmla="*/ 146 w 220"/>
                <a:gd name="T53" fmla="*/ 0 h 219"/>
                <a:gd name="T54" fmla="*/ 146 w 220"/>
                <a:gd name="T55" fmla="*/ 0 h 219"/>
                <a:gd name="T56" fmla="*/ 75 w 220"/>
                <a:gd name="T57" fmla="*/ 71 h 219"/>
                <a:gd name="T58" fmla="*/ 75 w 220"/>
                <a:gd name="T59" fmla="*/ 71 h 219"/>
                <a:gd name="T60" fmla="*/ 146 w 220"/>
                <a:gd name="T61" fmla="*/ 0 h 219"/>
                <a:gd name="T62" fmla="*/ 146 w 220"/>
                <a:gd name="T63" fmla="*/ 0 h 219"/>
                <a:gd name="T64" fmla="*/ 207 w 220"/>
                <a:gd name="T65" fmla="*/ 0 h 219"/>
                <a:gd name="T66" fmla="*/ 207 w 220"/>
                <a:gd name="T67" fmla="*/ 0 h 219"/>
                <a:gd name="T68" fmla="*/ 220 w 220"/>
                <a:gd name="T69" fmla="*/ 30 h 219"/>
                <a:gd name="T70" fmla="*/ 207 w 220"/>
                <a:gd name="T71" fmla="*/ 0 h 219"/>
                <a:gd name="T72" fmla="*/ 207 w 220"/>
                <a:gd name="T73"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219">
                  <a:moveTo>
                    <a:pt x="2" y="206"/>
                  </a:moveTo>
                  <a:cubicBezTo>
                    <a:pt x="10" y="214"/>
                    <a:pt x="21" y="219"/>
                    <a:pt x="32" y="219"/>
                  </a:cubicBezTo>
                  <a:cubicBezTo>
                    <a:pt x="32" y="219"/>
                    <a:pt x="32" y="219"/>
                    <a:pt x="32" y="219"/>
                  </a:cubicBezTo>
                  <a:cubicBezTo>
                    <a:pt x="28" y="219"/>
                    <a:pt x="24" y="218"/>
                    <a:pt x="20" y="217"/>
                  </a:cubicBezTo>
                  <a:cubicBezTo>
                    <a:pt x="14" y="215"/>
                    <a:pt x="7" y="212"/>
                    <a:pt x="2" y="206"/>
                  </a:cubicBezTo>
                  <a:moveTo>
                    <a:pt x="2" y="206"/>
                  </a:moveTo>
                  <a:cubicBezTo>
                    <a:pt x="2" y="206"/>
                    <a:pt x="2" y="206"/>
                    <a:pt x="2" y="206"/>
                  </a:cubicBezTo>
                  <a:cubicBezTo>
                    <a:pt x="2" y="206"/>
                    <a:pt x="2" y="206"/>
                    <a:pt x="2" y="206"/>
                  </a:cubicBezTo>
                  <a:moveTo>
                    <a:pt x="1" y="206"/>
                  </a:moveTo>
                  <a:cubicBezTo>
                    <a:pt x="1" y="206"/>
                    <a:pt x="1" y="206"/>
                    <a:pt x="1" y="206"/>
                  </a:cubicBezTo>
                  <a:cubicBezTo>
                    <a:pt x="1" y="206"/>
                    <a:pt x="1" y="206"/>
                    <a:pt x="1" y="206"/>
                  </a:cubicBezTo>
                  <a:moveTo>
                    <a:pt x="1" y="206"/>
                  </a:moveTo>
                  <a:cubicBezTo>
                    <a:pt x="1" y="206"/>
                    <a:pt x="1" y="206"/>
                    <a:pt x="1" y="206"/>
                  </a:cubicBezTo>
                  <a:cubicBezTo>
                    <a:pt x="1" y="206"/>
                    <a:pt x="1" y="206"/>
                    <a:pt x="1" y="206"/>
                  </a:cubicBezTo>
                  <a:moveTo>
                    <a:pt x="0" y="205"/>
                  </a:moveTo>
                  <a:cubicBezTo>
                    <a:pt x="0" y="205"/>
                    <a:pt x="1" y="205"/>
                    <a:pt x="1" y="206"/>
                  </a:cubicBezTo>
                  <a:cubicBezTo>
                    <a:pt x="1" y="206"/>
                    <a:pt x="1" y="206"/>
                    <a:pt x="1" y="206"/>
                  </a:cubicBezTo>
                  <a:cubicBezTo>
                    <a:pt x="1" y="206"/>
                    <a:pt x="1" y="206"/>
                    <a:pt x="1" y="206"/>
                  </a:cubicBezTo>
                  <a:cubicBezTo>
                    <a:pt x="1" y="206"/>
                    <a:pt x="1" y="206"/>
                    <a:pt x="1" y="206"/>
                  </a:cubicBezTo>
                  <a:cubicBezTo>
                    <a:pt x="1" y="205"/>
                    <a:pt x="1" y="205"/>
                    <a:pt x="1" y="205"/>
                  </a:cubicBezTo>
                  <a:cubicBezTo>
                    <a:pt x="0" y="205"/>
                    <a:pt x="0" y="205"/>
                    <a:pt x="0" y="205"/>
                  </a:cubicBezTo>
                  <a:moveTo>
                    <a:pt x="216" y="49"/>
                  </a:moveTo>
                  <a:cubicBezTo>
                    <a:pt x="214" y="53"/>
                    <a:pt x="211" y="57"/>
                    <a:pt x="207" y="61"/>
                  </a:cubicBezTo>
                  <a:cubicBezTo>
                    <a:pt x="135" y="133"/>
                    <a:pt x="135" y="133"/>
                    <a:pt x="135" y="133"/>
                  </a:cubicBezTo>
                  <a:cubicBezTo>
                    <a:pt x="207" y="61"/>
                    <a:pt x="207" y="61"/>
                    <a:pt x="207" y="61"/>
                  </a:cubicBezTo>
                  <a:cubicBezTo>
                    <a:pt x="211" y="57"/>
                    <a:pt x="214" y="53"/>
                    <a:pt x="216" y="49"/>
                  </a:cubicBezTo>
                  <a:moveTo>
                    <a:pt x="146" y="0"/>
                  </a:moveTo>
                  <a:cubicBezTo>
                    <a:pt x="146" y="0"/>
                    <a:pt x="146" y="0"/>
                    <a:pt x="146" y="0"/>
                  </a:cubicBezTo>
                  <a:cubicBezTo>
                    <a:pt x="75" y="71"/>
                    <a:pt x="75" y="71"/>
                    <a:pt x="75" y="71"/>
                  </a:cubicBezTo>
                  <a:cubicBezTo>
                    <a:pt x="75" y="71"/>
                    <a:pt x="75" y="71"/>
                    <a:pt x="75" y="71"/>
                  </a:cubicBezTo>
                  <a:cubicBezTo>
                    <a:pt x="146" y="0"/>
                    <a:pt x="146" y="0"/>
                    <a:pt x="146" y="0"/>
                  </a:cubicBezTo>
                  <a:cubicBezTo>
                    <a:pt x="146" y="0"/>
                    <a:pt x="146" y="0"/>
                    <a:pt x="146" y="0"/>
                  </a:cubicBezTo>
                  <a:moveTo>
                    <a:pt x="207" y="0"/>
                  </a:moveTo>
                  <a:cubicBezTo>
                    <a:pt x="207" y="0"/>
                    <a:pt x="207" y="0"/>
                    <a:pt x="207" y="0"/>
                  </a:cubicBezTo>
                  <a:cubicBezTo>
                    <a:pt x="216" y="8"/>
                    <a:pt x="220" y="19"/>
                    <a:pt x="220" y="30"/>
                  </a:cubicBezTo>
                  <a:cubicBezTo>
                    <a:pt x="220" y="19"/>
                    <a:pt x="216" y="8"/>
                    <a:pt x="207" y="0"/>
                  </a:cubicBezTo>
                  <a:cubicBezTo>
                    <a:pt x="207" y="0"/>
                    <a:pt x="207" y="0"/>
                    <a:pt x="207" y="0"/>
                  </a:cubicBezTo>
                </a:path>
              </a:pathLst>
            </a:custGeom>
            <a:grpFill/>
            <a:ln w="952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90" name="Freeform 112">
              <a:extLst>
                <a:ext uri="{FF2B5EF4-FFF2-40B4-BE49-F238E27FC236}">
                  <a16:creationId xmlns:a16="http://schemas.microsoft.com/office/drawing/2014/main" id="{74E5CA38-1C58-AA43-930A-31D3107EB9FE}"/>
                </a:ext>
              </a:extLst>
            </p:cNvPr>
            <p:cNvSpPr>
              <a:spLocks/>
            </p:cNvSpPr>
            <p:nvPr/>
          </p:nvSpPr>
          <p:spPr bwMode="auto">
            <a:xfrm>
              <a:off x="5439107" y="2242377"/>
              <a:ext cx="49499" cy="127607"/>
            </a:xfrm>
            <a:custGeom>
              <a:avLst/>
              <a:gdLst>
                <a:gd name="T0" fmla="*/ 43 w 46"/>
                <a:gd name="T1" fmla="*/ 0 h 118"/>
                <a:gd name="T2" fmla="*/ 0 w 46"/>
                <a:gd name="T3" fmla="*/ 43 h 118"/>
                <a:gd name="T4" fmla="*/ 30 w 46"/>
                <a:gd name="T5" fmla="*/ 74 h 118"/>
                <a:gd name="T6" fmla="*/ 41 w 46"/>
                <a:gd name="T7" fmla="*/ 118 h 118"/>
                <a:gd name="T8" fmla="*/ 43 w 46"/>
                <a:gd name="T9" fmla="*/ 104 h 118"/>
                <a:gd name="T10" fmla="*/ 43 w 46"/>
                <a:gd name="T11" fmla="*/ 0 h 118"/>
              </a:gdLst>
              <a:ahLst/>
              <a:cxnLst>
                <a:cxn ang="0">
                  <a:pos x="T0" y="T1"/>
                </a:cxn>
                <a:cxn ang="0">
                  <a:pos x="T2" y="T3"/>
                </a:cxn>
                <a:cxn ang="0">
                  <a:pos x="T4" y="T5"/>
                </a:cxn>
                <a:cxn ang="0">
                  <a:pos x="T6" y="T7"/>
                </a:cxn>
                <a:cxn ang="0">
                  <a:pos x="T8" y="T9"/>
                </a:cxn>
                <a:cxn ang="0">
                  <a:pos x="T10" y="T11"/>
                </a:cxn>
              </a:cxnLst>
              <a:rect l="0" t="0" r="r" b="b"/>
              <a:pathLst>
                <a:path w="46" h="118">
                  <a:moveTo>
                    <a:pt x="43" y="0"/>
                  </a:moveTo>
                  <a:cubicBezTo>
                    <a:pt x="0" y="43"/>
                    <a:pt x="0" y="43"/>
                    <a:pt x="0" y="43"/>
                  </a:cubicBezTo>
                  <a:cubicBezTo>
                    <a:pt x="30" y="74"/>
                    <a:pt x="30" y="74"/>
                    <a:pt x="30" y="74"/>
                  </a:cubicBezTo>
                  <a:cubicBezTo>
                    <a:pt x="42" y="86"/>
                    <a:pt x="46" y="103"/>
                    <a:pt x="41" y="118"/>
                  </a:cubicBezTo>
                  <a:cubicBezTo>
                    <a:pt x="42" y="114"/>
                    <a:pt x="43" y="109"/>
                    <a:pt x="43" y="104"/>
                  </a:cubicBezTo>
                  <a:cubicBezTo>
                    <a:pt x="43" y="0"/>
                    <a:pt x="43" y="0"/>
                    <a:pt x="43" y="0"/>
                  </a:cubicBezTo>
                </a:path>
              </a:pathLst>
            </a:custGeom>
            <a:grpFill/>
            <a:ln w="317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91" name="Freeform 113">
              <a:extLst>
                <a:ext uri="{FF2B5EF4-FFF2-40B4-BE49-F238E27FC236}">
                  <a16:creationId xmlns:a16="http://schemas.microsoft.com/office/drawing/2014/main" id="{9B5A266A-B0E8-9E48-8017-89B0A59A3E82}"/>
                </a:ext>
              </a:extLst>
            </p:cNvPr>
            <p:cNvSpPr>
              <a:spLocks noEditPoints="1"/>
            </p:cNvSpPr>
            <p:nvPr/>
          </p:nvSpPr>
          <p:spPr bwMode="auto">
            <a:xfrm>
              <a:off x="5404594" y="2387240"/>
              <a:ext cx="54040" cy="14986"/>
            </a:xfrm>
            <a:custGeom>
              <a:avLst/>
              <a:gdLst>
                <a:gd name="T0" fmla="*/ 32 w 50"/>
                <a:gd name="T1" fmla="*/ 14 h 14"/>
                <a:gd name="T2" fmla="*/ 32 w 50"/>
                <a:gd name="T3" fmla="*/ 14 h 14"/>
                <a:gd name="T4" fmla="*/ 32 w 50"/>
                <a:gd name="T5" fmla="*/ 14 h 14"/>
                <a:gd name="T6" fmla="*/ 20 w 50"/>
                <a:gd name="T7" fmla="*/ 12 h 14"/>
                <a:gd name="T8" fmla="*/ 32 w 50"/>
                <a:gd name="T9" fmla="*/ 14 h 14"/>
                <a:gd name="T10" fmla="*/ 32 w 50"/>
                <a:gd name="T11" fmla="*/ 14 h 14"/>
                <a:gd name="T12" fmla="*/ 32 w 50"/>
                <a:gd name="T13" fmla="*/ 14 h 14"/>
                <a:gd name="T14" fmla="*/ 25 w 50"/>
                <a:gd name="T15" fmla="*/ 13 h 14"/>
                <a:gd name="T16" fmla="*/ 20 w 50"/>
                <a:gd name="T17" fmla="*/ 12 h 14"/>
                <a:gd name="T18" fmla="*/ 50 w 50"/>
                <a:gd name="T19" fmla="*/ 10 h 14"/>
                <a:gd name="T20" fmla="*/ 45 w 50"/>
                <a:gd name="T21" fmla="*/ 12 h 14"/>
                <a:gd name="T22" fmla="*/ 40 w 50"/>
                <a:gd name="T23" fmla="*/ 13 h 14"/>
                <a:gd name="T24" fmla="*/ 50 w 50"/>
                <a:gd name="T25" fmla="*/ 10 h 14"/>
                <a:gd name="T26" fmla="*/ 0 w 50"/>
                <a:gd name="T27" fmla="*/ 0 h 14"/>
                <a:gd name="T28" fmla="*/ 0 w 50"/>
                <a:gd name="T29" fmla="*/ 0 h 14"/>
                <a:gd name="T30" fmla="*/ 1 w 50"/>
                <a:gd name="T31" fmla="*/ 0 h 14"/>
                <a:gd name="T32" fmla="*/ 0 w 50"/>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14">
                  <a:moveTo>
                    <a:pt x="32" y="14"/>
                  </a:moveTo>
                  <a:cubicBezTo>
                    <a:pt x="32" y="14"/>
                    <a:pt x="32" y="14"/>
                    <a:pt x="32" y="14"/>
                  </a:cubicBezTo>
                  <a:cubicBezTo>
                    <a:pt x="32" y="14"/>
                    <a:pt x="32" y="14"/>
                    <a:pt x="32" y="14"/>
                  </a:cubicBezTo>
                  <a:moveTo>
                    <a:pt x="20" y="12"/>
                  </a:moveTo>
                  <a:cubicBezTo>
                    <a:pt x="24" y="13"/>
                    <a:pt x="28" y="14"/>
                    <a:pt x="32" y="14"/>
                  </a:cubicBezTo>
                  <a:cubicBezTo>
                    <a:pt x="32" y="14"/>
                    <a:pt x="32" y="14"/>
                    <a:pt x="32" y="14"/>
                  </a:cubicBezTo>
                  <a:cubicBezTo>
                    <a:pt x="32" y="14"/>
                    <a:pt x="32" y="14"/>
                    <a:pt x="32" y="14"/>
                  </a:cubicBezTo>
                  <a:cubicBezTo>
                    <a:pt x="29" y="14"/>
                    <a:pt x="27" y="13"/>
                    <a:pt x="25" y="13"/>
                  </a:cubicBezTo>
                  <a:cubicBezTo>
                    <a:pt x="23" y="13"/>
                    <a:pt x="22" y="12"/>
                    <a:pt x="20" y="12"/>
                  </a:cubicBezTo>
                  <a:moveTo>
                    <a:pt x="50" y="10"/>
                  </a:moveTo>
                  <a:cubicBezTo>
                    <a:pt x="48" y="10"/>
                    <a:pt x="47" y="11"/>
                    <a:pt x="45" y="12"/>
                  </a:cubicBezTo>
                  <a:cubicBezTo>
                    <a:pt x="43" y="12"/>
                    <a:pt x="41" y="12"/>
                    <a:pt x="40" y="13"/>
                  </a:cubicBezTo>
                  <a:cubicBezTo>
                    <a:pt x="43" y="12"/>
                    <a:pt x="46" y="11"/>
                    <a:pt x="50" y="10"/>
                  </a:cubicBezTo>
                  <a:moveTo>
                    <a:pt x="0" y="0"/>
                  </a:moveTo>
                  <a:cubicBezTo>
                    <a:pt x="0" y="0"/>
                    <a:pt x="0" y="0"/>
                    <a:pt x="0" y="0"/>
                  </a:cubicBezTo>
                  <a:cubicBezTo>
                    <a:pt x="1" y="0"/>
                    <a:pt x="1" y="0"/>
                    <a:pt x="1" y="0"/>
                  </a:cubicBezTo>
                  <a:cubicBezTo>
                    <a:pt x="0" y="0"/>
                    <a:pt x="0" y="0"/>
                    <a:pt x="0" y="0"/>
                  </a:cubicBezTo>
                </a:path>
              </a:pathLst>
            </a:custGeom>
            <a:grpFill/>
            <a:ln w="952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92" name="Freeform 114">
              <a:extLst>
                <a:ext uri="{FF2B5EF4-FFF2-40B4-BE49-F238E27FC236}">
                  <a16:creationId xmlns:a16="http://schemas.microsoft.com/office/drawing/2014/main" id="{96FBDA25-F185-7443-9BBB-34D6733DF691}"/>
                </a:ext>
              </a:extLst>
            </p:cNvPr>
            <p:cNvSpPr>
              <a:spLocks noEditPoints="1"/>
            </p:cNvSpPr>
            <p:nvPr/>
          </p:nvSpPr>
          <p:spPr bwMode="auto">
            <a:xfrm>
              <a:off x="5392787" y="2354544"/>
              <a:ext cx="90369" cy="46320"/>
            </a:xfrm>
            <a:custGeom>
              <a:avLst/>
              <a:gdLst>
                <a:gd name="T0" fmla="*/ 84 w 84"/>
                <a:gd name="T1" fmla="*/ 14 h 43"/>
                <a:gd name="T2" fmla="*/ 56 w 84"/>
                <a:gd name="T3" fmla="*/ 42 h 43"/>
                <a:gd name="T4" fmla="*/ 61 w 84"/>
                <a:gd name="T5" fmla="*/ 40 h 43"/>
                <a:gd name="T6" fmla="*/ 73 w 84"/>
                <a:gd name="T7" fmla="*/ 31 h 43"/>
                <a:gd name="T8" fmla="*/ 75 w 84"/>
                <a:gd name="T9" fmla="*/ 30 h 43"/>
                <a:gd name="T10" fmla="*/ 84 w 84"/>
                <a:gd name="T11" fmla="*/ 14 h 43"/>
                <a:gd name="T12" fmla="*/ 0 w 84"/>
                <a:gd name="T13" fmla="*/ 0 h 43"/>
                <a:gd name="T14" fmla="*/ 11 w 84"/>
                <a:gd name="T15" fmla="*/ 30 h 43"/>
                <a:gd name="T16" fmla="*/ 12 w 84"/>
                <a:gd name="T17" fmla="*/ 30 h 43"/>
                <a:gd name="T18" fmla="*/ 12 w 84"/>
                <a:gd name="T19" fmla="*/ 31 h 43"/>
                <a:gd name="T20" fmla="*/ 31 w 84"/>
                <a:gd name="T21" fmla="*/ 42 h 43"/>
                <a:gd name="T22" fmla="*/ 36 w 84"/>
                <a:gd name="T23" fmla="*/ 43 h 43"/>
                <a:gd name="T24" fmla="*/ 0 w 8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43">
                  <a:moveTo>
                    <a:pt x="84" y="14"/>
                  </a:moveTo>
                  <a:cubicBezTo>
                    <a:pt x="79" y="27"/>
                    <a:pt x="69" y="37"/>
                    <a:pt x="56" y="42"/>
                  </a:cubicBezTo>
                  <a:cubicBezTo>
                    <a:pt x="58" y="41"/>
                    <a:pt x="59" y="40"/>
                    <a:pt x="61" y="40"/>
                  </a:cubicBezTo>
                  <a:cubicBezTo>
                    <a:pt x="65" y="38"/>
                    <a:pt x="70" y="35"/>
                    <a:pt x="73" y="31"/>
                  </a:cubicBezTo>
                  <a:cubicBezTo>
                    <a:pt x="75" y="30"/>
                    <a:pt x="75" y="30"/>
                    <a:pt x="75" y="30"/>
                  </a:cubicBezTo>
                  <a:cubicBezTo>
                    <a:pt x="79" y="25"/>
                    <a:pt x="82" y="20"/>
                    <a:pt x="84" y="14"/>
                  </a:cubicBezTo>
                  <a:moveTo>
                    <a:pt x="0" y="0"/>
                  </a:moveTo>
                  <a:cubicBezTo>
                    <a:pt x="0" y="11"/>
                    <a:pt x="3" y="21"/>
                    <a:pt x="11" y="30"/>
                  </a:cubicBezTo>
                  <a:cubicBezTo>
                    <a:pt x="12" y="30"/>
                    <a:pt x="12" y="30"/>
                    <a:pt x="12" y="30"/>
                  </a:cubicBezTo>
                  <a:cubicBezTo>
                    <a:pt x="12" y="31"/>
                    <a:pt x="12" y="31"/>
                    <a:pt x="12" y="31"/>
                  </a:cubicBezTo>
                  <a:cubicBezTo>
                    <a:pt x="18" y="36"/>
                    <a:pt x="24" y="40"/>
                    <a:pt x="31" y="42"/>
                  </a:cubicBezTo>
                  <a:cubicBezTo>
                    <a:pt x="33" y="42"/>
                    <a:pt x="34" y="43"/>
                    <a:pt x="36" y="43"/>
                  </a:cubicBezTo>
                  <a:cubicBezTo>
                    <a:pt x="15" y="40"/>
                    <a:pt x="0" y="22"/>
                    <a:pt x="0" y="0"/>
                  </a:cubicBezTo>
                </a:path>
              </a:pathLst>
            </a:custGeom>
            <a:grpFill/>
            <a:ln w="952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93" name="Freeform 115">
              <a:extLst>
                <a:ext uri="{FF2B5EF4-FFF2-40B4-BE49-F238E27FC236}">
                  <a16:creationId xmlns:a16="http://schemas.microsoft.com/office/drawing/2014/main" id="{2114D2A9-55A0-3144-ABC8-E501C9CB8C0F}"/>
                </a:ext>
              </a:extLst>
            </p:cNvPr>
            <p:cNvSpPr>
              <a:spLocks/>
            </p:cNvSpPr>
            <p:nvPr/>
          </p:nvSpPr>
          <p:spPr bwMode="auto">
            <a:xfrm>
              <a:off x="5431387" y="2399956"/>
              <a:ext cx="21798" cy="2271"/>
            </a:xfrm>
            <a:custGeom>
              <a:avLst/>
              <a:gdLst>
                <a:gd name="T0" fmla="*/ 20 w 20"/>
                <a:gd name="T1" fmla="*/ 0 h 2"/>
                <a:gd name="T2" fmla="*/ 16 w 20"/>
                <a:gd name="T3" fmla="*/ 1 h 2"/>
                <a:gd name="T4" fmla="*/ 15 w 20"/>
                <a:gd name="T5" fmla="*/ 1 h 2"/>
                <a:gd name="T6" fmla="*/ 12 w 20"/>
                <a:gd name="T7" fmla="*/ 1 h 2"/>
                <a:gd name="T8" fmla="*/ 11 w 20"/>
                <a:gd name="T9" fmla="*/ 1 h 2"/>
                <a:gd name="T10" fmla="*/ 7 w 20"/>
                <a:gd name="T11" fmla="*/ 2 h 2"/>
                <a:gd name="T12" fmla="*/ 2 w 20"/>
                <a:gd name="T13" fmla="*/ 1 h 2"/>
                <a:gd name="T14" fmla="*/ 2 w 20"/>
                <a:gd name="T15" fmla="*/ 1 h 2"/>
                <a:gd name="T16" fmla="*/ 0 w 20"/>
                <a:gd name="T17" fmla="*/ 1 h 2"/>
                <a:gd name="T18" fmla="*/ 7 w 20"/>
                <a:gd name="T19" fmla="*/ 2 h 2"/>
                <a:gd name="T20" fmla="*/ 7 w 20"/>
                <a:gd name="T21" fmla="*/ 2 h 2"/>
                <a:gd name="T22" fmla="*/ 7 w 20"/>
                <a:gd name="T23" fmla="*/ 2 h 2"/>
                <a:gd name="T24" fmla="*/ 7 w 20"/>
                <a:gd name="T25" fmla="*/ 2 h 2"/>
                <a:gd name="T26" fmla="*/ 15 w 20"/>
                <a:gd name="T27" fmla="*/ 1 h 2"/>
                <a:gd name="T28" fmla="*/ 20 w 20"/>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
                  <a:moveTo>
                    <a:pt x="20" y="0"/>
                  </a:moveTo>
                  <a:cubicBezTo>
                    <a:pt x="19" y="0"/>
                    <a:pt x="17" y="0"/>
                    <a:pt x="16" y="1"/>
                  </a:cubicBezTo>
                  <a:cubicBezTo>
                    <a:pt x="15" y="1"/>
                    <a:pt x="15" y="1"/>
                    <a:pt x="15" y="1"/>
                  </a:cubicBezTo>
                  <a:cubicBezTo>
                    <a:pt x="14" y="1"/>
                    <a:pt x="13" y="1"/>
                    <a:pt x="12" y="1"/>
                  </a:cubicBezTo>
                  <a:cubicBezTo>
                    <a:pt x="11" y="1"/>
                    <a:pt x="11" y="1"/>
                    <a:pt x="11" y="1"/>
                  </a:cubicBezTo>
                  <a:cubicBezTo>
                    <a:pt x="10" y="1"/>
                    <a:pt x="8" y="2"/>
                    <a:pt x="7" y="2"/>
                  </a:cubicBezTo>
                  <a:cubicBezTo>
                    <a:pt x="5" y="2"/>
                    <a:pt x="4" y="1"/>
                    <a:pt x="2" y="1"/>
                  </a:cubicBezTo>
                  <a:cubicBezTo>
                    <a:pt x="2" y="1"/>
                    <a:pt x="2" y="1"/>
                    <a:pt x="2" y="1"/>
                  </a:cubicBezTo>
                  <a:cubicBezTo>
                    <a:pt x="1" y="1"/>
                    <a:pt x="1" y="1"/>
                    <a:pt x="0" y="1"/>
                  </a:cubicBezTo>
                  <a:cubicBezTo>
                    <a:pt x="2" y="1"/>
                    <a:pt x="4" y="2"/>
                    <a:pt x="7" y="2"/>
                  </a:cubicBezTo>
                  <a:cubicBezTo>
                    <a:pt x="7" y="2"/>
                    <a:pt x="7" y="2"/>
                    <a:pt x="7" y="2"/>
                  </a:cubicBezTo>
                  <a:cubicBezTo>
                    <a:pt x="7" y="2"/>
                    <a:pt x="7" y="2"/>
                    <a:pt x="7" y="2"/>
                  </a:cubicBezTo>
                  <a:cubicBezTo>
                    <a:pt x="7" y="2"/>
                    <a:pt x="7" y="2"/>
                    <a:pt x="7" y="2"/>
                  </a:cubicBezTo>
                  <a:cubicBezTo>
                    <a:pt x="10" y="2"/>
                    <a:pt x="12" y="1"/>
                    <a:pt x="15" y="1"/>
                  </a:cubicBezTo>
                  <a:cubicBezTo>
                    <a:pt x="16" y="0"/>
                    <a:pt x="18" y="0"/>
                    <a:pt x="20" y="0"/>
                  </a:cubicBezTo>
                </a:path>
              </a:pathLst>
            </a:custGeom>
            <a:grpFill/>
            <a:ln w="952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sp>
          <p:nvSpPr>
            <p:cNvPr id="94" name="Freeform 116">
              <a:extLst>
                <a:ext uri="{FF2B5EF4-FFF2-40B4-BE49-F238E27FC236}">
                  <a16:creationId xmlns:a16="http://schemas.microsoft.com/office/drawing/2014/main" id="{CF535088-421E-334F-83E5-00E20E022958}"/>
                </a:ext>
              </a:extLst>
            </p:cNvPr>
            <p:cNvSpPr>
              <a:spLocks/>
            </p:cNvSpPr>
            <p:nvPr/>
          </p:nvSpPr>
          <p:spPr bwMode="auto">
            <a:xfrm>
              <a:off x="5392787" y="2288697"/>
              <a:ext cx="95819" cy="113529"/>
            </a:xfrm>
            <a:custGeom>
              <a:avLst/>
              <a:gdLst>
                <a:gd name="T0" fmla="*/ 43 w 89"/>
                <a:gd name="T1" fmla="*/ 0 h 105"/>
                <a:gd name="T2" fmla="*/ 12 w 89"/>
                <a:gd name="T3" fmla="*/ 31 h 105"/>
                <a:gd name="T4" fmla="*/ 0 w 89"/>
                <a:gd name="T5" fmla="*/ 61 h 105"/>
                <a:gd name="T6" fmla="*/ 36 w 89"/>
                <a:gd name="T7" fmla="*/ 104 h 105"/>
                <a:gd name="T8" fmla="*/ 38 w 89"/>
                <a:gd name="T9" fmla="*/ 104 h 105"/>
                <a:gd name="T10" fmla="*/ 38 w 89"/>
                <a:gd name="T11" fmla="*/ 104 h 105"/>
                <a:gd name="T12" fmla="*/ 43 w 89"/>
                <a:gd name="T13" fmla="*/ 105 h 105"/>
                <a:gd name="T14" fmla="*/ 47 w 89"/>
                <a:gd name="T15" fmla="*/ 104 h 105"/>
                <a:gd name="T16" fmla="*/ 48 w 89"/>
                <a:gd name="T17" fmla="*/ 104 h 105"/>
                <a:gd name="T18" fmla="*/ 51 w 89"/>
                <a:gd name="T19" fmla="*/ 104 h 105"/>
                <a:gd name="T20" fmla="*/ 52 w 89"/>
                <a:gd name="T21" fmla="*/ 104 h 105"/>
                <a:gd name="T22" fmla="*/ 56 w 89"/>
                <a:gd name="T23" fmla="*/ 103 h 105"/>
                <a:gd name="T24" fmla="*/ 84 w 89"/>
                <a:gd name="T25" fmla="*/ 75 h 105"/>
                <a:gd name="T26" fmla="*/ 73 w 89"/>
                <a:gd name="T27" fmla="*/ 31 h 105"/>
                <a:gd name="T28" fmla="*/ 43 w 89"/>
                <a:gd name="T2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105">
                  <a:moveTo>
                    <a:pt x="43" y="0"/>
                  </a:moveTo>
                  <a:cubicBezTo>
                    <a:pt x="12" y="31"/>
                    <a:pt x="12" y="31"/>
                    <a:pt x="12" y="31"/>
                  </a:cubicBezTo>
                  <a:cubicBezTo>
                    <a:pt x="4" y="39"/>
                    <a:pt x="0" y="50"/>
                    <a:pt x="0" y="61"/>
                  </a:cubicBezTo>
                  <a:cubicBezTo>
                    <a:pt x="0" y="83"/>
                    <a:pt x="15" y="101"/>
                    <a:pt x="36" y="104"/>
                  </a:cubicBezTo>
                  <a:cubicBezTo>
                    <a:pt x="37" y="104"/>
                    <a:pt x="37" y="104"/>
                    <a:pt x="38" y="104"/>
                  </a:cubicBezTo>
                  <a:cubicBezTo>
                    <a:pt x="38" y="104"/>
                    <a:pt x="38" y="104"/>
                    <a:pt x="38" y="104"/>
                  </a:cubicBezTo>
                  <a:cubicBezTo>
                    <a:pt x="40" y="104"/>
                    <a:pt x="41" y="105"/>
                    <a:pt x="43" y="105"/>
                  </a:cubicBezTo>
                  <a:cubicBezTo>
                    <a:pt x="44" y="105"/>
                    <a:pt x="46" y="104"/>
                    <a:pt x="47" y="104"/>
                  </a:cubicBezTo>
                  <a:cubicBezTo>
                    <a:pt x="48" y="104"/>
                    <a:pt x="48" y="104"/>
                    <a:pt x="48" y="104"/>
                  </a:cubicBezTo>
                  <a:cubicBezTo>
                    <a:pt x="49" y="104"/>
                    <a:pt x="50" y="104"/>
                    <a:pt x="51" y="104"/>
                  </a:cubicBezTo>
                  <a:cubicBezTo>
                    <a:pt x="52" y="104"/>
                    <a:pt x="52" y="104"/>
                    <a:pt x="52" y="104"/>
                  </a:cubicBezTo>
                  <a:cubicBezTo>
                    <a:pt x="53" y="103"/>
                    <a:pt x="55" y="103"/>
                    <a:pt x="56" y="103"/>
                  </a:cubicBezTo>
                  <a:cubicBezTo>
                    <a:pt x="69" y="98"/>
                    <a:pt x="79" y="88"/>
                    <a:pt x="84" y="75"/>
                  </a:cubicBezTo>
                  <a:cubicBezTo>
                    <a:pt x="89" y="60"/>
                    <a:pt x="85" y="43"/>
                    <a:pt x="73" y="31"/>
                  </a:cubicBezTo>
                  <a:cubicBezTo>
                    <a:pt x="43" y="0"/>
                    <a:pt x="43" y="0"/>
                    <a:pt x="43" y="0"/>
                  </a:cubicBezTo>
                </a:path>
              </a:pathLst>
            </a:custGeom>
            <a:grpFill/>
            <a:ln w="3175">
              <a:solidFill>
                <a:schemeClr val="accent6"/>
              </a:solidFill>
              <a:round/>
              <a:headEnd/>
              <a:tailEnd/>
            </a:ln>
          </p:spPr>
          <p:txBody>
            <a:bodyPr vert="horz" wrap="square" lIns="121920" tIns="60960" rIns="121920" bIns="60960" numCol="1" anchor="t" anchorCtr="0" compatLnSpc="1">
              <a:prstTxWarp prst="textNoShape">
                <a:avLst/>
              </a:prstTxWarp>
            </a:bodyPr>
            <a:lstStyle/>
            <a:p>
              <a:pPr defTabSz="609555">
                <a:defRPr/>
              </a:pPr>
              <a:endParaRPr lang="en-US" sz="2400">
                <a:solidFill>
                  <a:srgbClr val="282828"/>
                </a:solidFill>
                <a:latin typeface="CiscoSansTT ExtraLight"/>
              </a:endParaRPr>
            </a:p>
          </p:txBody>
        </p:sp>
      </p:grpSp>
    </p:spTree>
    <p:extLst>
      <p:ext uri="{BB962C8B-B14F-4D97-AF65-F5344CB8AC3E}">
        <p14:creationId xmlns:p14="http://schemas.microsoft.com/office/powerpoint/2010/main" val="248673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32F-0C8A-4D8C-87A3-EB3DDBF3D3A1}"/>
              </a:ext>
            </a:extLst>
          </p:cNvPr>
          <p:cNvSpPr>
            <a:spLocks noGrp="1"/>
          </p:cNvSpPr>
          <p:nvPr>
            <p:ph type="title"/>
          </p:nvPr>
        </p:nvSpPr>
        <p:spPr>
          <a:xfrm>
            <a:off x="108679" y="217391"/>
            <a:ext cx="10515600" cy="534285"/>
          </a:xfrm>
        </p:spPr>
        <p:txBody>
          <a:bodyPr>
            <a:normAutofit fontScale="90000"/>
          </a:bodyPr>
          <a:lstStyle/>
          <a:p>
            <a:r>
              <a:rPr lang="en-US" u="sng" dirty="0">
                <a:latin typeface="Times New Roman" panose="02020603050405020304" pitchFamily="18" charset="0"/>
                <a:cs typeface="Times New Roman" panose="02020603050405020304" pitchFamily="18" charset="0"/>
              </a:rPr>
              <a:t>UC Mon </a:t>
            </a:r>
            <a:r>
              <a:rPr lang="en-US" i="1" u="sng" dirty="0">
                <a:latin typeface="Times New Roman" panose="02020603050405020304" pitchFamily="18" charset="0"/>
                <a:cs typeface="Times New Roman" panose="02020603050405020304" pitchFamily="18" charset="0"/>
              </a:rPr>
              <a:t>Architecture</a:t>
            </a:r>
            <a:r>
              <a:rPr lang="en-US" u="sng" dirty="0">
                <a:latin typeface="Times New Roman" panose="02020603050405020304" pitchFamily="18" charset="0"/>
                <a:cs typeface="Times New Roman" panose="02020603050405020304" pitchFamily="18" charset="0"/>
              </a:rPr>
              <a:t> Diagram</a:t>
            </a:r>
          </a:p>
        </p:txBody>
      </p:sp>
      <p:pic>
        <p:nvPicPr>
          <p:cNvPr id="10" name="Content Placeholder 9">
            <a:extLst>
              <a:ext uri="{FF2B5EF4-FFF2-40B4-BE49-F238E27FC236}">
                <a16:creationId xmlns:a16="http://schemas.microsoft.com/office/drawing/2014/main" id="{1A257FFA-D38A-4E93-A517-42721EB46C05}"/>
              </a:ext>
            </a:extLst>
          </p:cNvPr>
          <p:cNvPicPr>
            <a:picLocks noGrp="1" noChangeAspect="1"/>
          </p:cNvPicPr>
          <p:nvPr>
            <p:ph idx="1"/>
          </p:nvPr>
        </p:nvPicPr>
        <p:blipFill>
          <a:blip r:embed="rId2"/>
          <a:stretch>
            <a:fillRect/>
          </a:stretch>
        </p:blipFill>
        <p:spPr>
          <a:xfrm>
            <a:off x="5233989" y="2747435"/>
            <a:ext cx="1579401" cy="776612"/>
          </a:xfrm>
          <a:prstGeom prst="rect">
            <a:avLst/>
          </a:prstGeom>
        </p:spPr>
      </p:pic>
      <p:sp>
        <p:nvSpPr>
          <p:cNvPr id="4" name="Rectangle 3">
            <a:extLst>
              <a:ext uri="{FF2B5EF4-FFF2-40B4-BE49-F238E27FC236}">
                <a16:creationId xmlns:a16="http://schemas.microsoft.com/office/drawing/2014/main" id="{099AD9E9-1E56-4BB4-9BB1-E6CE6D2CFEA7}"/>
              </a:ext>
            </a:extLst>
          </p:cNvPr>
          <p:cNvSpPr/>
          <p:nvPr/>
        </p:nvSpPr>
        <p:spPr>
          <a:xfrm>
            <a:off x="5021705" y="1127122"/>
            <a:ext cx="1936307" cy="29150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dirty="0"/>
          </a:p>
        </p:txBody>
      </p:sp>
      <p:sp>
        <p:nvSpPr>
          <p:cNvPr id="5" name="Rectangle 4">
            <a:extLst>
              <a:ext uri="{FF2B5EF4-FFF2-40B4-BE49-F238E27FC236}">
                <a16:creationId xmlns:a16="http://schemas.microsoft.com/office/drawing/2014/main" id="{774C9FA4-8761-4E3D-9EBE-375206C0FC1E}"/>
              </a:ext>
            </a:extLst>
          </p:cNvPr>
          <p:cNvSpPr/>
          <p:nvPr/>
        </p:nvSpPr>
        <p:spPr>
          <a:xfrm>
            <a:off x="5336498" y="1633936"/>
            <a:ext cx="1311471" cy="435061"/>
          </a:xfrm>
          <a:prstGeom prst="rect">
            <a:avLst/>
          </a:prstGeom>
          <a:solidFill>
            <a:schemeClr val="tx1">
              <a:lumMod val="10000"/>
              <a:lumOff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Register Service</a:t>
            </a:r>
          </a:p>
        </p:txBody>
      </p:sp>
      <p:sp>
        <p:nvSpPr>
          <p:cNvPr id="6" name="Rectangle 5">
            <a:extLst>
              <a:ext uri="{FF2B5EF4-FFF2-40B4-BE49-F238E27FC236}">
                <a16:creationId xmlns:a16="http://schemas.microsoft.com/office/drawing/2014/main" id="{F72B3C1E-0DA8-49DA-87A5-00DEB3484CC4}"/>
              </a:ext>
            </a:extLst>
          </p:cNvPr>
          <p:cNvSpPr/>
          <p:nvPr/>
        </p:nvSpPr>
        <p:spPr>
          <a:xfrm>
            <a:off x="5358983" y="2353466"/>
            <a:ext cx="1311471" cy="435061"/>
          </a:xfrm>
          <a:prstGeom prst="rect">
            <a:avLst/>
          </a:prstGeom>
          <a:solidFill>
            <a:schemeClr val="tx1">
              <a:lumMod val="10000"/>
              <a:lumOff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Web Service</a:t>
            </a:r>
          </a:p>
        </p:txBody>
      </p:sp>
      <p:sp>
        <p:nvSpPr>
          <p:cNvPr id="7" name="Rectangle 6">
            <a:extLst>
              <a:ext uri="{FF2B5EF4-FFF2-40B4-BE49-F238E27FC236}">
                <a16:creationId xmlns:a16="http://schemas.microsoft.com/office/drawing/2014/main" id="{D11FCC16-2029-4F88-816E-60171BB9EA20}"/>
              </a:ext>
            </a:extLst>
          </p:cNvPr>
          <p:cNvSpPr/>
          <p:nvPr/>
        </p:nvSpPr>
        <p:spPr>
          <a:xfrm>
            <a:off x="5366480" y="3124401"/>
            <a:ext cx="1284003" cy="562372"/>
          </a:xfrm>
          <a:prstGeom prst="rect">
            <a:avLst/>
          </a:prstGeom>
          <a:solidFill>
            <a:schemeClr val="tx1">
              <a:lumMod val="10000"/>
              <a:lumOff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UCMON App Service</a:t>
            </a:r>
          </a:p>
        </p:txBody>
      </p:sp>
      <p:sp>
        <p:nvSpPr>
          <p:cNvPr id="8" name="Rectangle 7">
            <a:extLst>
              <a:ext uri="{FF2B5EF4-FFF2-40B4-BE49-F238E27FC236}">
                <a16:creationId xmlns:a16="http://schemas.microsoft.com/office/drawing/2014/main" id="{0AD4803F-6B0C-4557-B6ED-D56793A8041F}"/>
              </a:ext>
            </a:extLst>
          </p:cNvPr>
          <p:cNvSpPr/>
          <p:nvPr/>
        </p:nvSpPr>
        <p:spPr>
          <a:xfrm>
            <a:off x="8739264" y="1978704"/>
            <a:ext cx="2218544" cy="9144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Rabbit MQ</a:t>
            </a:r>
          </a:p>
          <a:p>
            <a:pPr algn="ctr"/>
            <a:r>
              <a:rPr lang="en-US" sz="1200" dirty="0"/>
              <a:t>Service</a:t>
            </a:r>
          </a:p>
        </p:txBody>
      </p:sp>
      <p:pic>
        <p:nvPicPr>
          <p:cNvPr id="11" name="Picture 10">
            <a:extLst>
              <a:ext uri="{FF2B5EF4-FFF2-40B4-BE49-F238E27FC236}">
                <a16:creationId xmlns:a16="http://schemas.microsoft.com/office/drawing/2014/main" id="{1ECE40BD-3AB4-4749-BE3A-62CD96DC36E4}"/>
              </a:ext>
            </a:extLst>
          </p:cNvPr>
          <p:cNvPicPr>
            <a:picLocks noChangeAspect="1"/>
          </p:cNvPicPr>
          <p:nvPr/>
        </p:nvPicPr>
        <p:blipFill>
          <a:blip r:embed="rId2"/>
          <a:stretch>
            <a:fillRect/>
          </a:stretch>
        </p:blipFill>
        <p:spPr>
          <a:xfrm>
            <a:off x="1004344" y="2356430"/>
            <a:ext cx="1724025" cy="847725"/>
          </a:xfrm>
          <a:prstGeom prst="rect">
            <a:avLst/>
          </a:prstGeom>
        </p:spPr>
      </p:pic>
      <p:sp>
        <p:nvSpPr>
          <p:cNvPr id="21" name="Oval 20">
            <a:extLst>
              <a:ext uri="{FF2B5EF4-FFF2-40B4-BE49-F238E27FC236}">
                <a16:creationId xmlns:a16="http://schemas.microsoft.com/office/drawing/2014/main" id="{7601D6E5-4513-4EAF-8628-D436E93E4C8E}"/>
              </a:ext>
            </a:extLst>
          </p:cNvPr>
          <p:cNvSpPr/>
          <p:nvPr/>
        </p:nvSpPr>
        <p:spPr>
          <a:xfrm>
            <a:off x="799630" y="1558981"/>
            <a:ext cx="2048655" cy="539601"/>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Video End Points</a:t>
            </a:r>
          </a:p>
        </p:txBody>
      </p:sp>
      <p:pic>
        <p:nvPicPr>
          <p:cNvPr id="28" name="Picture 27">
            <a:extLst>
              <a:ext uri="{FF2B5EF4-FFF2-40B4-BE49-F238E27FC236}">
                <a16:creationId xmlns:a16="http://schemas.microsoft.com/office/drawing/2014/main" id="{10381A96-CB4C-47AD-9A5A-1BA8AA335291}"/>
              </a:ext>
            </a:extLst>
          </p:cNvPr>
          <p:cNvPicPr>
            <a:picLocks noChangeAspect="1"/>
          </p:cNvPicPr>
          <p:nvPr/>
        </p:nvPicPr>
        <p:blipFill>
          <a:blip r:embed="rId3"/>
          <a:stretch>
            <a:fillRect/>
          </a:stretch>
        </p:blipFill>
        <p:spPr>
          <a:xfrm>
            <a:off x="4916779" y="5422339"/>
            <a:ext cx="515411" cy="677107"/>
          </a:xfrm>
          <a:prstGeom prst="rect">
            <a:avLst/>
          </a:prstGeom>
        </p:spPr>
      </p:pic>
      <p:sp>
        <p:nvSpPr>
          <p:cNvPr id="30" name="TextBox 29">
            <a:extLst>
              <a:ext uri="{FF2B5EF4-FFF2-40B4-BE49-F238E27FC236}">
                <a16:creationId xmlns:a16="http://schemas.microsoft.com/office/drawing/2014/main" id="{0F158F42-4C13-4A90-9290-E401866AE7EA}"/>
              </a:ext>
            </a:extLst>
          </p:cNvPr>
          <p:cNvSpPr txBox="1"/>
          <p:nvPr/>
        </p:nvSpPr>
        <p:spPr>
          <a:xfrm>
            <a:off x="4587963" y="4891545"/>
            <a:ext cx="1079295" cy="307777"/>
          </a:xfrm>
          <a:prstGeom prst="rect">
            <a:avLst/>
          </a:prstGeom>
          <a:noFill/>
        </p:spPr>
        <p:txBody>
          <a:bodyPr wrap="square" rtlCol="0">
            <a:spAutoFit/>
          </a:bodyPr>
          <a:lstStyle/>
          <a:p>
            <a:r>
              <a:rPr lang="en-US" sz="1400" dirty="0"/>
              <a:t>Tivoli Server</a:t>
            </a:r>
          </a:p>
        </p:txBody>
      </p:sp>
      <p:sp>
        <p:nvSpPr>
          <p:cNvPr id="32" name="TextBox 31">
            <a:extLst>
              <a:ext uri="{FF2B5EF4-FFF2-40B4-BE49-F238E27FC236}">
                <a16:creationId xmlns:a16="http://schemas.microsoft.com/office/drawing/2014/main" id="{25812C78-5388-4223-BA65-75C23EC446E9}"/>
              </a:ext>
            </a:extLst>
          </p:cNvPr>
          <p:cNvSpPr txBox="1"/>
          <p:nvPr/>
        </p:nvSpPr>
        <p:spPr>
          <a:xfrm>
            <a:off x="6184461" y="5744973"/>
            <a:ext cx="1139243" cy="461665"/>
          </a:xfrm>
          <a:prstGeom prst="rect">
            <a:avLst/>
          </a:prstGeom>
          <a:noFill/>
        </p:spPr>
        <p:txBody>
          <a:bodyPr wrap="square" rtlCol="0">
            <a:spAutoFit/>
          </a:bodyPr>
          <a:lstStyle/>
          <a:p>
            <a:r>
              <a:rPr lang="en-US" sz="1200" dirty="0"/>
              <a:t>File Beat / </a:t>
            </a:r>
          </a:p>
          <a:p>
            <a:r>
              <a:rPr lang="en-US" sz="1200" dirty="0"/>
              <a:t>Elastic Server</a:t>
            </a:r>
          </a:p>
        </p:txBody>
      </p:sp>
      <p:pic>
        <p:nvPicPr>
          <p:cNvPr id="33" name="Picture 32">
            <a:extLst>
              <a:ext uri="{FF2B5EF4-FFF2-40B4-BE49-F238E27FC236}">
                <a16:creationId xmlns:a16="http://schemas.microsoft.com/office/drawing/2014/main" id="{59FCC621-363A-448A-A31D-065356711117}"/>
              </a:ext>
            </a:extLst>
          </p:cNvPr>
          <p:cNvPicPr>
            <a:picLocks noChangeAspect="1"/>
          </p:cNvPicPr>
          <p:nvPr/>
        </p:nvPicPr>
        <p:blipFill>
          <a:blip r:embed="rId3"/>
          <a:stretch>
            <a:fillRect/>
          </a:stretch>
        </p:blipFill>
        <p:spPr>
          <a:xfrm>
            <a:off x="5555611" y="5424409"/>
            <a:ext cx="515411" cy="677107"/>
          </a:xfrm>
          <a:prstGeom prst="rect">
            <a:avLst/>
          </a:prstGeom>
        </p:spPr>
      </p:pic>
      <p:cxnSp>
        <p:nvCxnSpPr>
          <p:cNvPr id="47" name="Connector: Elbow 46">
            <a:extLst>
              <a:ext uri="{FF2B5EF4-FFF2-40B4-BE49-F238E27FC236}">
                <a16:creationId xmlns:a16="http://schemas.microsoft.com/office/drawing/2014/main" id="{776675F5-0B2C-47B4-B566-BC0BADEF2339}"/>
              </a:ext>
            </a:extLst>
          </p:cNvPr>
          <p:cNvCxnSpPr>
            <a:cxnSpLocks/>
          </p:cNvCxnSpPr>
          <p:nvPr/>
        </p:nvCxnSpPr>
        <p:spPr>
          <a:xfrm rot="5400000">
            <a:off x="8058853" y="1451462"/>
            <a:ext cx="377232" cy="320213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51" name="TextBox 50">
            <a:extLst>
              <a:ext uri="{FF2B5EF4-FFF2-40B4-BE49-F238E27FC236}">
                <a16:creationId xmlns:a16="http://schemas.microsoft.com/office/drawing/2014/main" id="{269FE962-8841-40C4-91B4-8E71CC96447F}"/>
              </a:ext>
            </a:extLst>
          </p:cNvPr>
          <p:cNvSpPr txBox="1"/>
          <p:nvPr/>
        </p:nvSpPr>
        <p:spPr>
          <a:xfrm>
            <a:off x="5945170" y="4193243"/>
            <a:ext cx="1293239" cy="276999"/>
          </a:xfrm>
          <a:prstGeom prst="rect">
            <a:avLst/>
          </a:prstGeom>
          <a:noFill/>
        </p:spPr>
        <p:txBody>
          <a:bodyPr wrap="none" rtlCol="0">
            <a:spAutoFit/>
          </a:bodyPr>
          <a:lstStyle/>
          <a:p>
            <a:r>
              <a:rPr lang="en-US" sz="1200" b="1" dirty="0"/>
              <a:t>Alert Notification</a:t>
            </a:r>
          </a:p>
        </p:txBody>
      </p:sp>
      <p:sp>
        <p:nvSpPr>
          <p:cNvPr id="52" name="TextBox 51">
            <a:extLst>
              <a:ext uri="{FF2B5EF4-FFF2-40B4-BE49-F238E27FC236}">
                <a16:creationId xmlns:a16="http://schemas.microsoft.com/office/drawing/2014/main" id="{98E0F22D-50A4-44E8-8075-92DAE3FC6912}"/>
              </a:ext>
            </a:extLst>
          </p:cNvPr>
          <p:cNvSpPr txBox="1"/>
          <p:nvPr/>
        </p:nvSpPr>
        <p:spPr>
          <a:xfrm>
            <a:off x="3567661" y="2308845"/>
            <a:ext cx="1031436" cy="276999"/>
          </a:xfrm>
          <a:prstGeom prst="rect">
            <a:avLst/>
          </a:prstGeom>
          <a:noFill/>
        </p:spPr>
        <p:txBody>
          <a:bodyPr wrap="none" rtlCol="0">
            <a:spAutoFit/>
          </a:bodyPr>
          <a:lstStyle/>
          <a:p>
            <a:r>
              <a:rPr lang="en-US" sz="1200" b="1" dirty="0"/>
              <a:t>Notify Events</a:t>
            </a:r>
          </a:p>
        </p:txBody>
      </p:sp>
      <p:sp>
        <p:nvSpPr>
          <p:cNvPr id="53" name="TextBox 52">
            <a:extLst>
              <a:ext uri="{FF2B5EF4-FFF2-40B4-BE49-F238E27FC236}">
                <a16:creationId xmlns:a16="http://schemas.microsoft.com/office/drawing/2014/main" id="{6416E881-DBD9-4218-9ACB-9518B2606ADB}"/>
              </a:ext>
            </a:extLst>
          </p:cNvPr>
          <p:cNvSpPr txBox="1"/>
          <p:nvPr/>
        </p:nvSpPr>
        <p:spPr>
          <a:xfrm>
            <a:off x="3355025" y="1390866"/>
            <a:ext cx="1343793" cy="276999"/>
          </a:xfrm>
          <a:prstGeom prst="rect">
            <a:avLst/>
          </a:prstGeom>
          <a:noFill/>
        </p:spPr>
        <p:txBody>
          <a:bodyPr wrap="square" rtlCol="0">
            <a:spAutoFit/>
          </a:bodyPr>
          <a:lstStyle/>
          <a:p>
            <a:r>
              <a:rPr lang="en-US" sz="1200" b="1" dirty="0"/>
              <a:t>Register for event</a:t>
            </a:r>
          </a:p>
        </p:txBody>
      </p:sp>
      <p:sp>
        <p:nvSpPr>
          <p:cNvPr id="54" name="TextBox 53">
            <a:extLst>
              <a:ext uri="{FF2B5EF4-FFF2-40B4-BE49-F238E27FC236}">
                <a16:creationId xmlns:a16="http://schemas.microsoft.com/office/drawing/2014/main" id="{94AD251A-9F04-48FB-B4A7-ECA7EF019D6C}"/>
              </a:ext>
            </a:extLst>
          </p:cNvPr>
          <p:cNvSpPr txBox="1"/>
          <p:nvPr/>
        </p:nvSpPr>
        <p:spPr>
          <a:xfrm>
            <a:off x="7349610" y="2983398"/>
            <a:ext cx="1251112" cy="276999"/>
          </a:xfrm>
          <a:prstGeom prst="rect">
            <a:avLst/>
          </a:prstGeom>
          <a:noFill/>
        </p:spPr>
        <p:txBody>
          <a:bodyPr wrap="none" rtlCol="0">
            <a:spAutoFit/>
          </a:bodyPr>
          <a:lstStyle/>
          <a:p>
            <a:r>
              <a:rPr lang="en-US" sz="1200" b="1" dirty="0"/>
              <a:t>Subscribe Events</a:t>
            </a:r>
          </a:p>
        </p:txBody>
      </p:sp>
      <p:sp>
        <p:nvSpPr>
          <p:cNvPr id="55" name="TextBox 54">
            <a:extLst>
              <a:ext uri="{FF2B5EF4-FFF2-40B4-BE49-F238E27FC236}">
                <a16:creationId xmlns:a16="http://schemas.microsoft.com/office/drawing/2014/main" id="{498FE535-BC62-453A-B3BB-8D88194E516B}"/>
              </a:ext>
            </a:extLst>
          </p:cNvPr>
          <p:cNvSpPr txBox="1"/>
          <p:nvPr/>
        </p:nvSpPr>
        <p:spPr>
          <a:xfrm>
            <a:off x="7225266" y="2341439"/>
            <a:ext cx="1104405" cy="276999"/>
          </a:xfrm>
          <a:prstGeom prst="rect">
            <a:avLst/>
          </a:prstGeom>
          <a:noFill/>
        </p:spPr>
        <p:txBody>
          <a:bodyPr wrap="none" rtlCol="0">
            <a:spAutoFit/>
          </a:bodyPr>
          <a:lstStyle/>
          <a:p>
            <a:r>
              <a:rPr lang="en-US" sz="1200" b="1" dirty="0"/>
              <a:t>Publish Events</a:t>
            </a:r>
          </a:p>
        </p:txBody>
      </p:sp>
      <p:sp>
        <p:nvSpPr>
          <p:cNvPr id="57" name="Rectangle 56">
            <a:extLst>
              <a:ext uri="{FF2B5EF4-FFF2-40B4-BE49-F238E27FC236}">
                <a16:creationId xmlns:a16="http://schemas.microsoft.com/office/drawing/2014/main" id="{F2E268CB-483A-487F-A913-B93D4E4CE25F}"/>
              </a:ext>
            </a:extLst>
          </p:cNvPr>
          <p:cNvSpPr/>
          <p:nvPr/>
        </p:nvSpPr>
        <p:spPr>
          <a:xfrm>
            <a:off x="579927" y="1409294"/>
            <a:ext cx="2488059" cy="23506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Rectangle 59">
            <a:extLst>
              <a:ext uri="{FF2B5EF4-FFF2-40B4-BE49-F238E27FC236}">
                <a16:creationId xmlns:a16="http://schemas.microsoft.com/office/drawing/2014/main" id="{3403BA4E-C295-4D9B-B6C3-218DCB05E923}"/>
              </a:ext>
            </a:extLst>
          </p:cNvPr>
          <p:cNvSpPr/>
          <p:nvPr/>
        </p:nvSpPr>
        <p:spPr>
          <a:xfrm>
            <a:off x="4524147" y="4814425"/>
            <a:ext cx="2851016" cy="1616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Rectangle 60">
            <a:extLst>
              <a:ext uri="{FF2B5EF4-FFF2-40B4-BE49-F238E27FC236}">
                <a16:creationId xmlns:a16="http://schemas.microsoft.com/office/drawing/2014/main" id="{75A07135-89E1-49FE-8956-8AECB75C8B1D}"/>
              </a:ext>
            </a:extLst>
          </p:cNvPr>
          <p:cNvSpPr/>
          <p:nvPr/>
        </p:nvSpPr>
        <p:spPr>
          <a:xfrm>
            <a:off x="108679" y="914401"/>
            <a:ext cx="11838483" cy="57706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2" name="Picture 61">
            <a:extLst>
              <a:ext uri="{FF2B5EF4-FFF2-40B4-BE49-F238E27FC236}">
                <a16:creationId xmlns:a16="http://schemas.microsoft.com/office/drawing/2014/main" id="{46AD15AA-9AD7-4446-98DE-B2B7D80150DC}"/>
              </a:ext>
            </a:extLst>
          </p:cNvPr>
          <p:cNvPicPr>
            <a:picLocks noChangeAspect="1"/>
          </p:cNvPicPr>
          <p:nvPr/>
        </p:nvPicPr>
        <p:blipFill>
          <a:blip r:embed="rId2"/>
          <a:stretch>
            <a:fillRect/>
          </a:stretch>
        </p:blipFill>
        <p:spPr>
          <a:xfrm>
            <a:off x="6321048" y="5322690"/>
            <a:ext cx="877529" cy="431492"/>
          </a:xfrm>
          <a:prstGeom prst="rect">
            <a:avLst/>
          </a:prstGeom>
        </p:spPr>
      </p:pic>
      <p:sp>
        <p:nvSpPr>
          <p:cNvPr id="63" name="TextBox 62">
            <a:extLst>
              <a:ext uri="{FF2B5EF4-FFF2-40B4-BE49-F238E27FC236}">
                <a16:creationId xmlns:a16="http://schemas.microsoft.com/office/drawing/2014/main" id="{6B3DA283-3970-4C06-A370-D301891DCC68}"/>
              </a:ext>
            </a:extLst>
          </p:cNvPr>
          <p:cNvSpPr txBox="1"/>
          <p:nvPr/>
        </p:nvSpPr>
        <p:spPr>
          <a:xfrm>
            <a:off x="6076721" y="5033883"/>
            <a:ext cx="1204369" cy="276999"/>
          </a:xfrm>
          <a:prstGeom prst="rect">
            <a:avLst/>
          </a:prstGeom>
          <a:noFill/>
        </p:spPr>
        <p:txBody>
          <a:bodyPr wrap="none" rtlCol="0">
            <a:spAutoFit/>
          </a:bodyPr>
          <a:lstStyle/>
          <a:p>
            <a:r>
              <a:rPr lang="en-US" sz="1200" dirty="0"/>
              <a:t>Video Endpoints</a:t>
            </a:r>
          </a:p>
        </p:txBody>
      </p:sp>
      <p:sp>
        <p:nvSpPr>
          <p:cNvPr id="66" name="TextBox 65">
            <a:extLst>
              <a:ext uri="{FF2B5EF4-FFF2-40B4-BE49-F238E27FC236}">
                <a16:creationId xmlns:a16="http://schemas.microsoft.com/office/drawing/2014/main" id="{10742AB4-1E52-444C-B19F-39FA1F16658E}"/>
              </a:ext>
            </a:extLst>
          </p:cNvPr>
          <p:cNvSpPr txBox="1"/>
          <p:nvPr/>
        </p:nvSpPr>
        <p:spPr>
          <a:xfrm>
            <a:off x="3557857" y="2967834"/>
            <a:ext cx="961353" cy="276999"/>
          </a:xfrm>
          <a:prstGeom prst="rect">
            <a:avLst/>
          </a:prstGeom>
          <a:noFill/>
        </p:spPr>
        <p:txBody>
          <a:bodyPr wrap="none" rtlCol="0">
            <a:spAutoFit/>
          </a:bodyPr>
          <a:lstStyle>
            <a:defPPr>
              <a:defRPr lang="en-US"/>
            </a:defPPr>
            <a:lvl1pPr>
              <a:defRPr sz="1200" b="1"/>
            </a:lvl1pPr>
          </a:lstStyle>
          <a:p>
            <a:r>
              <a:rPr lang="en-US" dirty="0"/>
              <a:t>Start Polling</a:t>
            </a:r>
          </a:p>
        </p:txBody>
      </p:sp>
      <p:cxnSp>
        <p:nvCxnSpPr>
          <p:cNvPr id="68" name="Straight Arrow Connector 67">
            <a:extLst>
              <a:ext uri="{FF2B5EF4-FFF2-40B4-BE49-F238E27FC236}">
                <a16:creationId xmlns:a16="http://schemas.microsoft.com/office/drawing/2014/main" id="{FE7E44DF-2A7B-48F3-A034-DB97F6569A1E}"/>
              </a:ext>
            </a:extLst>
          </p:cNvPr>
          <p:cNvCxnSpPr>
            <a:cxnSpLocks/>
            <a:stCxn id="57" idx="3"/>
            <a:endCxn id="6" idx="1"/>
          </p:cNvCxnSpPr>
          <p:nvPr/>
        </p:nvCxnSpPr>
        <p:spPr>
          <a:xfrm flipV="1">
            <a:off x="3067986" y="2570997"/>
            <a:ext cx="2290997" cy="136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Straight Arrow Connector 71">
            <a:extLst>
              <a:ext uri="{FF2B5EF4-FFF2-40B4-BE49-F238E27FC236}">
                <a16:creationId xmlns:a16="http://schemas.microsoft.com/office/drawing/2014/main" id="{85443A1F-31DA-421A-A277-50EF7A3B7C42}"/>
              </a:ext>
            </a:extLst>
          </p:cNvPr>
          <p:cNvCxnSpPr>
            <a:stCxn id="5" idx="1"/>
          </p:cNvCxnSpPr>
          <p:nvPr/>
        </p:nvCxnSpPr>
        <p:spPr>
          <a:xfrm flipH="1" flipV="1">
            <a:off x="3067986" y="1851466"/>
            <a:ext cx="226851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a:extLst>
              <a:ext uri="{FF2B5EF4-FFF2-40B4-BE49-F238E27FC236}">
                <a16:creationId xmlns:a16="http://schemas.microsoft.com/office/drawing/2014/main" id="{AECEBB81-B41D-40BD-9841-901288FEBF31}"/>
              </a:ext>
            </a:extLst>
          </p:cNvPr>
          <p:cNvCxnSpPr>
            <a:cxnSpLocks/>
          </p:cNvCxnSpPr>
          <p:nvPr/>
        </p:nvCxnSpPr>
        <p:spPr>
          <a:xfrm flipH="1">
            <a:off x="3034324" y="3233148"/>
            <a:ext cx="2321757" cy="86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7D3C3528-E527-401A-9021-7BCEE7B9981E}"/>
              </a:ext>
            </a:extLst>
          </p:cNvPr>
          <p:cNvCxnSpPr/>
          <p:nvPr/>
        </p:nvCxnSpPr>
        <p:spPr>
          <a:xfrm>
            <a:off x="6670453" y="2584631"/>
            <a:ext cx="20688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EB3C4AC7-D9BB-4960-B86F-53BC4BCA974F}"/>
              </a:ext>
            </a:extLst>
          </p:cNvPr>
          <p:cNvCxnSpPr>
            <a:cxnSpLocks/>
            <a:endCxn id="60" idx="0"/>
          </p:cNvCxnSpPr>
          <p:nvPr/>
        </p:nvCxnSpPr>
        <p:spPr>
          <a:xfrm>
            <a:off x="5949655" y="3686773"/>
            <a:ext cx="0" cy="11276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46AADC78-3512-4859-B8BB-554B503100A8}"/>
              </a:ext>
            </a:extLst>
          </p:cNvPr>
          <p:cNvSpPr/>
          <p:nvPr/>
        </p:nvSpPr>
        <p:spPr>
          <a:xfrm>
            <a:off x="8772948" y="4070521"/>
            <a:ext cx="2333957" cy="544553"/>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Analyzer</a:t>
            </a:r>
          </a:p>
        </p:txBody>
      </p:sp>
      <p:sp>
        <p:nvSpPr>
          <p:cNvPr id="44" name="Rectangle 43">
            <a:extLst>
              <a:ext uri="{FF2B5EF4-FFF2-40B4-BE49-F238E27FC236}">
                <a16:creationId xmlns:a16="http://schemas.microsoft.com/office/drawing/2014/main" id="{5C27E367-2491-4EED-B8D8-EAD1280CF73B}"/>
              </a:ext>
            </a:extLst>
          </p:cNvPr>
          <p:cNvSpPr/>
          <p:nvPr/>
        </p:nvSpPr>
        <p:spPr>
          <a:xfrm>
            <a:off x="663399" y="4181673"/>
            <a:ext cx="2195199" cy="544553"/>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Logger</a:t>
            </a:r>
          </a:p>
        </p:txBody>
      </p:sp>
      <p:sp>
        <p:nvSpPr>
          <p:cNvPr id="78" name="TextBox 77">
            <a:extLst>
              <a:ext uri="{FF2B5EF4-FFF2-40B4-BE49-F238E27FC236}">
                <a16:creationId xmlns:a16="http://schemas.microsoft.com/office/drawing/2014/main" id="{58E7D54C-2CF8-462F-96F4-721BFC94F20C}"/>
              </a:ext>
            </a:extLst>
          </p:cNvPr>
          <p:cNvSpPr txBox="1"/>
          <p:nvPr/>
        </p:nvSpPr>
        <p:spPr>
          <a:xfrm rot="20579949">
            <a:off x="3400009" y="3814968"/>
            <a:ext cx="895972" cy="276999"/>
          </a:xfrm>
          <a:prstGeom prst="rect">
            <a:avLst/>
          </a:prstGeom>
          <a:noFill/>
        </p:spPr>
        <p:txBody>
          <a:bodyPr wrap="square" rtlCol="0">
            <a:spAutoFit/>
          </a:bodyPr>
          <a:lstStyle/>
          <a:p>
            <a:r>
              <a:rPr lang="en-US" sz="1200" b="1" dirty="0"/>
              <a:t>Logging </a:t>
            </a:r>
          </a:p>
        </p:txBody>
      </p:sp>
      <p:sp>
        <p:nvSpPr>
          <p:cNvPr id="79" name="TextBox 78">
            <a:extLst>
              <a:ext uri="{FF2B5EF4-FFF2-40B4-BE49-F238E27FC236}">
                <a16:creationId xmlns:a16="http://schemas.microsoft.com/office/drawing/2014/main" id="{AF4CA63E-EBA4-419F-ADDB-C859A33CCBDE}"/>
              </a:ext>
            </a:extLst>
          </p:cNvPr>
          <p:cNvSpPr txBox="1"/>
          <p:nvPr/>
        </p:nvSpPr>
        <p:spPr>
          <a:xfrm rot="1087590">
            <a:off x="7218670" y="3701650"/>
            <a:ext cx="987887" cy="276999"/>
          </a:xfrm>
          <a:prstGeom prst="rect">
            <a:avLst/>
          </a:prstGeom>
          <a:noFill/>
        </p:spPr>
        <p:txBody>
          <a:bodyPr wrap="square" rtlCol="0">
            <a:spAutoFit/>
          </a:bodyPr>
          <a:lstStyle/>
          <a:p>
            <a:r>
              <a:rPr lang="en-US" sz="1200" b="1" dirty="0"/>
              <a:t>Analyzing</a:t>
            </a:r>
          </a:p>
        </p:txBody>
      </p:sp>
      <p:cxnSp>
        <p:nvCxnSpPr>
          <p:cNvPr id="90" name="Straight Arrow Connector 89">
            <a:extLst>
              <a:ext uri="{FF2B5EF4-FFF2-40B4-BE49-F238E27FC236}">
                <a16:creationId xmlns:a16="http://schemas.microsoft.com/office/drawing/2014/main" id="{935EAC5F-294E-41EF-AA7A-6CC1BE0BE540}"/>
              </a:ext>
            </a:extLst>
          </p:cNvPr>
          <p:cNvCxnSpPr>
            <a:cxnSpLocks/>
          </p:cNvCxnSpPr>
          <p:nvPr/>
        </p:nvCxnSpPr>
        <p:spPr>
          <a:xfrm flipH="1">
            <a:off x="2868520" y="3619998"/>
            <a:ext cx="2474795" cy="8245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2" name="Straight Arrow Connector 91">
            <a:extLst>
              <a:ext uri="{FF2B5EF4-FFF2-40B4-BE49-F238E27FC236}">
                <a16:creationId xmlns:a16="http://schemas.microsoft.com/office/drawing/2014/main" id="{463332BF-55CF-4F96-92A9-20392C236A5C}"/>
              </a:ext>
            </a:extLst>
          </p:cNvPr>
          <p:cNvCxnSpPr>
            <a:cxnSpLocks/>
          </p:cNvCxnSpPr>
          <p:nvPr/>
        </p:nvCxnSpPr>
        <p:spPr>
          <a:xfrm>
            <a:off x="6670231" y="3668776"/>
            <a:ext cx="2102495" cy="6540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71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9900" y="226486"/>
            <a:ext cx="11127317" cy="975783"/>
          </a:xfrm>
        </p:spPr>
        <p:txBody>
          <a:bodyPr/>
          <a:lstStyle/>
          <a:p>
            <a:r>
              <a:rPr lang="en-US" sz="4000" dirty="0"/>
              <a:t>Solution Approach</a:t>
            </a:r>
          </a:p>
        </p:txBody>
      </p:sp>
      <p:graphicFrame>
        <p:nvGraphicFramePr>
          <p:cNvPr id="4" name="Table 3"/>
          <p:cNvGraphicFramePr>
            <a:graphicFrameLocks noGrp="1"/>
          </p:cNvGraphicFramePr>
          <p:nvPr/>
        </p:nvGraphicFramePr>
        <p:xfrm>
          <a:off x="1169713" y="1202268"/>
          <a:ext cx="9062706" cy="6001085"/>
        </p:xfrm>
        <a:graphic>
          <a:graphicData uri="http://schemas.openxmlformats.org/drawingml/2006/table">
            <a:tbl>
              <a:tblPr firstRow="1" bandRow="1">
                <a:tableStyleId>{3B4B98B0-60AC-42C2-AFA5-B58CD77FA1E5}</a:tableStyleId>
              </a:tblPr>
              <a:tblGrid>
                <a:gridCol w="3017245">
                  <a:extLst>
                    <a:ext uri="{9D8B030D-6E8A-4147-A177-3AD203B41FA5}">
                      <a16:colId xmlns:a16="http://schemas.microsoft.com/office/drawing/2014/main" val="20003"/>
                    </a:ext>
                  </a:extLst>
                </a:gridCol>
                <a:gridCol w="3233457">
                  <a:extLst>
                    <a:ext uri="{9D8B030D-6E8A-4147-A177-3AD203B41FA5}">
                      <a16:colId xmlns:a16="http://schemas.microsoft.com/office/drawing/2014/main" val="20000"/>
                    </a:ext>
                  </a:extLst>
                </a:gridCol>
                <a:gridCol w="2812004">
                  <a:extLst>
                    <a:ext uri="{9D8B030D-6E8A-4147-A177-3AD203B41FA5}">
                      <a16:colId xmlns:a16="http://schemas.microsoft.com/office/drawing/2014/main" val="20001"/>
                    </a:ext>
                  </a:extLst>
                </a:gridCol>
              </a:tblGrid>
              <a:tr h="426688">
                <a:tc>
                  <a:txBody>
                    <a:bodyPr/>
                    <a:lstStyle/>
                    <a:p>
                      <a:r>
                        <a:rPr lang="en-US" sz="2000" dirty="0"/>
                        <a:t>Framework</a:t>
                      </a:r>
                    </a:p>
                  </a:txBody>
                  <a:tcPr marL="121888" marR="121888" marT="60944" marB="60944" anchor="ctr"/>
                </a:tc>
                <a:tc>
                  <a:txBody>
                    <a:bodyPr/>
                    <a:lstStyle/>
                    <a:p>
                      <a:r>
                        <a:rPr lang="en-US" sz="2000" dirty="0"/>
                        <a:t>Modular</a:t>
                      </a:r>
                    </a:p>
                  </a:txBody>
                  <a:tcPr marL="121888" marR="121888" marT="60944" marB="60944" anchor="ctr"/>
                </a:tc>
                <a:tc>
                  <a:txBody>
                    <a:bodyPr/>
                    <a:lstStyle/>
                    <a:p>
                      <a:pPr algn="ctr"/>
                      <a:r>
                        <a:rPr lang="en-US" sz="2000" dirty="0"/>
                        <a:t>Scalable</a:t>
                      </a:r>
                    </a:p>
                  </a:txBody>
                  <a:tcPr marL="121888" marR="121888" marT="60944" marB="60944" anchor="ctr"/>
                </a:tc>
                <a:extLst>
                  <a:ext uri="{0D108BD9-81ED-4DB2-BD59-A6C34878D82A}">
                    <a16:rowId xmlns:a16="http://schemas.microsoft.com/office/drawing/2014/main" val="10000"/>
                  </a:ext>
                </a:extLst>
              </a:tr>
              <a:tr h="3735469">
                <a:tc>
                  <a:txBody>
                    <a:bodyPr/>
                    <a:lstStyle/>
                    <a:p>
                      <a:pPr marL="228600" marR="0" lvl="1" indent="-228600" algn="l" defTabSz="914400" rtl="0" eaLnBrk="1" fontAlgn="auto" latinLnBrk="0" hangingPunct="1">
                        <a:lnSpc>
                          <a:spcPct val="95000"/>
                        </a:lnSpc>
                        <a:spcBef>
                          <a:spcPts val="1440"/>
                        </a:spcBef>
                        <a:spcAft>
                          <a:spcPts val="0"/>
                        </a:spcAft>
                        <a:buClr>
                          <a:srgbClr val="6DB344"/>
                        </a:buClr>
                        <a:buSzPct val="9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Utilizes Cisco Telepresence Endpoint APIs.</a:t>
                      </a:r>
                    </a:p>
                    <a:p>
                      <a:pPr marL="228600" marR="0" lvl="1" indent="-228600" algn="l" defTabSz="914400" rtl="0" eaLnBrk="1" fontAlgn="auto" latinLnBrk="0" hangingPunct="1">
                        <a:lnSpc>
                          <a:spcPct val="95000"/>
                        </a:lnSpc>
                        <a:spcBef>
                          <a:spcPts val="1440"/>
                        </a:spcBef>
                        <a:spcAft>
                          <a:spcPts val="0"/>
                        </a:spcAft>
                        <a:buClr>
                          <a:srgbClr val="6DB344"/>
                        </a:buClr>
                        <a:buSzPct val="90000"/>
                        <a:buFont typeface="Arial" pitchFamily="34" charset="0"/>
                        <a:buChar char="•"/>
                        <a:tabLst/>
                        <a:defRPr/>
                      </a:pPr>
                      <a:endParaRPr kumimoji="0" lang="en-US" sz="2400" b="0" i="0" u="none" strike="noStrike" kern="1200" cap="none" spc="0" normalizeH="0" baseline="0" noProof="0" dirty="0">
                        <a:ln>
                          <a:noFill/>
                        </a:ln>
                        <a:solidFill>
                          <a:srgbClr val="546568"/>
                        </a:solidFill>
                        <a:effectLst/>
                        <a:uLnTx/>
                        <a:uFillTx/>
                        <a:latin typeface="Arial"/>
                        <a:ea typeface="+mn-ea"/>
                        <a:cs typeface="+mn-cs"/>
                      </a:endParaRPr>
                    </a:p>
                    <a:p>
                      <a:pPr marL="0" marR="0" lvl="0" indent="0" algn="ctr" defTabSz="914346" rtl="0" eaLnBrk="1" fontAlgn="auto" latinLnBrk="0" hangingPunct="1">
                        <a:lnSpc>
                          <a:spcPct val="100000"/>
                        </a:lnSpc>
                        <a:spcBef>
                          <a:spcPts val="0"/>
                        </a:spcBef>
                        <a:spcAft>
                          <a:spcPts val="300"/>
                        </a:spcAft>
                        <a:buClrTx/>
                        <a:buSzTx/>
                        <a:buFontTx/>
                        <a:buNone/>
                        <a:tabLst/>
                        <a:defRPr/>
                      </a:pPr>
                      <a:r>
                        <a:rPr lang="en-US" sz="1600" dirty="0"/>
                        <a:t>                 </a:t>
                      </a:r>
                    </a:p>
                  </a:txBody>
                  <a:tcPr marL="121888" marR="121888" marT="60944" marB="60944">
                    <a:solidFill>
                      <a:schemeClr val="accent1">
                        <a:lumMod val="40000"/>
                        <a:lumOff val="60000"/>
                      </a:schemeClr>
                    </a:solidFill>
                  </a:tcPr>
                </a:tc>
                <a:tc>
                  <a:txBody>
                    <a:bodyPr/>
                    <a:lstStyle/>
                    <a:p>
                      <a:pPr marL="228600" lvl="1" indent="-228600">
                        <a:spcBef>
                          <a:spcPts val="1440"/>
                        </a:spcBef>
                        <a:buSzPct val="90000"/>
                        <a:buFont typeface="Arial" pitchFamily="34" charset="0"/>
                        <a:buChar char="•"/>
                      </a:pPr>
                      <a:r>
                        <a:rPr lang="en-US" sz="1600" dirty="0"/>
                        <a:t>The solution has separate classes to monitor, collect stats, analyze and includes interfaces to third party apps to push alert notification.</a:t>
                      </a:r>
                    </a:p>
                    <a:p>
                      <a:pPr marL="228600" lvl="1" indent="-228600">
                        <a:spcBef>
                          <a:spcPts val="1440"/>
                        </a:spcBef>
                        <a:buSzPct val="90000"/>
                        <a:buFont typeface="Arial" pitchFamily="34" charset="0"/>
                        <a:buChar char="•"/>
                      </a:pPr>
                      <a:r>
                        <a:rPr lang="en-US" sz="1600" dirty="0"/>
                        <a:t>The solution can be easily expanded to integrate with other custom applications</a:t>
                      </a:r>
                    </a:p>
                  </a:txBody>
                  <a:tcPr marL="121888" marR="121888" marT="60944" marB="60944">
                    <a:solidFill>
                      <a:schemeClr val="accent1">
                        <a:lumMod val="40000"/>
                        <a:lumOff val="60000"/>
                      </a:schemeClr>
                    </a:solidFill>
                  </a:tcPr>
                </a:tc>
                <a:tc>
                  <a:txBody>
                    <a:bodyPr/>
                    <a:lstStyle/>
                    <a:p>
                      <a:pPr marL="228600" lvl="1" indent="-228600">
                        <a:spcBef>
                          <a:spcPts val="1440"/>
                        </a:spcBef>
                        <a:buSzPct val="90000"/>
                        <a:buFont typeface="Arial" pitchFamily="34" charset="0"/>
                        <a:buChar char="•"/>
                      </a:pPr>
                      <a:r>
                        <a:rPr lang="en-US" sz="1600" kern="1200" dirty="0">
                          <a:solidFill>
                            <a:schemeClr val="tx1"/>
                          </a:solidFill>
                          <a:latin typeface="+mn-lt"/>
                          <a:ea typeface="+mn-ea"/>
                          <a:cs typeface="+mn-cs"/>
                        </a:rPr>
                        <a:t>The solution runs in either Poll mode or Event mode. </a:t>
                      </a:r>
                    </a:p>
                    <a:p>
                      <a:pPr marL="228600" lvl="1" indent="-228600">
                        <a:spcBef>
                          <a:spcPts val="1440"/>
                        </a:spcBef>
                        <a:buSzPct val="90000"/>
                        <a:buFont typeface="Arial" pitchFamily="34" charset="0"/>
                        <a:buChar char="•"/>
                      </a:pPr>
                      <a:r>
                        <a:rPr lang="en-US" sz="1600" kern="1200" dirty="0">
                          <a:solidFill>
                            <a:schemeClr val="tx1"/>
                          </a:solidFill>
                          <a:latin typeface="+mn-lt"/>
                          <a:ea typeface="+mn-ea"/>
                          <a:cs typeface="+mn-cs"/>
                        </a:rPr>
                        <a:t>In Poll mode, it sequentially polls each phone based on the phone list stored in its property files. </a:t>
                      </a:r>
                    </a:p>
                    <a:p>
                      <a:pPr marL="228600" lvl="1" indent="-228600">
                        <a:spcBef>
                          <a:spcPts val="1440"/>
                        </a:spcBef>
                        <a:buSzPct val="90000"/>
                        <a:buFont typeface="Arial" pitchFamily="34" charset="0"/>
                        <a:buChar char="•"/>
                      </a:pPr>
                      <a:r>
                        <a:rPr lang="en-US" sz="1600" kern="1200" dirty="0">
                          <a:solidFill>
                            <a:schemeClr val="tx1"/>
                          </a:solidFill>
                          <a:latin typeface="+mn-lt"/>
                          <a:ea typeface="+mn-ea"/>
                          <a:cs typeface="+mn-cs"/>
                        </a:rPr>
                        <a:t>In Event  mode, the solution enables target polling by detecting phones with active calls. This approach improves scalability and performance of the application.</a:t>
                      </a:r>
                    </a:p>
                  </a:txBody>
                  <a:tcPr marL="91416" marR="91416" marT="45708" marB="45708">
                    <a:solidFill>
                      <a:schemeClr val="accent1">
                        <a:lumMod val="40000"/>
                        <a:lumOff val="60000"/>
                      </a:schemeClr>
                    </a:solidFill>
                  </a:tcPr>
                </a:tc>
                <a:extLst>
                  <a:ext uri="{0D108BD9-81ED-4DB2-BD59-A6C34878D82A}">
                    <a16:rowId xmlns:a16="http://schemas.microsoft.com/office/drawing/2014/main" val="10004"/>
                  </a:ext>
                </a:extLst>
              </a:tr>
              <a:tr h="1838928">
                <a:tc gridSpan="3">
                  <a:txBody>
                    <a:bodyPr/>
                    <a:lstStyle/>
                    <a:p>
                      <a:pPr marL="0" marR="0" lvl="0" indent="0" algn="l" defTabSz="914346" rtl="0" eaLnBrk="1" fontAlgn="auto" latinLnBrk="0" hangingPunct="1">
                        <a:lnSpc>
                          <a:spcPct val="100000"/>
                        </a:lnSpc>
                        <a:spcBef>
                          <a:spcPts val="0"/>
                        </a:spcBef>
                        <a:spcAft>
                          <a:spcPts val="300"/>
                        </a:spcAft>
                        <a:buClrTx/>
                        <a:buSzTx/>
                        <a:buFontTx/>
                        <a:buNone/>
                        <a:tabLst/>
                        <a:defRPr/>
                      </a:pPr>
                      <a:r>
                        <a:rPr lang="en-US" sz="1600" baseline="0" dirty="0"/>
                        <a:t>         </a:t>
                      </a:r>
                    </a:p>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600" baseline="0" dirty="0"/>
                    </a:p>
                    <a:p>
                      <a:pPr marL="0" marR="0" lvl="0" indent="0" algn="l" defTabSz="914346" rtl="0" eaLnBrk="1" fontAlgn="auto" latinLnBrk="0" hangingPunct="1">
                        <a:lnSpc>
                          <a:spcPct val="100000"/>
                        </a:lnSpc>
                        <a:spcBef>
                          <a:spcPts val="0"/>
                        </a:spcBef>
                        <a:spcAft>
                          <a:spcPts val="300"/>
                        </a:spcAft>
                        <a:buClrTx/>
                        <a:buSzTx/>
                        <a:buFontTx/>
                        <a:buNone/>
                        <a:tabLst/>
                        <a:defRPr/>
                      </a:pPr>
                      <a:r>
                        <a:rPr lang="en-US" sz="1600" baseline="0" dirty="0"/>
                        <a:t>         </a:t>
                      </a:r>
                    </a:p>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600" baseline="0" dirty="0"/>
                    </a:p>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600" baseline="0" dirty="0"/>
                    </a:p>
                    <a:p>
                      <a:pPr marL="0" marR="0" lvl="0" indent="0" algn="l" defTabSz="914346" rtl="0" eaLnBrk="1" fontAlgn="auto" latinLnBrk="0" hangingPunct="1">
                        <a:lnSpc>
                          <a:spcPct val="100000"/>
                        </a:lnSpc>
                        <a:spcBef>
                          <a:spcPts val="0"/>
                        </a:spcBef>
                        <a:spcAft>
                          <a:spcPts val="300"/>
                        </a:spcAft>
                        <a:buClrTx/>
                        <a:buSzTx/>
                        <a:buFontTx/>
                        <a:buNone/>
                        <a:tabLst/>
                        <a:defRPr/>
                      </a:pPr>
                      <a:r>
                        <a:rPr lang="en-US" sz="1600" dirty="0"/>
                        <a:t>           </a:t>
                      </a:r>
                    </a:p>
                  </a:txBody>
                  <a:tcPr marL="121888" marR="121888" marT="60944" marB="60944">
                    <a:noFill/>
                  </a:tcPr>
                </a:tc>
                <a:tc hMerge="1">
                  <a:txBody>
                    <a:bodyPr/>
                    <a:lstStyle/>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200" dirty="0"/>
                    </a:p>
                  </a:txBody>
                  <a:tcPr marL="91416" marR="91416" marT="45708" marB="45708">
                    <a:noFill/>
                  </a:tcPr>
                </a:tc>
                <a:tc hMerge="1">
                  <a:txBody>
                    <a:bodyPr/>
                    <a:lstStyle/>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200" dirty="0"/>
                    </a:p>
                  </a:txBody>
                  <a:tcPr marL="91416" marR="91416" marT="45708" marB="45708">
                    <a:noFill/>
                  </a:tcPr>
                </a:tc>
                <a:extLst>
                  <a:ext uri="{0D108BD9-81ED-4DB2-BD59-A6C34878D82A}">
                    <a16:rowId xmlns:a16="http://schemas.microsoft.com/office/drawing/2014/main" val="3599321107"/>
                  </a:ext>
                </a:extLst>
              </a:tr>
            </a:tbl>
          </a:graphicData>
        </a:graphic>
      </p:graphicFrame>
    </p:spTree>
    <p:extLst>
      <p:ext uri="{BB962C8B-B14F-4D97-AF65-F5344CB8AC3E}">
        <p14:creationId xmlns:p14="http://schemas.microsoft.com/office/powerpoint/2010/main" val="378284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9900" y="226486"/>
            <a:ext cx="11127317" cy="975783"/>
          </a:xfrm>
        </p:spPr>
        <p:txBody>
          <a:bodyPr/>
          <a:lstStyle/>
          <a:p>
            <a:r>
              <a:rPr lang="en-US" sz="4000" dirty="0"/>
              <a:t>Application Overview</a:t>
            </a:r>
          </a:p>
        </p:txBody>
      </p:sp>
      <p:graphicFrame>
        <p:nvGraphicFramePr>
          <p:cNvPr id="4" name="Table 3"/>
          <p:cNvGraphicFramePr>
            <a:graphicFrameLocks noGrp="1"/>
          </p:cNvGraphicFramePr>
          <p:nvPr/>
        </p:nvGraphicFramePr>
        <p:xfrm>
          <a:off x="529900" y="1202268"/>
          <a:ext cx="11127318" cy="5811432"/>
        </p:xfrm>
        <a:graphic>
          <a:graphicData uri="http://schemas.openxmlformats.org/drawingml/2006/table">
            <a:tbl>
              <a:tblPr firstRow="1" bandRow="1">
                <a:tableStyleId>{3B4B98B0-60AC-42C2-AFA5-B58CD77FA1E5}</a:tableStyleId>
              </a:tblPr>
              <a:tblGrid>
                <a:gridCol w="2090679">
                  <a:extLst>
                    <a:ext uri="{9D8B030D-6E8A-4147-A177-3AD203B41FA5}">
                      <a16:colId xmlns:a16="http://schemas.microsoft.com/office/drawing/2014/main" val="20003"/>
                    </a:ext>
                  </a:extLst>
                </a:gridCol>
                <a:gridCol w="2396359">
                  <a:extLst>
                    <a:ext uri="{9D8B030D-6E8A-4147-A177-3AD203B41FA5}">
                      <a16:colId xmlns:a16="http://schemas.microsoft.com/office/drawing/2014/main" val="20000"/>
                    </a:ext>
                  </a:extLst>
                </a:gridCol>
                <a:gridCol w="2578539">
                  <a:extLst>
                    <a:ext uri="{9D8B030D-6E8A-4147-A177-3AD203B41FA5}">
                      <a16:colId xmlns:a16="http://schemas.microsoft.com/office/drawing/2014/main" val="20001"/>
                    </a:ext>
                  </a:extLst>
                </a:gridCol>
                <a:gridCol w="2158124">
                  <a:extLst>
                    <a:ext uri="{9D8B030D-6E8A-4147-A177-3AD203B41FA5}">
                      <a16:colId xmlns:a16="http://schemas.microsoft.com/office/drawing/2014/main" val="3087314855"/>
                    </a:ext>
                  </a:extLst>
                </a:gridCol>
                <a:gridCol w="1903617">
                  <a:extLst>
                    <a:ext uri="{9D8B030D-6E8A-4147-A177-3AD203B41FA5}">
                      <a16:colId xmlns:a16="http://schemas.microsoft.com/office/drawing/2014/main" val="3193747084"/>
                    </a:ext>
                  </a:extLst>
                </a:gridCol>
              </a:tblGrid>
              <a:tr h="731488">
                <a:tc>
                  <a:txBody>
                    <a:bodyPr/>
                    <a:lstStyle/>
                    <a:p>
                      <a:pPr algn="ctr"/>
                      <a:r>
                        <a:rPr lang="en-US" sz="2000" dirty="0"/>
                        <a:t>Registrar Module</a:t>
                      </a:r>
                    </a:p>
                  </a:txBody>
                  <a:tcPr marL="121888" marR="121888" marT="60944" marB="60944" anchor="ctr"/>
                </a:tc>
                <a:tc>
                  <a:txBody>
                    <a:bodyPr/>
                    <a:lstStyle/>
                    <a:p>
                      <a:pPr algn="ctr"/>
                      <a:r>
                        <a:rPr lang="en-US" sz="2000" dirty="0"/>
                        <a:t>Webserver</a:t>
                      </a:r>
                    </a:p>
                  </a:txBody>
                  <a:tcPr marL="121888" marR="121888" marT="60944" marB="60944" anchor="ctr"/>
                </a:tc>
                <a:tc>
                  <a:txBody>
                    <a:bodyPr/>
                    <a:lstStyle/>
                    <a:p>
                      <a:pPr algn="ctr"/>
                      <a:r>
                        <a:rPr lang="en-US" sz="2000" dirty="0"/>
                        <a:t>WebServer MQ Class</a:t>
                      </a:r>
                    </a:p>
                  </a:txBody>
                  <a:tcPr marL="121888" marR="121888" marT="60944" marB="60944" anchor="ctr"/>
                </a:tc>
                <a:tc>
                  <a:txBody>
                    <a:bodyPr/>
                    <a:lstStyle/>
                    <a:p>
                      <a:pPr algn="ctr"/>
                      <a:r>
                        <a:rPr lang="en-US" sz="2000" dirty="0"/>
                        <a:t>UCMONAPP MQ Class</a:t>
                      </a:r>
                    </a:p>
                  </a:txBody>
                  <a:tcPr marL="121888" marR="121888" marT="60944" marB="60944" anchor="ctr"/>
                </a:tc>
                <a:tc>
                  <a:txBody>
                    <a:bodyPr/>
                    <a:lstStyle/>
                    <a:p>
                      <a:pPr algn="ctr"/>
                      <a:r>
                        <a:rPr lang="en-US" sz="2000" dirty="0" err="1"/>
                        <a:t>Rabbbit</a:t>
                      </a:r>
                      <a:r>
                        <a:rPr lang="en-US" sz="2000" dirty="0"/>
                        <a:t> MQ Service</a:t>
                      </a:r>
                    </a:p>
                  </a:txBody>
                  <a:tcPr marL="121888" marR="121888" marT="60944" marB="60944" anchor="ctr"/>
                </a:tc>
                <a:extLst>
                  <a:ext uri="{0D108BD9-81ED-4DB2-BD59-A6C34878D82A}">
                    <a16:rowId xmlns:a16="http://schemas.microsoft.com/office/drawing/2014/main" val="10000"/>
                  </a:ext>
                </a:extLst>
              </a:tr>
              <a:tr h="3241016">
                <a:tc>
                  <a:txBody>
                    <a:bodyPr/>
                    <a:lstStyle/>
                    <a:p>
                      <a:pPr marL="228600" marR="0" lvl="1" indent="-228600" algn="l" defTabSz="914400" rtl="0" eaLnBrk="1" fontAlgn="auto" latinLnBrk="0" hangingPunct="1">
                        <a:lnSpc>
                          <a:spcPct val="95000"/>
                        </a:lnSpc>
                        <a:spcBef>
                          <a:spcPts val="1440"/>
                        </a:spcBef>
                        <a:spcAft>
                          <a:spcPts val="0"/>
                        </a:spcAft>
                        <a:buClr>
                          <a:srgbClr val="6DB344"/>
                        </a:buClr>
                        <a:buSzPct val="9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At startup and every 30 mins to subscribe SX/DX phones.</a:t>
                      </a:r>
                    </a:p>
                    <a:p>
                      <a:pPr marL="228600" marR="0" lvl="1" indent="-228600" algn="l" defTabSz="914400" rtl="0" eaLnBrk="1" fontAlgn="auto" latinLnBrk="0" hangingPunct="1">
                        <a:lnSpc>
                          <a:spcPct val="95000"/>
                        </a:lnSpc>
                        <a:spcBef>
                          <a:spcPts val="1440"/>
                        </a:spcBef>
                        <a:spcAft>
                          <a:spcPts val="0"/>
                        </a:spcAft>
                        <a:buClr>
                          <a:srgbClr val="6DB344"/>
                        </a:buClr>
                        <a:buSzPct val="90000"/>
                        <a:buFont typeface="Arial" pitchFamily="34" charset="0"/>
                        <a:buChar char="•"/>
                        <a:tabLst/>
                        <a:defRPr/>
                      </a:pPr>
                      <a:endParaRPr kumimoji="0" lang="en-US" sz="2400" b="0" i="0" u="none" strike="noStrike" kern="1200" cap="none" spc="0" normalizeH="0" baseline="0" noProof="0" dirty="0">
                        <a:ln>
                          <a:noFill/>
                        </a:ln>
                        <a:solidFill>
                          <a:srgbClr val="546568"/>
                        </a:solidFill>
                        <a:effectLst/>
                        <a:uLnTx/>
                        <a:uFillTx/>
                        <a:latin typeface="Arial"/>
                        <a:ea typeface="+mn-ea"/>
                        <a:cs typeface="+mn-cs"/>
                      </a:endParaRPr>
                    </a:p>
                    <a:p>
                      <a:pPr marL="0" marR="0" lvl="0" indent="0" algn="ctr" defTabSz="914346" rtl="0" eaLnBrk="1" fontAlgn="auto" latinLnBrk="0" hangingPunct="1">
                        <a:lnSpc>
                          <a:spcPct val="100000"/>
                        </a:lnSpc>
                        <a:spcBef>
                          <a:spcPts val="0"/>
                        </a:spcBef>
                        <a:spcAft>
                          <a:spcPts val="300"/>
                        </a:spcAft>
                        <a:buClrTx/>
                        <a:buSzTx/>
                        <a:buFontTx/>
                        <a:buNone/>
                        <a:tabLst/>
                        <a:defRPr/>
                      </a:pPr>
                      <a:r>
                        <a:rPr lang="en-US" sz="1600" dirty="0"/>
                        <a:t>                 </a:t>
                      </a:r>
                    </a:p>
                  </a:txBody>
                  <a:tcPr marL="121888" marR="121888" marT="60944" marB="60944">
                    <a:solidFill>
                      <a:schemeClr val="accent1">
                        <a:lumMod val="40000"/>
                        <a:lumOff val="60000"/>
                      </a:schemeClr>
                    </a:solidFill>
                  </a:tcPr>
                </a:tc>
                <a:tc>
                  <a:txBody>
                    <a:bodyPr/>
                    <a:lstStyle/>
                    <a:p>
                      <a:pPr marL="228600" lvl="1" indent="-228600">
                        <a:spcBef>
                          <a:spcPts val="1440"/>
                        </a:spcBef>
                        <a:buSzPct val="90000"/>
                        <a:buFont typeface="Arial" pitchFamily="34" charset="0"/>
                        <a:buChar char="•"/>
                      </a:pPr>
                      <a:r>
                        <a:rPr lang="en-US" sz="1600" dirty="0"/>
                        <a:t>Http  Server to receive events from the phone.</a:t>
                      </a:r>
                    </a:p>
                    <a:p>
                      <a:pPr marL="228600" lvl="1" indent="-228600">
                        <a:spcBef>
                          <a:spcPts val="1440"/>
                        </a:spcBef>
                        <a:buSzPct val="90000"/>
                        <a:buFont typeface="Arial" pitchFamily="34" charset="0"/>
                        <a:buChar char="•"/>
                      </a:pPr>
                      <a:r>
                        <a:rPr lang="en-US" sz="1600" dirty="0"/>
                        <a:t>Converts it to structured format </a:t>
                      </a:r>
                    </a:p>
                    <a:p>
                      <a:pPr marL="228600" lvl="1" indent="-228600">
                        <a:spcBef>
                          <a:spcPts val="1440"/>
                        </a:spcBef>
                        <a:buSzPct val="90000"/>
                        <a:buFont typeface="Arial" pitchFamily="34" charset="0"/>
                        <a:buChar char="•"/>
                      </a:pPr>
                      <a:r>
                        <a:rPr lang="en-US" sz="1600" dirty="0"/>
                        <a:t>Publishes to Webserver MQ Class</a:t>
                      </a:r>
                    </a:p>
                  </a:txBody>
                  <a:tcPr marL="121888" marR="121888" marT="60944" marB="60944">
                    <a:solidFill>
                      <a:schemeClr val="accent1">
                        <a:lumMod val="40000"/>
                        <a:lumOff val="60000"/>
                      </a:schemeClr>
                    </a:solidFill>
                  </a:tcPr>
                </a:tc>
                <a:tc>
                  <a:txBody>
                    <a:bodyPr/>
                    <a:lstStyle/>
                    <a:p>
                      <a:pPr marL="228600" lvl="1" indent="-228600">
                        <a:spcBef>
                          <a:spcPts val="1440"/>
                        </a:spcBef>
                        <a:buSzPct val="90000"/>
                        <a:buFont typeface="Arial" pitchFamily="34" charset="0"/>
                        <a:buChar char="•"/>
                      </a:pPr>
                      <a:r>
                        <a:rPr lang="en-US" sz="1600" kern="1200" dirty="0">
                          <a:solidFill>
                            <a:schemeClr val="tx1"/>
                          </a:solidFill>
                          <a:latin typeface="+mn-lt"/>
                          <a:ea typeface="+mn-ea"/>
                          <a:cs typeface="+mn-cs"/>
                        </a:rPr>
                        <a:t>Runs two threads (Control and data).</a:t>
                      </a:r>
                    </a:p>
                    <a:p>
                      <a:pPr marL="228600" lvl="1" indent="-228600">
                        <a:spcBef>
                          <a:spcPts val="1440"/>
                        </a:spcBef>
                        <a:buSzPct val="90000"/>
                        <a:buFont typeface="Arial" pitchFamily="34" charset="0"/>
                        <a:buChar char="•"/>
                      </a:pPr>
                      <a:r>
                        <a:rPr lang="en-US" sz="1600" kern="1200" dirty="0">
                          <a:solidFill>
                            <a:schemeClr val="tx1"/>
                          </a:solidFill>
                          <a:latin typeface="+mn-lt"/>
                          <a:ea typeface="+mn-ea"/>
                          <a:cs typeface="+mn-cs"/>
                        </a:rPr>
                        <a:t>Control  thread to maintain heartbeat with MQ service.</a:t>
                      </a:r>
                    </a:p>
                    <a:p>
                      <a:pPr marL="228600" lvl="1" indent="-228600">
                        <a:spcBef>
                          <a:spcPts val="1440"/>
                        </a:spcBef>
                        <a:buSzPct val="90000"/>
                        <a:buFont typeface="Arial" pitchFamily="34" charset="0"/>
                        <a:buChar char="•"/>
                      </a:pPr>
                      <a:r>
                        <a:rPr lang="en-US" sz="1600" dirty="0"/>
                        <a:t>Data thread publishes events to rabbit MQ service.</a:t>
                      </a:r>
                      <a:endParaRPr lang="en-US" sz="1600" kern="1200" dirty="0">
                        <a:solidFill>
                          <a:schemeClr val="tx1"/>
                        </a:solidFill>
                        <a:latin typeface="+mn-lt"/>
                        <a:ea typeface="+mn-ea"/>
                        <a:cs typeface="+mn-cs"/>
                      </a:endParaRPr>
                    </a:p>
                    <a:p>
                      <a:pPr marL="228600" lvl="1" indent="-228600">
                        <a:spcBef>
                          <a:spcPts val="1440"/>
                        </a:spcBef>
                        <a:buSzPct val="90000"/>
                        <a:buFont typeface="Arial" pitchFamily="34" charset="0"/>
                        <a:buChar char="•"/>
                      </a:pPr>
                      <a:endParaRPr lang="en-US" sz="1600" kern="1200" dirty="0">
                        <a:solidFill>
                          <a:schemeClr val="tx1"/>
                        </a:solidFill>
                        <a:latin typeface="+mn-lt"/>
                        <a:ea typeface="+mn-ea"/>
                        <a:cs typeface="+mn-cs"/>
                      </a:endParaRPr>
                    </a:p>
                  </a:txBody>
                  <a:tcPr marL="91416" marR="91416" marT="45708" marB="45708">
                    <a:solidFill>
                      <a:schemeClr val="accent1">
                        <a:lumMod val="40000"/>
                        <a:lumOff val="60000"/>
                      </a:schemeClr>
                    </a:solidFill>
                  </a:tcPr>
                </a:tc>
                <a:tc>
                  <a:txBody>
                    <a:bodyPr/>
                    <a:lstStyle/>
                    <a:p>
                      <a:pPr marL="228600" lvl="1" indent="-228600">
                        <a:spcBef>
                          <a:spcPts val="1440"/>
                        </a:spcBef>
                        <a:buSzPct val="90000"/>
                        <a:buFont typeface="Arial" pitchFamily="34" charset="0"/>
                        <a:buChar char="•"/>
                      </a:pPr>
                      <a:r>
                        <a:rPr lang="en-US" sz="1600" kern="1200" dirty="0">
                          <a:solidFill>
                            <a:schemeClr val="tx1"/>
                          </a:solidFill>
                          <a:latin typeface="+mn-lt"/>
                          <a:ea typeface="+mn-ea"/>
                          <a:cs typeface="+mn-cs"/>
                        </a:rPr>
                        <a:t>Runs two threads (Control and data)</a:t>
                      </a:r>
                    </a:p>
                    <a:p>
                      <a:pPr marL="228600" lvl="1" indent="-228600">
                        <a:spcBef>
                          <a:spcPts val="1440"/>
                        </a:spcBef>
                        <a:buSzPct val="90000"/>
                        <a:buFont typeface="Arial" pitchFamily="34" charset="0"/>
                        <a:buChar char="•"/>
                      </a:pPr>
                      <a:r>
                        <a:rPr lang="en-US" sz="1600" kern="1200" dirty="0">
                          <a:solidFill>
                            <a:schemeClr val="tx1"/>
                          </a:solidFill>
                          <a:latin typeface="+mn-lt"/>
                          <a:ea typeface="+mn-ea"/>
                          <a:cs typeface="+mn-cs"/>
                        </a:rPr>
                        <a:t>Control  thread to maintain heartbeat with MQ service</a:t>
                      </a:r>
                    </a:p>
                    <a:p>
                      <a:pPr marL="228600" marR="0" lvl="1" indent="-228600" algn="l" defTabSz="685777" rtl="0" eaLnBrk="1" fontAlgn="auto" latinLnBrk="0" hangingPunct="1">
                        <a:lnSpc>
                          <a:spcPct val="100000"/>
                        </a:lnSpc>
                        <a:spcBef>
                          <a:spcPts val="1440"/>
                        </a:spcBef>
                        <a:spcAft>
                          <a:spcPts val="0"/>
                        </a:spcAft>
                        <a:buClrTx/>
                        <a:buSzPct val="90000"/>
                        <a:buFont typeface="Arial" pitchFamily="34" charset="0"/>
                        <a:buChar char="•"/>
                        <a:tabLst/>
                        <a:defRPr/>
                      </a:pPr>
                      <a:r>
                        <a:rPr lang="en-US" sz="1600" dirty="0"/>
                        <a:t>Data thread receives events from rabbit MQ service</a:t>
                      </a:r>
                      <a:endParaRPr lang="en-US" sz="1600" kern="1200" dirty="0">
                        <a:solidFill>
                          <a:schemeClr val="tx1"/>
                        </a:solidFill>
                        <a:latin typeface="+mn-lt"/>
                        <a:ea typeface="+mn-ea"/>
                        <a:cs typeface="+mn-cs"/>
                      </a:endParaRPr>
                    </a:p>
                    <a:p>
                      <a:pPr marL="228600" lvl="1" indent="-228600">
                        <a:spcBef>
                          <a:spcPts val="1440"/>
                        </a:spcBef>
                        <a:buSzPct val="90000"/>
                        <a:buFont typeface="Arial" pitchFamily="34" charset="0"/>
                        <a:buChar char="•"/>
                      </a:pPr>
                      <a:endParaRPr lang="en-US" sz="1600" kern="1200" dirty="0">
                        <a:solidFill>
                          <a:schemeClr val="tx1"/>
                        </a:solidFill>
                        <a:latin typeface="+mn-lt"/>
                        <a:ea typeface="+mn-ea"/>
                        <a:cs typeface="+mn-cs"/>
                      </a:endParaRPr>
                    </a:p>
                  </a:txBody>
                  <a:tcPr marL="91416" marR="91416" marT="45708" marB="45708">
                    <a:solidFill>
                      <a:schemeClr val="accent1">
                        <a:lumMod val="40000"/>
                        <a:lumOff val="60000"/>
                      </a:schemeClr>
                    </a:solidFill>
                  </a:tcPr>
                </a:tc>
                <a:tc>
                  <a:txBody>
                    <a:bodyPr/>
                    <a:lstStyle/>
                    <a:p>
                      <a:pPr marL="228600" lvl="1" indent="-228600">
                        <a:spcBef>
                          <a:spcPts val="1440"/>
                        </a:spcBef>
                        <a:buSzPct val="90000"/>
                        <a:buFont typeface="Arial" pitchFamily="34" charset="0"/>
                        <a:buChar char="•"/>
                      </a:pPr>
                      <a:r>
                        <a:rPr lang="en-US" sz="1600" dirty="0"/>
                        <a:t>An open source application.</a:t>
                      </a:r>
                    </a:p>
                    <a:p>
                      <a:pPr marL="228600" lvl="1" indent="-228600">
                        <a:spcBef>
                          <a:spcPts val="1440"/>
                        </a:spcBef>
                        <a:buSzPct val="90000"/>
                        <a:buFont typeface="Arial" pitchFamily="34" charset="0"/>
                        <a:buChar char="•"/>
                      </a:pPr>
                      <a:r>
                        <a:rPr lang="en-US" sz="1600" dirty="0"/>
                        <a:t>It provides broker service to webserver and ucmonapp to pass messages to each other.</a:t>
                      </a:r>
                      <a:endParaRPr lang="en-US" sz="1600" kern="1200" dirty="0">
                        <a:solidFill>
                          <a:schemeClr val="tx1"/>
                        </a:solidFill>
                        <a:latin typeface="+mn-lt"/>
                        <a:ea typeface="+mn-ea"/>
                        <a:cs typeface="+mn-cs"/>
                      </a:endParaRPr>
                    </a:p>
                  </a:txBody>
                  <a:tcPr marL="91416" marR="91416" marT="45708" marB="45708">
                    <a:solidFill>
                      <a:schemeClr val="accent1">
                        <a:lumMod val="40000"/>
                        <a:lumOff val="60000"/>
                      </a:schemeClr>
                    </a:solidFill>
                  </a:tcPr>
                </a:tc>
                <a:extLst>
                  <a:ext uri="{0D108BD9-81ED-4DB2-BD59-A6C34878D82A}">
                    <a16:rowId xmlns:a16="http://schemas.microsoft.com/office/drawing/2014/main" val="10004"/>
                  </a:ext>
                </a:extLst>
              </a:tr>
              <a:tr h="1838928">
                <a:tc gridSpan="3">
                  <a:txBody>
                    <a:bodyPr/>
                    <a:lstStyle/>
                    <a:p>
                      <a:pPr marL="0" marR="0" lvl="0" indent="0" algn="l" defTabSz="914346" rtl="0" eaLnBrk="1" fontAlgn="auto" latinLnBrk="0" hangingPunct="1">
                        <a:lnSpc>
                          <a:spcPct val="100000"/>
                        </a:lnSpc>
                        <a:spcBef>
                          <a:spcPts val="0"/>
                        </a:spcBef>
                        <a:spcAft>
                          <a:spcPts val="300"/>
                        </a:spcAft>
                        <a:buClrTx/>
                        <a:buSzTx/>
                        <a:buFontTx/>
                        <a:buNone/>
                        <a:tabLst/>
                        <a:defRPr/>
                      </a:pPr>
                      <a:r>
                        <a:rPr lang="en-US" sz="1600" baseline="0" dirty="0"/>
                        <a:t>         </a:t>
                      </a:r>
                    </a:p>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600" baseline="0" dirty="0"/>
                    </a:p>
                    <a:p>
                      <a:pPr marL="0" marR="0" lvl="0" indent="0" algn="l" defTabSz="914346" rtl="0" eaLnBrk="1" fontAlgn="auto" latinLnBrk="0" hangingPunct="1">
                        <a:lnSpc>
                          <a:spcPct val="100000"/>
                        </a:lnSpc>
                        <a:spcBef>
                          <a:spcPts val="0"/>
                        </a:spcBef>
                        <a:spcAft>
                          <a:spcPts val="300"/>
                        </a:spcAft>
                        <a:buClrTx/>
                        <a:buSzTx/>
                        <a:buFontTx/>
                        <a:buNone/>
                        <a:tabLst/>
                        <a:defRPr/>
                      </a:pPr>
                      <a:r>
                        <a:rPr lang="en-US" sz="1600" baseline="0" dirty="0"/>
                        <a:t>         </a:t>
                      </a:r>
                    </a:p>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600" baseline="0" dirty="0"/>
                    </a:p>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600" baseline="0" dirty="0"/>
                    </a:p>
                    <a:p>
                      <a:pPr marL="0" marR="0" lvl="0" indent="0" algn="l" defTabSz="914346" rtl="0" eaLnBrk="1" fontAlgn="auto" latinLnBrk="0" hangingPunct="1">
                        <a:lnSpc>
                          <a:spcPct val="100000"/>
                        </a:lnSpc>
                        <a:spcBef>
                          <a:spcPts val="0"/>
                        </a:spcBef>
                        <a:spcAft>
                          <a:spcPts val="300"/>
                        </a:spcAft>
                        <a:buClrTx/>
                        <a:buSzTx/>
                        <a:buFontTx/>
                        <a:buNone/>
                        <a:tabLst/>
                        <a:defRPr/>
                      </a:pPr>
                      <a:r>
                        <a:rPr lang="en-US" sz="1600" dirty="0"/>
                        <a:t>           </a:t>
                      </a:r>
                    </a:p>
                  </a:txBody>
                  <a:tcPr marL="121888" marR="121888" marT="60944" marB="60944">
                    <a:noFill/>
                  </a:tcPr>
                </a:tc>
                <a:tc hMerge="1">
                  <a:txBody>
                    <a:bodyPr/>
                    <a:lstStyle/>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200" dirty="0"/>
                    </a:p>
                  </a:txBody>
                  <a:tcPr marL="91416" marR="91416" marT="45708" marB="45708">
                    <a:noFill/>
                  </a:tcPr>
                </a:tc>
                <a:tc hMerge="1">
                  <a:txBody>
                    <a:bodyPr/>
                    <a:lstStyle/>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200" dirty="0"/>
                    </a:p>
                  </a:txBody>
                  <a:tcPr marL="91416" marR="91416" marT="45708" marB="45708">
                    <a:noFill/>
                  </a:tcPr>
                </a:tc>
                <a:tc>
                  <a:txBody>
                    <a:bodyPr/>
                    <a:lstStyle/>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600" dirty="0"/>
                    </a:p>
                  </a:txBody>
                  <a:tcPr marL="121888" marR="121888" marT="60944" marB="60944">
                    <a:noFill/>
                  </a:tcPr>
                </a:tc>
                <a:tc>
                  <a:txBody>
                    <a:bodyPr/>
                    <a:lstStyle/>
                    <a:p>
                      <a:pPr marL="0" marR="0" lvl="0" indent="0" algn="l" defTabSz="914346" rtl="0" eaLnBrk="1" fontAlgn="auto" latinLnBrk="0" hangingPunct="1">
                        <a:lnSpc>
                          <a:spcPct val="100000"/>
                        </a:lnSpc>
                        <a:spcBef>
                          <a:spcPts val="0"/>
                        </a:spcBef>
                        <a:spcAft>
                          <a:spcPts val="300"/>
                        </a:spcAft>
                        <a:buClrTx/>
                        <a:buSzTx/>
                        <a:buFontTx/>
                        <a:buNone/>
                        <a:tabLst/>
                        <a:defRPr/>
                      </a:pPr>
                      <a:endParaRPr lang="en-US" sz="1600" dirty="0"/>
                    </a:p>
                  </a:txBody>
                  <a:tcPr marL="121888" marR="121888" marT="60944" marB="60944">
                    <a:noFill/>
                  </a:tcPr>
                </a:tc>
                <a:extLst>
                  <a:ext uri="{0D108BD9-81ED-4DB2-BD59-A6C34878D82A}">
                    <a16:rowId xmlns:a16="http://schemas.microsoft.com/office/drawing/2014/main" val="3599321107"/>
                  </a:ext>
                </a:extLst>
              </a:tr>
            </a:tbl>
          </a:graphicData>
        </a:graphic>
      </p:graphicFrame>
    </p:spTree>
    <p:extLst>
      <p:ext uri="{BB962C8B-B14F-4D97-AF65-F5344CB8AC3E}">
        <p14:creationId xmlns:p14="http://schemas.microsoft.com/office/powerpoint/2010/main" val="182237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16E13F-9B03-4CF1-9F11-8D83AD6F3F2D}"/>
              </a:ext>
            </a:extLst>
          </p:cNvPr>
          <p:cNvPicPr>
            <a:picLocks noChangeAspect="1"/>
          </p:cNvPicPr>
          <p:nvPr/>
        </p:nvPicPr>
        <p:blipFill>
          <a:blip r:embed="rId2"/>
          <a:stretch>
            <a:fillRect/>
          </a:stretch>
        </p:blipFill>
        <p:spPr>
          <a:xfrm>
            <a:off x="0" y="272555"/>
            <a:ext cx="12192000" cy="6312890"/>
          </a:xfrm>
          <a:prstGeom prst="rect">
            <a:avLst/>
          </a:prstGeom>
        </p:spPr>
      </p:pic>
    </p:spTree>
    <p:extLst>
      <p:ext uri="{BB962C8B-B14F-4D97-AF65-F5344CB8AC3E}">
        <p14:creationId xmlns:p14="http://schemas.microsoft.com/office/powerpoint/2010/main" val="294641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9613-5F8A-4746-990C-1472C752C062}"/>
              </a:ext>
            </a:extLst>
          </p:cNvPr>
          <p:cNvSpPr>
            <a:spLocks noGrp="1"/>
          </p:cNvSpPr>
          <p:nvPr>
            <p:ph type="title"/>
          </p:nvPr>
        </p:nvSpPr>
        <p:spPr/>
        <p:txBody>
          <a:bodyPr/>
          <a:lstStyle/>
          <a:p>
            <a:r>
              <a:rPr lang="en-US" dirty="0"/>
              <a:t>Register logs</a:t>
            </a:r>
          </a:p>
        </p:txBody>
      </p:sp>
      <p:sp>
        <p:nvSpPr>
          <p:cNvPr id="5" name="Rectangle 4">
            <a:extLst>
              <a:ext uri="{FF2B5EF4-FFF2-40B4-BE49-F238E27FC236}">
                <a16:creationId xmlns:a16="http://schemas.microsoft.com/office/drawing/2014/main" id="{28971BED-BEF7-467A-ADF1-723D04E7728F}"/>
              </a:ext>
            </a:extLst>
          </p:cNvPr>
          <p:cNvSpPr/>
          <p:nvPr/>
        </p:nvSpPr>
        <p:spPr>
          <a:xfrm>
            <a:off x="574723" y="1272989"/>
            <a:ext cx="11127317" cy="4893647"/>
          </a:xfrm>
          <a:prstGeom prst="rect">
            <a:avLst/>
          </a:prstGeom>
        </p:spPr>
        <p:txBody>
          <a:bodyPr wrap="square">
            <a:spAutoFit/>
          </a:bodyPr>
          <a:lstStyle/>
          <a:p>
            <a:r>
              <a:rPr lang="en-US" sz="2400" dirty="0"/>
              <a:t>2019-11-19 10:07:19,956 - INFO –</a:t>
            </a:r>
          </a:p>
          <a:p>
            <a:r>
              <a:rPr lang="en-US" sz="2400" dirty="0"/>
              <a:t> register - 51- post request body</a:t>
            </a:r>
          </a:p>
          <a:p>
            <a:r>
              <a:rPr lang="en-US" sz="2400" dirty="0"/>
              <a:t> &lt;?xml version="1.0" ?&gt;</a:t>
            </a:r>
          </a:p>
          <a:p>
            <a:r>
              <a:rPr lang="en-US" sz="2400" dirty="0"/>
              <a:t>&lt;Command&gt;  </a:t>
            </a:r>
          </a:p>
          <a:p>
            <a:r>
              <a:rPr lang="en-US" sz="2400" dirty="0"/>
              <a:t>&lt;</a:t>
            </a:r>
            <a:r>
              <a:rPr lang="en-US" sz="2400" dirty="0" err="1"/>
              <a:t>HttpFeedback</a:t>
            </a:r>
            <a:r>
              <a:rPr lang="en-US" sz="2400" dirty="0"/>
              <a:t>&gt;   </a:t>
            </a:r>
          </a:p>
          <a:p>
            <a:r>
              <a:rPr lang="en-US" sz="2400" dirty="0"/>
              <a:t> &lt;Register command="True"&gt;    </a:t>
            </a:r>
          </a:p>
          <a:p>
            <a:r>
              <a:rPr lang="en-US" sz="2400" dirty="0"/>
              <a:t>  &lt;</a:t>
            </a:r>
            <a:r>
              <a:rPr lang="en-US" sz="2400" dirty="0" err="1"/>
              <a:t>FeedbackSlot</a:t>
            </a:r>
            <a:r>
              <a:rPr lang="en-US" sz="2400" dirty="0"/>
              <a:t>&gt;2&lt;/</a:t>
            </a:r>
            <a:r>
              <a:rPr lang="en-US" sz="2400" dirty="0" err="1"/>
              <a:t>FeedbackSlot</a:t>
            </a:r>
            <a:r>
              <a:rPr lang="en-US" sz="2400" dirty="0"/>
              <a:t>&gt;      </a:t>
            </a:r>
          </a:p>
          <a:p>
            <a:r>
              <a:rPr lang="en-US" sz="2400" dirty="0"/>
              <a:t>&lt;</a:t>
            </a:r>
            <a:r>
              <a:rPr lang="en-US" sz="2400" dirty="0" err="1"/>
              <a:t>ServerUrl</a:t>
            </a:r>
            <a:r>
              <a:rPr lang="en-US" sz="2400" dirty="0"/>
              <a:t>&gt;http://192.168.0.1:8080&lt;/ServerUrl&gt;  </a:t>
            </a:r>
          </a:p>
          <a:p>
            <a:r>
              <a:rPr lang="en-US" sz="2400" dirty="0"/>
              <a:t> &lt;Expression item="2"&gt;/Event/</a:t>
            </a:r>
            <a:r>
              <a:rPr lang="en-US" sz="2400" dirty="0" err="1"/>
              <a:t>CallSuccessful</a:t>
            </a:r>
            <a:r>
              <a:rPr lang="en-US" sz="2400" dirty="0"/>
              <a:t>&lt;/Expression&gt;</a:t>
            </a:r>
          </a:p>
          <a:p>
            <a:r>
              <a:rPr lang="en-US" sz="2400" dirty="0"/>
              <a:t> &lt;Expression item="3"&gt;/Event/</a:t>
            </a:r>
            <a:r>
              <a:rPr lang="en-US" sz="2400" dirty="0" err="1"/>
              <a:t>CallDisconnect</a:t>
            </a:r>
            <a:r>
              <a:rPr lang="en-US" sz="2400" dirty="0"/>
              <a:t>&lt;/Expression&gt; </a:t>
            </a:r>
          </a:p>
          <a:p>
            <a:r>
              <a:rPr lang="en-US" sz="2400" dirty="0"/>
              <a:t>  &lt;/Register&gt; </a:t>
            </a:r>
          </a:p>
          <a:p>
            <a:r>
              <a:rPr lang="en-US" sz="2400" dirty="0"/>
              <a:t> &lt;/</a:t>
            </a:r>
            <a:r>
              <a:rPr lang="en-US" sz="2400" dirty="0" err="1"/>
              <a:t>HttpFeedback</a:t>
            </a:r>
            <a:r>
              <a:rPr lang="en-US" sz="2400" dirty="0"/>
              <a:t>&gt;</a:t>
            </a:r>
          </a:p>
          <a:p>
            <a:r>
              <a:rPr lang="en-US" sz="2400" dirty="0"/>
              <a:t>&lt;/Command&gt;</a:t>
            </a:r>
          </a:p>
        </p:txBody>
      </p:sp>
    </p:spTree>
    <p:extLst>
      <p:ext uri="{BB962C8B-B14F-4D97-AF65-F5344CB8AC3E}">
        <p14:creationId xmlns:p14="http://schemas.microsoft.com/office/powerpoint/2010/main" val="358481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6FAC-37E0-42D7-8278-BBE3467B9028}"/>
              </a:ext>
            </a:extLst>
          </p:cNvPr>
          <p:cNvSpPr>
            <a:spLocks noGrp="1"/>
          </p:cNvSpPr>
          <p:nvPr>
            <p:ph type="title"/>
          </p:nvPr>
        </p:nvSpPr>
        <p:spPr/>
        <p:txBody>
          <a:bodyPr/>
          <a:lstStyle/>
          <a:p>
            <a:r>
              <a:rPr lang="en-US" dirty="0"/>
              <a:t>UC MON Alert logs</a:t>
            </a:r>
          </a:p>
        </p:txBody>
      </p:sp>
      <p:sp>
        <p:nvSpPr>
          <p:cNvPr id="3" name="Content Placeholder 2">
            <a:extLst>
              <a:ext uri="{FF2B5EF4-FFF2-40B4-BE49-F238E27FC236}">
                <a16:creationId xmlns:a16="http://schemas.microsoft.com/office/drawing/2014/main" id="{9FB93A37-ADA1-4B32-9169-3A2797F788B7}"/>
              </a:ext>
            </a:extLst>
          </p:cNvPr>
          <p:cNvSpPr>
            <a:spLocks noGrp="1"/>
          </p:cNvSpPr>
          <p:nvPr>
            <p:ph idx="1"/>
          </p:nvPr>
        </p:nvSpPr>
        <p:spPr>
          <a:xfrm>
            <a:off x="838200" y="497150"/>
            <a:ext cx="10515600" cy="5679813"/>
          </a:xfrm>
        </p:spPr>
        <p:txBody>
          <a:bodyPr/>
          <a:lstStyle/>
          <a:p>
            <a:pPr marL="0" indent="0">
              <a:buNone/>
            </a:pPr>
            <a:endParaRPr lang="en-US" dirty="0"/>
          </a:p>
        </p:txBody>
      </p:sp>
      <p:sp>
        <p:nvSpPr>
          <p:cNvPr id="4" name="Rectangle 3">
            <a:extLst>
              <a:ext uri="{FF2B5EF4-FFF2-40B4-BE49-F238E27FC236}">
                <a16:creationId xmlns:a16="http://schemas.microsoft.com/office/drawing/2014/main" id="{85D76560-141B-4377-8E11-ADF44E1022FE}"/>
              </a:ext>
            </a:extLst>
          </p:cNvPr>
          <p:cNvSpPr/>
          <p:nvPr/>
        </p:nvSpPr>
        <p:spPr>
          <a:xfrm>
            <a:off x="838200" y="2476869"/>
            <a:ext cx="11138647" cy="3416320"/>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rPr>
              <a:t>Aug 02 21:26:08 rhel7.1 python[13450]: 2019-08-02 21:26:06.862777 : message 19 filtered msg </a:t>
            </a:r>
            <a:r>
              <a:rPr lang="en-US" sz="2400" dirty="0" err="1">
                <a:latin typeface="Calibri" panose="020F0502020204030204" pitchFamily="34" charset="0"/>
                <a:ea typeface="Calibri" panose="020F0502020204030204" pitchFamily="34" charset="0"/>
              </a:rPr>
              <a:t>dict</a:t>
            </a:r>
            <a:r>
              <a:rPr lang="en-US" sz="2400" dirty="0">
                <a:latin typeface="Calibri" panose="020F0502020204030204" pitchFamily="34" charset="0"/>
                <a:ea typeface="Calibri" panose="020F0502020204030204" pitchFamily="34" charset="0"/>
              </a:rPr>
              <a:t> {'CURINAUDIO': 88}</a:t>
            </a:r>
          </a:p>
          <a:p>
            <a:r>
              <a:rPr lang="en-US" sz="2400" dirty="0">
                <a:latin typeface="Calibri" panose="020F0502020204030204" pitchFamily="34" charset="0"/>
                <a:ea typeface="Calibri" panose="020F0502020204030204" pitchFamily="34" charset="0"/>
              </a:rPr>
              <a:t>Aug 02 21:26:08 rhel7.1 python[13450]: 2019-08-02 21:26:06.862804 : message 19 filtered msg </a:t>
            </a:r>
            <a:r>
              <a:rPr lang="en-US" sz="2400" dirty="0" err="1">
                <a:latin typeface="Calibri" panose="020F0502020204030204" pitchFamily="34" charset="0"/>
                <a:ea typeface="Calibri" panose="020F0502020204030204" pitchFamily="34" charset="0"/>
              </a:rPr>
              <a:t>dict</a:t>
            </a:r>
            <a:r>
              <a:rPr lang="en-US" sz="2400" dirty="0">
                <a:latin typeface="Calibri" panose="020F0502020204030204" pitchFamily="34" charset="0"/>
                <a:ea typeface="Calibri" panose="020F0502020204030204" pitchFamily="34" charset="0"/>
              </a:rPr>
              <a:t> {'CURINVIDEO': 20}</a:t>
            </a:r>
          </a:p>
          <a:p>
            <a:r>
              <a:rPr lang="en-US" sz="2400" dirty="0">
                <a:latin typeface="Calibri" panose="020F0502020204030204" pitchFamily="34" charset="0"/>
                <a:ea typeface="Calibri" panose="020F0502020204030204" pitchFamily="34" charset="0"/>
              </a:rPr>
              <a:t>[root@rhel7 UCMONAPP]# </a:t>
            </a:r>
            <a:r>
              <a:rPr lang="en-US" sz="2400" dirty="0" err="1">
                <a:latin typeface="Calibri" panose="020F0502020204030204" pitchFamily="34" charset="0"/>
                <a:ea typeface="Calibri" panose="020F0502020204030204" pitchFamily="34" charset="0"/>
              </a:rPr>
              <a:t>journalctl</a:t>
            </a:r>
            <a:r>
              <a:rPr lang="en-US" sz="2400" dirty="0">
                <a:latin typeface="Calibri" panose="020F0502020204030204" pitchFamily="34" charset="0"/>
                <a:ea typeface="Calibri" panose="020F0502020204030204" pitchFamily="34" charset="0"/>
              </a:rPr>
              <a:t> | grep “Manoj Raju"</a:t>
            </a:r>
          </a:p>
          <a:p>
            <a:r>
              <a:rPr lang="en-US" sz="2400" dirty="0">
                <a:latin typeface="Calibri" panose="020F0502020204030204" pitchFamily="34" charset="0"/>
                <a:ea typeface="Calibri" panose="020F0502020204030204" pitchFamily="34" charset="0"/>
              </a:rPr>
              <a:t>Aug 02 20:29:51 rhel7.1 python[61979]: 2019-08-02 20:29:50.972595 : main 206 send to syslog for device Manoj Raju</a:t>
            </a:r>
          </a:p>
          <a:p>
            <a:r>
              <a:rPr lang="en-US" sz="2400" dirty="0">
                <a:latin typeface="Calibri" panose="020F0502020204030204" pitchFamily="34" charset="0"/>
                <a:ea typeface="Calibri" panose="020F0502020204030204" pitchFamily="34" charset="0"/>
              </a:rPr>
              <a:t>Aug 02 20:29:51 rhel7.1 python[61979]: 2019-08-02 20:29:50.973780 : main 356 send to VC syslog for device Manoj Raju</a:t>
            </a:r>
          </a:p>
        </p:txBody>
      </p:sp>
    </p:spTree>
    <p:extLst>
      <p:ext uri="{BB962C8B-B14F-4D97-AF65-F5344CB8AC3E}">
        <p14:creationId xmlns:p14="http://schemas.microsoft.com/office/powerpoint/2010/main" val="233677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5177-C058-EB40-9A08-795D3D0F8D45}"/>
              </a:ext>
            </a:extLst>
          </p:cNvPr>
          <p:cNvSpPr>
            <a:spLocks noGrp="1"/>
          </p:cNvSpPr>
          <p:nvPr>
            <p:ph type="title"/>
          </p:nvPr>
        </p:nvSpPr>
        <p:spPr/>
        <p:txBody>
          <a:bodyPr>
            <a:normAutofit fontScale="90000"/>
          </a:bodyPr>
          <a:lstStyle/>
          <a:p>
            <a:r>
              <a:rPr lang="en-US" dirty="0"/>
              <a:t>Hardware and software specification</a:t>
            </a:r>
          </a:p>
        </p:txBody>
      </p:sp>
      <p:sp>
        <p:nvSpPr>
          <p:cNvPr id="3" name="Text Placeholder 2">
            <a:extLst>
              <a:ext uri="{FF2B5EF4-FFF2-40B4-BE49-F238E27FC236}">
                <a16:creationId xmlns:a16="http://schemas.microsoft.com/office/drawing/2014/main" id="{3DBB964B-6B47-C342-AE27-937C6437EC17}"/>
              </a:ext>
            </a:extLst>
          </p:cNvPr>
          <p:cNvSpPr>
            <a:spLocks noGrp="1"/>
          </p:cNvSpPr>
          <p:nvPr>
            <p:ph type="body" sz="quarter" idx="10"/>
          </p:nvPr>
        </p:nvSpPr>
        <p:spPr/>
        <p:txBody>
          <a:bodyPr/>
          <a:lstStyle/>
          <a:p>
            <a:r>
              <a:rPr lang="en-IN" sz="2133" b="1" dirty="0"/>
              <a:t>Programming language</a:t>
            </a:r>
            <a:r>
              <a:rPr lang="en-IN" sz="2133" dirty="0"/>
              <a:t> </a:t>
            </a:r>
            <a:r>
              <a:rPr lang="en-US" sz="2133" dirty="0"/>
              <a:t>–</a:t>
            </a:r>
            <a:r>
              <a:rPr lang="en-IN" sz="2133" dirty="0"/>
              <a:t> Python 2.7 or above</a:t>
            </a:r>
            <a:endParaRPr lang="en-US" sz="2133" dirty="0"/>
          </a:p>
          <a:p>
            <a:r>
              <a:rPr lang="en-IN" sz="2133" b="1" dirty="0"/>
              <a:t>Supported OS</a:t>
            </a:r>
            <a:r>
              <a:rPr lang="en-IN" sz="2133" dirty="0"/>
              <a:t> </a:t>
            </a:r>
            <a:r>
              <a:rPr lang="en-US" sz="2133" dirty="0"/>
              <a:t>–</a:t>
            </a:r>
            <a:r>
              <a:rPr lang="en-IN" sz="2133" dirty="0"/>
              <a:t> Red hat Linux 7.x, 6.x /Centos 7.x,6.x/Windows 2008 R2 or 64 bit window operating system</a:t>
            </a:r>
          </a:p>
          <a:p>
            <a:r>
              <a:rPr lang="en-US" sz="2133" b="1" dirty="0"/>
              <a:t>CPU</a:t>
            </a:r>
            <a:r>
              <a:rPr lang="en-US" sz="2133" dirty="0"/>
              <a:t> – 4 vCPU</a:t>
            </a:r>
          </a:p>
          <a:p>
            <a:r>
              <a:rPr lang="en-US" sz="2133" b="1" dirty="0"/>
              <a:t>RAM</a:t>
            </a:r>
            <a:r>
              <a:rPr lang="en-US" sz="2133" dirty="0"/>
              <a:t> – 4 GB</a:t>
            </a:r>
          </a:p>
          <a:p>
            <a:r>
              <a:rPr lang="en-US" sz="2133" b="1" dirty="0"/>
              <a:t>Disk</a:t>
            </a:r>
            <a:r>
              <a:rPr lang="en-US" sz="2133" dirty="0"/>
              <a:t> – 80 GB</a:t>
            </a:r>
          </a:p>
          <a:p>
            <a:r>
              <a:rPr lang="en-US" sz="2133" b="1" dirty="0"/>
              <a:t>Plugins </a:t>
            </a:r>
            <a:r>
              <a:rPr lang="en-US" sz="2133" dirty="0"/>
              <a:t>– RabbitMQ service 3.7.17, Erlang 20.3.x or above</a:t>
            </a:r>
          </a:p>
          <a:p>
            <a:endParaRPr lang="en-US" dirty="0"/>
          </a:p>
        </p:txBody>
      </p:sp>
    </p:spTree>
    <p:extLst>
      <p:ext uri="{BB962C8B-B14F-4D97-AF65-F5344CB8AC3E}">
        <p14:creationId xmlns:p14="http://schemas.microsoft.com/office/powerpoint/2010/main" val="143821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645426CC3C3348B900E57479C898EF" ma:contentTypeVersion="2" ma:contentTypeDescription="Create a new document." ma:contentTypeScope="" ma:versionID="4a4167c179aca7a580fee926c3e7f02d">
  <xsd:schema xmlns:xsd="http://www.w3.org/2001/XMLSchema" xmlns:xs="http://www.w3.org/2001/XMLSchema" xmlns:p="http://schemas.microsoft.com/office/2006/metadata/properties" xmlns:ns3="cc328e4a-acc5-4db9-8edf-03a7e14d7082" targetNamespace="http://schemas.microsoft.com/office/2006/metadata/properties" ma:root="true" ma:fieldsID="8bd488c8bcc237848936743bc3288866" ns3:_="">
    <xsd:import namespace="cc328e4a-acc5-4db9-8edf-03a7e14d708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8e4a-acc5-4db9-8edf-03a7e14d70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AF2221-7309-4E19-8D50-AAECC8FEC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8e4a-acc5-4db9-8edf-03a7e14d70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B597DC-B66F-4C3C-B107-CFAAD93646BE}">
  <ds:schemaRefs>
    <ds:schemaRef ds:uri="http://schemas.microsoft.com/sharepoint/v3/contenttype/forms"/>
  </ds:schemaRefs>
</ds:datastoreItem>
</file>

<file path=customXml/itemProps3.xml><?xml version="1.0" encoding="utf-8"?>
<ds:datastoreItem xmlns:ds="http://schemas.openxmlformats.org/officeDocument/2006/customXml" ds:itemID="{5BA2508C-088F-45D1-894F-2DB4F85DAD2C}">
  <ds:schemaRef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cc328e4a-acc5-4db9-8edf-03a7e14d708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TotalTime>
  <Words>643</Words>
  <Application>Microsoft Office PowerPoint</Application>
  <PresentationFormat>Widescreen</PresentationFormat>
  <Paragraphs>103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CiscoSansTT ExtraLight</vt:lpstr>
      <vt:lpstr>Times New Roman</vt:lpstr>
      <vt:lpstr>Office Theme</vt:lpstr>
      <vt:lpstr>UC endpoint monitoring</vt:lpstr>
      <vt:lpstr>UC Mon Architecture Diagram</vt:lpstr>
      <vt:lpstr>Solution Approach</vt:lpstr>
      <vt:lpstr>Application Overview</vt:lpstr>
      <vt:lpstr>PowerPoint Presentation</vt:lpstr>
      <vt:lpstr>Register logs</vt:lpstr>
      <vt:lpstr>UC MON Alert logs</vt:lpstr>
      <vt:lpstr>Hardware and software specification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 endpoint monitoring</dc:title>
  <dc:creator>ManojRaju</dc:creator>
  <cp:lastModifiedBy>ManojRaju</cp:lastModifiedBy>
  <cp:revision>1</cp:revision>
  <dcterms:created xsi:type="dcterms:W3CDTF">2020-10-18T14:43:29Z</dcterms:created>
  <dcterms:modified xsi:type="dcterms:W3CDTF">2020-10-18T14:47:13Z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0x0101008E645426CC3C3348B900E57479C898EF</vt:lpwstr>
  </property>
</Properties>
</file>