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2"/>
  </p:notesMasterIdLst>
  <p:sldIdLst>
    <p:sldId id="256" r:id="rId2"/>
    <p:sldId id="261" r:id="rId3"/>
    <p:sldId id="291" r:id="rId4"/>
    <p:sldId id="264" r:id="rId5"/>
    <p:sldId id="265" r:id="rId6"/>
    <p:sldId id="266" r:id="rId7"/>
    <p:sldId id="262" r:id="rId8"/>
    <p:sldId id="263" r:id="rId9"/>
    <p:sldId id="267" r:id="rId10"/>
    <p:sldId id="270" r:id="rId11"/>
    <p:sldId id="268" r:id="rId12"/>
    <p:sldId id="271" r:id="rId13"/>
    <p:sldId id="272" r:id="rId14"/>
    <p:sldId id="273" r:id="rId15"/>
    <p:sldId id="274" r:id="rId16"/>
    <p:sldId id="275" r:id="rId17"/>
    <p:sldId id="276" r:id="rId18"/>
    <p:sldId id="277" r:id="rId19"/>
    <p:sldId id="278" r:id="rId20"/>
    <p:sldId id="279" r:id="rId21"/>
    <p:sldId id="280" r:id="rId22"/>
    <p:sldId id="286" r:id="rId23"/>
    <p:sldId id="281" r:id="rId24"/>
    <p:sldId id="283" r:id="rId25"/>
    <p:sldId id="284" r:id="rId26"/>
    <p:sldId id="285" r:id="rId27"/>
    <p:sldId id="287" r:id="rId28"/>
    <p:sldId id="288" r:id="rId29"/>
    <p:sldId id="289" r:id="rId30"/>
    <p:sldId id="290" r:id="rId31"/>
    <p:sldId id="292" r:id="rId32"/>
    <p:sldId id="293" r:id="rId33"/>
    <p:sldId id="294" r:id="rId34"/>
    <p:sldId id="295" r:id="rId35"/>
    <p:sldId id="296" r:id="rId36"/>
    <p:sldId id="298" r:id="rId37"/>
    <p:sldId id="297"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3" r:id="rId61"/>
    <p:sldId id="322" r:id="rId62"/>
    <p:sldId id="324" r:id="rId63"/>
    <p:sldId id="325" r:id="rId64"/>
    <p:sldId id="326" r:id="rId65"/>
    <p:sldId id="328" r:id="rId66"/>
    <p:sldId id="329" r:id="rId67"/>
    <p:sldId id="330" r:id="rId68"/>
    <p:sldId id="331" r:id="rId69"/>
    <p:sldId id="333" r:id="rId70"/>
    <p:sldId id="334" r:id="rId71"/>
    <p:sldId id="335" r:id="rId72"/>
    <p:sldId id="336" r:id="rId73"/>
    <p:sldId id="337" r:id="rId74"/>
    <p:sldId id="339" r:id="rId75"/>
    <p:sldId id="340" r:id="rId76"/>
    <p:sldId id="341" r:id="rId77"/>
    <p:sldId id="342" r:id="rId78"/>
    <p:sldId id="343" r:id="rId79"/>
    <p:sldId id="344" r:id="rId80"/>
    <p:sldId id="345" r:id="rId81"/>
    <p:sldId id="346" r:id="rId82"/>
    <p:sldId id="347" r:id="rId83"/>
    <p:sldId id="348" r:id="rId84"/>
    <p:sldId id="349" r:id="rId85"/>
    <p:sldId id="350" r:id="rId86"/>
    <p:sldId id="351" r:id="rId87"/>
    <p:sldId id="352" r:id="rId88"/>
    <p:sldId id="353" r:id="rId89"/>
    <p:sldId id="354" r:id="rId90"/>
    <p:sldId id="355" r:id="rId91"/>
    <p:sldId id="356" r:id="rId92"/>
    <p:sldId id="357" r:id="rId93"/>
    <p:sldId id="358" r:id="rId94"/>
    <p:sldId id="359" r:id="rId95"/>
    <p:sldId id="360" r:id="rId96"/>
    <p:sldId id="361" r:id="rId97"/>
    <p:sldId id="362" r:id="rId98"/>
    <p:sldId id="365" r:id="rId99"/>
    <p:sldId id="363" r:id="rId100"/>
    <p:sldId id="364" r:id="rId10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12" autoAdjust="0"/>
    <p:restoredTop sz="86478" autoAdjust="0"/>
  </p:normalViewPr>
  <p:slideViewPr>
    <p:cSldViewPr>
      <p:cViewPr>
        <p:scale>
          <a:sx n="75" d="100"/>
          <a:sy n="75" d="100"/>
        </p:scale>
        <p:origin x="-1680" y="-126"/>
      </p:cViewPr>
      <p:guideLst>
        <p:guide orient="horz" pos="2160"/>
        <p:guide pos="2880"/>
      </p:guideLst>
    </p:cSldViewPr>
  </p:slideViewPr>
  <p:outlineViewPr>
    <p:cViewPr>
      <p:scale>
        <a:sx n="33" d="100"/>
        <a:sy n="33" d="100"/>
      </p:scale>
      <p:origin x="0" y="8454"/>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 r:id="rId85" collapse="1"/>
      <p:sld r:id="rId86" collapse="1"/>
      <p:sld r:id="rId87" collapse="1"/>
      <p:sld r:id="rId88" collapse="1"/>
      <p:sld r:id="rId89" collapse="1"/>
      <p:sld r:id="rId90" collapse="1"/>
      <p:sld r:id="rId9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_rels/viewProps.xml.rels><?xml version="1.0" encoding="UTF-8" standalone="yes"?>
<Relationships xmlns="http://schemas.openxmlformats.org/package/2006/relationships"><Relationship Id="rId13" Type="http://schemas.openxmlformats.org/officeDocument/2006/relationships/slide" Target="slides/slide16.xml"/><Relationship Id="rId18" Type="http://schemas.openxmlformats.org/officeDocument/2006/relationships/slide" Target="slides/slide21.xml"/><Relationship Id="rId26" Type="http://schemas.openxmlformats.org/officeDocument/2006/relationships/slide" Target="slides/slide29.xml"/><Relationship Id="rId39" Type="http://schemas.openxmlformats.org/officeDocument/2006/relationships/slide" Target="slides/slide44.xml"/><Relationship Id="rId21" Type="http://schemas.openxmlformats.org/officeDocument/2006/relationships/slide" Target="slides/slide24.xml"/><Relationship Id="rId34" Type="http://schemas.openxmlformats.org/officeDocument/2006/relationships/slide" Target="slides/slide39.xml"/><Relationship Id="rId42" Type="http://schemas.openxmlformats.org/officeDocument/2006/relationships/slide" Target="slides/slide47.xml"/><Relationship Id="rId47" Type="http://schemas.openxmlformats.org/officeDocument/2006/relationships/slide" Target="slides/slide52.xml"/><Relationship Id="rId50" Type="http://schemas.openxmlformats.org/officeDocument/2006/relationships/slide" Target="slides/slide55.xml"/><Relationship Id="rId55" Type="http://schemas.openxmlformats.org/officeDocument/2006/relationships/slide" Target="slides/slide61.xml"/><Relationship Id="rId63" Type="http://schemas.openxmlformats.org/officeDocument/2006/relationships/slide" Target="slides/slide69.xml"/><Relationship Id="rId68" Type="http://schemas.openxmlformats.org/officeDocument/2006/relationships/slide" Target="slides/slide76.xml"/><Relationship Id="rId76" Type="http://schemas.openxmlformats.org/officeDocument/2006/relationships/slide" Target="slides/slide84.xml"/><Relationship Id="rId84" Type="http://schemas.openxmlformats.org/officeDocument/2006/relationships/slide" Target="slides/slide92.xml"/><Relationship Id="rId89" Type="http://schemas.openxmlformats.org/officeDocument/2006/relationships/slide" Target="slides/slide98.xml"/><Relationship Id="rId7" Type="http://schemas.openxmlformats.org/officeDocument/2006/relationships/slide" Target="slides/slide10.xml"/><Relationship Id="rId71" Type="http://schemas.openxmlformats.org/officeDocument/2006/relationships/slide" Target="slides/slide79.xml"/><Relationship Id="rId2" Type="http://schemas.openxmlformats.org/officeDocument/2006/relationships/slide" Target="slides/slide4.xml"/><Relationship Id="rId16" Type="http://schemas.openxmlformats.org/officeDocument/2006/relationships/slide" Target="slides/slide19.xml"/><Relationship Id="rId29" Type="http://schemas.openxmlformats.org/officeDocument/2006/relationships/slide" Target="slides/slide33.xml"/><Relationship Id="rId11" Type="http://schemas.openxmlformats.org/officeDocument/2006/relationships/slide" Target="slides/slide14.xml"/><Relationship Id="rId24" Type="http://schemas.openxmlformats.org/officeDocument/2006/relationships/slide" Target="slides/slide27.xml"/><Relationship Id="rId32" Type="http://schemas.openxmlformats.org/officeDocument/2006/relationships/slide" Target="slides/slide36.xml"/><Relationship Id="rId37" Type="http://schemas.openxmlformats.org/officeDocument/2006/relationships/slide" Target="slides/slide42.xml"/><Relationship Id="rId40" Type="http://schemas.openxmlformats.org/officeDocument/2006/relationships/slide" Target="slides/slide45.xml"/><Relationship Id="rId45" Type="http://schemas.openxmlformats.org/officeDocument/2006/relationships/slide" Target="slides/slide50.xml"/><Relationship Id="rId53" Type="http://schemas.openxmlformats.org/officeDocument/2006/relationships/slide" Target="slides/slide58.xml"/><Relationship Id="rId58" Type="http://schemas.openxmlformats.org/officeDocument/2006/relationships/slide" Target="slides/slide64.xml"/><Relationship Id="rId66" Type="http://schemas.openxmlformats.org/officeDocument/2006/relationships/slide" Target="slides/slide74.xml"/><Relationship Id="rId74" Type="http://schemas.openxmlformats.org/officeDocument/2006/relationships/slide" Target="slides/slide82.xml"/><Relationship Id="rId79" Type="http://schemas.openxmlformats.org/officeDocument/2006/relationships/slide" Target="slides/slide87.xml"/><Relationship Id="rId87" Type="http://schemas.openxmlformats.org/officeDocument/2006/relationships/slide" Target="slides/slide96.xml"/><Relationship Id="rId5" Type="http://schemas.openxmlformats.org/officeDocument/2006/relationships/slide" Target="slides/slide8.xml"/><Relationship Id="rId61" Type="http://schemas.openxmlformats.org/officeDocument/2006/relationships/slide" Target="slides/slide67.xml"/><Relationship Id="rId82" Type="http://schemas.openxmlformats.org/officeDocument/2006/relationships/slide" Target="slides/slide90.xml"/><Relationship Id="rId90" Type="http://schemas.openxmlformats.org/officeDocument/2006/relationships/slide" Target="slides/slide99.xml"/><Relationship Id="rId19" Type="http://schemas.openxmlformats.org/officeDocument/2006/relationships/slide" Target="slides/slide22.xml"/><Relationship Id="rId14" Type="http://schemas.openxmlformats.org/officeDocument/2006/relationships/slide" Target="slides/slide17.xml"/><Relationship Id="rId22" Type="http://schemas.openxmlformats.org/officeDocument/2006/relationships/slide" Target="slides/slide25.xml"/><Relationship Id="rId27" Type="http://schemas.openxmlformats.org/officeDocument/2006/relationships/slide" Target="slides/slide31.xml"/><Relationship Id="rId30" Type="http://schemas.openxmlformats.org/officeDocument/2006/relationships/slide" Target="slides/slide34.xml"/><Relationship Id="rId35" Type="http://schemas.openxmlformats.org/officeDocument/2006/relationships/slide" Target="slides/slide40.xml"/><Relationship Id="rId43" Type="http://schemas.openxmlformats.org/officeDocument/2006/relationships/slide" Target="slides/slide48.xml"/><Relationship Id="rId48" Type="http://schemas.openxmlformats.org/officeDocument/2006/relationships/slide" Target="slides/slide53.xml"/><Relationship Id="rId56" Type="http://schemas.openxmlformats.org/officeDocument/2006/relationships/slide" Target="slides/slide62.xml"/><Relationship Id="rId64" Type="http://schemas.openxmlformats.org/officeDocument/2006/relationships/slide" Target="slides/slide71.xml"/><Relationship Id="rId69" Type="http://schemas.openxmlformats.org/officeDocument/2006/relationships/slide" Target="slides/slide77.xml"/><Relationship Id="rId77" Type="http://schemas.openxmlformats.org/officeDocument/2006/relationships/slide" Target="slides/slide85.xml"/><Relationship Id="rId8" Type="http://schemas.openxmlformats.org/officeDocument/2006/relationships/slide" Target="slides/slide11.xml"/><Relationship Id="rId51" Type="http://schemas.openxmlformats.org/officeDocument/2006/relationships/slide" Target="slides/slide56.xml"/><Relationship Id="rId72" Type="http://schemas.openxmlformats.org/officeDocument/2006/relationships/slide" Target="slides/slide80.xml"/><Relationship Id="rId80" Type="http://schemas.openxmlformats.org/officeDocument/2006/relationships/slide" Target="slides/slide88.xml"/><Relationship Id="rId85" Type="http://schemas.openxmlformats.org/officeDocument/2006/relationships/slide" Target="slides/slide93.xml"/><Relationship Id="rId3" Type="http://schemas.openxmlformats.org/officeDocument/2006/relationships/slide" Target="slides/slide5.xml"/><Relationship Id="rId12" Type="http://schemas.openxmlformats.org/officeDocument/2006/relationships/slide" Target="slides/slide15.xml"/><Relationship Id="rId17" Type="http://schemas.openxmlformats.org/officeDocument/2006/relationships/slide" Target="slides/slide20.xml"/><Relationship Id="rId25" Type="http://schemas.openxmlformats.org/officeDocument/2006/relationships/slide" Target="slides/slide28.xml"/><Relationship Id="rId33" Type="http://schemas.openxmlformats.org/officeDocument/2006/relationships/slide" Target="slides/slide37.xml"/><Relationship Id="rId38" Type="http://schemas.openxmlformats.org/officeDocument/2006/relationships/slide" Target="slides/slide43.xml"/><Relationship Id="rId46" Type="http://schemas.openxmlformats.org/officeDocument/2006/relationships/slide" Target="slides/slide51.xml"/><Relationship Id="rId59" Type="http://schemas.openxmlformats.org/officeDocument/2006/relationships/slide" Target="slides/slide65.xml"/><Relationship Id="rId67" Type="http://schemas.openxmlformats.org/officeDocument/2006/relationships/slide" Target="slides/slide75.xml"/><Relationship Id="rId20" Type="http://schemas.openxmlformats.org/officeDocument/2006/relationships/slide" Target="slides/slide23.xml"/><Relationship Id="rId41" Type="http://schemas.openxmlformats.org/officeDocument/2006/relationships/slide" Target="slides/slide46.xml"/><Relationship Id="rId54" Type="http://schemas.openxmlformats.org/officeDocument/2006/relationships/slide" Target="slides/slide59.xml"/><Relationship Id="rId62" Type="http://schemas.openxmlformats.org/officeDocument/2006/relationships/slide" Target="slides/slide68.xml"/><Relationship Id="rId70" Type="http://schemas.openxmlformats.org/officeDocument/2006/relationships/slide" Target="slides/slide78.xml"/><Relationship Id="rId75" Type="http://schemas.openxmlformats.org/officeDocument/2006/relationships/slide" Target="slides/slide83.xml"/><Relationship Id="rId83" Type="http://schemas.openxmlformats.org/officeDocument/2006/relationships/slide" Target="slides/slide91.xml"/><Relationship Id="rId88" Type="http://schemas.openxmlformats.org/officeDocument/2006/relationships/slide" Target="slides/slide97.xml"/><Relationship Id="rId91" Type="http://schemas.openxmlformats.org/officeDocument/2006/relationships/slide" Target="slides/slide100.xml"/><Relationship Id="rId1" Type="http://schemas.openxmlformats.org/officeDocument/2006/relationships/slide" Target="slides/slide1.xml"/><Relationship Id="rId6" Type="http://schemas.openxmlformats.org/officeDocument/2006/relationships/slide" Target="slides/slide9.xml"/><Relationship Id="rId15" Type="http://schemas.openxmlformats.org/officeDocument/2006/relationships/slide" Target="slides/slide18.xml"/><Relationship Id="rId23" Type="http://schemas.openxmlformats.org/officeDocument/2006/relationships/slide" Target="slides/slide26.xml"/><Relationship Id="rId28" Type="http://schemas.openxmlformats.org/officeDocument/2006/relationships/slide" Target="slides/slide32.xml"/><Relationship Id="rId36" Type="http://schemas.openxmlformats.org/officeDocument/2006/relationships/slide" Target="slides/slide41.xml"/><Relationship Id="rId49" Type="http://schemas.openxmlformats.org/officeDocument/2006/relationships/slide" Target="slides/slide54.xml"/><Relationship Id="rId57" Type="http://schemas.openxmlformats.org/officeDocument/2006/relationships/slide" Target="slides/slide63.xml"/><Relationship Id="rId10" Type="http://schemas.openxmlformats.org/officeDocument/2006/relationships/slide" Target="slides/slide13.xml"/><Relationship Id="rId31" Type="http://schemas.openxmlformats.org/officeDocument/2006/relationships/slide" Target="slides/slide35.xml"/><Relationship Id="rId44" Type="http://schemas.openxmlformats.org/officeDocument/2006/relationships/slide" Target="slides/slide49.xml"/><Relationship Id="rId52" Type="http://schemas.openxmlformats.org/officeDocument/2006/relationships/slide" Target="slides/slide57.xml"/><Relationship Id="rId60" Type="http://schemas.openxmlformats.org/officeDocument/2006/relationships/slide" Target="slides/slide66.xml"/><Relationship Id="rId65" Type="http://schemas.openxmlformats.org/officeDocument/2006/relationships/slide" Target="slides/slide73.xml"/><Relationship Id="rId73" Type="http://schemas.openxmlformats.org/officeDocument/2006/relationships/slide" Target="slides/slide81.xml"/><Relationship Id="rId78" Type="http://schemas.openxmlformats.org/officeDocument/2006/relationships/slide" Target="slides/slide86.xml"/><Relationship Id="rId81" Type="http://schemas.openxmlformats.org/officeDocument/2006/relationships/slide" Target="slides/slide89.xml"/><Relationship Id="rId86" Type="http://schemas.openxmlformats.org/officeDocument/2006/relationships/slide" Target="slides/slide94.xml"/><Relationship Id="rId4" Type="http://schemas.openxmlformats.org/officeDocument/2006/relationships/slide" Target="slides/slide7.xml"/><Relationship Id="rId9"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45107B-484A-403F-80AA-E4D9F6831564}" type="datetimeFigureOut">
              <a:rPr lang="en-US" smtClean="0"/>
              <a:t>2/22/2012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E76A13-6C6B-44DE-A494-357C31C3825D}" type="slidenum">
              <a:rPr lang="en-US" smtClean="0"/>
              <a:t>‹#›</a:t>
            </a:fld>
            <a:endParaRPr lang="en-US"/>
          </a:p>
        </p:txBody>
      </p:sp>
    </p:spTree>
    <p:extLst>
      <p:ext uri="{BB962C8B-B14F-4D97-AF65-F5344CB8AC3E}">
        <p14:creationId xmlns:p14="http://schemas.microsoft.com/office/powerpoint/2010/main" val="3469700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roups.google.com/foru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00:11:21</a:t>
            </a:r>
            <a:r>
              <a:rPr lang="en-US" baseline="0" dirty="0" smtClean="0"/>
              <a:t> – 00:11:43</a:t>
            </a:r>
          </a:p>
          <a:p>
            <a:r>
              <a:rPr lang="en-US" dirty="0" smtClean="0"/>
              <a:t>Four layers</a:t>
            </a:r>
          </a:p>
          <a:p>
            <a:r>
              <a:rPr lang="en-US" dirty="0" smtClean="0"/>
              <a:t>Starting @ bottom &amp; working our way up</a:t>
            </a:r>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2</a:t>
            </a:fld>
            <a:endParaRPr lang="en-US"/>
          </a:p>
        </p:txBody>
      </p:sp>
    </p:spTree>
    <p:extLst>
      <p:ext uri="{BB962C8B-B14F-4D97-AF65-F5344CB8AC3E}">
        <p14:creationId xmlns:p14="http://schemas.microsoft.com/office/powerpoint/2010/main" val="42481714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00:24:53</a:t>
            </a:r>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13</a:t>
            </a:fld>
            <a:endParaRPr lang="en-US"/>
          </a:p>
        </p:txBody>
      </p:sp>
    </p:spTree>
    <p:extLst>
      <p:ext uri="{BB962C8B-B14F-4D97-AF65-F5344CB8AC3E}">
        <p14:creationId xmlns:p14="http://schemas.microsoft.com/office/powerpoint/2010/main" val="3692357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00:25:05</a:t>
            </a:r>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14</a:t>
            </a:fld>
            <a:endParaRPr lang="en-US"/>
          </a:p>
        </p:txBody>
      </p:sp>
    </p:spTree>
    <p:extLst>
      <p:ext uri="{BB962C8B-B14F-4D97-AF65-F5344CB8AC3E}">
        <p14:creationId xmlns:p14="http://schemas.microsoft.com/office/powerpoint/2010/main" val="888230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00:28:15</a:t>
            </a:r>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15</a:t>
            </a:fld>
            <a:endParaRPr lang="en-US"/>
          </a:p>
        </p:txBody>
      </p:sp>
    </p:spTree>
    <p:extLst>
      <p:ext uri="{BB962C8B-B14F-4D97-AF65-F5344CB8AC3E}">
        <p14:creationId xmlns:p14="http://schemas.microsoft.com/office/powerpoint/2010/main" val="3744996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00:30:22</a:t>
            </a:r>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16</a:t>
            </a:fld>
            <a:endParaRPr lang="en-US"/>
          </a:p>
        </p:txBody>
      </p:sp>
    </p:spTree>
    <p:extLst>
      <p:ext uri="{BB962C8B-B14F-4D97-AF65-F5344CB8AC3E}">
        <p14:creationId xmlns:p14="http://schemas.microsoft.com/office/powerpoint/2010/main" val="13263773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00:31:05</a:t>
            </a:r>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17</a:t>
            </a:fld>
            <a:endParaRPr lang="en-US"/>
          </a:p>
        </p:txBody>
      </p:sp>
    </p:spTree>
    <p:extLst>
      <p:ext uri="{BB962C8B-B14F-4D97-AF65-F5344CB8AC3E}">
        <p14:creationId xmlns:p14="http://schemas.microsoft.com/office/powerpoint/2010/main" val="5951385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00:39:47</a:t>
            </a:r>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20</a:t>
            </a:fld>
            <a:endParaRPr lang="en-US"/>
          </a:p>
        </p:txBody>
      </p:sp>
    </p:spTree>
    <p:extLst>
      <p:ext uri="{BB962C8B-B14F-4D97-AF65-F5344CB8AC3E}">
        <p14:creationId xmlns:p14="http://schemas.microsoft.com/office/powerpoint/2010/main" val="5023548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00:41:13</a:t>
            </a:r>
          </a:p>
          <a:p>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21</a:t>
            </a:fld>
            <a:endParaRPr lang="en-US"/>
          </a:p>
        </p:txBody>
      </p:sp>
    </p:spTree>
    <p:extLst>
      <p:ext uri="{BB962C8B-B14F-4D97-AF65-F5344CB8AC3E}">
        <p14:creationId xmlns:p14="http://schemas.microsoft.com/office/powerpoint/2010/main" val="4087353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53:39</a:t>
            </a:r>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26</a:t>
            </a:fld>
            <a:endParaRPr lang="en-US"/>
          </a:p>
        </p:txBody>
      </p:sp>
    </p:spTree>
    <p:extLst>
      <p:ext uri="{BB962C8B-B14F-4D97-AF65-F5344CB8AC3E}">
        <p14:creationId xmlns:p14="http://schemas.microsoft.com/office/powerpoint/2010/main" val="4596949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58:37</a:t>
            </a:r>
          </a:p>
          <a:p>
            <a:r>
              <a:rPr lang="en-US" dirty="0" smtClean="0"/>
              <a:t>Understanding this helps us understand the concept of permissions on the Android device</a:t>
            </a:r>
          </a:p>
          <a:p>
            <a:r>
              <a:rPr lang="en-US" dirty="0" smtClean="0"/>
              <a:t>	apps are really locked to their sandbox</a:t>
            </a:r>
          </a:p>
          <a:p>
            <a:r>
              <a:rPr lang="en-US" dirty="0" smtClean="0"/>
              <a:t>	separate process, separate </a:t>
            </a:r>
            <a:r>
              <a:rPr lang="en-US" dirty="0" err="1" smtClean="0"/>
              <a:t>uid</a:t>
            </a:r>
            <a:r>
              <a:rPr lang="en-US" dirty="0" smtClean="0"/>
              <a:t> &amp; </a:t>
            </a:r>
            <a:r>
              <a:rPr lang="en-US" dirty="0" err="1" smtClean="0"/>
              <a:t>gid</a:t>
            </a:r>
            <a:r>
              <a:rPr lang="en-US" dirty="0" smtClean="0"/>
              <a:t> of that app, FS is locked down</a:t>
            </a:r>
          </a:p>
          <a:p>
            <a:r>
              <a:rPr lang="en-US" dirty="0" smtClean="0"/>
              <a:t>Networking is not exposed in</a:t>
            </a:r>
            <a:r>
              <a:rPr lang="en-US" baseline="0" dirty="0" smtClean="0"/>
              <a:t> the </a:t>
            </a:r>
            <a:r>
              <a:rPr lang="en-US" baseline="0" dirty="0" err="1" smtClean="0"/>
              <a:t>filesystem</a:t>
            </a:r>
            <a:endParaRPr lang="en-US" baseline="0" dirty="0" smtClean="0"/>
          </a:p>
          <a:p>
            <a:r>
              <a:rPr lang="en-US" baseline="0" dirty="0" smtClean="0"/>
              <a:t>	security built into the kernel itself</a:t>
            </a:r>
          </a:p>
          <a:p>
            <a:r>
              <a:rPr lang="en-US" baseline="0" dirty="0" smtClean="0"/>
              <a:t>	or </a:t>
            </a:r>
            <a:r>
              <a:rPr lang="en-US" baseline="0" dirty="0" err="1" smtClean="0"/>
              <a:t>userspace</a:t>
            </a:r>
            <a:r>
              <a:rPr lang="en-US" baseline="0" dirty="0" smtClean="0"/>
              <a:t> libs</a:t>
            </a:r>
          </a:p>
          <a:p>
            <a:r>
              <a:rPr lang="en-US" baseline="0" dirty="0" smtClean="0"/>
              <a:t>	or java managers that control access</a:t>
            </a:r>
          </a:p>
          <a:p>
            <a:r>
              <a:rPr lang="en-US" baseline="0" dirty="0" smtClean="0"/>
              <a:t>Group ids </a:t>
            </a:r>
            <a:r>
              <a:rPr lang="en-US" baseline="0" dirty="0" err="1" smtClean="0"/>
              <a:t>controll</a:t>
            </a:r>
            <a:r>
              <a:rPr lang="en-US" baseline="0" dirty="0" smtClean="0"/>
              <a:t> access</a:t>
            </a:r>
          </a:p>
          <a:p>
            <a:r>
              <a:rPr lang="en-US" baseline="0" dirty="0" smtClean="0"/>
              <a:t>	no /</a:t>
            </a:r>
            <a:r>
              <a:rPr lang="en-US" baseline="0" dirty="0" err="1" smtClean="0"/>
              <a:t>etc</a:t>
            </a:r>
            <a:r>
              <a:rPr lang="en-US" baseline="0" dirty="0" smtClean="0"/>
              <a:t>/groups</a:t>
            </a:r>
          </a:p>
          <a:p>
            <a:r>
              <a:rPr lang="en-US" baseline="0" dirty="0" smtClean="0"/>
              <a:t>	instead we have a config file in the kernel defining the groups</a:t>
            </a:r>
          </a:p>
          <a:p>
            <a:r>
              <a:rPr lang="en-US" baseline="0" dirty="0" smtClean="0"/>
              <a:t>	is also true for standard user accounts</a:t>
            </a:r>
          </a:p>
          <a:p>
            <a:r>
              <a:rPr lang="en-US" baseline="0" dirty="0" smtClean="0"/>
              <a:t>	dynamic </a:t>
            </a:r>
            <a:r>
              <a:rPr lang="en-US" baseline="0" dirty="0" err="1" smtClean="0"/>
              <a:t>uids</a:t>
            </a:r>
            <a:r>
              <a:rPr lang="en-US" baseline="0" dirty="0" smtClean="0"/>
              <a:t> and </a:t>
            </a:r>
            <a:r>
              <a:rPr lang="en-US" baseline="0" dirty="0" err="1" smtClean="0"/>
              <a:t>gids</a:t>
            </a:r>
            <a:r>
              <a:rPr lang="en-US" baseline="0" dirty="0" smtClean="0"/>
              <a:t> are assigned for apps as they are installed</a:t>
            </a:r>
          </a:p>
          <a:p>
            <a:r>
              <a:rPr lang="en-US" baseline="0" dirty="0" smtClean="0"/>
              <a:t>Access to features like the network</a:t>
            </a:r>
          </a:p>
          <a:p>
            <a:r>
              <a:rPr lang="en-US" baseline="0" dirty="0" smtClean="0"/>
              <a:t>	controlled by group membership</a:t>
            </a:r>
          </a:p>
          <a:p>
            <a:r>
              <a:rPr lang="en-US" baseline="0" dirty="0" smtClean="0"/>
              <a:t>	as apps are installed, their permissions are checked, and corresponding group membership is added</a:t>
            </a:r>
          </a:p>
          <a:p>
            <a:r>
              <a:rPr lang="en-US" baseline="0" dirty="0" smtClean="0"/>
              <a:t>	for </a:t>
            </a:r>
            <a:r>
              <a:rPr lang="en-US" baseline="0" dirty="0" err="1" smtClean="0"/>
              <a:t>filesystem</a:t>
            </a:r>
            <a:r>
              <a:rPr lang="en-US" baseline="0" dirty="0" smtClean="0"/>
              <a:t> objects like /</a:t>
            </a:r>
            <a:r>
              <a:rPr lang="en-US" baseline="0" dirty="0" err="1" smtClean="0"/>
              <a:t>dev</a:t>
            </a:r>
            <a:r>
              <a:rPr lang="en-US" baseline="0" dirty="0" smtClean="0"/>
              <a:t>/logs/main – normal rules apply</a:t>
            </a:r>
          </a:p>
          <a:p>
            <a:r>
              <a:rPr lang="en-US" baseline="0" dirty="0" smtClean="0"/>
              <a:t>	for other things like internet permissions, code is added to the kernel to check for group membership</a:t>
            </a:r>
          </a:p>
          <a:p>
            <a:r>
              <a:rPr lang="en-US" baseline="0" dirty="0" smtClean="0"/>
              <a:t>Also describe the rest of </a:t>
            </a:r>
            <a:r>
              <a:rPr lang="en-US" baseline="0" dirty="0" err="1" smtClean="0"/>
              <a:t>android_filesystem_config.h</a:t>
            </a:r>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28</a:t>
            </a:fld>
            <a:endParaRPr lang="en-US"/>
          </a:p>
        </p:txBody>
      </p:sp>
    </p:spTree>
    <p:extLst>
      <p:ext uri="{BB962C8B-B14F-4D97-AF65-F5344CB8AC3E}">
        <p14:creationId xmlns:p14="http://schemas.microsoft.com/office/powerpoint/2010/main" val="30359719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01:13:54</a:t>
            </a:r>
          </a:p>
          <a:p>
            <a:r>
              <a:rPr lang="en-US" dirty="0" smtClean="0"/>
              <a:t>Timed</a:t>
            </a:r>
            <a:r>
              <a:rPr lang="en-US" baseline="0" dirty="0" smtClean="0"/>
              <a:t> output/GPIO – used mainly by vibrator to vibrate for a specific amount of time</a:t>
            </a:r>
          </a:p>
          <a:p>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29</a:t>
            </a:fld>
            <a:endParaRPr lang="en-US"/>
          </a:p>
        </p:txBody>
      </p:sp>
    </p:spTree>
    <p:extLst>
      <p:ext uri="{BB962C8B-B14F-4D97-AF65-F5344CB8AC3E}">
        <p14:creationId xmlns:p14="http://schemas.microsoft.com/office/powerpoint/2010/main" val="3107337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00:12:17</a:t>
            </a:r>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5</a:t>
            </a:fld>
            <a:endParaRPr lang="en-US"/>
          </a:p>
        </p:txBody>
      </p:sp>
    </p:spTree>
    <p:extLst>
      <p:ext uri="{BB962C8B-B14F-4D97-AF65-F5344CB8AC3E}">
        <p14:creationId xmlns:p14="http://schemas.microsoft.com/office/powerpoint/2010/main" val="17175639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01:18:00</a:t>
            </a:r>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30</a:t>
            </a:fld>
            <a:endParaRPr lang="en-US"/>
          </a:p>
        </p:txBody>
      </p:sp>
    </p:spTree>
    <p:extLst>
      <p:ext uri="{BB962C8B-B14F-4D97-AF65-F5344CB8AC3E}">
        <p14:creationId xmlns:p14="http://schemas.microsoft.com/office/powerpoint/2010/main" val="4817635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01:26:27</a:t>
            </a:r>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33</a:t>
            </a:fld>
            <a:endParaRPr lang="en-US"/>
          </a:p>
        </p:txBody>
      </p:sp>
    </p:spTree>
    <p:extLst>
      <p:ext uri="{BB962C8B-B14F-4D97-AF65-F5344CB8AC3E}">
        <p14:creationId xmlns:p14="http://schemas.microsoft.com/office/powerpoint/2010/main" val="33311929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01:43:26</a:t>
            </a:r>
          </a:p>
          <a:p>
            <a:r>
              <a:rPr lang="en-US" dirty="0" smtClean="0"/>
              <a:t>Most</a:t>
            </a:r>
            <a:r>
              <a:rPr lang="en-US" baseline="0" dirty="0" smtClean="0"/>
              <a:t> system features are managed by a system service</a:t>
            </a:r>
          </a:p>
          <a:p>
            <a:r>
              <a:rPr lang="en-US" baseline="0" dirty="0" smtClean="0"/>
              <a:t>IE: 	telephony service that manages the telephony subsystem</a:t>
            </a:r>
          </a:p>
          <a:p>
            <a:r>
              <a:rPr lang="en-US" baseline="0" dirty="0" smtClean="0"/>
              <a:t>	Alarm service mgs Alarm feature</a:t>
            </a:r>
          </a:p>
          <a:p>
            <a:r>
              <a:rPr lang="en-US" baseline="0" dirty="0" smtClean="0"/>
              <a:t>	Power service mgs Power feature</a:t>
            </a:r>
          </a:p>
          <a:p>
            <a:r>
              <a:rPr lang="en-US" baseline="0" dirty="0" smtClean="0"/>
              <a:t>Service manager – lookup service for other services</a:t>
            </a:r>
          </a:p>
          <a:p>
            <a:r>
              <a:rPr lang="en-US" baseline="0" dirty="0" smtClean="0"/>
              <a:t>	give it a service name and it returns the service</a:t>
            </a:r>
          </a:p>
          <a:p>
            <a:r>
              <a:rPr lang="en-US" baseline="0" dirty="0" smtClean="0"/>
              <a:t>	we’ll dive further into this when we implement our own custom system service</a:t>
            </a:r>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39</a:t>
            </a:fld>
            <a:endParaRPr lang="en-US"/>
          </a:p>
        </p:txBody>
      </p:sp>
    </p:spTree>
    <p:extLst>
      <p:ext uri="{BB962C8B-B14F-4D97-AF65-F5344CB8AC3E}">
        <p14:creationId xmlns:p14="http://schemas.microsoft.com/office/powerpoint/2010/main" val="6588272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01:44:52</a:t>
            </a:r>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40</a:t>
            </a:fld>
            <a:endParaRPr lang="en-US"/>
          </a:p>
        </p:txBody>
      </p:sp>
    </p:spTree>
    <p:extLst>
      <p:ext uri="{BB962C8B-B14F-4D97-AF65-F5344CB8AC3E}">
        <p14:creationId xmlns:p14="http://schemas.microsoft.com/office/powerpoint/2010/main" val="7660771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01:45:33</a:t>
            </a:r>
          </a:p>
          <a:p>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41</a:t>
            </a:fld>
            <a:endParaRPr lang="en-US"/>
          </a:p>
        </p:txBody>
      </p:sp>
    </p:spTree>
    <p:extLst>
      <p:ext uri="{BB962C8B-B14F-4D97-AF65-F5344CB8AC3E}">
        <p14:creationId xmlns:p14="http://schemas.microsoft.com/office/powerpoint/2010/main" val="2112446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01:46:00</a:t>
            </a:r>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42</a:t>
            </a:fld>
            <a:endParaRPr lang="en-US"/>
          </a:p>
        </p:txBody>
      </p:sp>
    </p:spTree>
    <p:extLst>
      <p:ext uri="{BB962C8B-B14F-4D97-AF65-F5344CB8AC3E}">
        <p14:creationId xmlns:p14="http://schemas.microsoft.com/office/powerpoint/2010/main" val="11312116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01:46:06</a:t>
            </a:r>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43</a:t>
            </a:fld>
            <a:endParaRPr lang="en-US"/>
          </a:p>
        </p:txBody>
      </p:sp>
    </p:spTree>
    <p:extLst>
      <p:ext uri="{BB962C8B-B14F-4D97-AF65-F5344CB8AC3E}">
        <p14:creationId xmlns:p14="http://schemas.microsoft.com/office/powerpoint/2010/main" val="36530032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01:46:31</a:t>
            </a:r>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44</a:t>
            </a:fld>
            <a:endParaRPr lang="en-US"/>
          </a:p>
        </p:txBody>
      </p:sp>
    </p:spTree>
    <p:extLst>
      <p:ext uri="{BB962C8B-B14F-4D97-AF65-F5344CB8AC3E}">
        <p14:creationId xmlns:p14="http://schemas.microsoft.com/office/powerpoint/2010/main" val="35022539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01:47:17</a:t>
            </a:r>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45</a:t>
            </a:fld>
            <a:endParaRPr lang="en-US"/>
          </a:p>
        </p:txBody>
      </p:sp>
    </p:spTree>
    <p:extLst>
      <p:ext uri="{BB962C8B-B14F-4D97-AF65-F5344CB8AC3E}">
        <p14:creationId xmlns:p14="http://schemas.microsoft.com/office/powerpoint/2010/main" val="4886128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01:47:42</a:t>
            </a:r>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46</a:t>
            </a:fld>
            <a:endParaRPr lang="en-US"/>
          </a:p>
        </p:txBody>
      </p:sp>
    </p:spTree>
    <p:extLst>
      <p:ext uri="{BB962C8B-B14F-4D97-AF65-F5344CB8AC3E}">
        <p14:creationId xmlns:p14="http://schemas.microsoft.com/office/powerpoint/2010/main" val="762686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00:13:17</a:t>
            </a:r>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6</a:t>
            </a:fld>
            <a:endParaRPr lang="en-US"/>
          </a:p>
        </p:txBody>
      </p:sp>
    </p:spTree>
    <p:extLst>
      <p:ext uri="{BB962C8B-B14F-4D97-AF65-F5344CB8AC3E}">
        <p14:creationId xmlns:p14="http://schemas.microsoft.com/office/powerpoint/2010/main" val="24860380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54</a:t>
            </a:fld>
            <a:endParaRPr lang="en-US"/>
          </a:p>
        </p:txBody>
      </p:sp>
    </p:spTree>
    <p:extLst>
      <p:ext uri="{BB962C8B-B14F-4D97-AF65-F5344CB8AC3E}">
        <p14:creationId xmlns:p14="http://schemas.microsoft.com/office/powerpoint/2010/main" val="37682861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01:50:24</a:t>
            </a:r>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55</a:t>
            </a:fld>
            <a:endParaRPr lang="en-US"/>
          </a:p>
        </p:txBody>
      </p:sp>
    </p:spTree>
    <p:extLst>
      <p:ext uri="{BB962C8B-B14F-4D97-AF65-F5344CB8AC3E}">
        <p14:creationId xmlns:p14="http://schemas.microsoft.com/office/powerpoint/2010/main" val="35254477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01:53:45</a:t>
            </a:r>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57</a:t>
            </a:fld>
            <a:endParaRPr lang="en-US"/>
          </a:p>
        </p:txBody>
      </p:sp>
    </p:spTree>
    <p:extLst>
      <p:ext uri="{BB962C8B-B14F-4D97-AF65-F5344CB8AC3E}">
        <p14:creationId xmlns:p14="http://schemas.microsoft.com/office/powerpoint/2010/main" val="3804146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01:56:21</a:t>
            </a:r>
            <a:r>
              <a:rPr lang="en-US" baseline="0" dirty="0" smtClean="0"/>
              <a:t> – 01:37:27 ~ 19 </a:t>
            </a:r>
            <a:r>
              <a:rPr lang="en-US" baseline="0" dirty="0" err="1" smtClean="0"/>
              <a:t>mins</a:t>
            </a:r>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58</a:t>
            </a:fld>
            <a:endParaRPr lang="en-US"/>
          </a:p>
        </p:txBody>
      </p:sp>
    </p:spTree>
    <p:extLst>
      <p:ext uri="{BB962C8B-B14F-4D97-AF65-F5344CB8AC3E}">
        <p14:creationId xmlns:p14="http://schemas.microsoft.com/office/powerpoint/2010/main" val="17807302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02:00:24</a:t>
            </a:r>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59</a:t>
            </a:fld>
            <a:endParaRPr lang="en-US"/>
          </a:p>
        </p:txBody>
      </p:sp>
    </p:spTree>
    <p:extLst>
      <p:ext uri="{BB962C8B-B14F-4D97-AF65-F5344CB8AC3E}">
        <p14:creationId xmlns:p14="http://schemas.microsoft.com/office/powerpoint/2010/main" val="18010265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02:04:44</a:t>
            </a:r>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61</a:t>
            </a:fld>
            <a:endParaRPr lang="en-US"/>
          </a:p>
        </p:txBody>
      </p:sp>
    </p:spTree>
    <p:extLst>
      <p:ext uri="{BB962C8B-B14F-4D97-AF65-F5344CB8AC3E}">
        <p14:creationId xmlns:p14="http://schemas.microsoft.com/office/powerpoint/2010/main" val="6916831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02:14:58</a:t>
            </a:r>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70</a:t>
            </a:fld>
            <a:endParaRPr lang="en-US"/>
          </a:p>
        </p:txBody>
      </p:sp>
    </p:spTree>
    <p:extLst>
      <p:ext uri="{BB962C8B-B14F-4D97-AF65-F5344CB8AC3E}">
        <p14:creationId xmlns:p14="http://schemas.microsoft.com/office/powerpoint/2010/main" val="1929037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00:13:37</a:t>
            </a:r>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7</a:t>
            </a:fld>
            <a:endParaRPr lang="en-US"/>
          </a:p>
        </p:txBody>
      </p:sp>
    </p:spTree>
    <p:extLst>
      <p:ext uri="{BB962C8B-B14F-4D97-AF65-F5344CB8AC3E}">
        <p14:creationId xmlns:p14="http://schemas.microsoft.com/office/powerpoint/2010/main" val="3172038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00:15:10</a:t>
            </a:r>
          </a:p>
          <a:p>
            <a:r>
              <a:rPr lang="en-US" dirty="0" smtClean="0"/>
              <a:t>Process</a:t>
            </a:r>
            <a:r>
              <a:rPr lang="en-US" baseline="0" dirty="0" smtClean="0"/>
              <a:t>, </a:t>
            </a:r>
            <a:r>
              <a:rPr lang="en-US" baseline="0" dirty="0" err="1" smtClean="0"/>
              <a:t>mem</a:t>
            </a:r>
            <a:r>
              <a:rPr lang="en-US" baseline="0" dirty="0" smtClean="0"/>
              <a:t>, </a:t>
            </a:r>
            <a:r>
              <a:rPr lang="en-US" baseline="0" dirty="0" err="1" smtClean="0"/>
              <a:t>shm</a:t>
            </a:r>
            <a:r>
              <a:rPr lang="en-US" baseline="0" dirty="0" smtClean="0"/>
              <a:t>, network</a:t>
            </a:r>
          </a:p>
          <a:p>
            <a:r>
              <a:rPr lang="en-US" baseline="0" dirty="0" smtClean="0"/>
              <a:t>Linux Device drivers == Android device drivers</a:t>
            </a:r>
          </a:p>
          <a:p>
            <a:r>
              <a:rPr lang="en-US" baseline="0" dirty="0" smtClean="0"/>
              <a:t>	if you’ve done Linux device drivers – Android is </a:t>
            </a:r>
            <a:r>
              <a:rPr lang="en-US" baseline="0" dirty="0" err="1" smtClean="0"/>
              <a:t>straightfwd</a:t>
            </a:r>
            <a:endParaRPr lang="en-US" baseline="0" dirty="0" smtClean="0"/>
          </a:p>
          <a:p>
            <a:r>
              <a:rPr lang="en-US" baseline="0" dirty="0" smtClean="0"/>
              <a:t>We’ll talk about how they’re exposed in </a:t>
            </a:r>
            <a:r>
              <a:rPr lang="en-US" baseline="0" dirty="0" err="1" smtClean="0"/>
              <a:t>userspace</a:t>
            </a:r>
            <a:endParaRPr lang="en-US" baseline="0" dirty="0" smtClean="0"/>
          </a:p>
          <a:p>
            <a:r>
              <a:rPr lang="en-US" baseline="0" dirty="0" smtClean="0"/>
              <a:t>We’ll talk about Android’s HAL in the next module</a:t>
            </a:r>
          </a:p>
          <a:p>
            <a:r>
              <a:rPr lang="en-US" baseline="0" dirty="0" smtClean="0"/>
              <a:t>If you have a new device – use </a:t>
            </a:r>
            <a:r>
              <a:rPr lang="en-US" baseline="0" dirty="0" err="1" smtClean="0"/>
              <a:t>std</a:t>
            </a:r>
            <a:r>
              <a:rPr lang="en-US" baseline="0" dirty="0" smtClean="0"/>
              <a:t> </a:t>
            </a:r>
            <a:r>
              <a:rPr lang="en-US" baseline="0" dirty="0" err="1" smtClean="0"/>
              <a:t>linux</a:t>
            </a:r>
            <a:r>
              <a:rPr lang="en-US" baseline="0" dirty="0" smtClean="0"/>
              <a:t> DD techniques</a:t>
            </a:r>
          </a:p>
          <a:p>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8</a:t>
            </a:fld>
            <a:endParaRPr lang="en-US"/>
          </a:p>
        </p:txBody>
      </p:sp>
    </p:spTree>
    <p:extLst>
      <p:ext uri="{BB962C8B-B14F-4D97-AF65-F5344CB8AC3E}">
        <p14:creationId xmlns:p14="http://schemas.microsoft.com/office/powerpoint/2010/main" val="577380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00:16:09</a:t>
            </a:r>
          </a:p>
          <a:p>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9</a:t>
            </a:fld>
            <a:endParaRPr lang="en-US"/>
          </a:p>
        </p:txBody>
      </p:sp>
    </p:spTree>
    <p:extLst>
      <p:ext uri="{BB962C8B-B14F-4D97-AF65-F5344CB8AC3E}">
        <p14:creationId xmlns:p14="http://schemas.microsoft.com/office/powerpoint/2010/main" val="1644907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00:18:00</a:t>
            </a:r>
          </a:p>
          <a:p>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10</a:t>
            </a:fld>
            <a:endParaRPr lang="en-US"/>
          </a:p>
        </p:txBody>
      </p:sp>
    </p:spTree>
    <p:extLst>
      <p:ext uri="{BB962C8B-B14F-4D97-AF65-F5344CB8AC3E}">
        <p14:creationId xmlns:p14="http://schemas.microsoft.com/office/powerpoint/2010/main" val="270125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00:21:53</a:t>
            </a:r>
            <a:endParaRPr lang="en-US" dirty="0" smtClean="0">
              <a:hlinkClick r:id="rId3"/>
            </a:endParaRPr>
          </a:p>
          <a:p>
            <a:r>
              <a:rPr lang="en-US" dirty="0" smtClean="0">
                <a:hlinkClick r:id="rId3"/>
              </a:rPr>
              <a:t>http://stackoverflow.com/a/2279509/9648</a:t>
            </a:r>
          </a:p>
          <a:p>
            <a:r>
              <a:rPr lang="en-US" dirty="0" smtClean="0"/>
              <a:t>Check out the correct branch for working with the emulator, i.e. goldfish:</a:t>
            </a:r>
          </a:p>
          <a:p>
            <a:r>
              <a:rPr lang="en-US" dirty="0" err="1" smtClean="0"/>
              <a:t>git</a:t>
            </a:r>
            <a:r>
              <a:rPr lang="en-US" dirty="0" smtClean="0"/>
              <a:t> checkout -t origin/android-goldfish-2.6.29 -b goldfish</a:t>
            </a:r>
          </a:p>
          <a:p>
            <a:endParaRPr lang="en-US" dirty="0" smtClean="0">
              <a:hlinkClick r:id="rId3"/>
            </a:endParaRPr>
          </a:p>
          <a:p>
            <a:r>
              <a:rPr lang="en-US" dirty="0" smtClean="0">
                <a:hlinkClick r:id="rId3"/>
              </a:rPr>
              <a:t>https://groups.google.com/forum/#!msg/android-kernel/2AewEtM8k14/C-_kt7Y0z4YJ</a:t>
            </a:r>
            <a:endParaRPr lang="en-US" dirty="0" smtClean="0"/>
          </a:p>
          <a:p>
            <a:r>
              <a:rPr lang="en-US" dirty="0" err="1" smtClean="0"/>
              <a:t>common.git</a:t>
            </a:r>
            <a:r>
              <a:rPr lang="en-US" dirty="0" smtClean="0"/>
              <a:t> is an android kernel [</a:t>
            </a:r>
            <a:r>
              <a:rPr lang="en-US" dirty="0" err="1" smtClean="0"/>
              <a:t>Linux+android</a:t>
            </a:r>
            <a:r>
              <a:rPr lang="en-US" dirty="0" smtClean="0"/>
              <a:t> patches], this is a base </a:t>
            </a:r>
            <a:r>
              <a:rPr lang="en-US" dirty="0" err="1" smtClean="0"/>
              <a:t>git</a:t>
            </a:r>
            <a:r>
              <a:rPr lang="en-US" dirty="0" smtClean="0"/>
              <a:t> for any chipset specific kernel. means omap.gi, </a:t>
            </a:r>
            <a:r>
              <a:rPr lang="en-US" dirty="0" err="1" smtClean="0"/>
              <a:t>msm.git</a:t>
            </a:r>
            <a:r>
              <a:rPr lang="en-US" dirty="0" smtClean="0"/>
              <a:t> this </a:t>
            </a:r>
            <a:r>
              <a:rPr lang="en-US" dirty="0" err="1" smtClean="0"/>
              <a:t>common.git</a:t>
            </a:r>
            <a:r>
              <a:rPr lang="en-US" dirty="0" smtClean="0"/>
              <a:t> is a base.</a:t>
            </a:r>
          </a:p>
          <a:p>
            <a:r>
              <a:rPr lang="en-US" dirty="0" err="1" smtClean="0"/>
              <a:t>goldfish.git</a:t>
            </a:r>
            <a:r>
              <a:rPr lang="en-US" dirty="0" smtClean="0"/>
              <a:t> is also an android kernel, but be specific to emulator build that support Goldfish arch as target platform. If you wanted to work kernel on emulator </a:t>
            </a:r>
            <a:r>
              <a:rPr lang="en-US" dirty="0" err="1" smtClean="0"/>
              <a:t>goldfish.git</a:t>
            </a:r>
            <a:r>
              <a:rPr lang="en-US" dirty="0" smtClean="0"/>
              <a:t> is </a:t>
            </a:r>
            <a:r>
              <a:rPr lang="en-US" dirty="0" err="1" smtClean="0"/>
              <a:t>usuaful</a:t>
            </a:r>
            <a:r>
              <a:rPr lang="en-US" dirty="0" smtClean="0"/>
              <a:t> compared to common.</a:t>
            </a:r>
          </a:p>
          <a:p>
            <a:endParaRPr lang="en-US" dirty="0" smtClean="0"/>
          </a:p>
        </p:txBody>
      </p:sp>
      <p:sp>
        <p:nvSpPr>
          <p:cNvPr id="4" name="Slide Number Placeholder 3"/>
          <p:cNvSpPr>
            <a:spLocks noGrp="1"/>
          </p:cNvSpPr>
          <p:nvPr>
            <p:ph type="sldNum" sz="quarter" idx="10"/>
          </p:nvPr>
        </p:nvSpPr>
        <p:spPr/>
        <p:txBody>
          <a:bodyPr/>
          <a:lstStyle/>
          <a:p>
            <a:fld id="{58E76A13-6C6B-44DE-A494-357C31C3825D}" type="slidenum">
              <a:rPr lang="en-US" smtClean="0"/>
              <a:t>11</a:t>
            </a:fld>
            <a:endParaRPr lang="en-US"/>
          </a:p>
        </p:txBody>
      </p:sp>
    </p:spTree>
    <p:extLst>
      <p:ext uri="{BB962C8B-B14F-4D97-AF65-F5344CB8AC3E}">
        <p14:creationId xmlns:p14="http://schemas.microsoft.com/office/powerpoint/2010/main" val="2867343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00:23:45</a:t>
            </a:r>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12</a:t>
            </a:fld>
            <a:endParaRPr lang="en-US"/>
          </a:p>
        </p:txBody>
      </p:sp>
    </p:spTree>
    <p:extLst>
      <p:ext uri="{BB962C8B-B14F-4D97-AF65-F5344CB8AC3E}">
        <p14:creationId xmlns:p14="http://schemas.microsoft.com/office/powerpoint/2010/main" val="3948177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2/22/2012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developer.android.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ource.android.com/" TargetMode="External"/></Relationships>
</file>

<file path=ppt/slides/_rels/slide100.xml.rels><?xml version="1.0" encoding="UTF-8" standalone="yes"?>
<Relationships xmlns="http://schemas.openxmlformats.org/package/2006/relationships"><Relationship Id="rId2" Type="http://schemas.openxmlformats.org/officeDocument/2006/relationships/hyperlink" Target="https://github.com/CyanogenMod/android_packages_wallpapers_MagicSmok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ource.android.com/source/downloading.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cyanogen/galaxy-2636/blob/ics/Documentation/android.tx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en.wikipedia.org/wiki/Be_Inc."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raw.github.com/cyanogen/galaxy-2636/ics/drivers/staging/android/binder.c" TargetMode="External"/><Relationship Id="rId5" Type="http://schemas.openxmlformats.org/officeDocument/2006/relationships/hyperlink" Target="http://goo.gl/7OiZC" TargetMode="External"/><Relationship Id="rId4" Type="http://schemas.openxmlformats.org/officeDocument/2006/relationships/hyperlink" Target="https://raw.github.com/cyanogen/galaxy-2636/ics/drivers/staging/android/binder.h"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goo.gl/NaAZO"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goo.gl/Tcaex"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goo.gl/KMGL2"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goo.gl/J4HTl"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Baseband_processor"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developer.android.com/reference/android/os/PowerManager.html" TargetMode="External"/><Relationship Id="rId2" Type="http://schemas.openxmlformats.org/officeDocument/2006/relationships/hyperlink" Target="https://raw.github.com/cyanogen/galaxy-2636/ics/include/linux/wakelock.h"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localhost:8080/flash/doc/html/"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raw.github.com/cyanogen/galaxy-2636/ics/include/linux/android_alarm.h"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developer.android.com/reference/android/app/AlarmManager.html" TargetMode="External"/><Relationship Id="rId4" Type="http://schemas.openxmlformats.org/officeDocument/2006/relationships/hyperlink" Target="https://raw.github.com/cyanogen/galaxy-2636/ics/drivers/rtc/alarm.c"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raw.github.com/cyanogen/galaxy-2636/ics/drivers/staging/android/lowmemorykiller.c"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raw.github.com/android/platform_frameworks_base/master/services/java/com/android/server/am/ProcessList.java" TargetMode="External"/><Relationship Id="rId4" Type="http://schemas.openxmlformats.org/officeDocument/2006/relationships/hyperlink" Target="https://raw.github.com/android/platform_system_core/gingerbread/rootdir/init.rc"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developer.android.com/guide/topics/fundamentals/processes-and-threads.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raw.github.com/cyanogen/galaxy-2636/ics/drivers/staging/android/logger.c" TargetMode="External"/><Relationship Id="rId2" Type="http://schemas.openxmlformats.org/officeDocument/2006/relationships/hyperlink" Target="https://raw.github.com/cyanogen/galaxy-2636/ics/drivers/staging/android/logger.h"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raw.github.com/cyanogen/galaxy-2636/ics/include/linux/android_aid.h" TargetMode="External"/><Relationship Id="rId7" Type="http://schemas.openxmlformats.org/officeDocument/2006/relationships/hyperlink" Target="https://raw.github.com/android/platform_frameworks_base/master/core/res/AndroidManifest.x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raw.github.com/android/platform_frameworks_base/master/data/etc/platform.xml" TargetMode="External"/><Relationship Id="rId5" Type="http://schemas.openxmlformats.org/officeDocument/2006/relationships/hyperlink" Target="https://raw.github.com/cyanogen/galaxy-2636/ics/net/ipv4/af_inet.c" TargetMode="External"/><Relationship Id="rId4" Type="http://schemas.openxmlformats.org/officeDocument/2006/relationships/hyperlink" Target="https://raw.github.com/android/platform_system_core/master/include/private/android_filesystem_config.h"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localhost:8080/flash/doc/html/"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android/platform_external_bluez" TargetMode="External"/><Relationship Id="rId2" Type="http://schemas.openxmlformats.org/officeDocument/2006/relationships/hyperlink" Target="http://www.apache.org/licenses/LICENSE-2.0.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raw.github.com/MIPS/ndk/master/docs/OVERVIEW.html" TargetMode="External"/><Relationship Id="rId2" Type="http://schemas.openxmlformats.org/officeDocument/2006/relationships/hyperlink" Target="https://raw.github.com/android/platform_bionic/master/libc/README"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android/platform_hardware_libhardware/tree/gingerbread" TargetMode="External"/><Relationship Id="rId2" Type="http://schemas.openxmlformats.org/officeDocument/2006/relationships/hyperlink" Target="https://github.com/CyanogenMod/android_hardware_libhardware_legacy" TargetMode="External"/><Relationship Id="rId1" Type="http://schemas.openxmlformats.org/officeDocument/2006/relationships/slideLayout" Target="../slideLayouts/slideLayout2.xml"/><Relationship Id="rId4" Type="http://schemas.openxmlformats.org/officeDocument/2006/relationships/hyperlink" Target="https://github.com/android/platform_hardware_libhardware/blob/gingerbread/hardware.c"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raw.github.com/android/platform_hardware_libhardware/gingerbread/include/hardware/sensors.h" TargetMode="External"/><Relationship Id="rId2" Type="http://schemas.openxmlformats.org/officeDocument/2006/relationships/hyperlink" Target="https://raw.github.com/android/platform_hardware_libhardware/gingerbread/include/hardware/gps.h"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MIPS/device-htc-passion" TargetMode="External"/><Relationship Id="rId2" Type="http://schemas.openxmlformats.org/officeDocument/2006/relationships/hyperlink" Target="https://github.com/MIPS/device-htc-common" TargetMode="External"/><Relationship Id="rId1" Type="http://schemas.openxmlformats.org/officeDocument/2006/relationships/slideLayout" Target="../slideLayouts/slideLayout2.xml"/><Relationship Id="rId5" Type="http://schemas.openxmlformats.org/officeDocument/2006/relationships/hyperlink" Target="https://github.com/MIPS/device-samsung-crespo" TargetMode="External"/><Relationship Id="rId4" Type="http://schemas.openxmlformats.org/officeDocument/2006/relationships/hyperlink" Target="https://github.com/MIPS/device-htc-passion-common"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raw.github.com/MIPS/device-htc-passion-common/mips-gb-2.3.5/liblights/lights.c" TargetMode="External"/><Relationship Id="rId2" Type="http://schemas.openxmlformats.org/officeDocument/2006/relationships/hyperlink" Target="https://raw.github.com/MIPS/device-samsung-crespo/mips-gb-2.3.5/liblight/lights.c"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android/platform_frameworks_base/tree/master/cmds/servicemanager"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CyanogenMod/android_system_vold"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github.com/android/platform_system_core/blob/master/rootdir/etc/vold.fstab"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developer.android.com/reference/android/telephony/TelephonyManager.html"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github.com/android/platform_hardware_ril"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CyanogenMod/android_system_netd"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github.com/android/platform_frameworks_base/tree/master/media"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github.com/android/platform_frameworks_base/tree/master/cmds/installd"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developer.android.com/reference/android/content/pm/PackageManager.html"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s://github.com/android/platform_frameworks_base/tree/master/cmds/keystore"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github.com/android/platform_system_core/tree/master/debuggerd"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github.com/android/platform_system_core/tree/master/adb"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hyperlink" Target="https://github.com/android/platform_frameworks_base/tree/master/services/surfaceflinger"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github.com/android/platform_frameworks_base/tree/master/services/audioflinger"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www.kandroid.org/online-pdk/guide/index.html"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hyperlink" Target="https://github.com/android/platform_external_opencore" TargetMode="External"/><Relationship Id="rId3" Type="http://schemas.openxmlformats.org/officeDocument/2006/relationships/hyperlink" Target="http://www.webkit.org/" TargetMode="External"/><Relationship Id="rId7" Type="http://schemas.openxmlformats.org/officeDocument/2006/relationships/hyperlink" Target="http://www.freetype.org/" TargetMode="External"/><Relationship Id="rId12" Type="http://schemas.openxmlformats.org/officeDocument/2006/relationships/hyperlink" Target="http://code.google.com/p/skia/"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hyperlink" Target="http://www.openssl.org/" TargetMode="External"/><Relationship Id="rId11" Type="http://schemas.openxmlformats.org/officeDocument/2006/relationships/hyperlink" Target="http://www.khronos.org/opengles/sdk/docs/reference_cards/OpenGL-ES-2_0-Reference-card.pdf" TargetMode="External"/><Relationship Id="rId5" Type="http://schemas.openxmlformats.org/officeDocument/2006/relationships/hyperlink" Target="http://www.sqlite.org/" TargetMode="External"/><Relationship Id="rId10" Type="http://schemas.openxmlformats.org/officeDocument/2006/relationships/hyperlink" Target="https://github.com/android/platform_frameworks_base/tree/master/media/libstagefright" TargetMode="External"/><Relationship Id="rId4" Type="http://schemas.openxmlformats.org/officeDocument/2006/relationships/hyperlink" Target="http://code.google.com/p/v8/" TargetMode="External"/><Relationship Id="rId9" Type="http://schemas.openxmlformats.org/officeDocument/2006/relationships/hyperlink" Target="http://stackoverflow.com/questions/5883086/stagefright-architectur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ource.android.com/source/build-numbers.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en.wikipedia.org/wiki/Android_version_history"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hyperlink" Target="https://github.com/android/platform_dalvik"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localhost:8080/flash/doc/html/" TargetMode="External"/><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s://github.com/android/platform_frameworks_base/blob/master/core/java/android/app/ActivityManager.java" TargetMode="External"/><Relationship Id="rId2" Type="http://schemas.openxmlformats.org/officeDocument/2006/relationships/hyperlink" Target="http://developer.android.com/reference/android/app/ActivityManager.html" TargetMode="External"/><Relationship Id="rId1" Type="http://schemas.openxmlformats.org/officeDocument/2006/relationships/slideLayout" Target="../slideLayouts/slideLayout2.xml"/><Relationship Id="rId5" Type="http://schemas.openxmlformats.org/officeDocument/2006/relationships/hyperlink" Target="https://github.com/android/platform_frameworks_base/blob/master/core/java/android/app/ActivityManagerNative.java" TargetMode="External"/><Relationship Id="rId4" Type="http://schemas.openxmlformats.org/officeDocument/2006/relationships/hyperlink" Target="https://github.com/android/platform_frameworks_base/tree/master/services/java/com/android/server/am" TargetMode="External"/></Relationships>
</file>

<file path=ppt/slides/_rels/slide74.xml.rels><?xml version="1.0" encoding="UTF-8" standalone="yes"?>
<Relationships xmlns="http://schemas.openxmlformats.org/package/2006/relationships"><Relationship Id="rId3" Type="http://schemas.openxmlformats.org/officeDocument/2006/relationships/hyperlink" Target="https://github.com/android/platform_frameworks_base/blob/master/core/java/android/content/pm/PackageManager.java" TargetMode="External"/><Relationship Id="rId2" Type="http://schemas.openxmlformats.org/officeDocument/2006/relationships/hyperlink" Target="http://developer.android.com/reference/android/content/pm/PackageManager.html" TargetMode="External"/><Relationship Id="rId1" Type="http://schemas.openxmlformats.org/officeDocument/2006/relationships/slideLayout" Target="../slideLayouts/slideLayout2.xml"/><Relationship Id="rId5" Type="http://schemas.openxmlformats.org/officeDocument/2006/relationships/hyperlink" Target="http://developer.android.com/guide/topics/intents/intents-filters.html" TargetMode="External"/><Relationship Id="rId4" Type="http://schemas.openxmlformats.org/officeDocument/2006/relationships/hyperlink" Target="https://github.com/android/platform_frameworks_base/blob/master/services/java/com/android/server/PowerManagerService.java" TargetMode="External"/></Relationships>
</file>

<file path=ppt/slides/_rels/slide75.xml.rels><?xml version="1.0" encoding="UTF-8" standalone="yes"?>
<Relationships xmlns="http://schemas.openxmlformats.org/package/2006/relationships"><Relationship Id="rId3" Type="http://schemas.openxmlformats.org/officeDocument/2006/relationships/hyperlink" Target="https://github.com/android/platform_frameworks_base/blob/master/core/java/android/os/PowerManager.java" TargetMode="External"/><Relationship Id="rId2" Type="http://schemas.openxmlformats.org/officeDocument/2006/relationships/hyperlink" Target="http://developer.android.com/reference/android/os/PowerManager.html" TargetMode="External"/><Relationship Id="rId1" Type="http://schemas.openxmlformats.org/officeDocument/2006/relationships/slideLayout" Target="../slideLayouts/slideLayout2.xml"/><Relationship Id="rId4" Type="http://schemas.openxmlformats.org/officeDocument/2006/relationships/hyperlink" Target="https://github.com/android/platform_frameworks_base/blob/master/services/java/com/android/server/PowerManagerService.java" TargetMode="External"/></Relationships>
</file>

<file path=ppt/slides/_rels/slide76.xml.rels><?xml version="1.0" encoding="UTF-8" standalone="yes"?>
<Relationships xmlns="http://schemas.openxmlformats.org/package/2006/relationships"><Relationship Id="rId3" Type="http://schemas.openxmlformats.org/officeDocument/2006/relationships/hyperlink" Target="https://github.com/android/platform_frameworks_base/blob/master/core/java/android/app/AlarmManager.java" TargetMode="External"/><Relationship Id="rId2" Type="http://schemas.openxmlformats.org/officeDocument/2006/relationships/hyperlink" Target="http://developer.android.com/reference/android/app/AlarmManager.html" TargetMode="External"/><Relationship Id="rId1" Type="http://schemas.openxmlformats.org/officeDocument/2006/relationships/slideLayout" Target="../slideLayouts/slideLayout2.xml"/><Relationship Id="rId4" Type="http://schemas.openxmlformats.org/officeDocument/2006/relationships/hyperlink" Target="https://github.com/android/platform_frameworks_base/blob/master/services/java/com/android/server/AlarmManagerService.java"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https://github.com/android/platform_frameworks_base/tree/master/core/java/android/os/storage" TargetMode="External"/><Relationship Id="rId2" Type="http://schemas.openxmlformats.org/officeDocument/2006/relationships/hyperlink" Target="http://developer.android.com/reference/android/os/storage/StorageManager.html" TargetMode="External"/><Relationship Id="rId1" Type="http://schemas.openxmlformats.org/officeDocument/2006/relationships/slideLayout" Target="../slideLayouts/slideLayout2.xml"/><Relationship Id="rId4" Type="http://schemas.openxmlformats.org/officeDocument/2006/relationships/hyperlink" Target="http://stackoverflow.com/questions/4524981/what-is-obbopaque-binary-blob-in-android-develop-site"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localhost:8080/flash/doc/html/" TargetMode="Externa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hyperlink" Target="https://github.com/android/platform_packages_apps_calculator" TargetMode="Externa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hyperlink" Target="https://github.com/CyanogenMod/android_packages_providers_ApplicationsProvider"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hyperlink" Target="https://github.com/CyanogenMod/android_packages_inputmethods_LatinIM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Android Internals</a:t>
            </a:r>
            <a:br>
              <a:rPr lang="en-US" dirty="0" smtClean="0"/>
            </a:br>
            <a:r>
              <a:rPr lang="en-US" dirty="0" smtClean="0"/>
              <a:t>Android Stack</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7135629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Documentation</a:t>
            </a:r>
            <a:endParaRPr lang="en-US" dirty="0"/>
          </a:p>
        </p:txBody>
      </p:sp>
      <p:sp>
        <p:nvSpPr>
          <p:cNvPr id="3" name="Content Placeholder 2"/>
          <p:cNvSpPr>
            <a:spLocks noGrp="1"/>
          </p:cNvSpPr>
          <p:nvPr>
            <p:ph idx="1"/>
          </p:nvPr>
        </p:nvSpPr>
        <p:spPr/>
        <p:txBody>
          <a:bodyPr>
            <a:normAutofit fontScale="62500" lnSpcReduction="20000"/>
          </a:bodyPr>
          <a:lstStyle/>
          <a:p>
            <a:pPr lvl="0"/>
            <a:r>
              <a:rPr lang="en-US" dirty="0" smtClean="0">
                <a:hlinkClick r:id="rId3"/>
              </a:rPr>
              <a:t>http://developer.android.com</a:t>
            </a:r>
            <a:endParaRPr lang="en-US" dirty="0" smtClean="0"/>
          </a:p>
          <a:p>
            <a:pPr lvl="1"/>
            <a:r>
              <a:rPr lang="en-US" dirty="0" smtClean="0"/>
              <a:t>For</a:t>
            </a:r>
            <a:r>
              <a:rPr lang="en-US" baseline="0" dirty="0" smtClean="0"/>
              <a:t> Application Developers</a:t>
            </a:r>
            <a:endParaRPr lang="en-US" dirty="0" smtClean="0"/>
          </a:p>
          <a:p>
            <a:pPr lvl="0"/>
            <a:r>
              <a:rPr lang="en-US" dirty="0" smtClean="0">
                <a:hlinkClick r:id="rId4"/>
              </a:rPr>
              <a:t>http://source.android.com</a:t>
            </a:r>
            <a:endParaRPr lang="en-US" dirty="0" smtClean="0"/>
          </a:p>
          <a:p>
            <a:pPr lvl="1"/>
            <a:r>
              <a:rPr lang="en-US" dirty="0" smtClean="0"/>
              <a:t>For building Android compatible devices</a:t>
            </a:r>
          </a:p>
          <a:p>
            <a:pPr lvl="1"/>
            <a:r>
              <a:rPr lang="en-US" dirty="0" smtClean="0"/>
              <a:t>Source tab</a:t>
            </a:r>
            <a:endParaRPr lang="en-US" baseline="0" dirty="0" smtClean="0"/>
          </a:p>
          <a:p>
            <a:pPr lvl="2"/>
            <a:r>
              <a:rPr lang="en-US" dirty="0" smtClean="0"/>
              <a:t>Instructions for config of build environment</a:t>
            </a:r>
          </a:p>
          <a:p>
            <a:pPr lvl="2"/>
            <a:r>
              <a:rPr lang="en-US" dirty="0" smtClean="0"/>
              <a:t>Downloading the source</a:t>
            </a:r>
          </a:p>
          <a:p>
            <a:pPr lvl="2"/>
            <a:r>
              <a:rPr lang="en-US" dirty="0" smtClean="0"/>
              <a:t>Download the kernel</a:t>
            </a:r>
          </a:p>
          <a:p>
            <a:pPr lvl="3"/>
            <a:r>
              <a:rPr lang="en-US" dirty="0" smtClean="0"/>
              <a:t>Kernel is NOT part of the standard source download</a:t>
            </a:r>
          </a:p>
          <a:p>
            <a:pPr lvl="1"/>
            <a:r>
              <a:rPr lang="en-US" dirty="0" smtClean="0"/>
              <a:t>Community Tab</a:t>
            </a:r>
          </a:p>
          <a:p>
            <a:pPr lvl="2"/>
            <a:r>
              <a:rPr lang="en-US" dirty="0" smtClean="0"/>
              <a:t>android-platform: general discussion</a:t>
            </a:r>
          </a:p>
          <a:p>
            <a:pPr lvl="2"/>
            <a:r>
              <a:rPr lang="en-US" dirty="0" smtClean="0"/>
              <a:t>android-building: help on building the Android source code</a:t>
            </a:r>
          </a:p>
          <a:p>
            <a:pPr lvl="2"/>
            <a:r>
              <a:rPr lang="en-US" dirty="0" smtClean="0"/>
              <a:t>android-porting: help on porting Android to a new device</a:t>
            </a:r>
          </a:p>
          <a:p>
            <a:pPr lvl="2"/>
            <a:r>
              <a:rPr lang="en-US" dirty="0" smtClean="0"/>
              <a:t>android-</a:t>
            </a:r>
            <a:r>
              <a:rPr lang="en-US" dirty="0" err="1" smtClean="0"/>
              <a:t>contrib</a:t>
            </a:r>
            <a:r>
              <a:rPr lang="en-US" dirty="0" smtClean="0"/>
              <a:t>: help contributing code to ASOP</a:t>
            </a:r>
          </a:p>
          <a:p>
            <a:pPr lvl="2"/>
            <a:r>
              <a:rPr lang="en-US" dirty="0" smtClean="0"/>
              <a:t>android-kernel: help contributing to the Linux kernel </a:t>
            </a:r>
            <a:r>
              <a:rPr lang="en-US" dirty="0" err="1" smtClean="0"/>
              <a:t>withing</a:t>
            </a:r>
            <a:r>
              <a:rPr lang="en-US" dirty="0" smtClean="0"/>
              <a:t> ASOP</a:t>
            </a:r>
          </a:p>
          <a:p>
            <a:pPr lvl="2"/>
            <a:endParaRPr lang="en-US" dirty="0" smtClean="0"/>
          </a:p>
          <a:p>
            <a:pPr lvl="2"/>
            <a:r>
              <a:rPr lang="en-US" dirty="0" smtClean="0"/>
              <a:t>As always,</a:t>
            </a:r>
            <a:r>
              <a:rPr lang="en-US" baseline="0" dirty="0" smtClean="0"/>
              <a:t> read the group charter before posting questions</a:t>
            </a:r>
          </a:p>
        </p:txBody>
      </p:sp>
    </p:spTree>
    <p:extLst>
      <p:ext uri="{BB962C8B-B14F-4D97-AF65-F5344CB8AC3E}">
        <p14:creationId xmlns:p14="http://schemas.microsoft.com/office/powerpoint/2010/main" val="123878875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Android Built-in Wallpapers</a:t>
            </a:r>
            <a:endParaRPr lang="en-US" dirty="0"/>
          </a:p>
        </p:txBody>
      </p:sp>
      <p:sp>
        <p:nvSpPr>
          <p:cNvPr id="3" name="Content Placeholder 2"/>
          <p:cNvSpPr>
            <a:spLocks noGrp="1"/>
          </p:cNvSpPr>
          <p:nvPr>
            <p:ph idx="1"/>
          </p:nvPr>
        </p:nvSpPr>
        <p:spPr/>
        <p:txBody>
          <a:bodyPr/>
          <a:lstStyle/>
          <a:p>
            <a:r>
              <a:rPr lang="en-US" dirty="0" smtClean="0"/>
              <a:t>Basic</a:t>
            </a:r>
          </a:p>
          <a:p>
            <a:r>
              <a:rPr lang="en-US" dirty="0" err="1" smtClean="0"/>
              <a:t>LivePicker</a:t>
            </a:r>
            <a:endParaRPr lang="en-US" dirty="0" smtClean="0"/>
          </a:p>
          <a:p>
            <a:r>
              <a:rPr lang="en-US" dirty="0" err="1" smtClean="0">
                <a:hlinkClick r:id="rId2"/>
              </a:rPr>
              <a:t>MagicSmoke</a:t>
            </a:r>
            <a:endParaRPr lang="en-US" dirty="0" smtClean="0"/>
          </a:p>
          <a:p>
            <a:r>
              <a:rPr lang="en-US" dirty="0" err="1" smtClean="0"/>
              <a:t>MusicVisualization</a:t>
            </a:r>
            <a:endParaRPr lang="en-US" dirty="0" smtClean="0"/>
          </a:p>
          <a:p>
            <a:r>
              <a:rPr lang="en-US" dirty="0" smtClean="0"/>
              <a:t>OEM-specific wallpapers</a:t>
            </a:r>
          </a:p>
        </p:txBody>
      </p:sp>
    </p:spTree>
    <p:extLst>
      <p:ext uri="{BB962C8B-B14F-4D97-AF65-F5344CB8AC3E}">
        <p14:creationId xmlns:p14="http://schemas.microsoft.com/office/powerpoint/2010/main" val="34437781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git</a:t>
            </a:r>
            <a:r>
              <a:rPr lang="en-US" baseline="0" dirty="0" smtClean="0"/>
              <a:t> repositories for Kernel Source</a:t>
            </a:r>
            <a:endParaRPr lang="en-US" dirty="0"/>
          </a:p>
        </p:txBody>
      </p:sp>
      <p:sp>
        <p:nvSpPr>
          <p:cNvPr id="3" name="Content Placeholder 2"/>
          <p:cNvSpPr>
            <a:spLocks noGrp="1"/>
          </p:cNvSpPr>
          <p:nvPr>
            <p:ph idx="1"/>
          </p:nvPr>
        </p:nvSpPr>
        <p:spPr>
          <a:xfrm>
            <a:off x="228600" y="1600200"/>
            <a:ext cx="8458200" cy="4525963"/>
          </a:xfrm>
        </p:spPr>
        <p:txBody>
          <a:bodyPr>
            <a:normAutofit/>
          </a:bodyPr>
          <a:lstStyle/>
          <a:p>
            <a:r>
              <a:rPr lang="en-US" sz="2800" dirty="0" smtClean="0">
                <a:hlinkClick r:id="rId3"/>
              </a:rPr>
              <a:t>http://source.android.com/source/downloading.html</a:t>
            </a:r>
            <a:endParaRPr lang="en-US" sz="2800" dirty="0" smtClean="0"/>
          </a:p>
        </p:txBody>
      </p:sp>
      <p:graphicFrame>
        <p:nvGraphicFramePr>
          <p:cNvPr id="5" name="Table 4"/>
          <p:cNvGraphicFramePr>
            <a:graphicFrameLocks noGrp="1"/>
          </p:cNvGraphicFramePr>
          <p:nvPr>
            <p:extLst>
              <p:ext uri="{D42A27DB-BD31-4B8C-83A1-F6EECF244321}">
                <p14:modId xmlns:p14="http://schemas.microsoft.com/office/powerpoint/2010/main" val="571582471"/>
              </p:ext>
            </p:extLst>
          </p:nvPr>
        </p:nvGraphicFramePr>
        <p:xfrm>
          <a:off x="381000" y="3048000"/>
          <a:ext cx="8153400" cy="2438400"/>
        </p:xfrm>
        <a:graphic>
          <a:graphicData uri="http://schemas.openxmlformats.org/drawingml/2006/table">
            <a:tbl>
              <a:tblPr>
                <a:tableStyleId>{5C22544A-7EE6-4342-B048-85BDC9FD1C3A}</a:tableStyleId>
              </a:tblPr>
              <a:tblGrid>
                <a:gridCol w="1600200"/>
                <a:gridCol w="6553200"/>
              </a:tblGrid>
              <a:tr h="182182">
                <a:tc gridSpan="2">
                  <a:txBody>
                    <a:bodyPr/>
                    <a:lstStyle/>
                    <a:p>
                      <a:pPr algn="l" fontAlgn="b"/>
                      <a:r>
                        <a:rPr lang="en-US" sz="2000" u="none" strike="noStrike" dirty="0">
                          <a:effectLst/>
                        </a:rPr>
                        <a:t>https://android.googlesource.com/kernel/…</a:t>
                      </a:r>
                      <a:endParaRPr lang="en-US" sz="2000" b="0" i="0" u="none" strike="noStrike" dirty="0">
                        <a:solidFill>
                          <a:srgbClr val="000000"/>
                        </a:solidFill>
                        <a:effectLst/>
                        <a:latin typeface="Calibri"/>
                      </a:endParaRPr>
                    </a:p>
                  </a:txBody>
                  <a:tcPr marL="5665" marR="5665" marT="5665" marB="0" anchor="b"/>
                </a:tc>
                <a:tc hMerge="1">
                  <a:txBody>
                    <a:bodyPr/>
                    <a:lstStyle/>
                    <a:p>
                      <a:endParaRPr lang="en-US"/>
                    </a:p>
                  </a:txBody>
                  <a:tcPr/>
                </a:tc>
              </a:tr>
              <a:tr h="451535">
                <a:tc>
                  <a:txBody>
                    <a:bodyPr/>
                    <a:lstStyle/>
                    <a:p>
                      <a:pPr algn="l" fontAlgn="b"/>
                      <a:r>
                        <a:rPr lang="en-US" sz="2000" u="none" strike="noStrike" dirty="0" err="1">
                          <a:effectLst/>
                        </a:rPr>
                        <a:t>common.git</a:t>
                      </a:r>
                      <a:endParaRPr lang="en-US" sz="2000" b="0" i="0" u="none" strike="noStrike" dirty="0">
                        <a:solidFill>
                          <a:srgbClr val="000000"/>
                        </a:solidFill>
                        <a:effectLst/>
                        <a:latin typeface="Calibri"/>
                      </a:endParaRPr>
                    </a:p>
                  </a:txBody>
                  <a:tcPr marL="5665" marR="5665" marT="5665" marB="0" anchor="b"/>
                </a:tc>
                <a:tc>
                  <a:txBody>
                    <a:bodyPr/>
                    <a:lstStyle/>
                    <a:p>
                      <a:pPr algn="l" fontAlgn="b"/>
                      <a:r>
                        <a:rPr lang="en-US" sz="2000" u="none" strike="noStrike">
                          <a:effectLst/>
                        </a:rPr>
                        <a:t>Base kernel tree -- all other trees are differences from this tree</a:t>
                      </a:r>
                      <a:endParaRPr lang="en-US" sz="2000" b="0" i="0" u="none" strike="noStrike">
                        <a:solidFill>
                          <a:srgbClr val="000000"/>
                        </a:solidFill>
                        <a:effectLst/>
                        <a:latin typeface="Calibri"/>
                      </a:endParaRPr>
                    </a:p>
                  </a:txBody>
                  <a:tcPr marL="5665" marR="5665" marT="5665" marB="0" anchor="b"/>
                </a:tc>
              </a:tr>
              <a:tr h="359653">
                <a:tc>
                  <a:txBody>
                    <a:bodyPr/>
                    <a:lstStyle/>
                    <a:p>
                      <a:pPr algn="l" fontAlgn="b"/>
                      <a:r>
                        <a:rPr lang="en-US" sz="2000" u="none" strike="noStrike">
                          <a:effectLst/>
                        </a:rPr>
                        <a:t>goldfish.git</a:t>
                      </a:r>
                      <a:endParaRPr lang="en-US" sz="2000" b="0" i="0" u="none" strike="noStrike">
                        <a:solidFill>
                          <a:srgbClr val="000000"/>
                        </a:solidFill>
                        <a:effectLst/>
                        <a:latin typeface="Calibri"/>
                      </a:endParaRPr>
                    </a:p>
                  </a:txBody>
                  <a:tcPr marL="5665" marR="5665" marT="5665" marB="0" anchor="b"/>
                </a:tc>
                <a:tc>
                  <a:txBody>
                    <a:bodyPr/>
                    <a:lstStyle/>
                    <a:p>
                      <a:pPr algn="l" fontAlgn="b"/>
                      <a:r>
                        <a:rPr lang="en-US" sz="2000" u="none" strike="noStrike">
                          <a:effectLst/>
                        </a:rPr>
                        <a:t>Kernel tree for the emulator</a:t>
                      </a:r>
                      <a:endParaRPr lang="en-US" sz="2000" b="0" i="0" u="none" strike="noStrike">
                        <a:solidFill>
                          <a:srgbClr val="000000"/>
                        </a:solidFill>
                        <a:effectLst/>
                        <a:latin typeface="Calibri"/>
                      </a:endParaRPr>
                    </a:p>
                  </a:txBody>
                  <a:tcPr marL="5665" marR="5665" marT="5665" marB="0" anchor="b"/>
                </a:tc>
              </a:tr>
              <a:tr h="326147">
                <a:tc>
                  <a:txBody>
                    <a:bodyPr/>
                    <a:lstStyle/>
                    <a:p>
                      <a:pPr algn="l" fontAlgn="b"/>
                      <a:r>
                        <a:rPr lang="en-US" sz="2000" u="none" strike="noStrike">
                          <a:effectLst/>
                        </a:rPr>
                        <a:t>msm.git</a:t>
                      </a:r>
                      <a:endParaRPr lang="en-US" sz="2000" b="0" i="0" u="none" strike="noStrike">
                        <a:solidFill>
                          <a:srgbClr val="000000"/>
                        </a:solidFill>
                        <a:effectLst/>
                        <a:latin typeface="Calibri"/>
                      </a:endParaRPr>
                    </a:p>
                  </a:txBody>
                  <a:tcPr marL="5665" marR="5665" marT="5665" marB="0" anchor="b"/>
                </a:tc>
                <a:tc>
                  <a:txBody>
                    <a:bodyPr/>
                    <a:lstStyle/>
                    <a:p>
                      <a:pPr algn="l" fontAlgn="b"/>
                      <a:r>
                        <a:rPr lang="en-US" sz="2000" u="none" strike="noStrike" dirty="0">
                          <a:effectLst/>
                        </a:rPr>
                        <a:t>Kernel tree for MSM7XXX family </a:t>
                      </a:r>
                      <a:r>
                        <a:rPr lang="en-US" sz="2000" u="none" strike="noStrike" dirty="0" smtClean="0">
                          <a:effectLst/>
                        </a:rPr>
                        <a:t>on Android</a:t>
                      </a:r>
                      <a:endParaRPr lang="en-US" sz="2000" b="0" i="0" u="none" strike="noStrike" dirty="0">
                        <a:solidFill>
                          <a:srgbClr val="000000"/>
                        </a:solidFill>
                        <a:effectLst/>
                        <a:latin typeface="Calibri"/>
                      </a:endParaRPr>
                    </a:p>
                  </a:txBody>
                  <a:tcPr marL="5665" marR="5665" marT="5665" marB="0" anchor="b"/>
                </a:tc>
              </a:tr>
              <a:tr h="304800">
                <a:tc>
                  <a:txBody>
                    <a:bodyPr/>
                    <a:lstStyle/>
                    <a:p>
                      <a:pPr algn="l" fontAlgn="b"/>
                      <a:r>
                        <a:rPr lang="en-US" sz="2000" u="none" strike="noStrike" dirty="0" err="1">
                          <a:effectLst/>
                        </a:rPr>
                        <a:t>omap.git</a:t>
                      </a:r>
                      <a:endParaRPr lang="en-US" sz="2000" b="0" i="0" u="none" strike="noStrike" dirty="0">
                        <a:solidFill>
                          <a:srgbClr val="000000"/>
                        </a:solidFill>
                        <a:effectLst/>
                        <a:latin typeface="Calibri"/>
                      </a:endParaRPr>
                    </a:p>
                  </a:txBody>
                  <a:tcPr marL="5665" marR="5665" marT="5665" marB="0" anchor="b"/>
                </a:tc>
                <a:tc>
                  <a:txBody>
                    <a:bodyPr/>
                    <a:lstStyle/>
                    <a:p>
                      <a:pPr algn="l" fontAlgn="b"/>
                      <a:r>
                        <a:rPr lang="en-US" sz="2000" u="none" strike="noStrike" dirty="0">
                          <a:effectLst/>
                        </a:rPr>
                        <a:t>Kernel tree for TI’s OMAP family SOCs on Android</a:t>
                      </a:r>
                      <a:endParaRPr lang="en-US" sz="2000" b="0" i="0" u="none" strike="noStrike" dirty="0">
                        <a:solidFill>
                          <a:srgbClr val="000000"/>
                        </a:solidFill>
                        <a:effectLst/>
                        <a:latin typeface="Calibri"/>
                      </a:endParaRPr>
                    </a:p>
                  </a:txBody>
                  <a:tcPr marL="5665" marR="5665" marT="5665" marB="0" anchor="b"/>
                </a:tc>
              </a:tr>
              <a:tr h="299135">
                <a:tc>
                  <a:txBody>
                    <a:bodyPr/>
                    <a:lstStyle/>
                    <a:p>
                      <a:pPr algn="l" fontAlgn="b"/>
                      <a:r>
                        <a:rPr lang="en-US" sz="2000" u="none" strike="noStrike">
                          <a:effectLst/>
                        </a:rPr>
                        <a:t>samsung.git</a:t>
                      </a:r>
                      <a:endParaRPr lang="en-US" sz="2000" b="0" i="0" u="none" strike="noStrike">
                        <a:solidFill>
                          <a:srgbClr val="000000"/>
                        </a:solidFill>
                        <a:effectLst/>
                        <a:latin typeface="Calibri"/>
                      </a:endParaRPr>
                    </a:p>
                  </a:txBody>
                  <a:tcPr marL="5665" marR="5665" marT="5665" marB="0" anchor="b"/>
                </a:tc>
                <a:tc>
                  <a:txBody>
                    <a:bodyPr/>
                    <a:lstStyle/>
                    <a:p>
                      <a:pPr algn="l" fontAlgn="b"/>
                      <a:r>
                        <a:rPr lang="en-US" sz="2000" u="none" strike="noStrike">
                          <a:effectLst/>
                        </a:rPr>
                        <a:t>Kernel tree for Samsung SOCs systems on Android</a:t>
                      </a:r>
                      <a:endParaRPr lang="en-US" sz="2000" b="0" i="0" u="none" strike="noStrike">
                        <a:solidFill>
                          <a:srgbClr val="000000"/>
                        </a:solidFill>
                        <a:effectLst/>
                        <a:latin typeface="Calibri"/>
                      </a:endParaRPr>
                    </a:p>
                  </a:txBody>
                  <a:tcPr marL="5665" marR="5665" marT="5665" marB="0" anchor="b"/>
                </a:tc>
              </a:tr>
              <a:tr h="369670">
                <a:tc>
                  <a:txBody>
                    <a:bodyPr/>
                    <a:lstStyle/>
                    <a:p>
                      <a:pPr algn="l" fontAlgn="b"/>
                      <a:r>
                        <a:rPr lang="en-US" sz="2000" u="none" strike="noStrike">
                          <a:effectLst/>
                        </a:rPr>
                        <a:t>tegra.git</a:t>
                      </a:r>
                      <a:endParaRPr lang="en-US" sz="2000" b="0" i="0" u="none" strike="noStrike">
                        <a:solidFill>
                          <a:srgbClr val="000000"/>
                        </a:solidFill>
                        <a:effectLst/>
                        <a:latin typeface="Calibri"/>
                      </a:endParaRPr>
                    </a:p>
                  </a:txBody>
                  <a:tcPr marL="5665" marR="5665" marT="5665" marB="0" anchor="b"/>
                </a:tc>
                <a:tc>
                  <a:txBody>
                    <a:bodyPr/>
                    <a:lstStyle/>
                    <a:p>
                      <a:pPr algn="l" fontAlgn="b"/>
                      <a:r>
                        <a:rPr lang="en-US" sz="2000" u="none" strike="noStrike" dirty="0">
                          <a:effectLst/>
                        </a:rPr>
                        <a:t>Kernel tree for NVIDIA </a:t>
                      </a:r>
                      <a:r>
                        <a:rPr lang="en-US" sz="2000" u="none" strike="noStrike" dirty="0" err="1">
                          <a:effectLst/>
                        </a:rPr>
                        <a:t>Tegra</a:t>
                      </a:r>
                      <a:r>
                        <a:rPr lang="en-US" sz="2000" u="none" strike="noStrike" dirty="0">
                          <a:effectLst/>
                        </a:rPr>
                        <a:t> family SOCs on Android</a:t>
                      </a:r>
                      <a:endParaRPr lang="en-US" sz="2000" b="0" i="0" u="none" strike="noStrike" dirty="0">
                        <a:solidFill>
                          <a:srgbClr val="000000"/>
                        </a:solidFill>
                        <a:effectLst/>
                        <a:latin typeface="Calibri"/>
                      </a:endParaRPr>
                    </a:p>
                  </a:txBody>
                  <a:tcPr marL="5665" marR="5665" marT="5665" marB="0" anchor="b"/>
                </a:tc>
              </a:tr>
            </a:tbl>
          </a:graphicData>
        </a:graphic>
      </p:graphicFrame>
    </p:spTree>
    <p:extLst>
      <p:ext uri="{BB962C8B-B14F-4D97-AF65-F5344CB8AC3E}">
        <p14:creationId xmlns:p14="http://schemas.microsoft.com/office/powerpoint/2010/main" val="9518008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Android Linux</a:t>
            </a:r>
            <a:r>
              <a:rPr lang="en-US" baseline="0" dirty="0" smtClean="0"/>
              <a:t> Kernel Config Options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Documented in  </a:t>
            </a:r>
            <a:r>
              <a:rPr lang="en-US" dirty="0" smtClean="0">
                <a:hlinkClick r:id="rId3"/>
              </a:rPr>
              <a:t>Documentation/android.txt</a:t>
            </a:r>
            <a:r>
              <a:rPr lang="en-US" dirty="0" smtClean="0"/>
              <a:t> within the kernel source tree</a:t>
            </a:r>
          </a:p>
          <a:p>
            <a:pPr lvl="1"/>
            <a:r>
              <a:rPr lang="en-US" dirty="0" smtClean="0"/>
              <a:t>Required enabled kernel config options</a:t>
            </a:r>
          </a:p>
          <a:p>
            <a:pPr lvl="2"/>
            <a:r>
              <a:rPr lang="en-US" dirty="0"/>
              <a:t>ANDROID_PARANOID_NETWORK</a:t>
            </a:r>
          </a:p>
          <a:p>
            <a:pPr lvl="2"/>
            <a:r>
              <a:rPr lang="en-US" dirty="0"/>
              <a:t>ASHMEM</a:t>
            </a:r>
          </a:p>
          <a:p>
            <a:pPr lvl="2"/>
            <a:r>
              <a:rPr lang="en-US" dirty="0"/>
              <a:t>CONFIG_FB_MODE_HELPERS</a:t>
            </a:r>
          </a:p>
          <a:p>
            <a:pPr lvl="2"/>
            <a:r>
              <a:rPr lang="en-US" dirty="0"/>
              <a:t>CONFIG_FONT_8x16</a:t>
            </a:r>
          </a:p>
          <a:p>
            <a:pPr lvl="2"/>
            <a:r>
              <a:rPr lang="en-US" dirty="0"/>
              <a:t>CONFIG_FONT_8x8</a:t>
            </a:r>
          </a:p>
          <a:p>
            <a:pPr lvl="2"/>
            <a:r>
              <a:rPr lang="en-US" dirty="0" smtClean="0"/>
              <a:t>CONFIG_YAFFS_SHORT_NAMES_IN_RAM</a:t>
            </a:r>
          </a:p>
          <a:p>
            <a:pPr lvl="2"/>
            <a:r>
              <a:rPr lang="en-US" dirty="0" smtClean="0"/>
              <a:t>...</a:t>
            </a:r>
          </a:p>
          <a:p>
            <a:pPr lvl="1"/>
            <a:r>
              <a:rPr lang="en-US" dirty="0" smtClean="0"/>
              <a:t>Required disabled kernel config options</a:t>
            </a:r>
          </a:p>
          <a:p>
            <a:pPr lvl="2"/>
            <a:r>
              <a:rPr lang="en-US" dirty="0"/>
              <a:t>CONFIG_YAFFS_DISABLE_LAZY_LOAD</a:t>
            </a:r>
          </a:p>
          <a:p>
            <a:pPr lvl="2"/>
            <a:r>
              <a:rPr lang="en-US" dirty="0"/>
              <a:t>DNOTIFY</a:t>
            </a:r>
            <a:endParaRPr lang="en-US" dirty="0" smtClean="0"/>
          </a:p>
          <a:p>
            <a:pPr lvl="1"/>
            <a:r>
              <a:rPr lang="en-US" dirty="0" smtClean="0"/>
              <a:t>Recommended enabled kernel config options</a:t>
            </a:r>
          </a:p>
          <a:p>
            <a:pPr lvl="2"/>
            <a:r>
              <a:rPr lang="en-US" dirty="0"/>
              <a:t>ANDROID_PMEM</a:t>
            </a:r>
          </a:p>
          <a:p>
            <a:pPr lvl="2"/>
            <a:r>
              <a:rPr lang="en-US" dirty="0"/>
              <a:t>ANDROID_RAM_CONSOLE</a:t>
            </a:r>
          </a:p>
          <a:p>
            <a:pPr lvl="2"/>
            <a:r>
              <a:rPr lang="en-US" dirty="0"/>
              <a:t>ANDROID_RAM_CONSOLE_ERROR_CORRECTION</a:t>
            </a:r>
          </a:p>
          <a:p>
            <a:pPr lvl="2"/>
            <a:r>
              <a:rPr lang="en-US" dirty="0" smtClean="0"/>
              <a:t>SCHEDSTATS</a:t>
            </a:r>
          </a:p>
          <a:p>
            <a:pPr lvl="2"/>
            <a:r>
              <a:rPr lang="en-US" dirty="0" smtClean="0"/>
              <a:t>...</a:t>
            </a:r>
          </a:p>
        </p:txBody>
      </p:sp>
    </p:spTree>
    <p:extLst>
      <p:ext uri="{BB962C8B-B14F-4D97-AF65-F5344CB8AC3E}">
        <p14:creationId xmlns:p14="http://schemas.microsoft.com/office/powerpoint/2010/main" val="8980250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Modifications to Stock Linux Kernel</a:t>
            </a:r>
            <a:endParaRPr lang="en-US" dirty="0"/>
          </a:p>
        </p:txBody>
      </p:sp>
      <p:sp>
        <p:nvSpPr>
          <p:cNvPr id="3" name="Content Placeholder 2"/>
          <p:cNvSpPr>
            <a:spLocks noGrp="1"/>
          </p:cNvSpPr>
          <p:nvPr>
            <p:ph idx="1"/>
          </p:nvPr>
        </p:nvSpPr>
        <p:spPr/>
        <p:txBody>
          <a:bodyPr>
            <a:normAutofit lnSpcReduction="10000"/>
          </a:bodyPr>
          <a:lstStyle/>
          <a:p>
            <a:r>
              <a:rPr lang="en-US" dirty="0" smtClean="0"/>
              <a:t>Binder</a:t>
            </a:r>
            <a:r>
              <a:rPr lang="en-US" baseline="0" dirty="0" smtClean="0"/>
              <a:t> IPC</a:t>
            </a:r>
          </a:p>
          <a:p>
            <a:r>
              <a:rPr lang="en-US" baseline="0" dirty="0" err="1" smtClean="0"/>
              <a:t>Ashmem</a:t>
            </a:r>
            <a:r>
              <a:rPr lang="en-US" baseline="0" dirty="0" smtClean="0"/>
              <a:t> </a:t>
            </a:r>
          </a:p>
          <a:p>
            <a:r>
              <a:rPr lang="en-US" baseline="0" dirty="0" err="1" smtClean="0"/>
              <a:t>Pmem</a:t>
            </a:r>
            <a:endParaRPr lang="en-US" baseline="0" dirty="0" smtClean="0"/>
          </a:p>
          <a:p>
            <a:r>
              <a:rPr lang="en-US" baseline="0" dirty="0" err="1" smtClean="0"/>
              <a:t>Wakelocks</a:t>
            </a:r>
            <a:endParaRPr lang="en-US" baseline="0" dirty="0" smtClean="0"/>
          </a:p>
          <a:p>
            <a:r>
              <a:rPr lang="en-US" baseline="0" dirty="0" smtClean="0"/>
              <a:t>Alarm</a:t>
            </a:r>
          </a:p>
          <a:p>
            <a:r>
              <a:rPr lang="en-US" baseline="0" dirty="0" smtClean="0"/>
              <a:t>Low Memory Killer</a:t>
            </a:r>
          </a:p>
          <a:p>
            <a:r>
              <a:rPr lang="en-US" baseline="0" dirty="0" smtClean="0"/>
              <a:t>Logger</a:t>
            </a:r>
          </a:p>
          <a:p>
            <a:r>
              <a:rPr lang="en-US" baseline="0" dirty="0" smtClean="0"/>
              <a:t>Paranoid Network Security</a:t>
            </a:r>
          </a:p>
        </p:txBody>
      </p:sp>
    </p:spTree>
    <p:extLst>
      <p:ext uri="{BB962C8B-B14F-4D97-AF65-F5344CB8AC3E}">
        <p14:creationId xmlns:p14="http://schemas.microsoft.com/office/powerpoint/2010/main" val="37703204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Binder IPC</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Kernel based IPC mechanism</a:t>
            </a:r>
          </a:p>
          <a:p>
            <a:r>
              <a:rPr lang="en-US" dirty="0" smtClean="0"/>
              <a:t>Developed by </a:t>
            </a:r>
            <a:r>
              <a:rPr lang="en-US" dirty="0" smtClean="0">
                <a:hlinkClick r:id="rId3"/>
              </a:rPr>
              <a:t>Be</a:t>
            </a:r>
            <a:r>
              <a:rPr lang="en-US" baseline="0" dirty="0" smtClean="0">
                <a:hlinkClick r:id="rId3"/>
              </a:rPr>
              <a:t> </a:t>
            </a:r>
            <a:r>
              <a:rPr lang="en-US" baseline="0" dirty="0" err="1" smtClean="0">
                <a:hlinkClick r:id="rId3"/>
              </a:rPr>
              <a:t>Inc</a:t>
            </a:r>
            <a:r>
              <a:rPr lang="en-US" dirty="0"/>
              <a:t> </a:t>
            </a:r>
            <a:r>
              <a:rPr lang="en-US" dirty="0" smtClean="0"/>
              <a:t>for BeOS.</a:t>
            </a:r>
          </a:p>
          <a:p>
            <a:r>
              <a:rPr lang="en-US" dirty="0" smtClean="0"/>
              <a:t>Like CORBA but simpler.</a:t>
            </a:r>
          </a:p>
          <a:p>
            <a:r>
              <a:rPr lang="en-US" dirty="0" smtClean="0"/>
              <a:t>Exposed via </a:t>
            </a:r>
          </a:p>
          <a:p>
            <a:pPr lvl="1"/>
            <a:r>
              <a:rPr lang="en-US" dirty="0" smtClean="0"/>
              <a:t>/</a:t>
            </a:r>
            <a:r>
              <a:rPr lang="en-US" dirty="0" err="1" smtClean="0"/>
              <a:t>dev</a:t>
            </a:r>
            <a:r>
              <a:rPr lang="en-US" dirty="0" smtClean="0"/>
              <a:t>/binder</a:t>
            </a:r>
          </a:p>
          <a:p>
            <a:pPr lvl="1"/>
            <a:r>
              <a:rPr lang="en-US" dirty="0" smtClean="0"/>
              <a:t>/</a:t>
            </a:r>
            <a:r>
              <a:rPr lang="en-US" dirty="0" err="1" smtClean="0"/>
              <a:t>proc</a:t>
            </a:r>
            <a:r>
              <a:rPr lang="en-US" dirty="0" smtClean="0"/>
              <a:t>/</a:t>
            </a:r>
            <a:r>
              <a:rPr lang="en-US" dirty="0" err="1" smtClean="0"/>
              <a:t>misc</a:t>
            </a:r>
            <a:r>
              <a:rPr lang="en-US" dirty="0" smtClean="0"/>
              <a:t>/binder for runtime info</a:t>
            </a:r>
          </a:p>
          <a:p>
            <a:r>
              <a:rPr lang="en-US" dirty="0" smtClean="0"/>
              <a:t>Data can be transferred between processes using this mechanism</a:t>
            </a:r>
          </a:p>
          <a:p>
            <a:pPr lvl="1"/>
            <a:r>
              <a:rPr lang="en-US" dirty="0" smtClean="0"/>
              <a:t>Data is referenced counted &amp; will be garbage collected</a:t>
            </a:r>
          </a:p>
          <a:p>
            <a:pPr lvl="0"/>
            <a:r>
              <a:rPr lang="en-US" dirty="0" smtClean="0"/>
              <a:t>Used</a:t>
            </a:r>
            <a:r>
              <a:rPr lang="en-US" baseline="0" dirty="0" smtClean="0"/>
              <a:t> almost exclusively via java</a:t>
            </a:r>
          </a:p>
          <a:p>
            <a:pPr lvl="1"/>
            <a:r>
              <a:rPr lang="en-US" dirty="0" smtClean="0"/>
              <a:t>Java objects can be sent to other</a:t>
            </a:r>
            <a:r>
              <a:rPr lang="en-US" baseline="0" dirty="0" smtClean="0"/>
              <a:t> processes</a:t>
            </a:r>
          </a:p>
          <a:p>
            <a:pPr lvl="1"/>
            <a:r>
              <a:rPr lang="en-US" baseline="0" dirty="0" smtClean="0"/>
              <a:t>We’ll explore this in the ‘bound services using AIDL’ module</a:t>
            </a:r>
          </a:p>
          <a:p>
            <a:pPr lvl="0"/>
            <a:r>
              <a:rPr lang="en-US" dirty="0" smtClean="0"/>
              <a:t>Implementation in kernel source:</a:t>
            </a:r>
          </a:p>
          <a:p>
            <a:pPr lvl="1"/>
            <a:r>
              <a:rPr lang="en-US" dirty="0" smtClean="0">
                <a:hlinkClick r:id="rId4"/>
              </a:rPr>
              <a:t>drivers/staging/android/</a:t>
            </a:r>
            <a:r>
              <a:rPr lang="en-US" dirty="0" err="1" smtClean="0">
                <a:hlinkClick r:id="rId4"/>
              </a:rPr>
              <a:t>binder.h</a:t>
            </a:r>
            <a:endParaRPr lang="en-US" dirty="0">
              <a:hlinkClick r:id="rId5"/>
            </a:endParaRPr>
          </a:p>
          <a:p>
            <a:pPr lvl="1"/>
            <a:r>
              <a:rPr lang="en-US" dirty="0" smtClean="0">
                <a:hlinkClick r:id="rId6"/>
              </a:rPr>
              <a:t>drivers/staging/android/</a:t>
            </a:r>
            <a:r>
              <a:rPr lang="en-US" dirty="0" err="1" smtClean="0">
                <a:hlinkClick r:id="rId6"/>
              </a:rPr>
              <a:t>binder.c</a:t>
            </a:r>
            <a:endParaRPr lang="en-US" dirty="0" smtClean="0"/>
          </a:p>
        </p:txBody>
      </p:sp>
    </p:spTree>
    <p:extLst>
      <p:ext uri="{BB962C8B-B14F-4D97-AF65-F5344CB8AC3E}">
        <p14:creationId xmlns:p14="http://schemas.microsoft.com/office/powerpoint/2010/main" val="20914264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smtClean="0"/>
              <a:t>Ashmem</a:t>
            </a:r>
            <a:r>
              <a:rPr lang="en-US" sz="3600" baseline="0" dirty="0" smtClean="0"/>
              <a:t> (Anonymous Shared </a:t>
            </a:r>
            <a:r>
              <a:rPr lang="en-US" sz="3600" baseline="0" dirty="0" err="1" smtClean="0"/>
              <a:t>MEMory</a:t>
            </a:r>
            <a:r>
              <a:rPr lang="en-US" sz="3600" baseline="0" dirty="0" smtClean="0"/>
              <a:t>)</a:t>
            </a:r>
            <a:endParaRPr lang="en-US" sz="3600" dirty="0"/>
          </a:p>
        </p:txBody>
      </p:sp>
      <p:sp>
        <p:nvSpPr>
          <p:cNvPr id="3" name="Content Placeholder 2"/>
          <p:cNvSpPr>
            <a:spLocks noGrp="1"/>
          </p:cNvSpPr>
          <p:nvPr>
            <p:ph idx="1"/>
          </p:nvPr>
        </p:nvSpPr>
        <p:spPr/>
        <p:txBody>
          <a:bodyPr>
            <a:normAutofit fontScale="92500" lnSpcReduction="10000"/>
          </a:bodyPr>
          <a:lstStyle/>
          <a:p>
            <a:r>
              <a:rPr lang="en-US" dirty="0" smtClean="0"/>
              <a:t>Simplified</a:t>
            </a:r>
            <a:r>
              <a:rPr lang="en-US" baseline="0" dirty="0" smtClean="0"/>
              <a:t> virtually mapped shared memory block</a:t>
            </a:r>
          </a:p>
          <a:p>
            <a:r>
              <a:rPr lang="en-US" baseline="0" dirty="0" smtClean="0"/>
              <a:t>Similar to POSIX</a:t>
            </a:r>
          </a:p>
          <a:p>
            <a:r>
              <a:rPr lang="en-US" dirty="0" smtClean="0"/>
              <a:t>One creator – FDs shared via binder</a:t>
            </a:r>
          </a:p>
          <a:p>
            <a:r>
              <a:rPr lang="en-US" baseline="0" dirty="0" smtClean="0"/>
              <a:t>Auto</a:t>
            </a:r>
            <a:r>
              <a:rPr lang="en-US" dirty="0" smtClean="0"/>
              <a:t> reclaim via reference count</a:t>
            </a:r>
          </a:p>
          <a:p>
            <a:r>
              <a:rPr lang="en-US" baseline="0" dirty="0" smtClean="0"/>
              <a:t>Exposed as /</a:t>
            </a:r>
            <a:r>
              <a:rPr lang="en-US" baseline="0" dirty="0" err="1" smtClean="0"/>
              <a:t>dev</a:t>
            </a:r>
            <a:r>
              <a:rPr lang="en-US" baseline="0" dirty="0" smtClean="0"/>
              <a:t>/</a:t>
            </a:r>
            <a:r>
              <a:rPr lang="en-US" baseline="0" dirty="0" err="1" smtClean="0"/>
              <a:t>ashmem</a:t>
            </a:r>
            <a:endParaRPr lang="en-US" baseline="0" dirty="0" smtClean="0"/>
          </a:p>
          <a:p>
            <a:r>
              <a:rPr lang="en-US" baseline="0" dirty="0" smtClean="0"/>
              <a:t>We’re not using it in class</a:t>
            </a:r>
          </a:p>
          <a:p>
            <a:r>
              <a:rPr lang="en-US" dirty="0" smtClean="0"/>
              <a:t>Implementation</a:t>
            </a:r>
          </a:p>
          <a:p>
            <a:pPr lvl="1"/>
            <a:r>
              <a:rPr lang="en-US" dirty="0" smtClean="0">
                <a:hlinkClick r:id="rId3"/>
              </a:rPr>
              <a:t>mm/</a:t>
            </a:r>
            <a:r>
              <a:rPr lang="en-US" dirty="0" err="1" smtClean="0">
                <a:hlinkClick r:id="rId3"/>
              </a:rPr>
              <a:t>ashmem.c</a:t>
            </a:r>
            <a:endParaRPr lang="en-US" dirty="0" smtClean="0"/>
          </a:p>
          <a:p>
            <a:pPr lvl="1"/>
            <a:r>
              <a:rPr lang="en-US" dirty="0" smtClean="0">
                <a:hlinkClick r:id="rId4"/>
              </a:rPr>
              <a:t>include/</a:t>
            </a:r>
            <a:r>
              <a:rPr lang="en-US" dirty="0" err="1" smtClean="0">
                <a:hlinkClick r:id="rId4"/>
              </a:rPr>
              <a:t>linux</a:t>
            </a:r>
            <a:r>
              <a:rPr lang="en-US" dirty="0" smtClean="0">
                <a:hlinkClick r:id="rId4"/>
              </a:rPr>
              <a:t>/</a:t>
            </a:r>
            <a:r>
              <a:rPr lang="en-US" dirty="0" err="1" smtClean="0">
                <a:hlinkClick r:id="rId4"/>
              </a:rPr>
              <a:t>ashmem.h</a:t>
            </a:r>
            <a:endParaRPr lang="en-US" dirty="0"/>
          </a:p>
        </p:txBody>
      </p:sp>
    </p:spTree>
    <p:extLst>
      <p:ext uri="{BB962C8B-B14F-4D97-AF65-F5344CB8AC3E}">
        <p14:creationId xmlns:p14="http://schemas.microsoft.com/office/powerpoint/2010/main" val="21161228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Pmem</a:t>
            </a:r>
            <a:endParaRPr lang="en-US" dirty="0"/>
          </a:p>
        </p:txBody>
      </p:sp>
      <p:sp>
        <p:nvSpPr>
          <p:cNvPr id="3" name="Content Placeholder 2"/>
          <p:cNvSpPr>
            <a:spLocks noGrp="1"/>
          </p:cNvSpPr>
          <p:nvPr>
            <p:ph idx="1"/>
          </p:nvPr>
        </p:nvSpPr>
        <p:spPr/>
        <p:txBody>
          <a:bodyPr>
            <a:normAutofit lnSpcReduction="10000"/>
          </a:bodyPr>
          <a:lstStyle/>
          <a:p>
            <a:r>
              <a:rPr lang="en-US" dirty="0" smtClean="0"/>
              <a:t>Process Memory Allocator</a:t>
            </a:r>
          </a:p>
          <a:p>
            <a:r>
              <a:rPr lang="en-US" dirty="0" smtClean="0"/>
              <a:t>Used to allocate large, physically</a:t>
            </a:r>
            <a:r>
              <a:rPr lang="en-US" baseline="0" dirty="0" smtClean="0"/>
              <a:t> contiguous regions of memory</a:t>
            </a:r>
          </a:p>
          <a:p>
            <a:pPr lvl="1"/>
            <a:r>
              <a:rPr lang="en-US" dirty="0" smtClean="0"/>
              <a:t>Drivers such as DSP &amp; the</a:t>
            </a:r>
            <a:r>
              <a:rPr lang="en-US" baseline="0" dirty="0" smtClean="0"/>
              <a:t> GPU use this to quickly shuttle info to/from the kernel</a:t>
            </a:r>
          </a:p>
          <a:p>
            <a:pPr lvl="0"/>
            <a:r>
              <a:rPr lang="en-US" dirty="0" smtClean="0"/>
              <a:t>Not discussed</a:t>
            </a:r>
            <a:r>
              <a:rPr lang="en-US" baseline="0" dirty="0" smtClean="0"/>
              <a:t> further in this class</a:t>
            </a:r>
          </a:p>
          <a:p>
            <a:pPr lvl="0"/>
            <a:r>
              <a:rPr lang="en-US" baseline="0" dirty="0" smtClean="0"/>
              <a:t>Implementation</a:t>
            </a:r>
          </a:p>
          <a:p>
            <a:pPr lvl="1"/>
            <a:r>
              <a:rPr lang="en-US" baseline="0" dirty="0" smtClean="0">
                <a:hlinkClick r:id="rId3"/>
              </a:rPr>
              <a:t>include/</a:t>
            </a:r>
            <a:r>
              <a:rPr lang="en-US" baseline="0" dirty="0" err="1" smtClean="0">
                <a:hlinkClick r:id="rId3"/>
              </a:rPr>
              <a:t>linux</a:t>
            </a:r>
            <a:r>
              <a:rPr lang="en-US" baseline="0" dirty="0" smtClean="0">
                <a:hlinkClick r:id="rId3"/>
              </a:rPr>
              <a:t>/</a:t>
            </a:r>
            <a:r>
              <a:rPr lang="en-US" baseline="0" dirty="0" err="1" smtClean="0">
                <a:hlinkClick r:id="rId3"/>
              </a:rPr>
              <a:t>android_pmem.h</a:t>
            </a:r>
            <a:endParaRPr lang="en-US" baseline="0" dirty="0" smtClean="0"/>
          </a:p>
          <a:p>
            <a:pPr lvl="1"/>
            <a:r>
              <a:rPr lang="en-US" baseline="0" dirty="0" smtClean="0">
                <a:hlinkClick r:id="rId4"/>
              </a:rPr>
              <a:t>drivers/</a:t>
            </a:r>
            <a:r>
              <a:rPr lang="en-US" baseline="0" dirty="0" err="1" smtClean="0">
                <a:hlinkClick r:id="rId4"/>
              </a:rPr>
              <a:t>misc</a:t>
            </a:r>
            <a:r>
              <a:rPr lang="en-US" baseline="0" dirty="0" smtClean="0">
                <a:hlinkClick r:id="rId4"/>
              </a:rPr>
              <a:t>/</a:t>
            </a:r>
            <a:r>
              <a:rPr lang="en-US" baseline="0" dirty="0" err="1" smtClean="0">
                <a:hlinkClick r:id="rId4"/>
              </a:rPr>
              <a:t>pmem.c</a:t>
            </a:r>
            <a:endParaRPr lang="en-US" dirty="0"/>
          </a:p>
        </p:txBody>
      </p:sp>
    </p:spTree>
    <p:extLst>
      <p:ext uri="{BB962C8B-B14F-4D97-AF65-F5344CB8AC3E}">
        <p14:creationId xmlns:p14="http://schemas.microsoft.com/office/powerpoint/2010/main" val="2590214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Wakelocks</a:t>
            </a:r>
            <a:endParaRPr lang="en-US" dirty="0"/>
          </a:p>
        </p:txBody>
      </p:sp>
      <p:sp>
        <p:nvSpPr>
          <p:cNvPr id="3" name="Content Placeholder 2"/>
          <p:cNvSpPr>
            <a:spLocks noGrp="1"/>
          </p:cNvSpPr>
          <p:nvPr>
            <p:ph idx="1"/>
          </p:nvPr>
        </p:nvSpPr>
        <p:spPr/>
        <p:txBody>
          <a:bodyPr>
            <a:normAutofit lnSpcReduction="10000"/>
          </a:bodyPr>
          <a:lstStyle/>
          <a:p>
            <a:r>
              <a:rPr lang="en-US" dirty="0" smtClean="0"/>
              <a:t>Android pursues very aggressive power management</a:t>
            </a:r>
          </a:p>
          <a:p>
            <a:r>
              <a:rPr lang="en-US" dirty="0" smtClean="0"/>
              <a:t>System States</a:t>
            </a:r>
          </a:p>
          <a:p>
            <a:pPr lvl="1"/>
            <a:r>
              <a:rPr lang="en-US" dirty="0" smtClean="0"/>
              <a:t>Powered off (no battery)</a:t>
            </a:r>
          </a:p>
          <a:p>
            <a:pPr lvl="1"/>
            <a:r>
              <a:rPr lang="en-US" dirty="0" smtClean="0"/>
              <a:t>Apply power – Linux boot cycle</a:t>
            </a:r>
          </a:p>
          <a:p>
            <a:pPr lvl="1"/>
            <a:r>
              <a:rPr lang="en-US" dirty="0" smtClean="0"/>
              <a:t>Running States</a:t>
            </a:r>
          </a:p>
          <a:p>
            <a:pPr lvl="2"/>
            <a:r>
              <a:rPr lang="en-US" dirty="0" smtClean="0"/>
              <a:t>Running – application processor powered on</a:t>
            </a:r>
          </a:p>
          <a:p>
            <a:pPr lvl="2"/>
            <a:r>
              <a:rPr lang="en-US" dirty="0" smtClean="0"/>
              <a:t>Suspended</a:t>
            </a:r>
          </a:p>
          <a:p>
            <a:pPr lvl="3"/>
            <a:r>
              <a:rPr lang="en-US" dirty="0" smtClean="0"/>
              <a:t>Application processor is powered off</a:t>
            </a:r>
          </a:p>
          <a:p>
            <a:pPr lvl="3"/>
            <a:r>
              <a:rPr lang="en-US" dirty="0" smtClean="0">
                <a:hlinkClick r:id="rId3"/>
              </a:rPr>
              <a:t>Baseband </a:t>
            </a:r>
            <a:r>
              <a:rPr lang="en-US" dirty="0" smtClean="0"/>
              <a:t>processor still has power for phone calls &amp; SMS</a:t>
            </a:r>
            <a:endParaRPr lang="en-US" dirty="0"/>
          </a:p>
        </p:txBody>
      </p:sp>
    </p:spTree>
    <p:extLst>
      <p:ext uri="{BB962C8B-B14F-4D97-AF65-F5344CB8AC3E}">
        <p14:creationId xmlns:p14="http://schemas.microsoft.com/office/powerpoint/2010/main" val="13932626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Wakelocks</a:t>
            </a:r>
            <a:r>
              <a:rPr lang="en-US" dirty="0" smtClean="0"/>
              <a:t> (cont.)</a:t>
            </a:r>
            <a:endParaRPr lang="en-US" dirty="0"/>
          </a:p>
        </p:txBody>
      </p:sp>
      <p:sp>
        <p:nvSpPr>
          <p:cNvPr id="3" name="Content Placeholder 2"/>
          <p:cNvSpPr>
            <a:spLocks noGrp="1"/>
          </p:cNvSpPr>
          <p:nvPr>
            <p:ph idx="1"/>
          </p:nvPr>
        </p:nvSpPr>
        <p:spPr>
          <a:xfrm>
            <a:off x="457200" y="1600200"/>
            <a:ext cx="8229600" cy="4572000"/>
          </a:xfrm>
        </p:spPr>
        <p:txBody>
          <a:bodyPr>
            <a:normAutofit fontScale="47500" lnSpcReduction="20000"/>
          </a:bodyPr>
          <a:lstStyle/>
          <a:p>
            <a:r>
              <a:rPr lang="en-US" dirty="0" smtClean="0"/>
              <a:t>Some apps don’t want the processor to suspend while they’re running</a:t>
            </a:r>
          </a:p>
          <a:p>
            <a:pPr lvl="1"/>
            <a:r>
              <a:rPr lang="en-US" dirty="0" smtClean="0"/>
              <a:t>Games</a:t>
            </a:r>
          </a:p>
          <a:p>
            <a:pPr lvl="0"/>
            <a:r>
              <a:rPr lang="en-US" dirty="0" smtClean="0"/>
              <a:t>To do so (pseudo code)</a:t>
            </a:r>
          </a:p>
          <a:p>
            <a:pPr lvl="1"/>
            <a:r>
              <a:rPr lang="en-US" dirty="0" smtClean="0"/>
              <a:t>Obtain</a:t>
            </a:r>
            <a:r>
              <a:rPr lang="en-US" baseline="0" dirty="0" smtClean="0"/>
              <a:t> a wake lock</a:t>
            </a:r>
          </a:p>
          <a:p>
            <a:pPr lvl="1"/>
            <a:r>
              <a:rPr lang="en-US" baseline="0" dirty="0" smtClean="0"/>
              <a:t>Do processing</a:t>
            </a:r>
          </a:p>
          <a:p>
            <a:pPr lvl="1"/>
            <a:r>
              <a:rPr lang="en-US" dirty="0" smtClean="0"/>
              <a:t>Release</a:t>
            </a:r>
            <a:r>
              <a:rPr lang="en-US" baseline="0" dirty="0" smtClean="0"/>
              <a:t> wake lock</a:t>
            </a:r>
          </a:p>
          <a:p>
            <a:pPr lvl="0"/>
            <a:r>
              <a:rPr lang="en-US" dirty="0" smtClean="0"/>
              <a:t>In C code</a:t>
            </a:r>
          </a:p>
          <a:p>
            <a:pPr marL="457200" lvl="1" indent="0">
              <a:buNone/>
            </a:pPr>
            <a:r>
              <a:rPr lang="en-US" dirty="0" smtClean="0"/>
              <a:t>#include &lt;</a:t>
            </a:r>
            <a:r>
              <a:rPr lang="en-US" dirty="0" err="1" smtClean="0">
                <a:hlinkClick r:id="rId2"/>
              </a:rPr>
              <a:t>linux</a:t>
            </a:r>
            <a:r>
              <a:rPr lang="en-US" dirty="0" smtClean="0">
                <a:hlinkClick r:id="rId2"/>
              </a:rPr>
              <a:t>/</a:t>
            </a:r>
            <a:r>
              <a:rPr lang="en-US" dirty="0" err="1" smtClean="0">
                <a:hlinkClick r:id="rId2"/>
              </a:rPr>
              <a:t>wakelock.h</a:t>
            </a:r>
            <a:r>
              <a:rPr lang="en-US" dirty="0" smtClean="0"/>
              <a:t>&gt;</a:t>
            </a:r>
          </a:p>
          <a:p>
            <a:r>
              <a:rPr lang="en-US" dirty="0" smtClean="0"/>
              <a:t>Command Line</a:t>
            </a:r>
          </a:p>
          <a:p>
            <a:pPr marL="457200" lvl="1" indent="0">
              <a:buNone/>
            </a:pPr>
            <a:r>
              <a:rPr lang="en-US" dirty="0">
                <a:latin typeface="Courier New" pitchFamily="49" charset="0"/>
                <a:cs typeface="Courier New" pitchFamily="49" charset="0"/>
              </a:rPr>
              <a:t>echo "</a:t>
            </a:r>
            <a:r>
              <a:rPr lang="en-US" dirty="0" err="1">
                <a:latin typeface="Courier New" pitchFamily="49" charset="0"/>
                <a:cs typeface="Courier New" pitchFamily="49" charset="0"/>
              </a:rPr>
              <a:t>MyLock</a:t>
            </a:r>
            <a:r>
              <a:rPr lang="en-US" dirty="0">
                <a:latin typeface="Courier New" pitchFamily="49" charset="0"/>
                <a:cs typeface="Courier New" pitchFamily="49" charset="0"/>
              </a:rPr>
              <a:t>" &gt; /sys/power/</a:t>
            </a:r>
            <a:r>
              <a:rPr lang="en-US" dirty="0" err="1">
                <a:latin typeface="Courier New" pitchFamily="49" charset="0"/>
                <a:cs typeface="Courier New" pitchFamily="49" charset="0"/>
              </a:rPr>
              <a:t>wake_lock</a:t>
            </a:r>
            <a:endParaRPr lang="en-US" dirty="0">
              <a:latin typeface="Courier New" pitchFamily="49" charset="0"/>
              <a:cs typeface="Courier New" pitchFamily="49" charset="0"/>
            </a:endParaRPr>
          </a:p>
          <a:p>
            <a:pPr marL="457200" lvl="1" indent="0">
              <a:buNone/>
            </a:pPr>
            <a:r>
              <a:rPr lang="en-US" dirty="0" smtClean="0">
                <a:latin typeface="Courier New" pitchFamily="49" charset="0"/>
                <a:cs typeface="Courier New" pitchFamily="49" charset="0"/>
              </a:rPr>
              <a:t>echo "</a:t>
            </a:r>
            <a:r>
              <a:rPr lang="en-US" dirty="0" err="1" smtClean="0">
                <a:latin typeface="Courier New" pitchFamily="49" charset="0"/>
                <a:cs typeface="Courier New" pitchFamily="49" charset="0"/>
              </a:rPr>
              <a:t>MyLock</a:t>
            </a:r>
            <a:r>
              <a:rPr lang="en-US" dirty="0" smtClean="0">
                <a:latin typeface="Courier New" pitchFamily="49" charset="0"/>
                <a:cs typeface="Courier New" pitchFamily="49" charset="0"/>
              </a:rPr>
              <a:t> &lt;timeout&gt;" &gt; /sys/power/</a:t>
            </a:r>
            <a:r>
              <a:rPr lang="en-US" dirty="0" err="1" smtClean="0">
                <a:latin typeface="Courier New" pitchFamily="49" charset="0"/>
                <a:cs typeface="Courier New" pitchFamily="49" charset="0"/>
              </a:rPr>
              <a:t>wake_lock</a:t>
            </a:r>
            <a:r>
              <a:rPr lang="en-US" dirty="0" smtClean="0">
                <a:latin typeface="Courier New" pitchFamily="49" charset="0"/>
                <a:cs typeface="Courier New" pitchFamily="49" charset="0"/>
              </a:rPr>
              <a:t> # &lt;timeout&gt; in milliseconds</a:t>
            </a:r>
          </a:p>
          <a:p>
            <a:pPr marL="457200" lvl="1" indent="0">
              <a:buNone/>
            </a:pPr>
            <a:r>
              <a:rPr lang="en-US" dirty="0" smtClean="0">
                <a:latin typeface="Courier New" pitchFamily="49" charset="0"/>
                <a:cs typeface="Courier New" pitchFamily="49" charset="0"/>
              </a:rPr>
              <a:t>echo </a:t>
            </a:r>
            <a:r>
              <a:rPr lang="en-US" dirty="0">
                <a:latin typeface="Courier New" pitchFamily="49" charset="0"/>
                <a:cs typeface="Courier New" pitchFamily="49" charset="0"/>
              </a:rPr>
              <a:t>"</a:t>
            </a:r>
            <a:r>
              <a:rPr lang="en-US" dirty="0" err="1">
                <a:latin typeface="Courier New" pitchFamily="49" charset="0"/>
                <a:cs typeface="Courier New" pitchFamily="49" charset="0"/>
              </a:rPr>
              <a:t>MyLock</a:t>
            </a:r>
            <a:r>
              <a:rPr lang="en-US" dirty="0">
                <a:latin typeface="Courier New" pitchFamily="49" charset="0"/>
                <a:cs typeface="Courier New" pitchFamily="49" charset="0"/>
              </a:rPr>
              <a:t>" &gt; /</a:t>
            </a:r>
            <a:r>
              <a:rPr lang="en-US" dirty="0" smtClean="0">
                <a:latin typeface="Courier New" pitchFamily="49" charset="0"/>
                <a:cs typeface="Courier New" pitchFamily="49" charset="0"/>
              </a:rPr>
              <a:t>sys/power/</a:t>
            </a:r>
            <a:r>
              <a:rPr lang="en-US" dirty="0" err="1" smtClean="0">
                <a:latin typeface="Courier New" pitchFamily="49" charset="0"/>
                <a:cs typeface="Courier New" pitchFamily="49" charset="0"/>
              </a:rPr>
              <a:t>wake_unlock</a:t>
            </a:r>
            <a:endParaRPr lang="en-US" dirty="0" smtClean="0">
              <a:latin typeface="Courier New" pitchFamily="49" charset="0"/>
              <a:cs typeface="Courier New" pitchFamily="49" charset="0"/>
            </a:endParaRPr>
          </a:p>
          <a:p>
            <a:r>
              <a:rPr lang="en-US" dirty="0" smtClean="0">
                <a:hlinkClick r:id="rId3"/>
              </a:rPr>
              <a:t>Java</a:t>
            </a:r>
            <a:endParaRPr lang="en-US" dirty="0" smtClean="0"/>
          </a:p>
          <a:p>
            <a:pPr marL="457200" lvl="1" indent="0">
              <a:buNone/>
            </a:pPr>
            <a:r>
              <a:rPr lang="en-US" dirty="0" err="1">
                <a:latin typeface="Courier New" pitchFamily="49" charset="0"/>
                <a:cs typeface="Courier New" pitchFamily="49" charset="0"/>
              </a:rPr>
              <a:t>PowerManager</a:t>
            </a:r>
            <a:r>
              <a:rPr lang="en-US" dirty="0">
                <a:latin typeface="Courier New" pitchFamily="49" charset="0"/>
                <a:cs typeface="Courier New" pitchFamily="49" charset="0"/>
              </a:rPr>
              <a:t> pm = (</a:t>
            </a:r>
            <a:r>
              <a:rPr lang="en-US" dirty="0" err="1">
                <a:latin typeface="Courier New" pitchFamily="49" charset="0"/>
                <a:cs typeface="Courier New" pitchFamily="49" charset="0"/>
              </a:rPr>
              <a:t>PowerManager</a:t>
            </a:r>
            <a:r>
              <a:rPr lang="en-US" dirty="0">
                <a:latin typeface="Courier New" pitchFamily="49" charset="0"/>
                <a:cs typeface="Courier New" pitchFamily="49" charset="0"/>
              </a:rPr>
              <a:t>) </a:t>
            </a:r>
            <a:r>
              <a:rPr lang="en-US" dirty="0" err="1">
                <a:latin typeface="Courier New" pitchFamily="49" charset="0"/>
                <a:cs typeface="Courier New" pitchFamily="49" charset="0"/>
              </a:rPr>
              <a:t>getSystemService</a:t>
            </a:r>
            <a:r>
              <a:rPr lang="en-US" dirty="0">
                <a:latin typeface="Courier New" pitchFamily="49" charset="0"/>
                <a:cs typeface="Courier New" pitchFamily="49" charset="0"/>
              </a:rPr>
              <a:t>(</a:t>
            </a:r>
            <a:r>
              <a:rPr lang="en-US" dirty="0" err="1">
                <a:latin typeface="Courier New" pitchFamily="49" charset="0"/>
                <a:cs typeface="Courier New" pitchFamily="49" charset="0"/>
              </a:rPr>
              <a:t>Context.POWER_SERVICE</a:t>
            </a:r>
            <a:r>
              <a:rPr lang="en-US" dirty="0">
                <a:latin typeface="Courier New" pitchFamily="49" charset="0"/>
                <a:cs typeface="Courier New" pitchFamily="49" charset="0"/>
              </a:rPr>
              <a:t>);</a:t>
            </a:r>
          </a:p>
          <a:p>
            <a:pPr marL="457200" lvl="1" indent="0">
              <a:buNone/>
            </a:pPr>
            <a:r>
              <a:rPr lang="en-US" dirty="0" err="1" smtClean="0">
                <a:latin typeface="Courier New" pitchFamily="49" charset="0"/>
                <a:cs typeface="Courier New" pitchFamily="49" charset="0"/>
              </a:rPr>
              <a:t>PowerManager.WakeLock</a:t>
            </a:r>
            <a:r>
              <a:rPr lang="en-US" dirty="0" smtClean="0">
                <a:latin typeface="Courier New" pitchFamily="49" charset="0"/>
                <a:cs typeface="Courier New" pitchFamily="49" charset="0"/>
              </a:rPr>
              <a:t> </a:t>
            </a:r>
            <a:r>
              <a:rPr lang="en-US" dirty="0" err="1">
                <a:latin typeface="Courier New" pitchFamily="49" charset="0"/>
                <a:cs typeface="Courier New" pitchFamily="49" charset="0"/>
              </a:rPr>
              <a:t>wl</a:t>
            </a:r>
            <a:r>
              <a:rPr lang="en-US" dirty="0">
                <a:latin typeface="Courier New" pitchFamily="49" charset="0"/>
                <a:cs typeface="Courier New" pitchFamily="49" charset="0"/>
              </a:rPr>
              <a:t> = </a:t>
            </a:r>
            <a:r>
              <a:rPr lang="en-US" dirty="0" err="1">
                <a:latin typeface="Courier New" pitchFamily="49" charset="0"/>
                <a:cs typeface="Courier New" pitchFamily="49" charset="0"/>
              </a:rPr>
              <a:t>pm.newWakeLock</a:t>
            </a:r>
            <a:r>
              <a:rPr lang="en-US" dirty="0">
                <a:latin typeface="Courier New" pitchFamily="49" charset="0"/>
                <a:cs typeface="Courier New" pitchFamily="49" charset="0"/>
              </a:rPr>
              <a:t>(</a:t>
            </a:r>
            <a:r>
              <a:rPr lang="en-US" dirty="0" err="1">
                <a:latin typeface="Courier New" pitchFamily="49" charset="0"/>
                <a:cs typeface="Courier New" pitchFamily="49" charset="0"/>
              </a:rPr>
              <a:t>PowerManager.SCREEN_DIM_WAKE_LOCK</a:t>
            </a:r>
            <a:r>
              <a:rPr lang="en-US" dirty="0">
                <a:latin typeface="Courier New" pitchFamily="49" charset="0"/>
                <a:cs typeface="Courier New" pitchFamily="49" charset="0"/>
              </a:rPr>
              <a:t>, "My Tag");</a:t>
            </a:r>
          </a:p>
          <a:p>
            <a:pPr marL="457200" lvl="1" indent="0">
              <a:buNone/>
            </a:pPr>
            <a:r>
              <a:rPr lang="en-US" dirty="0" err="1" smtClean="0">
                <a:latin typeface="Courier New" pitchFamily="49" charset="0"/>
                <a:cs typeface="Courier New" pitchFamily="49" charset="0"/>
              </a:rPr>
              <a:t>wl.acquire</a:t>
            </a:r>
            <a:r>
              <a:rPr lang="en-US" dirty="0">
                <a:latin typeface="Courier New" pitchFamily="49" charset="0"/>
                <a:cs typeface="Courier New" pitchFamily="49" charset="0"/>
              </a:rPr>
              <a:t>();</a:t>
            </a:r>
          </a:p>
          <a:p>
            <a:pPr marL="457200" lvl="1" indent="0">
              <a:buNone/>
            </a:pPr>
            <a:r>
              <a:rPr lang="en-US" dirty="0">
                <a:latin typeface="Courier New" pitchFamily="49" charset="0"/>
                <a:cs typeface="Courier New" pitchFamily="49" charset="0"/>
              </a:rPr>
              <a:t>   ..screen will stay on during this section..</a:t>
            </a:r>
          </a:p>
          <a:p>
            <a:pPr marL="457200" lvl="1" indent="0">
              <a:buNone/>
            </a:pPr>
            <a:r>
              <a:rPr lang="en-US" dirty="0" err="1" smtClean="0">
                <a:latin typeface="Courier New" pitchFamily="49" charset="0"/>
                <a:cs typeface="Courier New" pitchFamily="49" charset="0"/>
              </a:rPr>
              <a:t>wl.release</a:t>
            </a:r>
            <a:r>
              <a:rPr lang="en-US" dirty="0">
                <a:latin typeface="Courier New" pitchFamily="49" charset="0"/>
                <a:cs typeface="Courier New" pitchFamily="49" charset="0"/>
              </a:rPr>
              <a:t>();</a:t>
            </a:r>
          </a:p>
        </p:txBody>
      </p:sp>
    </p:spTree>
    <p:extLst>
      <p:ext uri="{BB962C8B-B14F-4D97-AF65-F5344CB8AC3E}">
        <p14:creationId xmlns:p14="http://schemas.microsoft.com/office/powerpoint/2010/main" val="30114230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Wakelocks</a:t>
            </a:r>
            <a:r>
              <a:rPr lang="en-US" dirty="0" smtClean="0"/>
              <a:t> (cont.)</a:t>
            </a:r>
            <a:endParaRPr lang="en-US" dirty="0"/>
          </a:p>
        </p:txBody>
      </p:sp>
      <p:sp>
        <p:nvSpPr>
          <p:cNvPr id="3" name="Content Placeholder 2"/>
          <p:cNvSpPr>
            <a:spLocks noGrp="1"/>
          </p:cNvSpPr>
          <p:nvPr>
            <p:ph idx="1"/>
          </p:nvPr>
        </p:nvSpPr>
        <p:spPr>
          <a:xfrm>
            <a:off x="457200" y="3598697"/>
            <a:ext cx="8229600" cy="2527466"/>
          </a:xfrm>
        </p:spPr>
        <p:txBody>
          <a:bodyPr/>
          <a:lstStyle/>
          <a:p>
            <a:r>
              <a:rPr lang="en-US" dirty="0" smtClean="0"/>
              <a:t>FULL – example: interactive game</a:t>
            </a:r>
          </a:p>
          <a:p>
            <a:r>
              <a:rPr lang="en-US" dirty="0" smtClean="0"/>
              <a:t>SCREEN_BRIGHT – example: movie playback</a:t>
            </a:r>
          </a:p>
          <a:p>
            <a:r>
              <a:rPr lang="en-US" dirty="0" smtClean="0"/>
              <a:t>SCREEN_DIM – want visibility, but less power</a:t>
            </a:r>
          </a:p>
          <a:p>
            <a:r>
              <a:rPr lang="en-US" dirty="0" smtClean="0"/>
              <a:t>PARTIAL – CPU runs, but screen is off</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18128"/>
            <a:ext cx="8086396" cy="1980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21221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Android Layer </a:t>
            </a:r>
            <a:r>
              <a:rPr lang="en-US" dirty="0" smtClean="0"/>
              <a:t>Cake</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6337" y="1447800"/>
            <a:ext cx="6791325"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descr="C:\Users\john\AppData\Local\Microsoft\Windows\Temporary Internet Files\Content.IE5\2RGNQGV3\MC900432674[1].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7200" y="5867400"/>
            <a:ext cx="1142857" cy="1142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56679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Alarm</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Separate (low power) hardware can wake up the CPU at a pre-set time.</a:t>
            </a:r>
          </a:p>
          <a:p>
            <a:r>
              <a:rPr lang="en-US" dirty="0" smtClean="0"/>
              <a:t>User-space </a:t>
            </a:r>
            <a:r>
              <a:rPr lang="en-US" dirty="0"/>
              <a:t>tells kernel when it would like to wake up</a:t>
            </a:r>
          </a:p>
          <a:p>
            <a:r>
              <a:rPr lang="en-US" dirty="0"/>
              <a:t>Kernel schedules a time-based call-back (while holding a </a:t>
            </a:r>
            <a:r>
              <a:rPr lang="en-US" dirty="0" err="1"/>
              <a:t>WakeLock</a:t>
            </a:r>
            <a:r>
              <a:rPr lang="en-US" dirty="0"/>
              <a:t>) regardless of the sleep-state of the CPU</a:t>
            </a:r>
          </a:p>
          <a:p>
            <a:r>
              <a:rPr lang="en-US" dirty="0"/>
              <a:t>Apps can then run (need to hold their own </a:t>
            </a:r>
            <a:r>
              <a:rPr lang="en-US" dirty="0" err="1"/>
              <a:t>WakeLocks</a:t>
            </a:r>
            <a:r>
              <a:rPr lang="en-US" dirty="0"/>
              <a:t>)</a:t>
            </a:r>
          </a:p>
          <a:p>
            <a:r>
              <a:rPr lang="en-US" dirty="0" smtClean="0"/>
              <a:t>Implementation:</a:t>
            </a:r>
          </a:p>
          <a:p>
            <a:pPr lvl="1"/>
            <a:r>
              <a:rPr lang="en-US" dirty="0" smtClean="0">
                <a:hlinkClick r:id="rId3"/>
              </a:rPr>
              <a:t>include/</a:t>
            </a:r>
            <a:r>
              <a:rPr lang="en-US" dirty="0" err="1" smtClean="0">
                <a:hlinkClick r:id="rId3"/>
              </a:rPr>
              <a:t>linux</a:t>
            </a:r>
            <a:r>
              <a:rPr lang="en-US" dirty="0" smtClean="0">
                <a:hlinkClick r:id="rId3"/>
              </a:rPr>
              <a:t>/</a:t>
            </a:r>
            <a:r>
              <a:rPr lang="en-US" dirty="0" err="1" smtClean="0">
                <a:hlinkClick r:id="rId3"/>
              </a:rPr>
              <a:t>android_alarm.h</a:t>
            </a:r>
            <a:endParaRPr lang="en-US" dirty="0" smtClean="0"/>
          </a:p>
          <a:p>
            <a:pPr lvl="1"/>
            <a:r>
              <a:rPr lang="en-US" dirty="0" smtClean="0">
                <a:hlinkClick r:id="rId4"/>
              </a:rPr>
              <a:t>drivers/</a:t>
            </a:r>
            <a:r>
              <a:rPr lang="en-US" dirty="0" err="1" smtClean="0">
                <a:hlinkClick r:id="rId4"/>
              </a:rPr>
              <a:t>rtc</a:t>
            </a:r>
            <a:r>
              <a:rPr lang="en-US" dirty="0" smtClean="0">
                <a:hlinkClick r:id="rId4"/>
              </a:rPr>
              <a:t>/</a:t>
            </a:r>
            <a:r>
              <a:rPr lang="en-US" dirty="0" err="1" smtClean="0">
                <a:hlinkClick r:id="rId4"/>
              </a:rPr>
              <a:t>alarm.c</a:t>
            </a:r>
            <a:endParaRPr lang="en-US" dirty="0"/>
          </a:p>
          <a:p>
            <a:r>
              <a:rPr lang="en-US" dirty="0" smtClean="0"/>
              <a:t>Exposed </a:t>
            </a:r>
            <a:r>
              <a:rPr lang="en-US" dirty="0"/>
              <a:t>via /</a:t>
            </a:r>
            <a:r>
              <a:rPr lang="en-US" dirty="0" err="1"/>
              <a:t>dev</a:t>
            </a:r>
            <a:r>
              <a:rPr lang="en-US" dirty="0"/>
              <a:t>/alarm</a:t>
            </a:r>
          </a:p>
          <a:p>
            <a:r>
              <a:rPr lang="en-US" dirty="0" smtClean="0"/>
              <a:t>Kernel support for Android’s </a:t>
            </a:r>
            <a:r>
              <a:rPr lang="en-US" dirty="0" err="1" smtClean="0">
                <a:hlinkClick r:id="rId5"/>
              </a:rPr>
              <a:t>AlarmManager</a:t>
            </a:r>
            <a:endParaRPr lang="en-US" dirty="0"/>
          </a:p>
          <a:p>
            <a:endParaRPr lang="en-US" dirty="0"/>
          </a:p>
        </p:txBody>
      </p:sp>
    </p:spTree>
    <p:extLst>
      <p:ext uri="{BB962C8B-B14F-4D97-AF65-F5344CB8AC3E}">
        <p14:creationId xmlns:p14="http://schemas.microsoft.com/office/powerpoint/2010/main" val="42085579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trike="noStrike" dirty="0" smtClean="0"/>
              <a:t>Low</a:t>
            </a:r>
            <a:r>
              <a:rPr lang="en-US" strike="noStrike" baseline="0" dirty="0" smtClean="0"/>
              <a:t> Memory Killer (implementation)</a:t>
            </a:r>
            <a:endParaRPr lang="en-US" strike="noStrike" dirty="0"/>
          </a:p>
        </p:txBody>
      </p:sp>
      <p:sp>
        <p:nvSpPr>
          <p:cNvPr id="3" name="Content Placeholder 2"/>
          <p:cNvSpPr>
            <a:spLocks noGrp="1"/>
          </p:cNvSpPr>
          <p:nvPr>
            <p:ph idx="1"/>
          </p:nvPr>
        </p:nvSpPr>
        <p:spPr/>
        <p:txBody>
          <a:bodyPr>
            <a:normAutofit lnSpcReduction="10000"/>
          </a:bodyPr>
          <a:lstStyle/>
          <a:p>
            <a:r>
              <a:rPr lang="en-US" dirty="0" smtClean="0"/>
              <a:t>Memory is at</a:t>
            </a:r>
            <a:r>
              <a:rPr lang="en-US" baseline="0" dirty="0" smtClean="0"/>
              <a:t> a premium – no swap</a:t>
            </a:r>
          </a:p>
          <a:p>
            <a:pPr lvl="1"/>
            <a:r>
              <a:rPr lang="en-US" baseline="0" dirty="0" smtClean="0"/>
              <a:t>Why no swap?</a:t>
            </a:r>
          </a:p>
          <a:p>
            <a:r>
              <a:rPr lang="en-US" baseline="0" dirty="0" smtClean="0"/>
              <a:t>Android Low Memory</a:t>
            </a:r>
            <a:r>
              <a:rPr lang="en-US" dirty="0" smtClean="0"/>
              <a:t> </a:t>
            </a:r>
            <a:r>
              <a:rPr lang="en-US" baseline="0" dirty="0" smtClean="0"/>
              <a:t>Killer supplements standard Linux out-of-memory handler</a:t>
            </a:r>
          </a:p>
          <a:p>
            <a:r>
              <a:rPr lang="en-US" dirty="0" smtClean="0"/>
              <a:t>Implementation:</a:t>
            </a:r>
          </a:p>
          <a:p>
            <a:pPr lvl="1"/>
            <a:r>
              <a:rPr lang="en-US" dirty="0" smtClean="0">
                <a:hlinkClick r:id="rId3"/>
              </a:rPr>
              <a:t>drivers/staging/android/</a:t>
            </a:r>
            <a:r>
              <a:rPr lang="en-US" dirty="0" err="1" smtClean="0">
                <a:hlinkClick r:id="rId3"/>
              </a:rPr>
              <a:t>lowmemorykiller.c</a:t>
            </a:r>
            <a:endParaRPr lang="en-US" dirty="0" smtClean="0"/>
          </a:p>
          <a:p>
            <a:pPr lvl="1"/>
            <a:r>
              <a:rPr lang="en-US" dirty="0" smtClean="0"/>
              <a:t>Setup (</a:t>
            </a:r>
            <a:r>
              <a:rPr lang="en-US" dirty="0" err="1" smtClean="0"/>
              <a:t>gingerbred</a:t>
            </a:r>
            <a:r>
              <a:rPr lang="en-US" dirty="0" smtClean="0"/>
              <a:t>): </a:t>
            </a:r>
            <a:r>
              <a:rPr lang="en-US" dirty="0" smtClean="0">
                <a:hlinkClick r:id="rId4"/>
              </a:rPr>
              <a:t>system/core/</a:t>
            </a:r>
            <a:r>
              <a:rPr lang="en-US" dirty="0" err="1" smtClean="0">
                <a:hlinkClick r:id="rId4"/>
              </a:rPr>
              <a:t>rootdir</a:t>
            </a:r>
            <a:r>
              <a:rPr lang="en-US" dirty="0" smtClean="0">
                <a:hlinkClick r:id="rId4"/>
              </a:rPr>
              <a:t>/</a:t>
            </a:r>
            <a:r>
              <a:rPr lang="en-US" dirty="0" err="1" smtClean="0">
                <a:hlinkClick r:id="rId4"/>
              </a:rPr>
              <a:t>init.rc</a:t>
            </a:r>
            <a:endParaRPr lang="en-US" dirty="0" smtClean="0"/>
          </a:p>
          <a:p>
            <a:pPr lvl="1"/>
            <a:r>
              <a:rPr lang="en-US" dirty="0" smtClean="0"/>
              <a:t>Setup (honeycomb+): </a:t>
            </a:r>
            <a:r>
              <a:rPr lang="en-US" sz="1900" dirty="0" smtClean="0">
                <a:hlinkClick r:id="rId5"/>
              </a:rPr>
              <a:t>frameworks/base/services/java/com/android/server/am/ProcessList.java</a:t>
            </a:r>
            <a:endParaRPr lang="en-US" sz="1900" dirty="0" smtClean="0"/>
          </a:p>
        </p:txBody>
      </p:sp>
    </p:spTree>
    <p:extLst>
      <p:ext uri="{BB962C8B-B14F-4D97-AF65-F5344CB8AC3E}">
        <p14:creationId xmlns:p14="http://schemas.microsoft.com/office/powerpoint/2010/main" val="21925878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Memory Killer (</a:t>
            </a:r>
            <a:r>
              <a:rPr lang="en-US" dirty="0" err="1" smtClean="0"/>
              <a:t>oom_adj</a:t>
            </a:r>
            <a:r>
              <a:rPr lang="en-US" dirty="0" smtClean="0"/>
              <a: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-16 to 15 range</a:t>
            </a:r>
          </a:p>
          <a:p>
            <a:pPr lvl="1"/>
            <a:r>
              <a:rPr lang="en-US" dirty="0" smtClean="0"/>
              <a:t>The higher the number, the MORE likely a process is to be killed under low memory conditions</a:t>
            </a:r>
          </a:p>
          <a:p>
            <a:r>
              <a:rPr lang="en-US" dirty="0" err="1"/>
              <a:t>i</a:t>
            </a:r>
            <a:r>
              <a:rPr lang="en-US" dirty="0" err="1" smtClean="0"/>
              <a:t>nit</a:t>
            </a:r>
            <a:r>
              <a:rPr lang="en-US" dirty="0" smtClean="0"/>
              <a:t> and its forked children (system processes) have an </a:t>
            </a:r>
            <a:r>
              <a:rPr lang="en-US" dirty="0" err="1" smtClean="0"/>
              <a:t>oom_adj</a:t>
            </a:r>
            <a:r>
              <a:rPr lang="en-US" dirty="0" smtClean="0"/>
              <a:t> of -16</a:t>
            </a:r>
          </a:p>
          <a:p>
            <a:pPr lvl="1"/>
            <a:r>
              <a:rPr lang="en-US" dirty="0" smtClean="0"/>
              <a:t>If any of them are killed, the system destabilizes</a:t>
            </a:r>
          </a:p>
          <a:p>
            <a:pPr lvl="0"/>
            <a:r>
              <a:rPr lang="en-US" dirty="0" err="1" smtClean="0"/>
              <a:t>android:persistant</a:t>
            </a:r>
            <a:r>
              <a:rPr lang="en-US" dirty="0" smtClean="0"/>
              <a:t> apps have an </a:t>
            </a:r>
            <a:r>
              <a:rPr lang="en-US" dirty="0" err="1" smtClean="0"/>
              <a:t>oom_adj</a:t>
            </a:r>
            <a:r>
              <a:rPr lang="en-US" baseline="0" dirty="0" smtClean="0"/>
              <a:t> value of -12</a:t>
            </a:r>
          </a:p>
          <a:p>
            <a:pPr lvl="1"/>
            <a:r>
              <a:rPr lang="en-US" dirty="0" smtClean="0"/>
              <a:t>Android apps (</a:t>
            </a:r>
            <a:r>
              <a:rPr lang="en-US" dirty="0" err="1" smtClean="0"/>
              <a:t>apks</a:t>
            </a:r>
            <a:r>
              <a:rPr lang="en-US" dirty="0" smtClean="0"/>
              <a:t>)</a:t>
            </a:r>
          </a:p>
          <a:p>
            <a:pPr lvl="1"/>
            <a:r>
              <a:rPr lang="en-US" dirty="0" smtClean="0"/>
              <a:t>&lt;application </a:t>
            </a:r>
            <a:r>
              <a:rPr lang="en-US" dirty="0" err="1" smtClean="0"/>
              <a:t>android:persistant</a:t>
            </a:r>
            <a:r>
              <a:rPr lang="en-US" dirty="0" smtClean="0"/>
              <a:t>=“true” … &gt;</a:t>
            </a:r>
          </a:p>
          <a:p>
            <a:pPr lvl="1"/>
            <a:r>
              <a:rPr lang="en-US" dirty="0" smtClean="0"/>
              <a:t>Only apps in the system image can request this.</a:t>
            </a:r>
          </a:p>
          <a:p>
            <a:pPr lvl="1"/>
            <a:r>
              <a:rPr lang="en-US" dirty="0" smtClean="0"/>
              <a:t>User installed apps cannot have</a:t>
            </a:r>
            <a:r>
              <a:rPr lang="en-US" baseline="0" dirty="0" smtClean="0"/>
              <a:t> this attribute</a:t>
            </a:r>
          </a:p>
          <a:p>
            <a:pPr lvl="1"/>
            <a:r>
              <a:rPr lang="en-US" baseline="0" dirty="0" smtClean="0"/>
              <a:t>More on this type of app later</a:t>
            </a:r>
            <a:endParaRPr lang="en-US" dirty="0" smtClean="0"/>
          </a:p>
          <a:p>
            <a:r>
              <a:rPr lang="en-US" dirty="0" smtClean="0"/>
              <a:t>App Processes have </a:t>
            </a:r>
            <a:r>
              <a:rPr lang="en-US" dirty="0" err="1" smtClean="0"/>
              <a:t>oom_adj</a:t>
            </a:r>
            <a:r>
              <a:rPr lang="en-US" dirty="0" smtClean="0"/>
              <a:t> values based on their current state</a:t>
            </a:r>
            <a:endParaRPr lang="en-US" dirty="0"/>
          </a:p>
        </p:txBody>
      </p:sp>
    </p:spTree>
    <p:extLst>
      <p:ext uri="{BB962C8B-B14F-4D97-AF65-F5344CB8AC3E}">
        <p14:creationId xmlns:p14="http://schemas.microsoft.com/office/powerpoint/2010/main" val="29450857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Low Memory Killer (process</a:t>
            </a:r>
            <a:r>
              <a:rPr lang="en-US" baseline="0" dirty="0" smtClean="0"/>
              <a:t> states)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Android Application (</a:t>
            </a:r>
            <a:r>
              <a:rPr lang="en-US" dirty="0" err="1" smtClean="0"/>
              <a:t>apk</a:t>
            </a:r>
            <a:r>
              <a:rPr lang="en-US" dirty="0" smtClean="0"/>
              <a:t>) priorities (highest to lowest)</a:t>
            </a:r>
          </a:p>
          <a:p>
            <a:pPr lvl="1"/>
            <a:r>
              <a:rPr lang="en-US" dirty="0" smtClean="0"/>
              <a:t>Foreground – an app the user is aware of</a:t>
            </a:r>
            <a:endParaRPr lang="en-US" baseline="0" dirty="0" smtClean="0"/>
          </a:p>
          <a:p>
            <a:pPr lvl="2"/>
            <a:r>
              <a:rPr lang="en-US" baseline="0" dirty="0" smtClean="0"/>
              <a:t>An</a:t>
            </a:r>
            <a:r>
              <a:rPr lang="en-US" dirty="0" smtClean="0"/>
              <a:t> activity with focus</a:t>
            </a:r>
            <a:endParaRPr lang="en-US" baseline="0" dirty="0" smtClean="0"/>
          </a:p>
          <a:p>
            <a:pPr lvl="2"/>
            <a:r>
              <a:rPr lang="en-US" baseline="0" dirty="0" smtClean="0"/>
              <a:t>A Foreground Service (</a:t>
            </a:r>
            <a:r>
              <a:rPr lang="en-US" baseline="0" dirty="0" err="1" smtClean="0"/>
              <a:t>ie</a:t>
            </a:r>
            <a:r>
              <a:rPr lang="en-US" baseline="0" dirty="0" smtClean="0"/>
              <a:t> music player)</a:t>
            </a:r>
          </a:p>
          <a:p>
            <a:pPr lvl="2"/>
            <a:r>
              <a:rPr lang="en-US" dirty="0" smtClean="0"/>
              <a:t>A Broadcast Receiver in </a:t>
            </a:r>
            <a:r>
              <a:rPr lang="en-US" dirty="0" err="1" smtClean="0"/>
              <a:t>onReceive</a:t>
            </a:r>
            <a:r>
              <a:rPr lang="en-US" dirty="0" smtClean="0"/>
              <a:t>()</a:t>
            </a:r>
            <a:endParaRPr lang="en-US" baseline="0" dirty="0" smtClean="0"/>
          </a:p>
          <a:p>
            <a:pPr lvl="1"/>
            <a:r>
              <a:rPr lang="en-US" baseline="0" dirty="0" smtClean="0"/>
              <a:t>Visible a paused activity that’s still visible</a:t>
            </a:r>
          </a:p>
          <a:p>
            <a:pPr lvl="2"/>
            <a:r>
              <a:rPr lang="en-US" dirty="0" smtClean="0"/>
              <a:t>Foreground process is semi-</a:t>
            </a:r>
            <a:r>
              <a:rPr lang="en-US" dirty="0" err="1" smtClean="0"/>
              <a:t>transpaent</a:t>
            </a:r>
            <a:endParaRPr lang="en-US" baseline="0" dirty="0" smtClean="0"/>
          </a:p>
          <a:p>
            <a:pPr lvl="1"/>
            <a:r>
              <a:rPr lang="en-US" baseline="0" dirty="0" smtClean="0"/>
              <a:t>Service processes</a:t>
            </a:r>
          </a:p>
          <a:p>
            <a:pPr lvl="2"/>
            <a:r>
              <a:rPr lang="en-US" dirty="0" smtClean="0"/>
              <a:t>No visible activities</a:t>
            </a:r>
          </a:p>
          <a:p>
            <a:pPr lvl="2"/>
            <a:r>
              <a:rPr lang="en-US" baseline="0" dirty="0" smtClean="0"/>
              <a:t>Hosting a Service that’s in the running state</a:t>
            </a:r>
          </a:p>
          <a:p>
            <a:pPr lvl="1"/>
            <a:r>
              <a:rPr lang="en-US" baseline="0" dirty="0" smtClean="0"/>
              <a:t>Background processes</a:t>
            </a:r>
          </a:p>
          <a:p>
            <a:pPr lvl="2"/>
            <a:r>
              <a:rPr lang="en-US" dirty="0" smtClean="0"/>
              <a:t>Activities in Stopped state</a:t>
            </a:r>
          </a:p>
          <a:p>
            <a:pPr lvl="2"/>
            <a:r>
              <a:rPr lang="en-US" baseline="0" dirty="0" smtClean="0"/>
              <a:t>Services</a:t>
            </a:r>
            <a:r>
              <a:rPr lang="en-US" dirty="0" smtClean="0"/>
              <a:t> that are not active</a:t>
            </a:r>
            <a:endParaRPr lang="en-US" baseline="0" dirty="0" smtClean="0"/>
          </a:p>
          <a:p>
            <a:pPr lvl="1"/>
            <a:r>
              <a:rPr lang="en-US" baseline="0" dirty="0" smtClean="0"/>
              <a:t>Empty processes</a:t>
            </a:r>
          </a:p>
          <a:p>
            <a:pPr lvl="2"/>
            <a:r>
              <a:rPr lang="en-US" dirty="0" smtClean="0"/>
              <a:t>Why even have these? To restart this app if it’s restarted.</a:t>
            </a:r>
          </a:p>
          <a:p>
            <a:r>
              <a:rPr lang="en-US" dirty="0" smtClean="0"/>
              <a:t>See the </a:t>
            </a:r>
            <a:r>
              <a:rPr lang="en-US" dirty="0" smtClean="0">
                <a:hlinkClick r:id="rId2"/>
              </a:rPr>
              <a:t>android docs</a:t>
            </a:r>
            <a:r>
              <a:rPr lang="en-US" dirty="0" smtClean="0"/>
              <a:t> for more details</a:t>
            </a:r>
          </a:p>
        </p:txBody>
      </p:sp>
    </p:spTree>
    <p:extLst>
      <p:ext uri="{BB962C8B-B14F-4D97-AF65-F5344CB8AC3E}">
        <p14:creationId xmlns:p14="http://schemas.microsoft.com/office/powerpoint/2010/main" val="39376102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Low Memory Killer (state prioritization)</a:t>
            </a:r>
            <a:endParaRPr lang="en-US" dirty="0"/>
          </a:p>
        </p:txBody>
      </p:sp>
      <p:sp>
        <p:nvSpPr>
          <p:cNvPr id="3" name="Content Placeholder 2"/>
          <p:cNvSpPr>
            <a:spLocks noGrp="1"/>
          </p:cNvSpPr>
          <p:nvPr>
            <p:ph idx="1"/>
          </p:nvPr>
        </p:nvSpPr>
        <p:spPr/>
        <p:txBody>
          <a:bodyPr>
            <a:normAutofit fontScale="92500" lnSpcReduction="10000"/>
          </a:bodyPr>
          <a:lstStyle/>
          <a:p>
            <a:r>
              <a:rPr lang="en-US" sz="2800" dirty="0" smtClean="0"/>
              <a:t>From Setup </a:t>
            </a:r>
            <a:r>
              <a:rPr lang="en-US" sz="2800" dirty="0" err="1" smtClean="0"/>
              <a:t>gingerbred</a:t>
            </a:r>
            <a:r>
              <a:rPr lang="en-US" sz="2800" dirty="0" smtClean="0"/>
              <a:t>:</a:t>
            </a:r>
            <a:r>
              <a:rPr lang="en-US" sz="2800" baseline="0" dirty="0" smtClean="0"/>
              <a:t> </a:t>
            </a:r>
            <a:r>
              <a:rPr lang="en-US" sz="2800" dirty="0" smtClean="0"/>
              <a:t>system/core/</a:t>
            </a:r>
            <a:r>
              <a:rPr lang="en-US" sz="2800" dirty="0" err="1" smtClean="0"/>
              <a:t>rootdir</a:t>
            </a:r>
            <a:r>
              <a:rPr lang="en-US" sz="2800" dirty="0" smtClean="0"/>
              <a:t>/</a:t>
            </a:r>
            <a:r>
              <a:rPr lang="en-US" sz="2800" dirty="0" err="1" smtClean="0"/>
              <a:t>init.rc</a:t>
            </a:r>
            <a:endParaRPr lang="en-US" sz="2800" dirty="0" smtClean="0"/>
          </a:p>
          <a:p>
            <a:pPr marL="457200" lvl="1" indent="0">
              <a:buNone/>
            </a:pPr>
            <a:r>
              <a:rPr lang="en-US" sz="2000" dirty="0" smtClean="0">
                <a:latin typeface="Courier New" pitchFamily="49" charset="0"/>
                <a:cs typeface="Courier New" pitchFamily="49" charset="0"/>
              </a:rPr>
              <a:t># Define the </a:t>
            </a:r>
            <a:r>
              <a:rPr lang="en-US" sz="2000" dirty="0" err="1" smtClean="0">
                <a:latin typeface="Courier New" pitchFamily="49" charset="0"/>
                <a:cs typeface="Courier New" pitchFamily="49" charset="0"/>
              </a:rPr>
              <a:t>oom_adj</a:t>
            </a:r>
            <a:r>
              <a:rPr lang="en-US" sz="2000" dirty="0" smtClean="0">
                <a:latin typeface="Courier New" pitchFamily="49" charset="0"/>
                <a:cs typeface="Courier New" pitchFamily="49" charset="0"/>
              </a:rPr>
              <a:t> values for the classes of</a:t>
            </a:r>
          </a:p>
          <a:p>
            <a:pPr marL="457200" lvl="1" indent="0">
              <a:buNone/>
            </a:pPr>
            <a:r>
              <a:rPr lang="en-US" sz="2000" dirty="0">
                <a:latin typeface="Courier New" pitchFamily="49" charset="0"/>
                <a:cs typeface="Courier New" pitchFamily="49" charset="0"/>
              </a:rPr>
              <a:t>#</a:t>
            </a:r>
            <a:r>
              <a:rPr lang="en-US" sz="2000" dirty="0" smtClean="0">
                <a:latin typeface="Courier New" pitchFamily="49" charset="0"/>
                <a:cs typeface="Courier New" pitchFamily="49" charset="0"/>
              </a:rPr>
              <a:t> processes that can be killed by the kernel.  </a:t>
            </a:r>
          </a:p>
          <a:p>
            <a:pPr marL="457200" lvl="1" indent="0">
              <a:buNone/>
            </a:pPr>
            <a:r>
              <a:rPr lang="en-US" sz="2000" dirty="0" smtClean="0">
                <a:latin typeface="Courier New" pitchFamily="49" charset="0"/>
                <a:cs typeface="Courier New" pitchFamily="49" charset="0"/>
              </a:rPr>
              <a:t># These are used in </a:t>
            </a:r>
            <a:r>
              <a:rPr lang="en-US" sz="2000" dirty="0" err="1" smtClean="0">
                <a:latin typeface="Courier New" pitchFamily="49" charset="0"/>
                <a:cs typeface="Courier New" pitchFamily="49" charset="0"/>
              </a:rPr>
              <a:t>ActivityManagerService</a:t>
            </a:r>
            <a:r>
              <a:rPr lang="en-US" sz="2000" dirty="0" smtClean="0">
                <a:latin typeface="Courier New" pitchFamily="49" charset="0"/>
                <a:cs typeface="Courier New" pitchFamily="49" charset="0"/>
              </a:rPr>
              <a:t>.</a:t>
            </a:r>
          </a:p>
          <a:p>
            <a:pPr marL="457200" lvl="1" indent="0">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setprop</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ro.FOREGROUND_APP_ADJ</a:t>
            </a:r>
            <a:r>
              <a:rPr lang="en-US" sz="2000" dirty="0" smtClean="0">
                <a:latin typeface="Courier New" pitchFamily="49" charset="0"/>
                <a:cs typeface="Courier New" pitchFamily="49" charset="0"/>
              </a:rPr>
              <a:t> 0</a:t>
            </a:r>
          </a:p>
          <a:p>
            <a:pPr marL="457200" lvl="1" indent="0">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setprop</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ro.VISIBLE_APP_ADJ</a:t>
            </a:r>
            <a:r>
              <a:rPr lang="en-US" sz="2000" dirty="0" smtClean="0">
                <a:latin typeface="Courier New" pitchFamily="49" charset="0"/>
                <a:cs typeface="Courier New" pitchFamily="49" charset="0"/>
              </a:rPr>
              <a:t> 1</a:t>
            </a:r>
          </a:p>
          <a:p>
            <a:pPr marL="457200" lvl="1" indent="0">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setprop</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ro.PERCEPTIBLE_APP_ADJ</a:t>
            </a:r>
            <a:r>
              <a:rPr lang="en-US" sz="2000" dirty="0" smtClean="0">
                <a:latin typeface="Courier New" pitchFamily="49" charset="0"/>
                <a:cs typeface="Courier New" pitchFamily="49" charset="0"/>
              </a:rPr>
              <a:t> 2</a:t>
            </a:r>
          </a:p>
          <a:p>
            <a:pPr marL="457200" lvl="1" indent="0">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setprop</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ro.HEAVY_WEIGHT_APP_ADJ</a:t>
            </a:r>
            <a:r>
              <a:rPr lang="en-US" sz="2000" dirty="0" smtClean="0">
                <a:latin typeface="Courier New" pitchFamily="49" charset="0"/>
                <a:cs typeface="Courier New" pitchFamily="49" charset="0"/>
              </a:rPr>
              <a:t> 3</a:t>
            </a:r>
          </a:p>
          <a:p>
            <a:pPr marL="457200" lvl="1" indent="0">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setprop</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ro.SECONDARY_SERVER_ADJ</a:t>
            </a:r>
            <a:r>
              <a:rPr lang="en-US" sz="2000" dirty="0" smtClean="0">
                <a:latin typeface="Courier New" pitchFamily="49" charset="0"/>
                <a:cs typeface="Courier New" pitchFamily="49" charset="0"/>
              </a:rPr>
              <a:t> 4</a:t>
            </a:r>
          </a:p>
          <a:p>
            <a:pPr marL="457200" lvl="1" indent="0">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setprop</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ro.BACKUP_APP_ADJ</a:t>
            </a:r>
            <a:r>
              <a:rPr lang="en-US" sz="2000" dirty="0" smtClean="0">
                <a:latin typeface="Courier New" pitchFamily="49" charset="0"/>
                <a:cs typeface="Courier New" pitchFamily="49" charset="0"/>
              </a:rPr>
              <a:t> 5</a:t>
            </a:r>
          </a:p>
          <a:p>
            <a:pPr marL="457200" lvl="1" indent="0">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setprop</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ro.HOME_APP_ADJ</a:t>
            </a:r>
            <a:r>
              <a:rPr lang="en-US" sz="2000" dirty="0" smtClean="0">
                <a:latin typeface="Courier New" pitchFamily="49" charset="0"/>
                <a:cs typeface="Courier New" pitchFamily="49" charset="0"/>
              </a:rPr>
              <a:t> 6</a:t>
            </a:r>
          </a:p>
          <a:p>
            <a:pPr marL="457200" lvl="1" indent="0">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setprop</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ro.HIDDEN_APP_MIN_ADJ</a:t>
            </a:r>
            <a:r>
              <a:rPr lang="en-US" sz="2000" dirty="0" smtClean="0">
                <a:latin typeface="Courier New" pitchFamily="49" charset="0"/>
                <a:cs typeface="Courier New" pitchFamily="49" charset="0"/>
              </a:rPr>
              <a:t> 7</a:t>
            </a:r>
          </a:p>
          <a:p>
            <a:pPr marL="457200" lvl="1" indent="0">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setprop</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ro.EMPTY_APP_ADJ</a:t>
            </a:r>
            <a:r>
              <a:rPr lang="en-US" sz="2000" dirty="0" smtClean="0">
                <a:latin typeface="Courier New" pitchFamily="49" charset="0"/>
                <a:cs typeface="Courier New" pitchFamily="49" charset="0"/>
              </a:rPr>
              <a:t> 15</a:t>
            </a:r>
            <a:endParaRPr lang="en-US" sz="2000" dirty="0">
              <a:latin typeface="Courier New" pitchFamily="49" charset="0"/>
              <a:cs typeface="Courier New" pitchFamily="49" charset="0"/>
            </a:endParaRPr>
          </a:p>
        </p:txBody>
      </p:sp>
    </p:spTree>
    <p:extLst>
      <p:ext uri="{BB962C8B-B14F-4D97-AF65-F5344CB8AC3E}">
        <p14:creationId xmlns:p14="http://schemas.microsoft.com/office/powerpoint/2010/main" val="15348786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Low Memory Killer (memory prioritization)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Killing processes </a:t>
            </a:r>
            <a:r>
              <a:rPr lang="en-US" u="sng" dirty="0" smtClean="0"/>
              <a:t>before</a:t>
            </a:r>
            <a:r>
              <a:rPr lang="en-US" u="none" dirty="0" smtClean="0"/>
              <a:t> we’re out of memory</a:t>
            </a:r>
          </a:p>
          <a:p>
            <a:r>
              <a:rPr lang="en-US" sz="2800" dirty="0" smtClean="0"/>
              <a:t>From Setup </a:t>
            </a:r>
            <a:r>
              <a:rPr lang="en-US" sz="2800" dirty="0" err="1" smtClean="0"/>
              <a:t>gingerbred</a:t>
            </a:r>
            <a:r>
              <a:rPr lang="en-US" sz="2800" dirty="0" smtClean="0"/>
              <a:t>:</a:t>
            </a:r>
            <a:r>
              <a:rPr lang="en-US" sz="2800" baseline="0" dirty="0" smtClean="0"/>
              <a:t> </a:t>
            </a:r>
            <a:r>
              <a:rPr lang="en-US" sz="2800" dirty="0" smtClean="0"/>
              <a:t>system/core/</a:t>
            </a:r>
            <a:r>
              <a:rPr lang="en-US" sz="2800" dirty="0" err="1" smtClean="0"/>
              <a:t>rootdir</a:t>
            </a:r>
            <a:r>
              <a:rPr lang="en-US" sz="2800" dirty="0" smtClean="0"/>
              <a:t>/</a:t>
            </a:r>
            <a:r>
              <a:rPr lang="en-US" sz="2800" dirty="0" err="1" smtClean="0"/>
              <a:t>init.rc</a:t>
            </a:r>
            <a:endParaRPr lang="en-US" sz="2800" dirty="0" smtClean="0"/>
          </a:p>
          <a:p>
            <a:pPr marL="457200" lvl="1" indent="0">
              <a:buNone/>
            </a:pP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Define the memory thresholds at which the </a:t>
            </a:r>
            <a:endParaRPr lang="en-US" sz="2000" dirty="0" smtClean="0">
              <a:latin typeface="Courier New" pitchFamily="49" charset="0"/>
              <a:cs typeface="Courier New" pitchFamily="49" charset="0"/>
            </a:endParaRPr>
          </a:p>
          <a:p>
            <a:pPr marL="457200" lvl="1" indent="0">
              <a:buNone/>
            </a:pPr>
            <a:r>
              <a:rPr lang="en-US" sz="2000" dirty="0" smtClean="0">
                <a:latin typeface="Courier New" pitchFamily="49" charset="0"/>
                <a:cs typeface="Courier New" pitchFamily="49" charset="0"/>
              </a:rPr>
              <a:t># above </a:t>
            </a:r>
            <a:r>
              <a:rPr lang="en-US" sz="2000" dirty="0">
                <a:latin typeface="Courier New" pitchFamily="49" charset="0"/>
                <a:cs typeface="Courier New" pitchFamily="49" charset="0"/>
              </a:rPr>
              <a:t>process classes </a:t>
            </a:r>
            <a:r>
              <a:rPr lang="en-US" sz="2000" dirty="0" smtClean="0">
                <a:latin typeface="Courier New" pitchFamily="49" charset="0"/>
                <a:cs typeface="Courier New" pitchFamily="49" charset="0"/>
              </a:rPr>
              <a:t>will </a:t>
            </a:r>
            <a:r>
              <a:rPr lang="en-US" sz="2000" dirty="0">
                <a:latin typeface="Courier New" pitchFamily="49" charset="0"/>
                <a:cs typeface="Courier New" pitchFamily="49" charset="0"/>
              </a:rPr>
              <a:t>be killed.  </a:t>
            </a:r>
            <a:endParaRPr lang="en-US" sz="2000" dirty="0" smtClean="0">
              <a:latin typeface="Courier New" pitchFamily="49" charset="0"/>
              <a:cs typeface="Courier New" pitchFamily="49" charset="0"/>
            </a:endParaRPr>
          </a:p>
          <a:p>
            <a:pPr marL="457200" lvl="1" indent="0">
              <a:buNone/>
            </a:pPr>
            <a:r>
              <a:rPr lang="en-US" sz="2000" dirty="0" smtClean="0">
                <a:latin typeface="Courier New" pitchFamily="49" charset="0"/>
                <a:cs typeface="Courier New" pitchFamily="49" charset="0"/>
              </a:rPr>
              <a:t># These </a:t>
            </a:r>
            <a:r>
              <a:rPr lang="en-US" sz="2000" dirty="0">
                <a:latin typeface="Courier New" pitchFamily="49" charset="0"/>
                <a:cs typeface="Courier New" pitchFamily="49" charset="0"/>
              </a:rPr>
              <a:t>numbers are in pages (4k).</a:t>
            </a:r>
          </a:p>
          <a:p>
            <a:pPr marL="457200" lvl="1"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setprop</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ro.FOREGROUND_APP_MEM</a:t>
            </a:r>
            <a:r>
              <a:rPr lang="en-US" sz="2000" dirty="0">
                <a:latin typeface="Courier New" pitchFamily="49" charset="0"/>
                <a:cs typeface="Courier New" pitchFamily="49" charset="0"/>
              </a:rPr>
              <a:t> 2048</a:t>
            </a:r>
          </a:p>
          <a:p>
            <a:pPr marL="457200" lvl="1"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setprop</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ro.VISIBLE_APP_MEM</a:t>
            </a:r>
            <a:r>
              <a:rPr lang="en-US" sz="2000" dirty="0">
                <a:latin typeface="Courier New" pitchFamily="49" charset="0"/>
                <a:cs typeface="Courier New" pitchFamily="49" charset="0"/>
              </a:rPr>
              <a:t> 3072</a:t>
            </a:r>
          </a:p>
          <a:p>
            <a:pPr marL="457200" lvl="1"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setprop</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ro.PERCEPTIBLE_APP_MEM</a:t>
            </a:r>
            <a:r>
              <a:rPr lang="en-US" sz="2000" dirty="0">
                <a:latin typeface="Courier New" pitchFamily="49" charset="0"/>
                <a:cs typeface="Courier New" pitchFamily="49" charset="0"/>
              </a:rPr>
              <a:t> 4096</a:t>
            </a:r>
          </a:p>
          <a:p>
            <a:pPr marL="457200" lvl="1"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setprop</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ro.HEAVY_WEIGHT_APP_MEM</a:t>
            </a:r>
            <a:r>
              <a:rPr lang="en-US" sz="2000" dirty="0">
                <a:latin typeface="Courier New" pitchFamily="49" charset="0"/>
                <a:cs typeface="Courier New" pitchFamily="49" charset="0"/>
              </a:rPr>
              <a:t> 4096</a:t>
            </a:r>
          </a:p>
          <a:p>
            <a:pPr marL="457200" lvl="1"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setprop</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ro.SECONDARY_SERVER_MEM</a:t>
            </a:r>
            <a:r>
              <a:rPr lang="en-US" sz="2000" dirty="0">
                <a:latin typeface="Courier New" pitchFamily="49" charset="0"/>
                <a:cs typeface="Courier New" pitchFamily="49" charset="0"/>
              </a:rPr>
              <a:t> 6144</a:t>
            </a:r>
          </a:p>
          <a:p>
            <a:pPr marL="457200" lvl="1"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setprop</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ro.BACKUP_APP_MEM</a:t>
            </a:r>
            <a:r>
              <a:rPr lang="en-US" sz="2000" dirty="0">
                <a:latin typeface="Courier New" pitchFamily="49" charset="0"/>
                <a:cs typeface="Courier New" pitchFamily="49" charset="0"/>
              </a:rPr>
              <a:t> 6144</a:t>
            </a:r>
          </a:p>
          <a:p>
            <a:pPr marL="457200" lvl="1"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setprop</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ro.HOME_APP_MEM</a:t>
            </a:r>
            <a:r>
              <a:rPr lang="en-US" sz="2000" dirty="0">
                <a:latin typeface="Courier New" pitchFamily="49" charset="0"/>
                <a:cs typeface="Courier New" pitchFamily="49" charset="0"/>
              </a:rPr>
              <a:t> 6144</a:t>
            </a:r>
          </a:p>
          <a:p>
            <a:pPr marL="457200" lvl="1"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setprop</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ro.HIDDEN_APP_MEM</a:t>
            </a:r>
            <a:r>
              <a:rPr lang="en-US" sz="2000" dirty="0">
                <a:latin typeface="Courier New" pitchFamily="49" charset="0"/>
                <a:cs typeface="Courier New" pitchFamily="49" charset="0"/>
              </a:rPr>
              <a:t> 7168</a:t>
            </a:r>
          </a:p>
          <a:p>
            <a:pPr marL="457200" lvl="1"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setprop</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ro.EMPTY_APP_MEM</a:t>
            </a: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8192</a:t>
            </a:r>
          </a:p>
          <a:p>
            <a:r>
              <a:rPr lang="en-US" sz="2800" dirty="0" smtClean="0"/>
              <a:t>Honeycomb+ is smarter,</a:t>
            </a:r>
            <a:r>
              <a:rPr lang="en-US" sz="2800" baseline="0" dirty="0" smtClean="0"/>
              <a:t> using an algorithm that takes the memory size of the system into account.</a:t>
            </a:r>
          </a:p>
        </p:txBody>
      </p:sp>
    </p:spTree>
    <p:extLst>
      <p:ext uri="{BB962C8B-B14F-4D97-AF65-F5344CB8AC3E}">
        <p14:creationId xmlns:p14="http://schemas.microsoft.com/office/powerpoint/2010/main" val="15929011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Logger</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Most</a:t>
            </a:r>
            <a:r>
              <a:rPr lang="en-US" baseline="0" dirty="0" smtClean="0"/>
              <a:t> Linux systems use internal storage</a:t>
            </a:r>
          </a:p>
          <a:p>
            <a:r>
              <a:rPr lang="en-US" dirty="0" smtClean="0"/>
              <a:t>Must</a:t>
            </a:r>
            <a:r>
              <a:rPr lang="en-US" baseline="0" dirty="0" smtClean="0"/>
              <a:t> be in-memory for Android</a:t>
            </a:r>
          </a:p>
          <a:p>
            <a:r>
              <a:rPr lang="en-US" baseline="0" dirty="0" err="1" smtClean="0"/>
              <a:t>liblog</a:t>
            </a:r>
            <a:r>
              <a:rPr lang="en-US" baseline="0" dirty="0" smtClean="0"/>
              <a:t> for C programmers</a:t>
            </a:r>
          </a:p>
          <a:p>
            <a:r>
              <a:rPr lang="en-US" baseline="0" dirty="0" smtClean="0"/>
              <a:t>Auto-rotated logs in the kernel</a:t>
            </a:r>
          </a:p>
          <a:p>
            <a:pPr lvl="1"/>
            <a:r>
              <a:rPr lang="en-US" dirty="0" smtClean="0"/>
              <a:t>/</a:t>
            </a:r>
            <a:r>
              <a:rPr lang="en-US" dirty="0" err="1" smtClean="0"/>
              <a:t>dev</a:t>
            </a:r>
            <a:r>
              <a:rPr lang="en-US" dirty="0" smtClean="0"/>
              <a:t>/log/main (64k)</a:t>
            </a:r>
          </a:p>
          <a:p>
            <a:pPr lvl="2"/>
            <a:r>
              <a:rPr lang="en-US" dirty="0" err="1" smtClean="0"/>
              <a:t>Log.</a:t>
            </a:r>
            <a:r>
              <a:rPr lang="en-US" i="1" dirty="0" err="1" smtClean="0"/>
              <a:t>x</a:t>
            </a:r>
            <a:r>
              <a:rPr lang="en-US" i="0" dirty="0" smtClean="0"/>
              <a:t>()</a:t>
            </a:r>
            <a:r>
              <a:rPr lang="en-US" i="0" baseline="0" dirty="0" smtClean="0"/>
              <a:t> use this log</a:t>
            </a:r>
            <a:endParaRPr lang="en-US" dirty="0" smtClean="0"/>
          </a:p>
          <a:p>
            <a:pPr lvl="1"/>
            <a:r>
              <a:rPr lang="en-US" dirty="0" smtClean="0"/>
              <a:t>/</a:t>
            </a:r>
            <a:r>
              <a:rPr lang="en-US" dirty="0" err="1" smtClean="0"/>
              <a:t>dev</a:t>
            </a:r>
            <a:r>
              <a:rPr lang="en-US" dirty="0" smtClean="0"/>
              <a:t>/log/system (64k)</a:t>
            </a:r>
          </a:p>
          <a:p>
            <a:pPr lvl="2"/>
            <a:r>
              <a:rPr lang="en-US" dirty="0" err="1" smtClean="0"/>
              <a:t>Slog.</a:t>
            </a:r>
            <a:r>
              <a:rPr lang="en-US" i="1" dirty="0" err="1" smtClean="0"/>
              <a:t>x</a:t>
            </a:r>
            <a:r>
              <a:rPr lang="en-US" i="0" dirty="0" smtClean="0"/>
              <a:t>()</a:t>
            </a:r>
            <a:r>
              <a:rPr lang="en-US" i="0" baseline="0" dirty="0" smtClean="0"/>
              <a:t> uses this log</a:t>
            </a:r>
          </a:p>
          <a:p>
            <a:pPr lvl="2"/>
            <a:r>
              <a:rPr lang="en-US" i="0" baseline="0" dirty="0" smtClean="0"/>
              <a:t>Not exposed to app developers</a:t>
            </a:r>
          </a:p>
          <a:p>
            <a:pPr lvl="1"/>
            <a:r>
              <a:rPr lang="en-US" dirty="0" smtClean="0"/>
              <a:t>/</a:t>
            </a:r>
            <a:r>
              <a:rPr lang="en-US" dirty="0" err="1" smtClean="0"/>
              <a:t>dev</a:t>
            </a:r>
            <a:r>
              <a:rPr lang="en-US" dirty="0" smtClean="0"/>
              <a:t>/log/events (256k)</a:t>
            </a:r>
          </a:p>
          <a:p>
            <a:pPr lvl="2"/>
            <a:r>
              <a:rPr lang="en-US" dirty="0" smtClean="0"/>
              <a:t>System events logged here</a:t>
            </a:r>
          </a:p>
          <a:p>
            <a:pPr lvl="2"/>
            <a:r>
              <a:rPr lang="en-US" dirty="0" smtClean="0"/>
              <a:t>Garbage</a:t>
            </a:r>
            <a:r>
              <a:rPr lang="en-US" baseline="0" dirty="0" smtClean="0"/>
              <a:t> collection, </a:t>
            </a:r>
            <a:r>
              <a:rPr lang="en-US" baseline="0" dirty="0" err="1" smtClean="0"/>
              <a:t>Activiy</a:t>
            </a:r>
            <a:r>
              <a:rPr lang="en-US" baseline="0" dirty="0" smtClean="0"/>
              <a:t> Manager, system watchdogs</a:t>
            </a:r>
          </a:p>
          <a:p>
            <a:pPr lvl="2"/>
            <a:r>
              <a:rPr lang="en-US" baseline="0" dirty="0" smtClean="0"/>
              <a:t>Exposed as a private class</a:t>
            </a:r>
          </a:p>
          <a:p>
            <a:pPr lvl="1"/>
            <a:r>
              <a:rPr lang="en-US" dirty="0" smtClean="0"/>
              <a:t>/</a:t>
            </a:r>
            <a:r>
              <a:rPr lang="en-US" dirty="0" err="1" smtClean="0"/>
              <a:t>dev</a:t>
            </a:r>
            <a:r>
              <a:rPr lang="en-US" dirty="0" smtClean="0"/>
              <a:t>/log/radio (64k)</a:t>
            </a:r>
          </a:p>
        </p:txBody>
      </p:sp>
    </p:spTree>
    <p:extLst>
      <p:ext uri="{BB962C8B-B14F-4D97-AF65-F5344CB8AC3E}">
        <p14:creationId xmlns:p14="http://schemas.microsoft.com/office/powerpoint/2010/main" val="40234401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Logger</a:t>
            </a:r>
            <a:endParaRPr lang="en-US" dirty="0"/>
          </a:p>
        </p:txBody>
      </p:sp>
      <p:sp>
        <p:nvSpPr>
          <p:cNvPr id="3" name="Content Placeholder 2"/>
          <p:cNvSpPr>
            <a:spLocks noGrp="1"/>
          </p:cNvSpPr>
          <p:nvPr>
            <p:ph idx="1"/>
          </p:nvPr>
        </p:nvSpPr>
        <p:spPr/>
        <p:txBody>
          <a:bodyPr>
            <a:normAutofit lnSpcReduction="10000"/>
          </a:bodyPr>
          <a:lstStyle/>
          <a:p>
            <a:pPr lvl="0"/>
            <a:r>
              <a:rPr lang="en-US" smtClean="0"/>
              <a:t>Log read/write done via normal Linux file I/O</a:t>
            </a:r>
          </a:p>
          <a:p>
            <a:pPr lvl="1"/>
            <a:r>
              <a:rPr lang="en-US" smtClean="0"/>
              <a:t>Calls to open(), write(), and close() are extremely low-overhead on these devices</a:t>
            </a:r>
          </a:p>
          <a:p>
            <a:pPr lvl="1"/>
            <a:r>
              <a:rPr lang="en-US" smtClean="0"/>
              <a:t>Each read() returns exactly one log entry (up to 4KB) and can be both blocking and non-blocking</a:t>
            </a:r>
          </a:p>
          <a:p>
            <a:pPr lvl="1"/>
            <a:r>
              <a:rPr lang="en-US" smtClean="0"/>
              <a:t>Apps must request READLOGS permission to read the logs.</a:t>
            </a:r>
          </a:p>
          <a:p>
            <a:pPr lvl="1"/>
            <a:r>
              <a:rPr lang="en-US" smtClean="0"/>
              <a:t>Implementation at </a:t>
            </a:r>
          </a:p>
          <a:p>
            <a:pPr lvl="2"/>
            <a:r>
              <a:rPr lang="en-US" smtClean="0">
                <a:hlinkClick r:id="rId2"/>
              </a:rPr>
              <a:t>drivers/staging/android/logger.h</a:t>
            </a:r>
            <a:endParaRPr lang="en-US" smtClean="0"/>
          </a:p>
          <a:p>
            <a:pPr lvl="2"/>
            <a:r>
              <a:rPr lang="en-US" smtClean="0">
                <a:hlinkClick r:id="rId3"/>
              </a:rPr>
              <a:t>drivers/staging/android/logger.c</a:t>
            </a:r>
            <a:endParaRPr lang="en-US" dirty="0" smtClean="0"/>
          </a:p>
        </p:txBody>
      </p:sp>
    </p:spTree>
    <p:extLst>
      <p:ext uri="{BB962C8B-B14F-4D97-AF65-F5344CB8AC3E}">
        <p14:creationId xmlns:p14="http://schemas.microsoft.com/office/powerpoint/2010/main" val="42612449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75772"/>
          </a:xfrm>
        </p:spPr>
        <p:txBody>
          <a:bodyPr/>
          <a:lstStyle/>
          <a:p>
            <a:r>
              <a:rPr lang="en-US" dirty="0" smtClean="0"/>
              <a:t>Paranoid Network</a:t>
            </a:r>
            <a:r>
              <a:rPr lang="en-US" baseline="0" dirty="0" smtClean="0"/>
              <a:t> Security</a:t>
            </a:r>
            <a:endParaRPr lang="en-US" dirty="0"/>
          </a:p>
        </p:txBody>
      </p:sp>
      <p:sp>
        <p:nvSpPr>
          <p:cNvPr id="3" name="Content Placeholder 2"/>
          <p:cNvSpPr>
            <a:spLocks noGrp="1"/>
          </p:cNvSpPr>
          <p:nvPr>
            <p:ph idx="1"/>
          </p:nvPr>
        </p:nvSpPr>
        <p:spPr>
          <a:xfrm>
            <a:off x="436324" y="865910"/>
            <a:ext cx="4572000" cy="707886"/>
          </a:xfrm>
        </p:spPr>
        <p:txBody>
          <a:bodyPr>
            <a:normAutofit fontScale="77500" lnSpcReduction="20000"/>
          </a:bodyPr>
          <a:lstStyle/>
          <a:p>
            <a:r>
              <a:rPr lang="en-US" sz="3000" dirty="0" smtClean="0"/>
              <a:t>Restrict net access using GID of </a:t>
            </a:r>
            <a:r>
              <a:rPr lang="en-US" sz="3000" dirty="0"/>
              <a:t>the calling </a:t>
            </a:r>
            <a:r>
              <a:rPr lang="en-US" sz="3000" dirty="0" smtClean="0"/>
              <a:t>process.</a:t>
            </a:r>
            <a:endParaRPr lang="en-US" sz="3000" dirty="0"/>
          </a:p>
        </p:txBody>
      </p:sp>
      <p:grpSp>
        <p:nvGrpSpPr>
          <p:cNvPr id="7" name="Group 6"/>
          <p:cNvGrpSpPr/>
          <p:nvPr/>
        </p:nvGrpSpPr>
        <p:grpSpPr>
          <a:xfrm>
            <a:off x="5160724" y="865910"/>
            <a:ext cx="3850376" cy="1077218"/>
            <a:chOff x="4191000" y="3319046"/>
            <a:chExt cx="3764173" cy="1077218"/>
          </a:xfrm>
        </p:grpSpPr>
        <p:sp>
          <p:nvSpPr>
            <p:cNvPr id="4" name="TextBox 3"/>
            <p:cNvSpPr txBox="1"/>
            <p:nvPr/>
          </p:nvSpPr>
          <p:spPr>
            <a:xfrm>
              <a:off x="4191000" y="3657600"/>
              <a:ext cx="3764173" cy="738664"/>
            </a:xfrm>
            <a:prstGeom prst="rect">
              <a:avLst/>
            </a:prstGeom>
            <a:solidFill>
              <a:schemeClr val="bg2"/>
            </a:solidFill>
            <a:ln>
              <a:solidFill>
                <a:schemeClr val="tx1"/>
              </a:solidFill>
            </a:ln>
          </p:spPr>
          <p:txBody>
            <a:bodyPr wrap="square" rtlCol="0">
              <a:spAutoFit/>
            </a:bodyPr>
            <a:lstStyle/>
            <a:p>
              <a:r>
                <a:rPr lang="en-US" sz="1400" dirty="0">
                  <a:latin typeface="Courier New" pitchFamily="49" charset="0"/>
                  <a:cs typeface="Courier New" pitchFamily="49" charset="0"/>
                </a:rPr>
                <a:t>/* AIDs that the </a:t>
              </a:r>
              <a:r>
                <a:rPr lang="en-US" sz="1400" dirty="0" smtClean="0">
                  <a:latin typeface="Courier New" pitchFamily="49" charset="0"/>
                  <a:cs typeface="Courier New" pitchFamily="49" charset="0"/>
                </a:rPr>
                <a:t>kernel</a:t>
              </a:r>
            </a:p>
            <a:p>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treats differently */</a:t>
              </a:r>
            </a:p>
            <a:p>
              <a:r>
                <a:rPr lang="en-US" sz="1400" dirty="0" smtClean="0">
                  <a:latin typeface="Courier New" pitchFamily="49" charset="0"/>
                  <a:cs typeface="Courier New" pitchFamily="49" charset="0"/>
                </a:rPr>
                <a:t>#</a:t>
              </a:r>
              <a:r>
                <a:rPr lang="en-US" sz="1400" dirty="0">
                  <a:latin typeface="Courier New" pitchFamily="49" charset="0"/>
                  <a:cs typeface="Courier New" pitchFamily="49" charset="0"/>
                </a:rPr>
                <a:t>define AID_INET </a:t>
              </a:r>
              <a:r>
                <a:rPr lang="en-US" sz="1400" dirty="0" smtClean="0">
                  <a:latin typeface="Courier New" pitchFamily="49" charset="0"/>
                  <a:cs typeface="Courier New" pitchFamily="49" charset="0"/>
                </a:rPr>
                <a:t>3003</a:t>
              </a:r>
              <a:endParaRPr lang="en-US" sz="1400" dirty="0">
                <a:latin typeface="Courier New" pitchFamily="49" charset="0"/>
                <a:cs typeface="Courier New" pitchFamily="49" charset="0"/>
              </a:endParaRPr>
            </a:p>
          </p:txBody>
        </p:sp>
        <p:sp>
          <p:nvSpPr>
            <p:cNvPr id="5" name="TextBox 4"/>
            <p:cNvSpPr txBox="1"/>
            <p:nvPr/>
          </p:nvSpPr>
          <p:spPr>
            <a:xfrm>
              <a:off x="4191001" y="3319046"/>
              <a:ext cx="3764172" cy="338554"/>
            </a:xfrm>
            <a:prstGeom prst="rect">
              <a:avLst/>
            </a:prstGeom>
            <a:solidFill>
              <a:schemeClr val="accent6"/>
            </a:solidFill>
            <a:ln>
              <a:solidFill>
                <a:schemeClr val="tx1"/>
              </a:solidFill>
            </a:ln>
          </p:spPr>
          <p:txBody>
            <a:bodyPr wrap="square" rtlCol="0">
              <a:spAutoFit/>
            </a:bodyPr>
            <a:lstStyle/>
            <a:p>
              <a:r>
                <a:rPr lang="en-US" sz="1600" dirty="0" smtClean="0">
                  <a:hlinkClick r:id="rId3"/>
                </a:rPr>
                <a:t>include/</a:t>
              </a:r>
              <a:r>
                <a:rPr lang="en-US" sz="1600" dirty="0" err="1" smtClean="0">
                  <a:hlinkClick r:id="rId3"/>
                </a:rPr>
                <a:t>linux</a:t>
              </a:r>
              <a:r>
                <a:rPr lang="en-US" sz="1600" dirty="0" smtClean="0">
                  <a:hlinkClick r:id="rId3"/>
                </a:rPr>
                <a:t>/</a:t>
              </a:r>
              <a:r>
                <a:rPr lang="en-US" sz="1600" dirty="0" err="1" smtClean="0">
                  <a:hlinkClick r:id="rId3"/>
                </a:rPr>
                <a:t>android_aids.h</a:t>
              </a:r>
              <a:r>
                <a:rPr lang="en-US" sz="1600" dirty="0" smtClean="0"/>
                <a:t> (kernel)</a:t>
              </a:r>
              <a:endParaRPr lang="en-US" sz="1600" dirty="0">
                <a:latin typeface="Courier New" pitchFamily="49" charset="0"/>
                <a:cs typeface="Courier New" pitchFamily="49" charset="0"/>
              </a:endParaRPr>
            </a:p>
          </p:txBody>
        </p:sp>
      </p:grpSp>
      <p:grpSp>
        <p:nvGrpSpPr>
          <p:cNvPr id="11" name="Group 10"/>
          <p:cNvGrpSpPr/>
          <p:nvPr/>
        </p:nvGrpSpPr>
        <p:grpSpPr>
          <a:xfrm>
            <a:off x="5160722" y="2069574"/>
            <a:ext cx="3850377" cy="3046988"/>
            <a:chOff x="5167531" y="3657600"/>
            <a:chExt cx="3850377" cy="3046988"/>
          </a:xfrm>
        </p:grpSpPr>
        <p:sp>
          <p:nvSpPr>
            <p:cNvPr id="9" name="TextBox 8"/>
            <p:cNvSpPr txBox="1"/>
            <p:nvPr/>
          </p:nvSpPr>
          <p:spPr>
            <a:xfrm>
              <a:off x="5167531" y="4242375"/>
              <a:ext cx="3850377" cy="2462213"/>
            </a:xfrm>
            <a:prstGeom prst="rect">
              <a:avLst/>
            </a:prstGeom>
            <a:solidFill>
              <a:schemeClr val="bg2"/>
            </a:solidFill>
            <a:ln>
              <a:solidFill>
                <a:schemeClr val="tx1"/>
              </a:solidFill>
            </a:ln>
          </p:spPr>
          <p:txBody>
            <a:bodyPr wrap="square" rtlCol="0">
              <a:spAutoFit/>
            </a:bodyPr>
            <a:lstStyle/>
            <a:p>
              <a:r>
                <a:rPr lang="en-US" sz="1400" dirty="0">
                  <a:latin typeface="Courier New" pitchFamily="49" charset="0"/>
                  <a:cs typeface="Courier New" pitchFamily="49" charset="0"/>
                </a:rPr>
                <a:t>#define AID_ROOT 0</a:t>
              </a:r>
            </a:p>
            <a:p>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The 3000 series are </a:t>
              </a:r>
              <a:r>
                <a:rPr lang="en-US" sz="1400" dirty="0" smtClean="0">
                  <a:latin typeface="Courier New" pitchFamily="49" charset="0"/>
                  <a:cs typeface="Courier New" pitchFamily="49" charset="0"/>
                </a:rPr>
                <a:t>for use as</a:t>
              </a:r>
            </a:p>
            <a:p>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supplemental </a:t>
              </a:r>
              <a:r>
                <a:rPr lang="en-US" sz="1400" dirty="0" smtClean="0">
                  <a:latin typeface="Courier New" pitchFamily="49" charset="0"/>
                  <a:cs typeface="Courier New" pitchFamily="49" charset="0"/>
                </a:rPr>
                <a:t>group id's only.</a:t>
              </a:r>
            </a:p>
            <a:p>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  They indicate special abilities</a:t>
              </a:r>
            </a:p>
            <a:p>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  that the </a:t>
              </a:r>
              <a:r>
                <a:rPr lang="en-US" sz="1400" dirty="0">
                  <a:latin typeface="Courier New" pitchFamily="49" charset="0"/>
                  <a:cs typeface="Courier New" pitchFamily="49" charset="0"/>
                </a:rPr>
                <a:t>kernel is aware of</a:t>
              </a:r>
              <a:r>
                <a:rPr lang="en-US" sz="1400" dirty="0" smtClean="0">
                  <a:latin typeface="Courier New" pitchFamily="49" charset="0"/>
                  <a:cs typeface="Courier New" pitchFamily="49" charset="0"/>
                </a:rPr>
                <a:t>. */</a:t>
              </a:r>
              <a:endParaRPr lang="en-US" sz="1400" dirty="0">
                <a:latin typeface="Courier New" pitchFamily="49" charset="0"/>
                <a:cs typeface="Courier New" pitchFamily="49" charset="0"/>
              </a:endParaRPr>
            </a:p>
            <a:p>
              <a:r>
                <a:rPr lang="en-US" sz="1400" dirty="0" smtClean="0">
                  <a:latin typeface="Courier New" pitchFamily="49" charset="0"/>
                  <a:cs typeface="Courier New" pitchFamily="49" charset="0"/>
                </a:rPr>
                <a:t>#</a:t>
              </a:r>
              <a:r>
                <a:rPr lang="en-US" sz="1400" dirty="0">
                  <a:latin typeface="Courier New" pitchFamily="49" charset="0"/>
                  <a:cs typeface="Courier New" pitchFamily="49" charset="0"/>
                </a:rPr>
                <a:t>define AID_INET </a:t>
              </a:r>
              <a:r>
                <a:rPr lang="en-US" sz="1400" dirty="0" smtClean="0">
                  <a:latin typeface="Courier New" pitchFamily="49" charset="0"/>
                  <a:cs typeface="Courier New" pitchFamily="49" charset="0"/>
                </a:rPr>
                <a:t>3003</a:t>
              </a:r>
            </a:p>
            <a:p>
              <a:r>
                <a:rPr lang="en-US" sz="1400" dirty="0" smtClean="0">
                  <a:latin typeface="Courier New" pitchFamily="49" charset="0"/>
                  <a:cs typeface="Courier New" pitchFamily="49" charset="0"/>
                </a:rPr>
                <a:t>...</a:t>
              </a:r>
            </a:p>
            <a:p>
              <a:r>
                <a:rPr lang="en-US" sz="1400" dirty="0">
                  <a:latin typeface="Courier New" pitchFamily="49" charset="0"/>
                  <a:cs typeface="Courier New" pitchFamily="49" charset="0"/>
                </a:rPr>
                <a:t>static </a:t>
              </a:r>
              <a:r>
                <a:rPr lang="en-US" sz="1400" dirty="0" err="1">
                  <a:latin typeface="Courier New" pitchFamily="49" charset="0"/>
                  <a:cs typeface="Courier New" pitchFamily="49" charset="0"/>
                </a:rPr>
                <a:t>const</a:t>
              </a:r>
              <a:r>
                <a:rPr lang="en-US" sz="1400" dirty="0">
                  <a:latin typeface="Courier New" pitchFamily="49" charset="0"/>
                  <a:cs typeface="Courier New" pitchFamily="49" charset="0"/>
                </a:rPr>
                <a:t> </a:t>
              </a:r>
              <a:r>
                <a:rPr lang="en-US" sz="1400" dirty="0" err="1" smtClean="0">
                  <a:latin typeface="Courier New" pitchFamily="49" charset="0"/>
                  <a:cs typeface="Courier New" pitchFamily="49" charset="0"/>
                </a:rPr>
                <a:t>struct</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 </a:t>
              </a:r>
              <a:r>
                <a:rPr lang="en-US" sz="1400" dirty="0" err="1">
                  <a:latin typeface="Courier New" pitchFamily="49" charset="0"/>
                  <a:cs typeface="Courier New" pitchFamily="49" charset="0"/>
                </a:rPr>
                <a:t>android_id_info</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android_ids</a:t>
              </a:r>
              <a:r>
                <a:rPr lang="en-US" sz="1400" dirty="0">
                  <a:latin typeface="Courier New" pitchFamily="49" charset="0"/>
                  <a:cs typeface="Courier New" pitchFamily="49" charset="0"/>
                </a:rPr>
                <a:t>[] = {</a:t>
              </a:r>
            </a:p>
            <a:p>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"root", </a:t>
              </a:r>
              <a:r>
                <a:rPr lang="en-US" sz="1400" dirty="0" smtClean="0">
                  <a:latin typeface="Courier New" pitchFamily="49" charset="0"/>
                  <a:cs typeface="Courier New" pitchFamily="49" charset="0"/>
                </a:rPr>
                <a:t>     AID_ROOT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a:t>
              </a:r>
            </a:p>
            <a:p>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inet</a:t>
              </a:r>
              <a:r>
                <a:rPr lang="en-US" sz="1400" dirty="0">
                  <a:latin typeface="Courier New" pitchFamily="49" charset="0"/>
                  <a:cs typeface="Courier New" pitchFamily="49" charset="0"/>
                </a:rPr>
                <a:t>",      AID_INET, },</a:t>
              </a:r>
            </a:p>
          </p:txBody>
        </p:sp>
        <p:sp>
          <p:nvSpPr>
            <p:cNvPr id="10" name="TextBox 9"/>
            <p:cNvSpPr txBox="1"/>
            <p:nvPr/>
          </p:nvSpPr>
          <p:spPr>
            <a:xfrm>
              <a:off x="5167531" y="3657600"/>
              <a:ext cx="3850377" cy="584775"/>
            </a:xfrm>
            <a:prstGeom prst="rect">
              <a:avLst/>
            </a:prstGeom>
            <a:solidFill>
              <a:schemeClr val="accent6"/>
            </a:solidFill>
            <a:ln>
              <a:solidFill>
                <a:schemeClr val="tx1"/>
              </a:solidFill>
            </a:ln>
          </p:spPr>
          <p:txBody>
            <a:bodyPr wrap="square" rtlCol="0">
              <a:spAutoFit/>
            </a:bodyPr>
            <a:lstStyle/>
            <a:p>
              <a:r>
                <a:rPr lang="en-US" sz="1600" dirty="0" smtClean="0">
                  <a:hlinkClick r:id="rId4"/>
                </a:rPr>
                <a:t>system/core/include/private/</a:t>
              </a:r>
              <a:r>
                <a:rPr lang="en-US" sz="1600" dirty="0" err="1" smtClean="0">
                  <a:hlinkClick r:id="rId4"/>
                </a:rPr>
                <a:t>android_filesystem_config.h</a:t>
              </a:r>
              <a:r>
                <a:rPr lang="en-US" sz="1600" dirty="0" smtClean="0"/>
                <a:t> (android source)</a:t>
              </a:r>
              <a:endParaRPr lang="en-US" sz="1600" dirty="0">
                <a:latin typeface="Courier New" pitchFamily="49" charset="0"/>
                <a:cs typeface="Courier New" pitchFamily="49" charset="0"/>
              </a:endParaRPr>
            </a:p>
          </p:txBody>
        </p:sp>
      </p:grpSp>
      <p:grpSp>
        <p:nvGrpSpPr>
          <p:cNvPr id="13" name="Group 12"/>
          <p:cNvGrpSpPr/>
          <p:nvPr/>
        </p:nvGrpSpPr>
        <p:grpSpPr>
          <a:xfrm>
            <a:off x="278705" y="1469409"/>
            <a:ext cx="4495800" cy="2369879"/>
            <a:chOff x="4191000" y="3319046"/>
            <a:chExt cx="3764173" cy="2369879"/>
          </a:xfrm>
        </p:grpSpPr>
        <p:sp>
          <p:nvSpPr>
            <p:cNvPr id="14" name="TextBox 13"/>
            <p:cNvSpPr txBox="1"/>
            <p:nvPr/>
          </p:nvSpPr>
          <p:spPr>
            <a:xfrm>
              <a:off x="4191000" y="3657600"/>
              <a:ext cx="3764173" cy="2031325"/>
            </a:xfrm>
            <a:prstGeom prst="rect">
              <a:avLst/>
            </a:prstGeom>
            <a:solidFill>
              <a:schemeClr val="bg2"/>
            </a:solidFill>
            <a:ln>
              <a:solidFill>
                <a:schemeClr val="tx1"/>
              </a:solidFill>
            </a:ln>
          </p:spPr>
          <p:txBody>
            <a:bodyPr wrap="square" rtlCol="0">
              <a:spAutoFit/>
            </a:bodyPr>
            <a:lstStyle/>
            <a:p>
              <a:endParaRPr lang="en-US" sz="1400" dirty="0" smtClean="0">
                <a:latin typeface="Courier New" pitchFamily="49" charset="0"/>
                <a:cs typeface="Courier New" pitchFamily="49" charset="0"/>
              </a:endParaRPr>
            </a:p>
            <a:p>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ifdef</a:t>
              </a:r>
              <a:r>
                <a:rPr lang="en-US" sz="1400" dirty="0">
                  <a:latin typeface="Courier New" pitchFamily="49" charset="0"/>
                  <a:cs typeface="Courier New" pitchFamily="49" charset="0"/>
                </a:rPr>
                <a:t> </a:t>
              </a:r>
              <a:r>
                <a:rPr lang="en-US" sz="1400" b="1" dirty="0">
                  <a:latin typeface="Courier New" pitchFamily="49" charset="0"/>
                  <a:cs typeface="Courier New" pitchFamily="49" charset="0"/>
                </a:rPr>
                <a:t>CONFIG_ANDROID_PARANOID_NETWORK</a:t>
              </a:r>
            </a:p>
            <a:p>
              <a:r>
                <a:rPr lang="en-US" sz="1400" dirty="0">
                  <a:latin typeface="Courier New" pitchFamily="49" charset="0"/>
                  <a:cs typeface="Courier New" pitchFamily="49" charset="0"/>
                </a:rPr>
                <a:t>#include &lt;</a:t>
              </a:r>
              <a:r>
                <a:rPr lang="en-US" sz="1400" dirty="0" err="1">
                  <a:latin typeface="Courier New" pitchFamily="49" charset="0"/>
                  <a:cs typeface="Courier New" pitchFamily="49" charset="0"/>
                </a:rPr>
                <a:t>linux</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android_aid.h</a:t>
              </a:r>
              <a:r>
                <a:rPr lang="en-US" sz="1400" dirty="0">
                  <a:latin typeface="Courier New" pitchFamily="49" charset="0"/>
                  <a:cs typeface="Courier New" pitchFamily="49" charset="0"/>
                </a:rPr>
                <a:t>&gt;</a:t>
              </a:r>
            </a:p>
            <a:p>
              <a:endParaRPr lang="en-US" sz="1400" dirty="0">
                <a:latin typeface="Courier New" pitchFamily="49" charset="0"/>
                <a:cs typeface="Courier New" pitchFamily="49" charset="0"/>
              </a:endParaRPr>
            </a:p>
            <a:p>
              <a:r>
                <a:rPr lang="en-US" sz="1400" dirty="0">
                  <a:latin typeface="Courier New" pitchFamily="49" charset="0"/>
                  <a:cs typeface="Courier New" pitchFamily="49" charset="0"/>
                </a:rPr>
                <a:t>static inline </a:t>
              </a:r>
              <a:r>
                <a:rPr lang="en-US" sz="1400" dirty="0" err="1" smtClean="0">
                  <a:latin typeface="Courier New" pitchFamily="49" charset="0"/>
                  <a:cs typeface="Courier New" pitchFamily="49" charset="0"/>
                </a:rPr>
                <a:t>int</a:t>
              </a:r>
              <a:endParaRPr lang="en-US" sz="1400" dirty="0" smtClean="0">
                <a:latin typeface="Courier New" pitchFamily="49" charset="0"/>
                <a:cs typeface="Courier New" pitchFamily="49" charset="0"/>
              </a:endParaRPr>
            </a:p>
            <a:p>
              <a:r>
                <a:rPr lang="en-US" sz="1400" dirty="0" err="1" smtClean="0">
                  <a:latin typeface="Courier New" pitchFamily="49" charset="0"/>
                  <a:cs typeface="Courier New" pitchFamily="49" charset="0"/>
                </a:rPr>
                <a:t>current_has_network</a:t>
              </a:r>
              <a:r>
                <a:rPr lang="en-US" sz="1400" dirty="0" smtClean="0">
                  <a:latin typeface="Courier New" pitchFamily="49" charset="0"/>
                  <a:cs typeface="Courier New" pitchFamily="49" charset="0"/>
                </a:rPr>
                <a:t>(void){</a:t>
              </a:r>
              <a:endParaRPr lang="en-US" sz="1400" dirty="0">
                <a:latin typeface="Courier New" pitchFamily="49" charset="0"/>
                <a:cs typeface="Courier New" pitchFamily="49" charset="0"/>
              </a:endParaRPr>
            </a:p>
            <a:p>
              <a:r>
                <a:rPr lang="en-US" sz="1400" dirty="0" smtClean="0">
                  <a:latin typeface="Courier New" pitchFamily="49" charset="0"/>
                  <a:cs typeface="Courier New" pitchFamily="49" charset="0"/>
                </a:rPr>
                <a:t> return </a:t>
              </a:r>
              <a:r>
                <a:rPr lang="en-US" sz="1400" dirty="0" err="1">
                  <a:latin typeface="Courier New" pitchFamily="49" charset="0"/>
                  <a:cs typeface="Courier New" pitchFamily="49" charset="0"/>
                </a:rPr>
                <a:t>in_egroup_p</a:t>
              </a:r>
              <a:r>
                <a:rPr lang="en-US" sz="1400" dirty="0">
                  <a:latin typeface="Courier New" pitchFamily="49" charset="0"/>
                  <a:cs typeface="Courier New" pitchFamily="49" charset="0"/>
                </a:rPr>
                <a:t>(AID_INET</a:t>
              </a:r>
              <a:r>
                <a:rPr lang="en-US" sz="1400" dirty="0" smtClean="0">
                  <a:latin typeface="Courier New" pitchFamily="49" charset="0"/>
                  <a:cs typeface="Courier New" pitchFamily="49" charset="0"/>
                </a:rPr>
                <a:t>) || ...;</a:t>
              </a:r>
              <a:endParaRPr lang="en-US" sz="1400" dirty="0">
                <a:latin typeface="Courier New" pitchFamily="49" charset="0"/>
                <a:cs typeface="Courier New" pitchFamily="49" charset="0"/>
              </a:endParaRPr>
            </a:p>
            <a:p>
              <a:r>
                <a:rPr lang="en-US" sz="1400" dirty="0">
                  <a:latin typeface="Courier New" pitchFamily="49" charset="0"/>
                  <a:cs typeface="Courier New" pitchFamily="49" charset="0"/>
                </a:rPr>
                <a:t>}</a:t>
              </a:r>
            </a:p>
            <a:p>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endif</a:t>
              </a:r>
              <a:endParaRPr lang="en-US" sz="1400" dirty="0">
                <a:latin typeface="Courier New" pitchFamily="49" charset="0"/>
                <a:cs typeface="Courier New" pitchFamily="49" charset="0"/>
              </a:endParaRPr>
            </a:p>
          </p:txBody>
        </p:sp>
        <p:sp>
          <p:nvSpPr>
            <p:cNvPr id="15" name="TextBox 14"/>
            <p:cNvSpPr txBox="1"/>
            <p:nvPr/>
          </p:nvSpPr>
          <p:spPr>
            <a:xfrm>
              <a:off x="4191001" y="3319046"/>
              <a:ext cx="3764172" cy="338554"/>
            </a:xfrm>
            <a:prstGeom prst="rect">
              <a:avLst/>
            </a:prstGeom>
            <a:solidFill>
              <a:schemeClr val="accent6"/>
            </a:solidFill>
            <a:ln>
              <a:solidFill>
                <a:schemeClr val="tx1"/>
              </a:solidFill>
            </a:ln>
          </p:spPr>
          <p:txBody>
            <a:bodyPr wrap="square" rtlCol="0">
              <a:spAutoFit/>
            </a:bodyPr>
            <a:lstStyle/>
            <a:p>
              <a:r>
                <a:rPr lang="en-US" sz="1600" dirty="0" smtClean="0">
                  <a:hlinkClick r:id="rId5"/>
                </a:rPr>
                <a:t>net/ipv4/</a:t>
              </a:r>
              <a:r>
                <a:rPr lang="en-US" sz="1600" dirty="0" err="1" smtClean="0">
                  <a:hlinkClick r:id="rId5"/>
                </a:rPr>
                <a:t>af_inet.c</a:t>
              </a:r>
              <a:r>
                <a:rPr lang="en-US" sz="1600" dirty="0" smtClean="0"/>
                <a:t> (kernel)</a:t>
              </a:r>
              <a:endParaRPr lang="en-US" sz="1600" dirty="0">
                <a:latin typeface="Courier New" pitchFamily="49" charset="0"/>
                <a:cs typeface="Courier New" pitchFamily="49" charset="0"/>
              </a:endParaRPr>
            </a:p>
          </p:txBody>
        </p:sp>
      </p:grpSp>
      <p:cxnSp>
        <p:nvCxnSpPr>
          <p:cNvPr id="20" name="Straight Arrow Connector 19"/>
          <p:cNvCxnSpPr/>
          <p:nvPr/>
        </p:nvCxnSpPr>
        <p:spPr>
          <a:xfrm flipH="1">
            <a:off x="3331924" y="1840468"/>
            <a:ext cx="2743200" cy="137160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303724" y="1840468"/>
            <a:ext cx="114300" cy="2044987"/>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570424" y="3974068"/>
            <a:ext cx="685800" cy="91440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6303724" y="4921240"/>
            <a:ext cx="53340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278705" y="3843887"/>
            <a:ext cx="4648200" cy="1505790"/>
            <a:chOff x="304800" y="4908167"/>
            <a:chExt cx="4648200" cy="1505790"/>
          </a:xfrm>
        </p:grpSpPr>
        <p:grpSp>
          <p:nvGrpSpPr>
            <p:cNvPr id="16" name="Group 15"/>
            <p:cNvGrpSpPr/>
            <p:nvPr/>
          </p:nvGrpSpPr>
          <p:grpSpPr>
            <a:xfrm>
              <a:off x="304800" y="4998185"/>
              <a:ext cx="4648200" cy="1415772"/>
              <a:chOff x="5167531" y="3657600"/>
              <a:chExt cx="3850377" cy="1415772"/>
            </a:xfrm>
          </p:grpSpPr>
          <p:sp>
            <p:nvSpPr>
              <p:cNvPr id="17" name="TextBox 16"/>
              <p:cNvSpPr txBox="1"/>
              <p:nvPr/>
            </p:nvSpPr>
            <p:spPr>
              <a:xfrm>
                <a:off x="5167531" y="4242375"/>
                <a:ext cx="3850377" cy="830997"/>
              </a:xfrm>
              <a:prstGeom prst="rect">
                <a:avLst/>
              </a:prstGeom>
              <a:solidFill>
                <a:schemeClr val="bg2"/>
              </a:solidFill>
              <a:ln>
                <a:solidFill>
                  <a:schemeClr val="tx1"/>
                </a:solidFill>
              </a:ln>
            </p:spPr>
            <p:txBody>
              <a:bodyPr wrap="square" rtlCol="0">
                <a:spAutoFit/>
              </a:bodyPr>
              <a:lstStyle/>
              <a:p>
                <a:r>
                  <a:rPr lang="en-US" sz="1200" dirty="0">
                    <a:latin typeface="Courier New" pitchFamily="49" charset="0"/>
                    <a:cs typeface="Courier New" pitchFamily="49" charset="0"/>
                  </a:rPr>
                  <a:t>&lt;!-- </a:t>
                </a:r>
                <a:r>
                  <a:rPr lang="en-US" sz="1200" dirty="0" smtClean="0">
                    <a:latin typeface="Courier New" pitchFamily="49" charset="0"/>
                    <a:cs typeface="Courier New" pitchFamily="49" charset="0"/>
                  </a:rPr>
                  <a:t>Associate GIDs with  permission </a:t>
                </a:r>
                <a:r>
                  <a:rPr lang="en-US" sz="1200" dirty="0">
                    <a:latin typeface="Courier New" pitchFamily="49" charset="0"/>
                    <a:cs typeface="Courier New" pitchFamily="49" charset="0"/>
                  </a:rPr>
                  <a:t>names. </a:t>
                </a:r>
                <a:r>
                  <a:rPr lang="en-US" sz="1200" dirty="0" smtClean="0">
                    <a:latin typeface="Courier New" pitchFamily="49" charset="0"/>
                    <a:cs typeface="Courier New" pitchFamily="49" charset="0"/>
                  </a:rPr>
                  <a:t>--&gt;</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&lt;permission name="</a:t>
                </a:r>
                <a:r>
                  <a:rPr lang="en-US" sz="1200" dirty="0" err="1">
                    <a:latin typeface="Courier New" pitchFamily="49" charset="0"/>
                    <a:cs typeface="Courier New" pitchFamily="49" charset="0"/>
                  </a:rPr>
                  <a:t>android.permission.INTERNET</a:t>
                </a:r>
                <a:r>
                  <a:rPr lang="en-US" sz="1200" dirty="0">
                    <a:latin typeface="Courier New" pitchFamily="49" charset="0"/>
                    <a:cs typeface="Courier New" pitchFamily="49" charset="0"/>
                  </a:rPr>
                  <a:t>" &gt;</a:t>
                </a:r>
              </a:p>
              <a:p>
                <a:r>
                  <a:rPr lang="en-US" sz="1200" dirty="0" smtClean="0">
                    <a:latin typeface="Courier New" pitchFamily="49" charset="0"/>
                    <a:cs typeface="Courier New" pitchFamily="49" charset="0"/>
                  </a:rPr>
                  <a:t> &lt;</a:t>
                </a:r>
                <a:r>
                  <a:rPr lang="en-US" sz="1200" dirty="0">
                    <a:latin typeface="Courier New" pitchFamily="49" charset="0"/>
                    <a:cs typeface="Courier New" pitchFamily="49" charset="0"/>
                  </a:rPr>
                  <a:t>group </a:t>
                </a:r>
                <a:r>
                  <a:rPr lang="en-US" sz="1200" dirty="0" err="1">
                    <a:latin typeface="Courier New" pitchFamily="49" charset="0"/>
                    <a:cs typeface="Courier New" pitchFamily="49" charset="0"/>
                  </a:rPr>
                  <a:t>gid</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inet</a:t>
                </a:r>
                <a:r>
                  <a:rPr lang="en-US" sz="1200" dirty="0">
                    <a:latin typeface="Courier New" pitchFamily="49" charset="0"/>
                    <a:cs typeface="Courier New" pitchFamily="49" charset="0"/>
                  </a:rPr>
                  <a:t>" /&gt;</a:t>
                </a:r>
              </a:p>
              <a:p>
                <a:r>
                  <a:rPr lang="en-US" sz="1200" dirty="0" smtClean="0">
                    <a:latin typeface="Courier New" pitchFamily="49" charset="0"/>
                    <a:cs typeface="Courier New" pitchFamily="49" charset="0"/>
                  </a:rPr>
                  <a:t>&lt;/</a:t>
                </a:r>
                <a:r>
                  <a:rPr lang="en-US" sz="1200" dirty="0">
                    <a:latin typeface="Courier New" pitchFamily="49" charset="0"/>
                    <a:cs typeface="Courier New" pitchFamily="49" charset="0"/>
                  </a:rPr>
                  <a:t>permission&gt;</a:t>
                </a:r>
              </a:p>
            </p:txBody>
          </p:sp>
          <p:sp>
            <p:nvSpPr>
              <p:cNvPr id="18" name="TextBox 17"/>
              <p:cNvSpPr txBox="1"/>
              <p:nvPr/>
            </p:nvSpPr>
            <p:spPr>
              <a:xfrm>
                <a:off x="5167531" y="3657600"/>
                <a:ext cx="3850377" cy="584775"/>
              </a:xfrm>
              <a:prstGeom prst="rect">
                <a:avLst/>
              </a:prstGeom>
              <a:solidFill>
                <a:schemeClr val="accent6"/>
              </a:solidFill>
              <a:ln>
                <a:solidFill>
                  <a:schemeClr val="tx1"/>
                </a:solidFill>
              </a:ln>
            </p:spPr>
            <p:txBody>
              <a:bodyPr wrap="square" rtlCol="0">
                <a:spAutoFit/>
              </a:bodyPr>
              <a:lstStyle/>
              <a:p>
                <a:r>
                  <a:rPr lang="en-US" sz="1600" dirty="0" smtClean="0">
                    <a:hlinkClick r:id="rId6"/>
                  </a:rPr>
                  <a:t>frameworks/base/data/</a:t>
                </a:r>
                <a:r>
                  <a:rPr lang="en-US" sz="1600" dirty="0" err="1" smtClean="0">
                    <a:hlinkClick r:id="rId6"/>
                  </a:rPr>
                  <a:t>etc</a:t>
                </a:r>
                <a:r>
                  <a:rPr lang="en-US" sz="1600" dirty="0" smtClean="0">
                    <a:hlinkClick r:id="rId6"/>
                  </a:rPr>
                  <a:t>/platform.xml</a:t>
                </a:r>
                <a:endParaRPr lang="en-US" sz="1600" dirty="0" smtClean="0"/>
              </a:p>
              <a:p>
                <a:r>
                  <a:rPr lang="en-US" sz="1600" dirty="0" smtClean="0"/>
                  <a:t>(android source)</a:t>
                </a:r>
                <a:endParaRPr lang="en-US" sz="1600" dirty="0">
                  <a:latin typeface="Courier New" pitchFamily="49" charset="0"/>
                  <a:cs typeface="Courier New" pitchFamily="49" charset="0"/>
                </a:endParaRPr>
              </a:p>
            </p:txBody>
          </p:sp>
        </p:grpSp>
        <p:sp>
          <p:nvSpPr>
            <p:cNvPr id="34" name="Freeform 33"/>
            <p:cNvSpPr/>
            <p:nvPr/>
          </p:nvSpPr>
          <p:spPr>
            <a:xfrm>
              <a:off x="1753644" y="4908167"/>
              <a:ext cx="2041742" cy="1104325"/>
            </a:xfrm>
            <a:custGeom>
              <a:avLst/>
              <a:gdLst>
                <a:gd name="connsiteX0" fmla="*/ 0 w 2029216"/>
                <a:gd name="connsiteY0" fmla="*/ 1103376 h 1103376"/>
                <a:gd name="connsiteX1" fmla="*/ 413359 w 2029216"/>
                <a:gd name="connsiteY1" fmla="*/ 1086 h 1103376"/>
                <a:gd name="connsiteX2" fmla="*/ 2029216 w 2029216"/>
                <a:gd name="connsiteY2" fmla="*/ 890434 h 1103376"/>
                <a:gd name="connsiteX0" fmla="*/ 0 w 2179529"/>
                <a:gd name="connsiteY0" fmla="*/ 1103675 h 1103675"/>
                <a:gd name="connsiteX1" fmla="*/ 413359 w 2179529"/>
                <a:gd name="connsiteY1" fmla="*/ 1385 h 1103675"/>
                <a:gd name="connsiteX2" fmla="*/ 2179529 w 2179529"/>
                <a:gd name="connsiteY2" fmla="*/ 865681 h 1103675"/>
                <a:gd name="connsiteX0" fmla="*/ 0 w 2179529"/>
                <a:gd name="connsiteY0" fmla="*/ 1104325 h 1104325"/>
                <a:gd name="connsiteX1" fmla="*/ 413359 w 2179529"/>
                <a:gd name="connsiteY1" fmla="*/ 2035 h 1104325"/>
                <a:gd name="connsiteX2" fmla="*/ 2179529 w 2179529"/>
                <a:gd name="connsiteY2" fmla="*/ 866331 h 1104325"/>
                <a:gd name="connsiteX0" fmla="*/ 0 w 2041742"/>
                <a:gd name="connsiteY0" fmla="*/ 1104325 h 1104325"/>
                <a:gd name="connsiteX1" fmla="*/ 413359 w 2041742"/>
                <a:gd name="connsiteY1" fmla="*/ 2035 h 1104325"/>
                <a:gd name="connsiteX2" fmla="*/ 2041742 w 2041742"/>
                <a:gd name="connsiteY2" fmla="*/ 866331 h 1104325"/>
              </a:gdLst>
              <a:ahLst/>
              <a:cxnLst>
                <a:cxn ang="0">
                  <a:pos x="connsiteX0" y="connsiteY0"/>
                </a:cxn>
                <a:cxn ang="0">
                  <a:pos x="connsiteX1" y="connsiteY1"/>
                </a:cxn>
                <a:cxn ang="0">
                  <a:pos x="connsiteX2" y="connsiteY2"/>
                </a:cxn>
              </a:cxnLst>
              <a:rect l="l" t="t" r="r" b="b"/>
              <a:pathLst>
                <a:path w="2041742" h="1104325">
                  <a:moveTo>
                    <a:pt x="0" y="1104325"/>
                  </a:moveTo>
                  <a:cubicBezTo>
                    <a:pt x="37578" y="570925"/>
                    <a:pt x="73069" y="41701"/>
                    <a:pt x="413359" y="2035"/>
                  </a:cubicBezTo>
                  <a:cubicBezTo>
                    <a:pt x="753649" y="-37631"/>
                    <a:pt x="1970761" y="511427"/>
                    <a:pt x="2041742" y="866331"/>
                  </a:cubicBezTo>
                </a:path>
              </a:pathLst>
            </a:custGeom>
            <a:noFill/>
            <a:ln w="15875">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Freeform 34"/>
          <p:cNvSpPr/>
          <p:nvPr/>
        </p:nvSpPr>
        <p:spPr>
          <a:xfrm>
            <a:off x="1724266" y="5016860"/>
            <a:ext cx="3904096" cy="284446"/>
          </a:xfrm>
          <a:custGeom>
            <a:avLst/>
            <a:gdLst>
              <a:gd name="connsiteX0" fmla="*/ 4153330 w 4153330"/>
              <a:gd name="connsiteY0" fmla="*/ 0 h 630875"/>
              <a:gd name="connsiteX1" fmla="*/ 2061483 w 4153330"/>
              <a:gd name="connsiteY1" fmla="*/ 450937 h 630875"/>
              <a:gd name="connsiteX2" fmla="*/ 382996 w 4153330"/>
              <a:gd name="connsiteY2" fmla="*/ 626301 h 630875"/>
              <a:gd name="connsiteX3" fmla="*/ 19741 w 4153330"/>
              <a:gd name="connsiteY3" fmla="*/ 288099 h 630875"/>
              <a:gd name="connsiteX0" fmla="*/ 3902809 w 3902809"/>
              <a:gd name="connsiteY0" fmla="*/ 0 h 1150650"/>
              <a:gd name="connsiteX1" fmla="*/ 2061483 w 3902809"/>
              <a:gd name="connsiteY1" fmla="*/ 964504 h 1150650"/>
              <a:gd name="connsiteX2" fmla="*/ 382996 w 3902809"/>
              <a:gd name="connsiteY2" fmla="*/ 1139868 h 1150650"/>
              <a:gd name="connsiteX3" fmla="*/ 19741 w 3902809"/>
              <a:gd name="connsiteY3" fmla="*/ 801666 h 1150650"/>
              <a:gd name="connsiteX0" fmla="*/ 3902809 w 3902809"/>
              <a:gd name="connsiteY0" fmla="*/ 0 h 1150650"/>
              <a:gd name="connsiteX1" fmla="*/ 2061483 w 3902809"/>
              <a:gd name="connsiteY1" fmla="*/ 964504 h 1150650"/>
              <a:gd name="connsiteX2" fmla="*/ 382996 w 3902809"/>
              <a:gd name="connsiteY2" fmla="*/ 1139868 h 1150650"/>
              <a:gd name="connsiteX3" fmla="*/ 19741 w 3902809"/>
              <a:gd name="connsiteY3" fmla="*/ 801666 h 1150650"/>
              <a:gd name="connsiteX0" fmla="*/ 3903009 w 3903009"/>
              <a:gd name="connsiteY0" fmla="*/ 0 h 1176950"/>
              <a:gd name="connsiteX1" fmla="*/ 2074209 w 3903009"/>
              <a:gd name="connsiteY1" fmla="*/ 1039660 h 1176950"/>
              <a:gd name="connsiteX2" fmla="*/ 383196 w 3903009"/>
              <a:gd name="connsiteY2" fmla="*/ 1139868 h 1176950"/>
              <a:gd name="connsiteX3" fmla="*/ 19941 w 3903009"/>
              <a:gd name="connsiteY3" fmla="*/ 801666 h 1176950"/>
              <a:gd name="connsiteX0" fmla="*/ 3914473 w 3914473"/>
              <a:gd name="connsiteY0" fmla="*/ 0 h 1226187"/>
              <a:gd name="connsiteX1" fmla="*/ 2085673 w 3914473"/>
              <a:gd name="connsiteY1" fmla="*/ 1039660 h 1226187"/>
              <a:gd name="connsiteX2" fmla="*/ 394660 w 3914473"/>
              <a:gd name="connsiteY2" fmla="*/ 1139868 h 1226187"/>
              <a:gd name="connsiteX3" fmla="*/ 18879 w 3914473"/>
              <a:gd name="connsiteY3" fmla="*/ 112734 h 1226187"/>
              <a:gd name="connsiteX0" fmla="*/ 3903693 w 3903693"/>
              <a:gd name="connsiteY0" fmla="*/ 0 h 1043047"/>
              <a:gd name="connsiteX1" fmla="*/ 2074893 w 3903693"/>
              <a:gd name="connsiteY1" fmla="*/ 1039660 h 1043047"/>
              <a:gd name="connsiteX2" fmla="*/ 621874 w 3903693"/>
              <a:gd name="connsiteY2" fmla="*/ 325676 h 1043047"/>
              <a:gd name="connsiteX3" fmla="*/ 8099 w 3903693"/>
              <a:gd name="connsiteY3" fmla="*/ 112734 h 1043047"/>
              <a:gd name="connsiteX0" fmla="*/ 3903572 w 3903572"/>
              <a:gd name="connsiteY0" fmla="*/ 0 h 422599"/>
              <a:gd name="connsiteX1" fmla="*/ 2037194 w 3903572"/>
              <a:gd name="connsiteY1" fmla="*/ 263046 h 422599"/>
              <a:gd name="connsiteX2" fmla="*/ 621753 w 3903572"/>
              <a:gd name="connsiteY2" fmla="*/ 325676 h 422599"/>
              <a:gd name="connsiteX3" fmla="*/ 7978 w 3903572"/>
              <a:gd name="connsiteY3" fmla="*/ 112734 h 422599"/>
              <a:gd name="connsiteX0" fmla="*/ 3903572 w 3903572"/>
              <a:gd name="connsiteY0" fmla="*/ 0 h 331346"/>
              <a:gd name="connsiteX1" fmla="*/ 3126959 w 3903572"/>
              <a:gd name="connsiteY1" fmla="*/ 187890 h 331346"/>
              <a:gd name="connsiteX2" fmla="*/ 2037194 w 3903572"/>
              <a:gd name="connsiteY2" fmla="*/ 263046 h 331346"/>
              <a:gd name="connsiteX3" fmla="*/ 621753 w 3903572"/>
              <a:gd name="connsiteY3" fmla="*/ 325676 h 331346"/>
              <a:gd name="connsiteX4" fmla="*/ 7978 w 3903572"/>
              <a:gd name="connsiteY4" fmla="*/ 112734 h 331346"/>
              <a:gd name="connsiteX0" fmla="*/ 3903572 w 3903572"/>
              <a:gd name="connsiteY0" fmla="*/ 0 h 333102"/>
              <a:gd name="connsiteX1" fmla="*/ 3126959 w 3903572"/>
              <a:gd name="connsiteY1" fmla="*/ 187890 h 333102"/>
              <a:gd name="connsiteX2" fmla="*/ 2037194 w 3903572"/>
              <a:gd name="connsiteY2" fmla="*/ 275572 h 333102"/>
              <a:gd name="connsiteX3" fmla="*/ 621753 w 3903572"/>
              <a:gd name="connsiteY3" fmla="*/ 325676 h 333102"/>
              <a:gd name="connsiteX4" fmla="*/ 7978 w 3903572"/>
              <a:gd name="connsiteY4" fmla="*/ 112734 h 333102"/>
              <a:gd name="connsiteX0" fmla="*/ 3904096 w 3904096"/>
              <a:gd name="connsiteY0" fmla="*/ 0 h 284446"/>
              <a:gd name="connsiteX1" fmla="*/ 3127483 w 3904096"/>
              <a:gd name="connsiteY1" fmla="*/ 187890 h 284446"/>
              <a:gd name="connsiteX2" fmla="*/ 2037718 w 3904096"/>
              <a:gd name="connsiteY2" fmla="*/ 275572 h 284446"/>
              <a:gd name="connsiteX3" fmla="*/ 597225 w 3904096"/>
              <a:gd name="connsiteY3" fmla="*/ 263046 h 284446"/>
              <a:gd name="connsiteX4" fmla="*/ 8502 w 3904096"/>
              <a:gd name="connsiteY4" fmla="*/ 112734 h 284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4096" h="284446">
                <a:moveTo>
                  <a:pt x="3904096" y="0"/>
                </a:moveTo>
                <a:cubicBezTo>
                  <a:pt x="3799713" y="68893"/>
                  <a:pt x="3438546" y="144049"/>
                  <a:pt x="3127483" y="187890"/>
                </a:cubicBezTo>
                <a:cubicBezTo>
                  <a:pt x="2816420" y="231731"/>
                  <a:pt x="2459428" y="263046"/>
                  <a:pt x="2037718" y="275572"/>
                </a:cubicBezTo>
                <a:cubicBezTo>
                  <a:pt x="1616008" y="288098"/>
                  <a:pt x="935428" y="290186"/>
                  <a:pt x="597225" y="263046"/>
                </a:cubicBezTo>
                <a:cubicBezTo>
                  <a:pt x="259022" y="235906"/>
                  <a:pt x="-56216" y="127348"/>
                  <a:pt x="8502" y="112734"/>
                </a:cubicBezTo>
              </a:path>
            </a:pathLst>
          </a:custGeom>
          <a:noFill/>
          <a:ln w="15875">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278705" y="5813347"/>
            <a:ext cx="8732392" cy="1015663"/>
          </a:xfrm>
          <a:prstGeom prst="rect">
            <a:avLst/>
          </a:prstGeom>
          <a:solidFill>
            <a:schemeClr val="bg2"/>
          </a:solidFill>
          <a:ln>
            <a:solidFill>
              <a:schemeClr val="tx1"/>
            </a:solidFill>
          </a:ln>
        </p:spPr>
        <p:txBody>
          <a:bodyPr wrap="square" rtlCol="0">
            <a:spAutoFit/>
          </a:bodyPr>
          <a:lstStyle/>
          <a:p>
            <a:r>
              <a:rPr lang="en-US" sz="1200" dirty="0" smtClean="0">
                <a:latin typeface="Courier New" pitchFamily="49" charset="0"/>
                <a:cs typeface="Courier New" pitchFamily="49" charset="0"/>
              </a:rPr>
              <a:t>&lt;permission </a:t>
            </a:r>
            <a:r>
              <a:rPr lang="en-US" sz="1200" dirty="0" err="1">
                <a:latin typeface="Courier New" pitchFamily="49" charset="0"/>
                <a:cs typeface="Courier New" pitchFamily="49" charset="0"/>
              </a:rPr>
              <a:t>android:name</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android.permission.INTERNET</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  </a:t>
            </a:r>
            <a:r>
              <a:rPr lang="en-US" sz="1200" dirty="0" err="1" smtClean="0">
                <a:latin typeface="Courier New" pitchFamily="49" charset="0"/>
                <a:cs typeface="Courier New" pitchFamily="49" charset="0"/>
              </a:rPr>
              <a:t>android:permissionGroup</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android.permission-group.NETWORK</a:t>
            </a:r>
            <a:r>
              <a:rPr lang="en-US" sz="1200" dirty="0">
                <a:latin typeface="Courier New" pitchFamily="49" charset="0"/>
                <a:cs typeface="Courier New" pitchFamily="49" charset="0"/>
              </a:rPr>
              <a:t>"</a:t>
            </a:r>
          </a:p>
          <a:p>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android:protectionLevel</a:t>
            </a:r>
            <a:r>
              <a:rPr lang="en-US" sz="1200" dirty="0">
                <a:latin typeface="Courier New" pitchFamily="49" charset="0"/>
                <a:cs typeface="Courier New" pitchFamily="49" charset="0"/>
              </a:rPr>
              <a:t>="dangerous"</a:t>
            </a:r>
          </a:p>
          <a:p>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android:description</a:t>
            </a:r>
            <a:r>
              <a:rPr lang="en-US" sz="1200" dirty="0">
                <a:latin typeface="Courier New" pitchFamily="49" charset="0"/>
                <a:cs typeface="Courier New" pitchFamily="49" charset="0"/>
              </a:rPr>
              <a:t>="@string/</a:t>
            </a:r>
            <a:r>
              <a:rPr lang="en-US" sz="1200" dirty="0" err="1">
                <a:latin typeface="Courier New" pitchFamily="49" charset="0"/>
                <a:cs typeface="Courier New" pitchFamily="49" charset="0"/>
              </a:rPr>
              <a:t>permdesc_createNetworkSockets</a:t>
            </a:r>
            <a:r>
              <a:rPr lang="en-US" sz="1200" dirty="0">
                <a:latin typeface="Courier New" pitchFamily="49" charset="0"/>
                <a:cs typeface="Courier New" pitchFamily="49" charset="0"/>
              </a:rPr>
              <a:t>"</a:t>
            </a:r>
          </a:p>
          <a:p>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android:label</a:t>
            </a:r>
            <a:r>
              <a:rPr lang="en-US" sz="1200" dirty="0">
                <a:latin typeface="Courier New" pitchFamily="49" charset="0"/>
                <a:cs typeface="Courier New" pitchFamily="49" charset="0"/>
              </a:rPr>
              <a:t>="@string/</a:t>
            </a:r>
            <a:r>
              <a:rPr lang="en-US" sz="1200" dirty="0" err="1">
                <a:latin typeface="Courier New" pitchFamily="49" charset="0"/>
                <a:cs typeface="Courier New" pitchFamily="49" charset="0"/>
              </a:rPr>
              <a:t>permlab_createNetworkSockets</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/&gt;</a:t>
            </a:r>
            <a:endParaRPr lang="en-US" sz="1200" dirty="0">
              <a:latin typeface="Courier New" pitchFamily="49" charset="0"/>
              <a:cs typeface="Courier New" pitchFamily="49" charset="0"/>
            </a:endParaRPr>
          </a:p>
        </p:txBody>
      </p:sp>
      <p:sp>
        <p:nvSpPr>
          <p:cNvPr id="42" name="TextBox 41"/>
          <p:cNvSpPr txBox="1"/>
          <p:nvPr/>
        </p:nvSpPr>
        <p:spPr>
          <a:xfrm>
            <a:off x="278708" y="5474793"/>
            <a:ext cx="8732392" cy="338554"/>
          </a:xfrm>
          <a:prstGeom prst="rect">
            <a:avLst/>
          </a:prstGeom>
          <a:solidFill>
            <a:schemeClr val="accent6"/>
          </a:solidFill>
          <a:ln>
            <a:solidFill>
              <a:schemeClr val="tx1"/>
            </a:solidFill>
          </a:ln>
        </p:spPr>
        <p:txBody>
          <a:bodyPr wrap="square" rtlCol="0">
            <a:spAutoFit/>
          </a:bodyPr>
          <a:lstStyle/>
          <a:p>
            <a:r>
              <a:rPr lang="en-US" sz="1600" dirty="0" smtClean="0">
                <a:hlinkClick r:id="rId7"/>
              </a:rPr>
              <a:t>frameworks/base/core/res/AndroidManifest.xml</a:t>
            </a:r>
            <a:r>
              <a:rPr lang="en-US" sz="1600" dirty="0" smtClean="0"/>
              <a:t> (android source)</a:t>
            </a:r>
            <a:endParaRPr lang="en-US" sz="1600" dirty="0">
              <a:latin typeface="Courier New" pitchFamily="49" charset="0"/>
              <a:cs typeface="Courier New" pitchFamily="49" charset="0"/>
            </a:endParaRPr>
          </a:p>
        </p:txBody>
      </p:sp>
      <p:sp>
        <p:nvSpPr>
          <p:cNvPr id="49" name="Freeform 48"/>
          <p:cNvSpPr/>
          <p:nvPr/>
        </p:nvSpPr>
        <p:spPr>
          <a:xfrm>
            <a:off x="3983277" y="4972833"/>
            <a:ext cx="410179" cy="939452"/>
          </a:xfrm>
          <a:custGeom>
            <a:avLst/>
            <a:gdLst>
              <a:gd name="connsiteX0" fmla="*/ 0 w 410179"/>
              <a:gd name="connsiteY0" fmla="*/ 0 h 939452"/>
              <a:gd name="connsiteX1" fmla="*/ 338202 w 410179"/>
              <a:gd name="connsiteY1" fmla="*/ 187890 h 939452"/>
              <a:gd name="connsiteX2" fmla="*/ 400833 w 410179"/>
              <a:gd name="connsiteY2" fmla="*/ 688931 h 939452"/>
              <a:gd name="connsiteX3" fmla="*/ 200416 w 410179"/>
              <a:gd name="connsiteY3" fmla="*/ 939452 h 939452"/>
            </a:gdLst>
            <a:ahLst/>
            <a:cxnLst>
              <a:cxn ang="0">
                <a:pos x="connsiteX0" y="connsiteY0"/>
              </a:cxn>
              <a:cxn ang="0">
                <a:pos x="connsiteX1" y="connsiteY1"/>
              </a:cxn>
              <a:cxn ang="0">
                <a:pos x="connsiteX2" y="connsiteY2"/>
              </a:cxn>
              <a:cxn ang="0">
                <a:pos x="connsiteX3" y="connsiteY3"/>
              </a:cxn>
            </a:cxnLst>
            <a:rect l="l" t="t" r="r" b="b"/>
            <a:pathLst>
              <a:path w="410179" h="939452">
                <a:moveTo>
                  <a:pt x="0" y="0"/>
                </a:moveTo>
                <a:cubicBezTo>
                  <a:pt x="135698" y="36534"/>
                  <a:pt x="271397" y="73068"/>
                  <a:pt x="338202" y="187890"/>
                </a:cubicBezTo>
                <a:cubicBezTo>
                  <a:pt x="405008" y="302712"/>
                  <a:pt x="423797" y="563671"/>
                  <a:pt x="400833" y="688931"/>
                </a:cubicBezTo>
                <a:cubicBezTo>
                  <a:pt x="377869" y="814191"/>
                  <a:pt x="196241" y="922751"/>
                  <a:pt x="200416" y="939452"/>
                </a:cubicBezTo>
              </a:path>
            </a:pathLst>
          </a:custGeom>
          <a:noFill/>
          <a:ln w="15875">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13812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Kernel Changes</a:t>
            </a:r>
            <a:endParaRPr lang="en-US" dirty="0"/>
          </a:p>
        </p:txBody>
      </p:sp>
      <p:sp>
        <p:nvSpPr>
          <p:cNvPr id="3" name="Content Placeholder 2"/>
          <p:cNvSpPr>
            <a:spLocks noGrp="1"/>
          </p:cNvSpPr>
          <p:nvPr>
            <p:ph idx="1"/>
          </p:nvPr>
        </p:nvSpPr>
        <p:spPr>
          <a:xfrm>
            <a:off x="457200" y="1143000"/>
            <a:ext cx="8229600" cy="4983163"/>
          </a:xfrm>
        </p:spPr>
        <p:txBody>
          <a:bodyPr>
            <a:normAutofit fontScale="47500" lnSpcReduction="20000"/>
          </a:bodyPr>
          <a:lstStyle/>
          <a:p>
            <a:r>
              <a:rPr lang="en-US" dirty="0" smtClean="0"/>
              <a:t>Timed output / Timed GPIO</a:t>
            </a:r>
          </a:p>
          <a:p>
            <a:pPr lvl="1"/>
            <a:r>
              <a:rPr lang="en-US" dirty="0" smtClean="0"/>
              <a:t>Generic GPIO allows user space to access and manipulate GPIO registers</a:t>
            </a:r>
          </a:p>
          <a:p>
            <a:pPr lvl="1"/>
            <a:r>
              <a:rPr lang="en-US" dirty="0" smtClean="0"/>
              <a:t>Timed GPIO allows changing a GPIO pin and having it restored automatically after a specified timeout</a:t>
            </a:r>
          </a:p>
          <a:p>
            <a:pPr lvl="1"/>
            <a:r>
              <a:rPr lang="en-US" dirty="0" smtClean="0"/>
              <a:t>Implementation at drivers/android/</a:t>
            </a:r>
            <a:r>
              <a:rPr lang="en-US" dirty="0" err="1" smtClean="0"/>
              <a:t>timed_output.c</a:t>
            </a:r>
            <a:r>
              <a:rPr lang="en-US" dirty="0" smtClean="0"/>
              <a:t> and drivers/android/</a:t>
            </a:r>
            <a:r>
              <a:rPr lang="en-US" dirty="0" err="1" smtClean="0"/>
              <a:t>timed_gpio.c</a:t>
            </a:r>
            <a:endParaRPr lang="en-US" dirty="0" smtClean="0"/>
          </a:p>
          <a:p>
            <a:pPr lvl="1"/>
            <a:r>
              <a:rPr lang="en-US" dirty="0" smtClean="0"/>
              <a:t>Used by the vibrator by default</a:t>
            </a:r>
          </a:p>
          <a:p>
            <a:r>
              <a:rPr lang="en-US" dirty="0" smtClean="0"/>
              <a:t>Linux Scheduler</a:t>
            </a:r>
          </a:p>
          <a:p>
            <a:r>
              <a:rPr lang="en-US" dirty="0" smtClean="0"/>
              <a:t>Not a custom scheduler, just Android-specific configuration in </a:t>
            </a:r>
            <a:r>
              <a:rPr lang="en-US" dirty="0" err="1" smtClean="0"/>
              <a:t>init.rc</a:t>
            </a:r>
            <a:endParaRPr lang="en-US" dirty="0" smtClean="0"/>
          </a:p>
          <a:p>
            <a:pPr marL="457200" lvl="1" indent="0">
              <a:buNone/>
            </a:pPr>
            <a:r>
              <a:rPr lang="en-US" dirty="0" smtClean="0">
                <a:latin typeface="Courier New" pitchFamily="49" charset="0"/>
                <a:cs typeface="Courier New" pitchFamily="49" charset="0"/>
              </a:rPr>
              <a:t>write /</a:t>
            </a:r>
            <a:r>
              <a:rPr lang="en-US" dirty="0" err="1" smtClean="0">
                <a:latin typeface="Courier New" pitchFamily="49" charset="0"/>
                <a:cs typeface="Courier New" pitchFamily="49" charset="0"/>
              </a:rPr>
              <a:t>proc</a:t>
            </a:r>
            <a:r>
              <a:rPr lang="en-US" dirty="0" smtClean="0">
                <a:latin typeface="Courier New" pitchFamily="49" charset="0"/>
                <a:cs typeface="Courier New" pitchFamily="49" charset="0"/>
              </a:rPr>
              <a:t>/sys/kernel/</a:t>
            </a:r>
            <a:r>
              <a:rPr lang="en-US" dirty="0" err="1" smtClean="0">
                <a:latin typeface="Courier New" pitchFamily="49" charset="0"/>
                <a:cs typeface="Courier New" pitchFamily="49" charset="0"/>
              </a:rPr>
              <a:t>panic_on_oops</a:t>
            </a:r>
            <a:r>
              <a:rPr lang="en-US" dirty="0" smtClean="0">
                <a:latin typeface="Courier New" pitchFamily="49" charset="0"/>
                <a:cs typeface="Courier New" pitchFamily="49" charset="0"/>
              </a:rPr>
              <a:t> 1</a:t>
            </a:r>
          </a:p>
          <a:p>
            <a:pPr marL="457200" lvl="1" indent="0">
              <a:buNone/>
            </a:pPr>
            <a:r>
              <a:rPr lang="en-US" dirty="0" smtClean="0">
                <a:latin typeface="Courier New" pitchFamily="49" charset="0"/>
                <a:cs typeface="Courier New" pitchFamily="49" charset="0"/>
              </a:rPr>
              <a:t>write /</a:t>
            </a:r>
            <a:r>
              <a:rPr lang="en-US" dirty="0" err="1" smtClean="0">
                <a:latin typeface="Courier New" pitchFamily="49" charset="0"/>
                <a:cs typeface="Courier New" pitchFamily="49" charset="0"/>
              </a:rPr>
              <a:t>proc</a:t>
            </a:r>
            <a:r>
              <a:rPr lang="en-US" dirty="0" smtClean="0">
                <a:latin typeface="Courier New" pitchFamily="49" charset="0"/>
                <a:cs typeface="Courier New" pitchFamily="49" charset="0"/>
              </a:rPr>
              <a:t>/sys/kernel/</a:t>
            </a:r>
            <a:r>
              <a:rPr lang="en-US" dirty="0" err="1" smtClean="0">
                <a:latin typeface="Courier New" pitchFamily="49" charset="0"/>
                <a:cs typeface="Courier New" pitchFamily="49" charset="0"/>
              </a:rPr>
              <a:t>hung_task_timeout_secs</a:t>
            </a:r>
            <a:r>
              <a:rPr lang="en-US" dirty="0" smtClean="0">
                <a:latin typeface="Courier New" pitchFamily="49" charset="0"/>
                <a:cs typeface="Courier New" pitchFamily="49" charset="0"/>
              </a:rPr>
              <a:t> 0</a:t>
            </a:r>
          </a:p>
          <a:p>
            <a:pPr marL="457200" lvl="1" indent="0">
              <a:buNone/>
            </a:pPr>
            <a:r>
              <a:rPr lang="en-US" dirty="0" smtClean="0">
                <a:latin typeface="Courier New" pitchFamily="49" charset="0"/>
                <a:cs typeface="Courier New" pitchFamily="49" charset="0"/>
              </a:rPr>
              <a:t>write /</a:t>
            </a:r>
            <a:r>
              <a:rPr lang="en-US" dirty="0" err="1" smtClean="0">
                <a:latin typeface="Courier New" pitchFamily="49" charset="0"/>
                <a:cs typeface="Courier New" pitchFamily="49" charset="0"/>
              </a:rPr>
              <a:t>proc</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cpu</a:t>
            </a:r>
            <a:r>
              <a:rPr lang="en-US" dirty="0" smtClean="0">
                <a:latin typeface="Courier New" pitchFamily="49" charset="0"/>
                <a:cs typeface="Courier New" pitchFamily="49" charset="0"/>
              </a:rPr>
              <a:t>/alignment 4</a:t>
            </a:r>
          </a:p>
          <a:p>
            <a:pPr marL="457200" lvl="1" indent="0">
              <a:buNone/>
            </a:pPr>
            <a:r>
              <a:rPr lang="en-US" dirty="0" smtClean="0">
                <a:latin typeface="Courier New" pitchFamily="49" charset="0"/>
                <a:cs typeface="Courier New" pitchFamily="49" charset="0"/>
              </a:rPr>
              <a:t>write /</a:t>
            </a:r>
            <a:r>
              <a:rPr lang="en-US" dirty="0" err="1" smtClean="0">
                <a:latin typeface="Courier New" pitchFamily="49" charset="0"/>
                <a:cs typeface="Courier New" pitchFamily="49" charset="0"/>
              </a:rPr>
              <a:t>proc</a:t>
            </a:r>
            <a:r>
              <a:rPr lang="en-US" dirty="0" smtClean="0">
                <a:latin typeface="Courier New" pitchFamily="49" charset="0"/>
                <a:cs typeface="Courier New" pitchFamily="49" charset="0"/>
              </a:rPr>
              <a:t>/sys/kernel/</a:t>
            </a:r>
            <a:r>
              <a:rPr lang="en-US" dirty="0" err="1" smtClean="0">
                <a:latin typeface="Courier New" pitchFamily="49" charset="0"/>
                <a:cs typeface="Courier New" pitchFamily="49" charset="0"/>
              </a:rPr>
              <a:t>sched_latency_ns</a:t>
            </a:r>
            <a:r>
              <a:rPr lang="en-US" dirty="0" smtClean="0">
                <a:latin typeface="Courier New" pitchFamily="49" charset="0"/>
                <a:cs typeface="Courier New" pitchFamily="49" charset="0"/>
              </a:rPr>
              <a:t> 10000000</a:t>
            </a:r>
          </a:p>
          <a:p>
            <a:pPr marL="457200" lvl="1" indent="0">
              <a:buNone/>
            </a:pPr>
            <a:r>
              <a:rPr lang="en-US" dirty="0" smtClean="0">
                <a:latin typeface="Courier New" pitchFamily="49" charset="0"/>
                <a:cs typeface="Courier New" pitchFamily="49" charset="0"/>
              </a:rPr>
              <a:t>write /</a:t>
            </a:r>
            <a:r>
              <a:rPr lang="en-US" dirty="0" err="1" smtClean="0">
                <a:latin typeface="Courier New" pitchFamily="49" charset="0"/>
                <a:cs typeface="Courier New" pitchFamily="49" charset="0"/>
              </a:rPr>
              <a:t>proc</a:t>
            </a:r>
            <a:r>
              <a:rPr lang="en-US" dirty="0" smtClean="0">
                <a:latin typeface="Courier New" pitchFamily="49" charset="0"/>
                <a:cs typeface="Courier New" pitchFamily="49" charset="0"/>
              </a:rPr>
              <a:t>/sys/kernel/</a:t>
            </a:r>
            <a:r>
              <a:rPr lang="en-US" dirty="0" err="1" smtClean="0">
                <a:latin typeface="Courier New" pitchFamily="49" charset="0"/>
                <a:cs typeface="Courier New" pitchFamily="49" charset="0"/>
              </a:rPr>
              <a:t>sched_wakeup_granularity_ns</a:t>
            </a:r>
            <a:r>
              <a:rPr lang="en-US" dirty="0" smtClean="0">
                <a:latin typeface="Courier New" pitchFamily="49" charset="0"/>
                <a:cs typeface="Courier New" pitchFamily="49" charset="0"/>
              </a:rPr>
              <a:t> 2000000</a:t>
            </a:r>
          </a:p>
          <a:p>
            <a:pPr marL="457200" lvl="1" indent="0">
              <a:buNone/>
            </a:pPr>
            <a:r>
              <a:rPr lang="en-US" dirty="0" smtClean="0">
                <a:latin typeface="Courier New" pitchFamily="49" charset="0"/>
                <a:cs typeface="Courier New" pitchFamily="49" charset="0"/>
              </a:rPr>
              <a:t>write /</a:t>
            </a:r>
            <a:r>
              <a:rPr lang="en-US" dirty="0" err="1" smtClean="0">
                <a:latin typeface="Courier New" pitchFamily="49" charset="0"/>
                <a:cs typeface="Courier New" pitchFamily="49" charset="0"/>
              </a:rPr>
              <a:t>proc</a:t>
            </a:r>
            <a:r>
              <a:rPr lang="en-US" dirty="0" smtClean="0">
                <a:latin typeface="Courier New" pitchFamily="49" charset="0"/>
                <a:cs typeface="Courier New" pitchFamily="49" charset="0"/>
              </a:rPr>
              <a:t>/sys/kernel/</a:t>
            </a:r>
            <a:r>
              <a:rPr lang="en-US" dirty="0" err="1" smtClean="0">
                <a:latin typeface="Courier New" pitchFamily="49" charset="0"/>
                <a:cs typeface="Courier New" pitchFamily="49" charset="0"/>
              </a:rPr>
              <a:t>sched_compat_yield</a:t>
            </a:r>
            <a:r>
              <a:rPr lang="en-US" dirty="0" smtClean="0">
                <a:latin typeface="Courier New" pitchFamily="49" charset="0"/>
                <a:cs typeface="Courier New" pitchFamily="49" charset="0"/>
              </a:rPr>
              <a:t> 1</a:t>
            </a:r>
          </a:p>
          <a:p>
            <a:pPr marL="457200" lvl="1" indent="0">
              <a:buNone/>
            </a:pPr>
            <a:r>
              <a:rPr lang="en-US" dirty="0" smtClean="0">
                <a:latin typeface="Courier New" pitchFamily="49" charset="0"/>
                <a:cs typeface="Courier New" pitchFamily="49" charset="0"/>
              </a:rPr>
              <a:t>write /</a:t>
            </a:r>
            <a:r>
              <a:rPr lang="en-US" dirty="0" err="1" smtClean="0">
                <a:latin typeface="Courier New" pitchFamily="49" charset="0"/>
                <a:cs typeface="Courier New" pitchFamily="49" charset="0"/>
              </a:rPr>
              <a:t>proc</a:t>
            </a:r>
            <a:r>
              <a:rPr lang="en-US" dirty="0" smtClean="0">
                <a:latin typeface="Courier New" pitchFamily="49" charset="0"/>
                <a:cs typeface="Courier New" pitchFamily="49" charset="0"/>
              </a:rPr>
              <a:t>/sys/kernel/</a:t>
            </a:r>
            <a:r>
              <a:rPr lang="en-US" dirty="0" err="1" smtClean="0">
                <a:latin typeface="Courier New" pitchFamily="49" charset="0"/>
                <a:cs typeface="Courier New" pitchFamily="49" charset="0"/>
              </a:rPr>
              <a:t>sched_child_runs_first</a:t>
            </a:r>
            <a:r>
              <a:rPr lang="en-US" dirty="0" smtClean="0">
                <a:latin typeface="Courier New" pitchFamily="49" charset="0"/>
                <a:cs typeface="Courier New" pitchFamily="49" charset="0"/>
              </a:rPr>
              <a:t> 0</a:t>
            </a:r>
          </a:p>
          <a:p>
            <a:r>
              <a:rPr lang="en-US" dirty="0" smtClean="0"/>
              <a:t>Switch events - </a:t>
            </a:r>
            <a:r>
              <a:rPr lang="en-US" dirty="0" err="1" smtClean="0"/>
              <a:t>userspace</a:t>
            </a:r>
            <a:r>
              <a:rPr lang="en-US" dirty="0" smtClean="0"/>
              <a:t> support for monitoring GPIO used by vold to detect USB</a:t>
            </a:r>
          </a:p>
          <a:p>
            <a:r>
              <a:rPr lang="en-US" dirty="0" smtClean="0"/>
              <a:t>USB gadget driver for ADB (drivers/</a:t>
            </a:r>
            <a:r>
              <a:rPr lang="en-US" dirty="0" err="1" smtClean="0"/>
              <a:t>usb</a:t>
            </a:r>
            <a:r>
              <a:rPr lang="en-US" dirty="0" smtClean="0"/>
              <a:t>/gadget/</a:t>
            </a:r>
            <a:r>
              <a:rPr lang="en-US" dirty="0" err="1" smtClean="0"/>
              <a:t>android.c</a:t>
            </a:r>
            <a:r>
              <a:rPr lang="en-US" dirty="0" smtClean="0"/>
              <a:t>)</a:t>
            </a:r>
          </a:p>
          <a:p>
            <a:r>
              <a:rPr lang="en-US" dirty="0" smtClean="0"/>
              <a:t>yaffs2 flash </a:t>
            </a:r>
            <a:r>
              <a:rPr lang="en-US" dirty="0" err="1" smtClean="0"/>
              <a:t>filesystem</a:t>
            </a:r>
            <a:r>
              <a:rPr lang="en-US" dirty="0" smtClean="0"/>
              <a:t>, though this is switching to ext4</a:t>
            </a:r>
          </a:p>
          <a:p>
            <a:r>
              <a:rPr lang="en-US" dirty="0" smtClean="0"/>
              <a:t>RAM console ( A N D R O I D on first boot )</a:t>
            </a:r>
          </a:p>
          <a:p>
            <a:pPr lvl="1"/>
            <a:r>
              <a:rPr lang="en-US" dirty="0" smtClean="0"/>
              <a:t>Kernel’s </a:t>
            </a:r>
            <a:r>
              <a:rPr lang="en-US" dirty="0" err="1" smtClean="0"/>
              <a:t>printk</a:t>
            </a:r>
            <a:r>
              <a:rPr lang="en-US" dirty="0" smtClean="0"/>
              <a:t> goes to a RAM buffer</a:t>
            </a:r>
          </a:p>
          <a:p>
            <a:pPr lvl="1"/>
            <a:r>
              <a:rPr lang="en-US" dirty="0" smtClean="0"/>
              <a:t>A kernel panic can be viewed in the next kernel invocation via /</a:t>
            </a:r>
            <a:r>
              <a:rPr lang="en-US" dirty="0" err="1" smtClean="0"/>
              <a:t>proc</a:t>
            </a:r>
            <a:r>
              <a:rPr lang="en-US" dirty="0" smtClean="0"/>
              <a:t>/</a:t>
            </a:r>
            <a:r>
              <a:rPr lang="en-US" dirty="0" err="1" smtClean="0"/>
              <a:t>last_kmsg</a:t>
            </a:r>
            <a:endParaRPr lang="en-US" dirty="0" smtClean="0"/>
          </a:p>
          <a:p>
            <a:r>
              <a:rPr lang="en-US" dirty="0" smtClean="0"/>
              <a:t>Support in FAT </a:t>
            </a:r>
            <a:r>
              <a:rPr lang="en-US" dirty="0" err="1" smtClean="0"/>
              <a:t>filesystem</a:t>
            </a:r>
            <a:r>
              <a:rPr lang="en-US" dirty="0" smtClean="0"/>
              <a:t> for FVAT_IOCTL_GET_VOLUME_ID</a:t>
            </a:r>
          </a:p>
          <a:p>
            <a:r>
              <a:rPr lang="en-US" dirty="0" smtClean="0"/>
              <a:t>SE Linux is stripped out</a:t>
            </a:r>
          </a:p>
          <a:p>
            <a:pPr lvl="1"/>
            <a:r>
              <a:rPr lang="en-US" dirty="0" smtClean="0"/>
              <a:t>Some folks want to put it back in</a:t>
            </a:r>
          </a:p>
        </p:txBody>
      </p:sp>
    </p:spTree>
    <p:extLst>
      <p:ext uri="{BB962C8B-B14F-4D97-AF65-F5344CB8AC3E}">
        <p14:creationId xmlns:p14="http://schemas.microsoft.com/office/powerpoint/2010/main" val="16138063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Linux Kernel Layer</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260543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Native Layer</a:t>
            </a:r>
            <a:endParaRPr lang="en-US" dirty="0"/>
          </a:p>
        </p:txBody>
      </p:sp>
      <p:sp>
        <p:nvSpPr>
          <p:cNvPr id="5" name="Subtitle 4"/>
          <p:cNvSpPr>
            <a:spLocks noGrp="1"/>
          </p:cNvSpPr>
          <p:nvPr>
            <p:ph type="subTitle" idx="1"/>
          </p:nvPr>
        </p:nvSpPr>
        <p:spPr/>
        <p:txBody>
          <a:bodyPr/>
          <a:lstStyle/>
          <a:p>
            <a:endParaRPr lang="en-US"/>
          </a:p>
        </p:txBody>
      </p:sp>
      <p:pic>
        <p:nvPicPr>
          <p:cNvPr id="6" name="Picture 5" descr="C:\Users\john\AppData\Local\Microsoft\Windows\Temporary Internet Files\Content.IE5\2RGNQGV3\MC900432674[1].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7200" y="5867400"/>
            <a:ext cx="1142857" cy="1142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41608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Native Layer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Implemented in C / C++</a:t>
            </a:r>
          </a:p>
          <a:p>
            <a:r>
              <a:rPr lang="en-US" dirty="0" smtClean="0"/>
              <a:t>Kernel </a:t>
            </a:r>
            <a:r>
              <a:rPr lang="en-US" dirty="0" smtClean="0">
                <a:sym typeface="Wingdings" pitchFamily="2" charset="2"/>
              </a:rPr>
              <a:t></a:t>
            </a:r>
            <a:r>
              <a:rPr lang="en-US" baseline="0" dirty="0" smtClean="0">
                <a:sym typeface="Wingdings" pitchFamily="2" charset="2"/>
              </a:rPr>
              <a:t> Boundary</a:t>
            </a:r>
          </a:p>
          <a:p>
            <a:pPr lvl="1"/>
            <a:r>
              <a:rPr lang="en-US" dirty="0" smtClean="0"/>
              <a:t>Logical: Kernel</a:t>
            </a:r>
            <a:r>
              <a:rPr lang="en-US" baseline="0" dirty="0" smtClean="0"/>
              <a:t> / </a:t>
            </a:r>
            <a:r>
              <a:rPr lang="en-US" baseline="0" dirty="0" err="1" smtClean="0"/>
              <a:t>Userspace</a:t>
            </a:r>
            <a:endParaRPr lang="en-US" baseline="0" dirty="0" smtClean="0"/>
          </a:p>
          <a:p>
            <a:pPr lvl="1"/>
            <a:r>
              <a:rPr lang="en-US" baseline="0" dirty="0" smtClean="0"/>
              <a:t>License: GPL / non-GPL</a:t>
            </a:r>
          </a:p>
          <a:p>
            <a:pPr lvl="2"/>
            <a:r>
              <a:rPr lang="en-US" dirty="0" smtClean="0"/>
              <a:t>Kernel level modifications must be open</a:t>
            </a:r>
            <a:r>
              <a:rPr lang="en-US" baseline="0" dirty="0" smtClean="0"/>
              <a:t> sourced</a:t>
            </a:r>
          </a:p>
          <a:p>
            <a:pPr lvl="2"/>
            <a:r>
              <a:rPr lang="en-US" baseline="0" dirty="0" smtClean="0"/>
              <a:t>Android needed non-GPL license for widespread commercial adoption</a:t>
            </a:r>
          </a:p>
          <a:p>
            <a:pPr lvl="2"/>
            <a:r>
              <a:rPr lang="en-US" dirty="0" smtClean="0"/>
              <a:t>Most</a:t>
            </a:r>
            <a:r>
              <a:rPr lang="en-US" baseline="0" dirty="0" smtClean="0"/>
              <a:t> everything above kernel is </a:t>
            </a:r>
            <a:r>
              <a:rPr lang="en-US" baseline="0" dirty="0" smtClean="0">
                <a:hlinkClick r:id="rId2"/>
              </a:rPr>
              <a:t>Apache Licensed</a:t>
            </a:r>
            <a:r>
              <a:rPr lang="en-US" baseline="0" dirty="0" smtClean="0"/>
              <a:t>.</a:t>
            </a:r>
          </a:p>
          <a:p>
            <a:pPr lvl="3"/>
            <a:r>
              <a:rPr lang="en-US" dirty="0" smtClean="0"/>
              <a:t>Some exceptions: </a:t>
            </a:r>
            <a:r>
              <a:rPr lang="en-US" dirty="0" err="1" smtClean="0">
                <a:hlinkClick r:id="rId3"/>
              </a:rPr>
              <a:t>bluez</a:t>
            </a:r>
            <a:endParaRPr lang="en-US" dirty="0"/>
          </a:p>
          <a:p>
            <a:pPr lvl="3"/>
            <a:r>
              <a:rPr lang="en-US" dirty="0" smtClean="0"/>
              <a:t>Check licenses on any external software</a:t>
            </a:r>
          </a:p>
          <a:p>
            <a:pPr lvl="3"/>
            <a:r>
              <a:rPr lang="en-US" dirty="0" smtClean="0"/>
              <a:t>Everything Google wrote is Apache License.</a:t>
            </a:r>
            <a:endParaRPr lang="en-US" baseline="0" dirty="0" smtClean="0"/>
          </a:p>
          <a:p>
            <a:pPr lvl="2"/>
            <a:r>
              <a:rPr lang="en-US" dirty="0" smtClean="0"/>
              <a:t>Check with </a:t>
            </a:r>
            <a:r>
              <a:rPr lang="en-US" b="1" dirty="0" smtClean="0"/>
              <a:t>your</a:t>
            </a:r>
            <a:r>
              <a:rPr lang="en-US" dirty="0" smtClean="0"/>
              <a:t> legal team</a:t>
            </a:r>
          </a:p>
        </p:txBody>
      </p:sp>
    </p:spTree>
    <p:extLst>
      <p:ext uri="{BB962C8B-B14F-4D97-AF65-F5344CB8AC3E}">
        <p14:creationId xmlns:p14="http://schemas.microsoft.com/office/powerpoint/2010/main" val="20115262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glibc</a:t>
            </a:r>
            <a:r>
              <a:rPr lang="en-US" dirty="0" smtClean="0"/>
              <a:t> != </a:t>
            </a:r>
            <a:r>
              <a:rPr lang="en-US" dirty="0" err="1" smtClean="0"/>
              <a:t>libc</a:t>
            </a:r>
            <a:r>
              <a:rPr lang="en-US" baseline="0" dirty="0" smtClean="0"/>
              <a:t> == bionic</a:t>
            </a:r>
            <a:endParaRPr lang="en-US" dirty="0"/>
          </a:p>
        </p:txBody>
      </p:sp>
      <p:sp>
        <p:nvSpPr>
          <p:cNvPr id="3" name="Content Placeholder 2"/>
          <p:cNvSpPr>
            <a:spLocks noGrp="1"/>
          </p:cNvSpPr>
          <p:nvPr>
            <p:ph idx="1"/>
          </p:nvPr>
        </p:nvSpPr>
        <p:spPr/>
        <p:txBody>
          <a:bodyPr>
            <a:normAutofit fontScale="62500" lnSpcReduction="20000"/>
          </a:bodyPr>
          <a:lstStyle/>
          <a:p>
            <a:r>
              <a:rPr lang="en-US" dirty="0" err="1" smtClean="0"/>
              <a:t>glibc</a:t>
            </a:r>
            <a:r>
              <a:rPr lang="en-US" dirty="0" smtClean="0"/>
              <a:t> – LGPL</a:t>
            </a:r>
            <a:r>
              <a:rPr lang="en-US" baseline="0" dirty="0" smtClean="0"/>
              <a:t> license</a:t>
            </a:r>
          </a:p>
          <a:p>
            <a:r>
              <a:rPr lang="en-US" baseline="0" dirty="0" smtClean="0"/>
              <a:t>bionic</a:t>
            </a:r>
          </a:p>
          <a:p>
            <a:pPr lvl="1"/>
            <a:r>
              <a:rPr lang="en-US" dirty="0" smtClean="0"/>
              <a:t>“</a:t>
            </a:r>
            <a:r>
              <a:rPr lang="en-US" dirty="0" smtClean="0">
                <a:hlinkClick r:id="rId2"/>
              </a:rPr>
              <a:t>Bionic is mainly a port of the BSD C library</a:t>
            </a:r>
            <a:r>
              <a:rPr lang="en-US" dirty="0" smtClean="0"/>
              <a:t> …”</a:t>
            </a:r>
          </a:p>
          <a:p>
            <a:pPr lvl="1"/>
            <a:r>
              <a:rPr lang="en-US" dirty="0" smtClean="0"/>
              <a:t>BSD licensed</a:t>
            </a:r>
          </a:p>
          <a:p>
            <a:pPr lvl="1"/>
            <a:r>
              <a:rPr lang="en-US" dirty="0" smtClean="0"/>
              <a:t>Optimized for resource constrained application</a:t>
            </a:r>
          </a:p>
          <a:p>
            <a:pPr lvl="1"/>
            <a:r>
              <a:rPr lang="en-US" dirty="0" smtClean="0"/>
              <a:t>About 200k in size</a:t>
            </a:r>
          </a:p>
          <a:p>
            <a:pPr lvl="1"/>
            <a:r>
              <a:rPr lang="en-US" dirty="0" smtClean="0"/>
              <a:t>Built in </a:t>
            </a:r>
            <a:r>
              <a:rPr lang="en-US" dirty="0" err="1" smtClean="0"/>
              <a:t>pthreads</a:t>
            </a:r>
            <a:r>
              <a:rPr lang="en-US" dirty="0" smtClean="0"/>
              <a:t>.</a:t>
            </a:r>
          </a:p>
          <a:p>
            <a:pPr lvl="1"/>
            <a:r>
              <a:rPr lang="en-US" dirty="0" smtClean="0"/>
              <a:t>NOT </a:t>
            </a:r>
            <a:r>
              <a:rPr lang="en-US" dirty="0" err="1" smtClean="0"/>
              <a:t>posix</a:t>
            </a:r>
            <a:r>
              <a:rPr lang="en-US" dirty="0" smtClean="0"/>
              <a:t> </a:t>
            </a:r>
            <a:r>
              <a:rPr lang="en-US" dirty="0" err="1" smtClean="0"/>
              <a:t>comliant</a:t>
            </a:r>
            <a:r>
              <a:rPr lang="en-US" dirty="0" smtClean="0"/>
              <a:t>. This can be a problem when porting.</a:t>
            </a:r>
          </a:p>
          <a:p>
            <a:pPr lvl="1"/>
            <a:r>
              <a:rPr lang="en-US" dirty="0" smtClean="0"/>
              <a:t>NDK documentation provides documentation of differences between bionic and POSIX.</a:t>
            </a:r>
          </a:p>
          <a:p>
            <a:pPr lvl="1"/>
            <a:r>
              <a:rPr lang="en-US" dirty="0" smtClean="0"/>
              <a:t>bionic understands Android’s concept of</a:t>
            </a:r>
          </a:p>
          <a:p>
            <a:pPr lvl="2"/>
            <a:r>
              <a:rPr lang="en-US" dirty="0" smtClean="0"/>
              <a:t>UIDs and GIDs, Logger driver, System properties</a:t>
            </a:r>
          </a:p>
          <a:p>
            <a:pPr lvl="1"/>
            <a:r>
              <a:rPr lang="en-US" dirty="0" smtClean="0"/>
              <a:t>No support for </a:t>
            </a:r>
            <a:r>
              <a:rPr lang="en-US" dirty="0" err="1" smtClean="0"/>
              <a:t>SysV</a:t>
            </a:r>
            <a:r>
              <a:rPr lang="en-US" dirty="0" smtClean="0"/>
              <a:t> IPC to prevent DOS attacks</a:t>
            </a:r>
          </a:p>
          <a:p>
            <a:pPr lvl="2"/>
            <a:r>
              <a:rPr lang="en-US" dirty="0" smtClean="0"/>
              <a:t>Android uses Binder for IPC instead</a:t>
            </a:r>
          </a:p>
          <a:p>
            <a:pPr lvl="1"/>
            <a:r>
              <a:rPr lang="en-US" dirty="0" smtClean="0"/>
              <a:t>No support for locales. All internationalization done at Java level.</a:t>
            </a:r>
          </a:p>
          <a:p>
            <a:pPr lvl="1"/>
            <a:r>
              <a:rPr lang="en-US" dirty="0"/>
              <a:t>See </a:t>
            </a:r>
            <a:r>
              <a:rPr lang="en-US" dirty="0">
                <a:hlinkClick r:id="rId3"/>
              </a:rPr>
              <a:t>ndk/docs/system/</a:t>
            </a:r>
            <a:r>
              <a:rPr lang="en-US" dirty="0" err="1">
                <a:hlinkClick r:id="rId3"/>
              </a:rPr>
              <a:t>libc</a:t>
            </a:r>
            <a:r>
              <a:rPr lang="en-US" dirty="0">
                <a:hlinkClick r:id="rId3"/>
              </a:rPr>
              <a:t>/OVERVIEW.html</a:t>
            </a:r>
            <a:r>
              <a:rPr lang="en-US" dirty="0"/>
              <a:t> for more info</a:t>
            </a:r>
            <a:endParaRPr lang="en-US" dirty="0" smtClean="0"/>
          </a:p>
        </p:txBody>
      </p:sp>
    </p:spTree>
    <p:extLst>
      <p:ext uri="{BB962C8B-B14F-4D97-AF65-F5344CB8AC3E}">
        <p14:creationId xmlns:p14="http://schemas.microsoft.com/office/powerpoint/2010/main" val="15967188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HAL – Hardware Abstraction Layer</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Provides </a:t>
            </a:r>
            <a:r>
              <a:rPr lang="en-US" dirty="0"/>
              <a:t>C/C++ </a:t>
            </a:r>
            <a:r>
              <a:rPr lang="en-US" dirty="0" smtClean="0"/>
              <a:t>APIs that a user space device driver must implement so it can be plugged into Android</a:t>
            </a:r>
          </a:p>
          <a:p>
            <a:r>
              <a:rPr lang="en-US" dirty="0" smtClean="0"/>
              <a:t>To implement new hardware (camera, </a:t>
            </a:r>
            <a:r>
              <a:rPr lang="en-US" dirty="0" err="1" smtClean="0"/>
              <a:t>wifi</a:t>
            </a:r>
            <a:r>
              <a:rPr lang="en-US" dirty="0" smtClean="0"/>
              <a:t>, </a:t>
            </a:r>
            <a:r>
              <a:rPr lang="en-US" dirty="0" err="1" smtClean="0"/>
              <a:t>bluetooth</a:t>
            </a:r>
            <a:r>
              <a:rPr lang="en-US" dirty="0" smtClean="0"/>
              <a:t>, etc…)</a:t>
            </a:r>
          </a:p>
          <a:p>
            <a:pPr lvl="1"/>
            <a:r>
              <a:rPr lang="en-US" dirty="0" smtClean="0"/>
              <a:t>Implement kernel level driver – bare bones, just enough to talk to hardware (must open source)</a:t>
            </a:r>
          </a:p>
          <a:p>
            <a:pPr lvl="1"/>
            <a:r>
              <a:rPr lang="en-US" dirty="0" smtClean="0"/>
              <a:t>Implement user space component (no need to open source)</a:t>
            </a:r>
          </a:p>
          <a:p>
            <a:pPr lvl="1"/>
            <a:r>
              <a:rPr lang="en-US" dirty="0" smtClean="0"/>
              <a:t>Implement HAL function calls Android expects</a:t>
            </a:r>
          </a:p>
          <a:p>
            <a:r>
              <a:rPr lang="en-US" dirty="0" smtClean="0"/>
              <a:t>The code can remain proprietary since the user-space drivers link against bionic, not the kernel (i.e. no GPL)</a:t>
            </a:r>
          </a:p>
          <a:p>
            <a:r>
              <a:rPr lang="en-US" dirty="0" smtClean="0"/>
              <a:t>This allows Android java layer </a:t>
            </a:r>
            <a:r>
              <a:rPr lang="en-US" dirty="0" err="1" smtClean="0"/>
              <a:t>sofware</a:t>
            </a:r>
            <a:r>
              <a:rPr lang="en-US" dirty="0" smtClean="0"/>
              <a:t> to access hardware (camera for instance) without knowledge of specific hardware interface</a:t>
            </a:r>
          </a:p>
          <a:p>
            <a:r>
              <a:rPr lang="en-US" dirty="0" smtClean="0"/>
              <a:t>Communicate with Linux drivers via /</a:t>
            </a:r>
            <a:r>
              <a:rPr lang="en-US" dirty="0" err="1" smtClean="0"/>
              <a:t>dev</a:t>
            </a:r>
            <a:r>
              <a:rPr lang="en-US" dirty="0" smtClean="0"/>
              <a:t>/, /sys/, or /</a:t>
            </a:r>
            <a:r>
              <a:rPr lang="en-US" dirty="0" err="1" smtClean="0"/>
              <a:t>proc</a:t>
            </a:r>
            <a:r>
              <a:rPr lang="en-US" dirty="0" smtClean="0"/>
              <a:t>/</a:t>
            </a:r>
          </a:p>
          <a:p>
            <a:r>
              <a:rPr lang="en-US" dirty="0" smtClean="0"/>
              <a:t>Not well documented – must code dive into the source</a:t>
            </a:r>
          </a:p>
        </p:txBody>
      </p:sp>
    </p:spTree>
    <p:extLst>
      <p:ext uri="{BB962C8B-B14F-4D97-AF65-F5344CB8AC3E}">
        <p14:creationId xmlns:p14="http://schemas.microsoft.com/office/powerpoint/2010/main" val="13824828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HAL</a:t>
            </a:r>
            <a:r>
              <a:rPr lang="en-US" baseline="0" dirty="0" smtClean="0"/>
              <a:t> – Hardware Abstraction Layer</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Platform loads these HAL libs at runtime via pre-determined naming strategies</a:t>
            </a:r>
          </a:p>
          <a:p>
            <a:r>
              <a:rPr lang="en-US" dirty="0" smtClean="0"/>
              <a:t>Two categories of hardware in android-source hardware directory:</a:t>
            </a:r>
          </a:p>
          <a:p>
            <a:pPr lvl="1"/>
            <a:r>
              <a:rPr lang="en-US" dirty="0" smtClean="0">
                <a:hlinkClick r:id="rId2"/>
              </a:rPr>
              <a:t>libhardware_legacy</a:t>
            </a:r>
            <a:r>
              <a:rPr lang="en-US" dirty="0" smtClean="0"/>
              <a:t> – initial Android approach. We don’t examine this.</a:t>
            </a:r>
          </a:p>
          <a:p>
            <a:pPr lvl="1"/>
            <a:r>
              <a:rPr lang="en-US" dirty="0" smtClean="0">
                <a:hlinkClick r:id="rId3"/>
              </a:rPr>
              <a:t>libhardware</a:t>
            </a:r>
            <a:r>
              <a:rPr lang="en-US" dirty="0" smtClean="0"/>
              <a:t> – modern approach</a:t>
            </a:r>
          </a:p>
          <a:p>
            <a:r>
              <a:rPr lang="en-US" dirty="0" smtClean="0">
                <a:hlinkClick r:id="rId4"/>
              </a:rPr>
              <a:t>libhardware</a:t>
            </a:r>
            <a:r>
              <a:rPr lang="en-US" dirty="0" smtClean="0"/>
              <a:t> is a shared library that can load device-specific shared libraries via </a:t>
            </a:r>
            <a:br>
              <a:rPr lang="en-US" dirty="0" smtClean="0"/>
            </a:br>
            <a:r>
              <a:rPr lang="en-US" dirty="0" err="1" smtClean="0"/>
              <a:t>hw_get_module</a:t>
            </a:r>
            <a:r>
              <a:rPr lang="en-US" dirty="0" smtClean="0"/>
              <a:t>(</a:t>
            </a:r>
            <a:r>
              <a:rPr lang="en-US" dirty="0" err="1" smtClean="0"/>
              <a:t>const</a:t>
            </a:r>
            <a:r>
              <a:rPr lang="en-US" dirty="0" smtClean="0"/>
              <a:t>  char *id, </a:t>
            </a:r>
            <a:r>
              <a:rPr lang="en-US" dirty="0" err="1" smtClean="0"/>
              <a:t>const</a:t>
            </a:r>
            <a:r>
              <a:rPr lang="en-US" dirty="0" smtClean="0"/>
              <a:t> </a:t>
            </a:r>
            <a:r>
              <a:rPr lang="en-US" dirty="0" err="1" smtClean="0"/>
              <a:t>struct</a:t>
            </a:r>
            <a:r>
              <a:rPr lang="en-US" dirty="0" smtClean="0"/>
              <a:t> </a:t>
            </a:r>
            <a:r>
              <a:rPr lang="en-US" dirty="0" err="1" smtClean="0"/>
              <a:t>hw_module_t</a:t>
            </a:r>
            <a:r>
              <a:rPr lang="en-US" dirty="0" smtClean="0"/>
              <a:t> **module)</a:t>
            </a:r>
          </a:p>
          <a:p>
            <a:r>
              <a:rPr lang="en-US" dirty="0" smtClean="0"/>
              <a:t>Checks under /system/lib/</a:t>
            </a:r>
            <a:r>
              <a:rPr lang="en-US" dirty="0" err="1" smtClean="0"/>
              <a:t>hw</a:t>
            </a:r>
            <a:r>
              <a:rPr lang="en-US" dirty="0" smtClean="0"/>
              <a:t>/ and then /vendor/lib/</a:t>
            </a:r>
            <a:r>
              <a:rPr lang="en-US" dirty="0" err="1" smtClean="0"/>
              <a:t>hw</a:t>
            </a:r>
            <a:r>
              <a:rPr lang="en-US" dirty="0" smtClean="0"/>
              <a:t>/ as follows:</a:t>
            </a:r>
          </a:p>
          <a:p>
            <a:pPr marL="457200" lvl="1" indent="0">
              <a:buNone/>
            </a:pPr>
            <a:r>
              <a:rPr lang="en-US" dirty="0" smtClean="0"/>
              <a:t>&lt;*_HARDWARE_MODULE_ID&gt;.&lt;</a:t>
            </a:r>
            <a:r>
              <a:rPr lang="en-US" dirty="0" err="1" smtClean="0"/>
              <a:t>ro.product.board</a:t>
            </a:r>
            <a:r>
              <a:rPr lang="en-US" dirty="0" smtClean="0"/>
              <a:t>&gt;.so</a:t>
            </a:r>
          </a:p>
          <a:p>
            <a:pPr marL="457200" lvl="1" indent="0">
              <a:buNone/>
            </a:pPr>
            <a:r>
              <a:rPr lang="en-US" dirty="0" smtClean="0"/>
              <a:t>&lt;*_HARDWARE_MODULE_ID&gt;.&lt;</a:t>
            </a:r>
            <a:r>
              <a:rPr lang="en-US" dirty="0" err="1" smtClean="0"/>
              <a:t>ro.board.platform</a:t>
            </a:r>
            <a:r>
              <a:rPr lang="en-US" dirty="0" smtClean="0"/>
              <a:t>&gt;.so</a:t>
            </a:r>
          </a:p>
          <a:p>
            <a:pPr marL="457200" lvl="1" indent="0">
              <a:buNone/>
            </a:pPr>
            <a:r>
              <a:rPr lang="en-US" dirty="0" smtClean="0"/>
              <a:t>&lt;*_HARDWARE_MODULE_ID&gt;.&lt;</a:t>
            </a:r>
            <a:r>
              <a:rPr lang="en-US" dirty="0" err="1" smtClean="0"/>
              <a:t>ro.arch</a:t>
            </a:r>
            <a:r>
              <a:rPr lang="en-US" dirty="0" smtClean="0"/>
              <a:t>&gt;.so</a:t>
            </a:r>
          </a:p>
          <a:p>
            <a:pPr marL="457200" lvl="1" indent="0">
              <a:buNone/>
            </a:pPr>
            <a:r>
              <a:rPr lang="en-US" dirty="0" smtClean="0"/>
              <a:t>&lt;*_HARDWARE_MODULE_ID&gt;.default.so</a:t>
            </a:r>
          </a:p>
          <a:p>
            <a:r>
              <a:rPr lang="en-US" dirty="0" smtClean="0"/>
              <a:t>Some board-independent hardware (like vibrator, power, </a:t>
            </a:r>
            <a:r>
              <a:rPr lang="en-US" dirty="0" err="1" smtClean="0"/>
              <a:t>wifi</a:t>
            </a:r>
            <a:r>
              <a:rPr lang="en-US" dirty="0" smtClean="0"/>
              <a:t>, etc.) is directly supported by /system/lib/libhardware_legacy.so via well-defined paths on the file system (mostly via /</a:t>
            </a:r>
            <a:r>
              <a:rPr lang="en-US" dirty="0" err="1" smtClean="0"/>
              <a:t>proc</a:t>
            </a:r>
            <a:r>
              <a:rPr lang="en-US" dirty="0" smtClean="0"/>
              <a:t> or /sys) or well-defined system properties</a:t>
            </a:r>
          </a:p>
          <a:p>
            <a:r>
              <a:rPr lang="en-US" dirty="0" smtClean="0"/>
              <a:t>Board-specific devices (like audio, camera, etc.) are supported by separate shared libraries loaded by well-defined names (e.g. /system/lib/libaudio.so, /system/lib/libcamera.so, etc.)</a:t>
            </a:r>
          </a:p>
          <a:p>
            <a:r>
              <a:rPr lang="en-US" dirty="0" smtClean="0"/>
              <a:t>Radio is a bit special, as its </a:t>
            </a:r>
            <a:r>
              <a:rPr lang="en-US" dirty="0" err="1" smtClean="0"/>
              <a:t>rild</a:t>
            </a:r>
            <a:r>
              <a:rPr lang="en-US" dirty="0" smtClean="0"/>
              <a:t> (Radio Interface Link Daemon) loads "libril" as defined by </a:t>
            </a:r>
            <a:r>
              <a:rPr lang="en-US" dirty="0" err="1" smtClean="0"/>
              <a:t>rild.libpath</a:t>
            </a:r>
            <a:r>
              <a:rPr lang="en-US" dirty="0" smtClean="0"/>
              <a:t> system property</a:t>
            </a:r>
          </a:p>
          <a:p>
            <a:r>
              <a:rPr lang="en-US" dirty="0" smtClean="0"/>
              <a:t>On Nexus S, this is /vendor/lib/libsec-ril.so</a:t>
            </a:r>
          </a:p>
        </p:txBody>
      </p:sp>
    </p:spTree>
    <p:extLst>
      <p:ext uri="{BB962C8B-B14F-4D97-AF65-F5344CB8AC3E}">
        <p14:creationId xmlns:p14="http://schemas.microsoft.com/office/powerpoint/2010/main" val="18484207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marR="0" indent="0" algn="ctr" defTabSz="914400" rtl="0" eaLnBrk="1" fontAlgn="auto" latinLnBrk="0" hangingPunct="1">
              <a:lnSpc>
                <a:spcPct val="100000"/>
              </a:lnSpc>
              <a:spcBef>
                <a:spcPct val="0"/>
              </a:spcBef>
              <a:spcAft>
                <a:spcPts val="0"/>
              </a:spcAft>
              <a:buClrTx/>
              <a:buSzTx/>
              <a:buFontTx/>
              <a:buNone/>
              <a:tabLst/>
              <a:defRPr/>
            </a:pPr>
            <a:r>
              <a:rPr lang="en-US" dirty="0" smtClean="0"/>
              <a:t>HAL </a:t>
            </a:r>
            <a:r>
              <a:rPr lang="en-US" sz="4400" kern="1200" baseline="0" dirty="0" smtClean="0">
                <a:solidFill>
                  <a:schemeClr val="tx1"/>
                </a:solidFill>
                <a:effectLst/>
                <a:latin typeface="+mj-lt"/>
                <a:ea typeface="+mj-ea"/>
                <a:cs typeface="+mj-cs"/>
              </a:rPr>
              <a:t>– Hardware Abstraction Layer</a:t>
            </a:r>
            <a:endParaRPr lang="en-US" dirty="0" smtClean="0">
              <a:effectLst/>
            </a:endParaRPr>
          </a:p>
        </p:txBody>
      </p:sp>
      <p:sp>
        <p:nvSpPr>
          <p:cNvPr id="3" name="Content Placeholder 2"/>
          <p:cNvSpPr>
            <a:spLocks noGrp="1"/>
          </p:cNvSpPr>
          <p:nvPr>
            <p:ph idx="1"/>
          </p:nvPr>
        </p:nvSpPr>
        <p:spPr/>
        <p:txBody>
          <a:bodyPr>
            <a:normAutofit fontScale="85000" lnSpcReduction="20000"/>
          </a:bodyPr>
          <a:lstStyle/>
          <a:p>
            <a:r>
              <a:rPr lang="en-US" dirty="0" smtClean="0"/>
              <a:t>For example, on a Nexus S</a:t>
            </a:r>
          </a:p>
          <a:p>
            <a:pPr lvl="1"/>
            <a:r>
              <a:rPr lang="en-US" dirty="0" err="1" smtClean="0"/>
              <a:t>adb</a:t>
            </a:r>
            <a:r>
              <a:rPr lang="en-US" dirty="0" smtClean="0"/>
              <a:t> shell </a:t>
            </a:r>
            <a:r>
              <a:rPr lang="en-US" dirty="0" err="1" smtClean="0"/>
              <a:t>getprop</a:t>
            </a:r>
            <a:r>
              <a:rPr lang="en-US" dirty="0" smtClean="0"/>
              <a:t> </a:t>
            </a:r>
            <a:r>
              <a:rPr lang="en-US" dirty="0" err="1" smtClean="0"/>
              <a:t>ro.product.board</a:t>
            </a:r>
            <a:r>
              <a:rPr lang="en-US" dirty="0" smtClean="0"/>
              <a:t>	herring</a:t>
            </a:r>
          </a:p>
          <a:p>
            <a:pPr lvl="1"/>
            <a:r>
              <a:rPr lang="en-US" dirty="0" err="1" smtClean="0"/>
              <a:t>adb</a:t>
            </a:r>
            <a:r>
              <a:rPr lang="en-US" dirty="0" smtClean="0"/>
              <a:t> shell </a:t>
            </a:r>
            <a:r>
              <a:rPr lang="en-US" dirty="0" err="1" smtClean="0"/>
              <a:t>getprop</a:t>
            </a:r>
            <a:r>
              <a:rPr lang="en-US" dirty="0" smtClean="0"/>
              <a:t> </a:t>
            </a:r>
            <a:r>
              <a:rPr lang="en-US" dirty="0" err="1" smtClean="0"/>
              <a:t>ro.board.platform</a:t>
            </a:r>
            <a:r>
              <a:rPr lang="en-US" dirty="0" smtClean="0"/>
              <a:t>	s5pc110</a:t>
            </a:r>
          </a:p>
          <a:p>
            <a:pPr lvl="1"/>
            <a:r>
              <a:rPr lang="en-US" dirty="0" smtClean="0"/>
              <a:t>The </a:t>
            </a:r>
            <a:r>
              <a:rPr lang="en-US" dirty="0" err="1" smtClean="0"/>
              <a:t>gps</a:t>
            </a:r>
            <a:r>
              <a:rPr lang="en-US" dirty="0" smtClean="0"/>
              <a:t> </a:t>
            </a:r>
            <a:r>
              <a:rPr lang="en-US" dirty="0" err="1" smtClean="0"/>
              <a:t>userspace</a:t>
            </a:r>
            <a:r>
              <a:rPr lang="en-US" dirty="0" smtClean="0"/>
              <a:t> driver is loaded from /system/vendor/lib/hw/gps.s5pc110.so </a:t>
            </a:r>
          </a:p>
          <a:p>
            <a:pPr lvl="2"/>
            <a:r>
              <a:rPr lang="en-US" dirty="0" smtClean="0">
                <a:hlinkClick r:id="rId2"/>
              </a:rPr>
              <a:t>hardware/libhardware/include/hardware/</a:t>
            </a:r>
            <a:r>
              <a:rPr lang="en-US" dirty="0" err="1" smtClean="0">
                <a:hlinkClick r:id="rId2"/>
              </a:rPr>
              <a:t>gps.h</a:t>
            </a:r>
            <a:r>
              <a:rPr lang="en-US" dirty="0" smtClean="0"/>
              <a:t>: </a:t>
            </a:r>
            <a:br>
              <a:rPr lang="en-US" dirty="0" smtClean="0"/>
            </a:br>
            <a:r>
              <a:rPr lang="en-US" dirty="0" smtClean="0"/>
              <a:t>#define GPS_HARDWARE_MODULE_ID "</a:t>
            </a:r>
            <a:r>
              <a:rPr lang="en-US" dirty="0" err="1" smtClean="0"/>
              <a:t>gps</a:t>
            </a:r>
            <a:r>
              <a:rPr lang="en-US" dirty="0" smtClean="0"/>
              <a:t>"</a:t>
            </a:r>
          </a:p>
          <a:p>
            <a:pPr lvl="1"/>
            <a:r>
              <a:rPr lang="en-US" dirty="0" smtClean="0"/>
              <a:t>The sensors </a:t>
            </a:r>
            <a:r>
              <a:rPr lang="en-US" dirty="0" err="1" smtClean="0"/>
              <a:t>userspace</a:t>
            </a:r>
            <a:r>
              <a:rPr lang="en-US" dirty="0" smtClean="0"/>
              <a:t> driver is loaded from /system/lib/hw/sensors.herring.so</a:t>
            </a:r>
          </a:p>
          <a:p>
            <a:pPr lvl="2"/>
            <a:r>
              <a:rPr lang="en-US" dirty="0" smtClean="0">
                <a:hlinkClick r:id="rId3"/>
              </a:rPr>
              <a:t>hardware/libhardware/include/hardware/</a:t>
            </a:r>
            <a:r>
              <a:rPr lang="en-US" dirty="0" err="1" smtClean="0">
                <a:hlinkClick r:id="rId3"/>
              </a:rPr>
              <a:t>sensors.h</a:t>
            </a:r>
            <a:r>
              <a:rPr lang="en-US" dirty="0" smtClean="0"/>
              <a:t>:</a:t>
            </a:r>
            <a:br>
              <a:rPr lang="en-US" dirty="0" smtClean="0"/>
            </a:br>
            <a:r>
              <a:rPr lang="en-US" dirty="0" smtClean="0"/>
              <a:t>#define SENSORS_HARDWARE_MODULE_ID "sensors" 	</a:t>
            </a:r>
          </a:p>
          <a:p>
            <a:pPr lvl="1"/>
            <a:r>
              <a:rPr lang="en-US" dirty="0" smtClean="0"/>
              <a:t>libhardware_legacy is the shared library for vibrator, </a:t>
            </a:r>
            <a:r>
              <a:rPr lang="en-US" dirty="0" err="1" smtClean="0"/>
              <a:t>wifi</a:t>
            </a:r>
            <a:r>
              <a:rPr lang="en-US" dirty="0" smtClean="0"/>
              <a:t>-module-loader, power, </a:t>
            </a:r>
            <a:r>
              <a:rPr lang="en-US" dirty="0" err="1" smtClean="0"/>
              <a:t>uevent</a:t>
            </a:r>
            <a:r>
              <a:rPr lang="en-US" dirty="0" smtClean="0"/>
              <a:t>, audio, camera, etc.</a:t>
            </a:r>
          </a:p>
        </p:txBody>
      </p:sp>
    </p:spTree>
    <p:extLst>
      <p:ext uri="{BB962C8B-B14F-4D97-AF65-F5344CB8AC3E}">
        <p14:creationId xmlns:p14="http://schemas.microsoft.com/office/powerpoint/2010/main" val="15063928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HAL</a:t>
            </a:r>
            <a:r>
              <a:rPr lang="en-US" baseline="0" dirty="0" smtClean="0"/>
              <a:t> – Hardware Abstraction Layer</a:t>
            </a:r>
            <a:endParaRPr lang="en-US" dirty="0"/>
          </a:p>
        </p:txBody>
      </p:sp>
      <p:sp>
        <p:nvSpPr>
          <p:cNvPr id="3" name="Content Placeholder 2"/>
          <p:cNvSpPr>
            <a:spLocks noGrp="1"/>
          </p:cNvSpPr>
          <p:nvPr>
            <p:ph idx="1"/>
          </p:nvPr>
        </p:nvSpPr>
        <p:spPr/>
        <p:txBody>
          <a:bodyPr/>
          <a:lstStyle/>
          <a:p>
            <a:r>
              <a:rPr lang="en-US" dirty="0" smtClean="0"/>
              <a:t>Reference implementations available</a:t>
            </a:r>
            <a:r>
              <a:rPr lang="en-US" baseline="0" dirty="0" smtClean="0"/>
              <a:t> in the device directory</a:t>
            </a:r>
          </a:p>
          <a:p>
            <a:r>
              <a:rPr lang="en-US" baseline="0" dirty="0" smtClean="0"/>
              <a:t>Nexus</a:t>
            </a:r>
            <a:r>
              <a:rPr lang="en-US" dirty="0" smtClean="0"/>
              <a:t> 1 reference implementation</a:t>
            </a:r>
          </a:p>
          <a:p>
            <a:pPr lvl="1"/>
            <a:r>
              <a:rPr lang="en-US" baseline="0" dirty="0" smtClean="0">
                <a:hlinkClick r:id="rId2"/>
              </a:rPr>
              <a:t>devices/</a:t>
            </a:r>
            <a:r>
              <a:rPr lang="en-US" baseline="0" dirty="0" err="1" smtClean="0">
                <a:hlinkClick r:id="rId2"/>
              </a:rPr>
              <a:t>htc</a:t>
            </a:r>
            <a:r>
              <a:rPr lang="en-US" baseline="0" dirty="0" smtClean="0">
                <a:hlinkClick r:id="rId2"/>
              </a:rPr>
              <a:t>/common</a:t>
            </a:r>
            <a:endParaRPr lang="en-US" baseline="0" dirty="0" smtClean="0"/>
          </a:p>
          <a:p>
            <a:pPr lvl="1"/>
            <a:r>
              <a:rPr lang="en-US" dirty="0" smtClean="0">
                <a:hlinkClick r:id="rId3"/>
              </a:rPr>
              <a:t>devices/</a:t>
            </a:r>
            <a:r>
              <a:rPr lang="en-US" dirty="0" err="1" smtClean="0">
                <a:hlinkClick r:id="rId3"/>
              </a:rPr>
              <a:t>htc</a:t>
            </a:r>
            <a:r>
              <a:rPr lang="en-US" dirty="0" smtClean="0">
                <a:hlinkClick r:id="rId3"/>
              </a:rPr>
              <a:t>/passion</a:t>
            </a:r>
            <a:endParaRPr lang="en-US" dirty="0" smtClean="0"/>
          </a:p>
          <a:p>
            <a:pPr lvl="1"/>
            <a:r>
              <a:rPr lang="en-US" baseline="0" dirty="0" smtClean="0">
                <a:hlinkClick r:id="rId4"/>
              </a:rPr>
              <a:t>devices/</a:t>
            </a:r>
            <a:r>
              <a:rPr lang="en-US" baseline="0" dirty="0" err="1" smtClean="0">
                <a:hlinkClick r:id="rId4"/>
              </a:rPr>
              <a:t>htc</a:t>
            </a:r>
            <a:r>
              <a:rPr lang="en-US" baseline="0" dirty="0" smtClean="0">
                <a:hlinkClick r:id="rId4"/>
              </a:rPr>
              <a:t>/passion-common</a:t>
            </a:r>
            <a:endParaRPr lang="en-US" baseline="0" dirty="0" smtClean="0"/>
          </a:p>
          <a:p>
            <a:r>
              <a:rPr lang="en-US" dirty="0" smtClean="0"/>
              <a:t>Nexus S reference implementation</a:t>
            </a:r>
          </a:p>
          <a:p>
            <a:pPr lvl="1"/>
            <a:r>
              <a:rPr lang="en-US" baseline="0" dirty="0" smtClean="0">
                <a:hlinkClick r:id="rId5"/>
              </a:rPr>
              <a:t>devices/</a:t>
            </a:r>
            <a:r>
              <a:rPr lang="en-US" baseline="0" dirty="0" err="1" smtClean="0">
                <a:hlinkClick r:id="rId5"/>
              </a:rPr>
              <a:t>samsung</a:t>
            </a:r>
            <a:r>
              <a:rPr lang="en-US" baseline="0" dirty="0" smtClean="0">
                <a:hlinkClick r:id="rId5"/>
              </a:rPr>
              <a:t>/</a:t>
            </a:r>
            <a:r>
              <a:rPr lang="en-US" baseline="0" dirty="0" err="1" smtClean="0">
                <a:hlinkClick r:id="rId5"/>
              </a:rPr>
              <a:t>crespo</a:t>
            </a:r>
            <a:r>
              <a:rPr lang="en-US" baseline="0" dirty="0" smtClean="0">
                <a:hlinkClick r:id="rId5"/>
              </a:rPr>
              <a:t>/</a:t>
            </a:r>
            <a:endParaRPr lang="en-US" baseline="0" dirty="0" smtClean="0"/>
          </a:p>
          <a:p>
            <a:pPr lvl="1"/>
            <a:endParaRPr lang="en-US" dirty="0"/>
          </a:p>
        </p:txBody>
      </p:sp>
    </p:spTree>
    <p:extLst>
      <p:ext uri="{BB962C8B-B14F-4D97-AF65-F5344CB8AC3E}">
        <p14:creationId xmlns:p14="http://schemas.microsoft.com/office/powerpoint/2010/main" val="14818866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HAL – Hardware Abstraction Layer</a:t>
            </a:r>
            <a:endParaRPr lang="en-US" dirty="0"/>
          </a:p>
        </p:txBody>
      </p:sp>
      <p:sp>
        <p:nvSpPr>
          <p:cNvPr id="3" name="Content Placeholder 2"/>
          <p:cNvSpPr>
            <a:spLocks noGrp="1"/>
          </p:cNvSpPr>
          <p:nvPr>
            <p:ph idx="1"/>
          </p:nvPr>
        </p:nvSpPr>
        <p:spPr>
          <a:xfrm>
            <a:off x="0" y="1600200"/>
            <a:ext cx="9144000" cy="4525963"/>
          </a:xfrm>
        </p:spPr>
        <p:txBody>
          <a:bodyPr>
            <a:normAutofit fontScale="85000" lnSpcReduction="10000"/>
          </a:bodyPr>
          <a:lstStyle/>
          <a:p>
            <a:r>
              <a:rPr lang="en-US" dirty="0" smtClean="0"/>
              <a:t>Hints</a:t>
            </a:r>
          </a:p>
          <a:p>
            <a:pPr lvl="1"/>
            <a:r>
              <a:rPr lang="en-US" dirty="0" smtClean="0"/>
              <a:t>To find all libhardware header files for implementable drivers:</a:t>
            </a:r>
          </a:p>
          <a:p>
            <a:pPr marL="914400" lvl="2" indent="0">
              <a:buNone/>
            </a:pPr>
            <a:r>
              <a:rPr lang="en-US" sz="1600" dirty="0">
                <a:latin typeface="Courier New" pitchFamily="49" charset="0"/>
                <a:cs typeface="Courier New" pitchFamily="49" charset="0"/>
              </a:rPr>
              <a:t>find hardware/libhardware -name "*.h" | </a:t>
            </a:r>
            <a:r>
              <a:rPr lang="en-US" sz="1600" dirty="0" smtClean="0">
                <a:latin typeface="Courier New" pitchFamily="49" charset="0"/>
                <a:cs typeface="Courier New" pitchFamily="49" charset="0"/>
              </a:rPr>
              <a: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xargs</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grep</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-l '^#define [A-Z]*_HARDWARE_MODULE_ID' </a:t>
            </a:r>
            <a:r>
              <a:rPr lang="en-US" sz="1600" dirty="0" smtClean="0">
                <a:latin typeface="Courier New" pitchFamily="49" charset="0"/>
                <a:cs typeface="Courier New" pitchFamily="49" charset="0"/>
              </a:rPr>
              <a:t>|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sort</a:t>
            </a:r>
          </a:p>
          <a:p>
            <a:pPr marL="914400" lvl="2" indent="0">
              <a:buNone/>
            </a:pPr>
            <a:r>
              <a:rPr lang="en-US" sz="1600" dirty="0">
                <a:latin typeface="Courier New" pitchFamily="49" charset="0"/>
                <a:cs typeface="Courier New" pitchFamily="49" charset="0"/>
              </a:rPr>
              <a:t>hardware/libhardware/include/hardware/</a:t>
            </a:r>
            <a:r>
              <a:rPr lang="en-US" sz="1600" dirty="0" err="1">
                <a:latin typeface="Courier New" pitchFamily="49" charset="0"/>
                <a:cs typeface="Courier New" pitchFamily="49" charset="0"/>
              </a:rPr>
              <a:t>copybit.h</a:t>
            </a:r>
            <a:endParaRPr lang="en-US" sz="1600" dirty="0">
              <a:latin typeface="Courier New" pitchFamily="49" charset="0"/>
              <a:cs typeface="Courier New" pitchFamily="49" charset="0"/>
            </a:endParaRPr>
          </a:p>
          <a:p>
            <a:pPr marL="914400" lvl="2" indent="0">
              <a:buNone/>
            </a:pPr>
            <a:r>
              <a:rPr lang="en-US" sz="1600" dirty="0">
                <a:latin typeface="Courier New" pitchFamily="49" charset="0"/>
                <a:cs typeface="Courier New" pitchFamily="49" charset="0"/>
              </a:rPr>
              <a:t>hardware/libhardware/include/hardware/</a:t>
            </a:r>
            <a:r>
              <a:rPr lang="en-US" sz="1600" dirty="0" err="1">
                <a:latin typeface="Courier New" pitchFamily="49" charset="0"/>
                <a:cs typeface="Courier New" pitchFamily="49" charset="0"/>
              </a:rPr>
              <a:t>gps.h</a:t>
            </a:r>
            <a:endParaRPr lang="en-US" sz="1600" dirty="0">
              <a:latin typeface="Courier New" pitchFamily="49" charset="0"/>
              <a:cs typeface="Courier New" pitchFamily="49" charset="0"/>
            </a:endParaRPr>
          </a:p>
          <a:p>
            <a:pPr marL="914400" lvl="2" indent="0">
              <a:buNone/>
            </a:pPr>
            <a:r>
              <a:rPr lang="en-US" sz="1600" dirty="0">
                <a:latin typeface="Courier New" pitchFamily="49" charset="0"/>
                <a:cs typeface="Courier New" pitchFamily="49" charset="0"/>
              </a:rPr>
              <a:t>hardware/libhardware/include/hardware/</a:t>
            </a:r>
            <a:r>
              <a:rPr lang="en-US" sz="1600" dirty="0" err="1">
                <a:latin typeface="Courier New" pitchFamily="49" charset="0"/>
                <a:cs typeface="Courier New" pitchFamily="49" charset="0"/>
              </a:rPr>
              <a:t>gralloc.h</a:t>
            </a:r>
            <a:endParaRPr lang="en-US" sz="1600" dirty="0">
              <a:latin typeface="Courier New" pitchFamily="49" charset="0"/>
              <a:cs typeface="Courier New" pitchFamily="49" charset="0"/>
            </a:endParaRPr>
          </a:p>
          <a:p>
            <a:pPr marL="914400" lvl="2" indent="0">
              <a:buNone/>
            </a:pPr>
            <a:r>
              <a:rPr lang="en-US" sz="1600" dirty="0">
                <a:latin typeface="Courier New" pitchFamily="49" charset="0"/>
                <a:cs typeface="Courier New" pitchFamily="49" charset="0"/>
              </a:rPr>
              <a:t>hardware/libhardware/include/hardware/</a:t>
            </a:r>
            <a:r>
              <a:rPr lang="en-US" sz="1600" dirty="0" err="1">
                <a:latin typeface="Courier New" pitchFamily="49" charset="0"/>
                <a:cs typeface="Courier New" pitchFamily="49" charset="0"/>
              </a:rPr>
              <a:t>lights.h</a:t>
            </a:r>
            <a:endParaRPr lang="en-US" sz="1600" dirty="0">
              <a:latin typeface="Courier New" pitchFamily="49" charset="0"/>
              <a:cs typeface="Courier New" pitchFamily="49" charset="0"/>
            </a:endParaRPr>
          </a:p>
          <a:p>
            <a:pPr marL="914400" lvl="2" indent="0">
              <a:buNone/>
            </a:pPr>
            <a:r>
              <a:rPr lang="en-US" sz="1600" dirty="0">
                <a:latin typeface="Courier New" pitchFamily="49" charset="0"/>
                <a:cs typeface="Courier New" pitchFamily="49" charset="0"/>
              </a:rPr>
              <a:t>hardware/libhardware/include/hardware/</a:t>
            </a:r>
            <a:r>
              <a:rPr lang="en-US" sz="1600" dirty="0" err="1">
                <a:latin typeface="Courier New" pitchFamily="49" charset="0"/>
                <a:cs typeface="Courier New" pitchFamily="49" charset="0"/>
              </a:rPr>
              <a:t>overlay.h</a:t>
            </a:r>
            <a:endParaRPr lang="en-US" sz="1600" dirty="0">
              <a:latin typeface="Courier New" pitchFamily="49" charset="0"/>
              <a:cs typeface="Courier New" pitchFamily="49" charset="0"/>
            </a:endParaRPr>
          </a:p>
          <a:p>
            <a:pPr marL="914400" lvl="2" indent="0">
              <a:buNone/>
            </a:pPr>
            <a:r>
              <a:rPr lang="en-US" sz="1600" dirty="0" smtClean="0">
                <a:latin typeface="Courier New" pitchFamily="49" charset="0"/>
                <a:cs typeface="Courier New" pitchFamily="49" charset="0"/>
              </a:rPr>
              <a:t>hardware/libhardware/include/hardware/</a:t>
            </a:r>
            <a:r>
              <a:rPr lang="en-US" sz="1600" dirty="0" err="1" smtClean="0">
                <a:latin typeface="Courier New" pitchFamily="49" charset="0"/>
                <a:cs typeface="Courier New" pitchFamily="49" charset="0"/>
              </a:rPr>
              <a:t>sensors.h</a:t>
            </a:r>
            <a:endParaRPr lang="en-US" sz="1600" dirty="0">
              <a:latin typeface="Courier New" pitchFamily="49" charset="0"/>
              <a:cs typeface="Courier New" pitchFamily="49" charset="0"/>
            </a:endParaRPr>
          </a:p>
          <a:p>
            <a:pPr lvl="1"/>
            <a:r>
              <a:rPr lang="en-US" dirty="0" smtClean="0"/>
              <a:t>To find reference drivers for a specific device:</a:t>
            </a:r>
          </a:p>
          <a:p>
            <a:pPr marL="857250" lvl="2" indent="0">
              <a:buNone/>
            </a:pPr>
            <a:r>
              <a:rPr lang="en-US" sz="1500" dirty="0">
                <a:latin typeface="Courier New" pitchFamily="49" charset="0"/>
                <a:cs typeface="Courier New" pitchFamily="49" charset="0"/>
              </a:rPr>
              <a:t>find device -name "*.c" | </a:t>
            </a:r>
            <a:r>
              <a:rPr lang="en-US" sz="1500" dirty="0" smtClean="0">
                <a:latin typeface="Courier New" pitchFamily="49" charset="0"/>
                <a:cs typeface="Courier New" pitchFamily="49" charset="0"/>
              </a:rPr>
              <a:t>\</a:t>
            </a:r>
            <a:br>
              <a:rPr lang="en-US" sz="1500" dirty="0" smtClean="0">
                <a:latin typeface="Courier New" pitchFamily="49" charset="0"/>
                <a:cs typeface="Courier New" pitchFamily="49" charset="0"/>
              </a:rPr>
            </a:br>
            <a:r>
              <a:rPr lang="en-US" sz="1500" dirty="0" smtClean="0">
                <a:latin typeface="Courier New" pitchFamily="49" charset="0"/>
                <a:cs typeface="Courier New" pitchFamily="49" charset="0"/>
              </a:rPr>
              <a:t>    </a:t>
            </a:r>
            <a:r>
              <a:rPr lang="en-US" sz="1500" dirty="0" err="1" smtClean="0">
                <a:latin typeface="Courier New" pitchFamily="49" charset="0"/>
                <a:cs typeface="Courier New" pitchFamily="49" charset="0"/>
              </a:rPr>
              <a:t>xargs</a:t>
            </a:r>
            <a:r>
              <a:rPr lang="en-US" sz="1500" dirty="0" smtClean="0">
                <a:latin typeface="Courier New" pitchFamily="49" charset="0"/>
                <a:cs typeface="Courier New" pitchFamily="49" charset="0"/>
              </a:rPr>
              <a:t> </a:t>
            </a:r>
            <a:r>
              <a:rPr lang="en-US" sz="1500" dirty="0" err="1">
                <a:latin typeface="Courier New" pitchFamily="49" charset="0"/>
                <a:cs typeface="Courier New" pitchFamily="49" charset="0"/>
              </a:rPr>
              <a:t>grep</a:t>
            </a:r>
            <a:r>
              <a:rPr lang="en-US" sz="1500" dirty="0">
                <a:latin typeface="Courier New" pitchFamily="49" charset="0"/>
                <a:cs typeface="Courier New" pitchFamily="49" charset="0"/>
              </a:rPr>
              <a:t> LIGHTS_HARDWARE_MODULE_ID</a:t>
            </a:r>
          </a:p>
          <a:p>
            <a:pPr marL="857250" lvl="2" indent="0">
              <a:buNone/>
            </a:pPr>
            <a:r>
              <a:rPr lang="en-US" sz="1500" dirty="0">
                <a:latin typeface="Courier New" pitchFamily="49" charset="0"/>
                <a:cs typeface="Courier New" pitchFamily="49" charset="0"/>
                <a:hlinkClick r:id="rId2"/>
              </a:rPr>
              <a:t>device/</a:t>
            </a:r>
            <a:r>
              <a:rPr lang="en-US" sz="1500" dirty="0" err="1">
                <a:latin typeface="Courier New" pitchFamily="49" charset="0"/>
                <a:cs typeface="Courier New" pitchFamily="49" charset="0"/>
                <a:hlinkClick r:id="rId2"/>
              </a:rPr>
              <a:t>samsung</a:t>
            </a:r>
            <a:r>
              <a:rPr lang="en-US" sz="1500" dirty="0">
                <a:latin typeface="Courier New" pitchFamily="49" charset="0"/>
                <a:cs typeface="Courier New" pitchFamily="49" charset="0"/>
                <a:hlinkClick r:id="rId2"/>
              </a:rPr>
              <a:t>/</a:t>
            </a:r>
            <a:r>
              <a:rPr lang="en-US" sz="1500" dirty="0" err="1">
                <a:latin typeface="Courier New" pitchFamily="49" charset="0"/>
                <a:cs typeface="Courier New" pitchFamily="49" charset="0"/>
                <a:hlinkClick r:id="rId2"/>
              </a:rPr>
              <a:t>crespo</a:t>
            </a:r>
            <a:r>
              <a:rPr lang="en-US" sz="1500" dirty="0">
                <a:latin typeface="Courier New" pitchFamily="49" charset="0"/>
                <a:cs typeface="Courier New" pitchFamily="49" charset="0"/>
                <a:hlinkClick r:id="rId2"/>
              </a:rPr>
              <a:t>/</a:t>
            </a:r>
            <a:r>
              <a:rPr lang="en-US" sz="1500" dirty="0" err="1">
                <a:latin typeface="Courier New" pitchFamily="49" charset="0"/>
                <a:cs typeface="Courier New" pitchFamily="49" charset="0"/>
                <a:hlinkClick r:id="rId2"/>
              </a:rPr>
              <a:t>liblight</a:t>
            </a:r>
            <a:r>
              <a:rPr lang="en-US" sz="1500" dirty="0">
                <a:latin typeface="Courier New" pitchFamily="49" charset="0"/>
                <a:cs typeface="Courier New" pitchFamily="49" charset="0"/>
                <a:hlinkClick r:id="rId2"/>
              </a:rPr>
              <a:t>/</a:t>
            </a:r>
            <a:r>
              <a:rPr lang="en-US" sz="1500" dirty="0" err="1">
                <a:latin typeface="Courier New" pitchFamily="49" charset="0"/>
                <a:cs typeface="Courier New" pitchFamily="49" charset="0"/>
                <a:hlinkClick r:id="rId2"/>
              </a:rPr>
              <a:t>lights.c</a:t>
            </a:r>
            <a:r>
              <a:rPr lang="en-US" sz="1500" dirty="0">
                <a:latin typeface="Courier New" pitchFamily="49" charset="0"/>
                <a:cs typeface="Courier New" pitchFamily="49" charset="0"/>
              </a:rPr>
              <a:t>:        .id = LIGHTS_HARDWARE_MODULE_ID,</a:t>
            </a:r>
          </a:p>
          <a:p>
            <a:pPr marL="857250" lvl="2" indent="0">
              <a:buNone/>
            </a:pPr>
            <a:r>
              <a:rPr lang="en-US" sz="1500" dirty="0">
                <a:latin typeface="Courier New" pitchFamily="49" charset="0"/>
                <a:cs typeface="Courier New" pitchFamily="49" charset="0"/>
                <a:hlinkClick r:id="rId3"/>
              </a:rPr>
              <a:t>device/</a:t>
            </a:r>
            <a:r>
              <a:rPr lang="en-US" sz="1500" dirty="0" err="1">
                <a:latin typeface="Courier New" pitchFamily="49" charset="0"/>
                <a:cs typeface="Courier New" pitchFamily="49" charset="0"/>
                <a:hlinkClick r:id="rId3"/>
              </a:rPr>
              <a:t>htc</a:t>
            </a:r>
            <a:r>
              <a:rPr lang="en-US" sz="1500" dirty="0">
                <a:latin typeface="Courier New" pitchFamily="49" charset="0"/>
                <a:cs typeface="Courier New" pitchFamily="49" charset="0"/>
                <a:hlinkClick r:id="rId3"/>
              </a:rPr>
              <a:t>/passion-common/</a:t>
            </a:r>
            <a:r>
              <a:rPr lang="en-US" sz="1500" dirty="0" err="1">
                <a:latin typeface="Courier New" pitchFamily="49" charset="0"/>
                <a:cs typeface="Courier New" pitchFamily="49" charset="0"/>
                <a:hlinkClick r:id="rId3"/>
              </a:rPr>
              <a:t>liblights</a:t>
            </a:r>
            <a:r>
              <a:rPr lang="en-US" sz="1500" dirty="0">
                <a:latin typeface="Courier New" pitchFamily="49" charset="0"/>
                <a:cs typeface="Courier New" pitchFamily="49" charset="0"/>
                <a:hlinkClick r:id="rId3"/>
              </a:rPr>
              <a:t>/</a:t>
            </a:r>
            <a:r>
              <a:rPr lang="en-US" sz="1500" dirty="0" err="1">
                <a:latin typeface="Courier New" pitchFamily="49" charset="0"/>
                <a:cs typeface="Courier New" pitchFamily="49" charset="0"/>
                <a:hlinkClick r:id="rId3"/>
              </a:rPr>
              <a:t>lights.c</a:t>
            </a:r>
            <a:r>
              <a:rPr lang="en-US" sz="1500" dirty="0">
                <a:latin typeface="Courier New" pitchFamily="49" charset="0"/>
                <a:cs typeface="Courier New" pitchFamily="49" charset="0"/>
              </a:rPr>
              <a:t>:    .id = LIGHTS_HARDWARE_MODULE_ID,</a:t>
            </a:r>
          </a:p>
          <a:p>
            <a:pPr lvl="1"/>
            <a:endParaRPr lang="en-US" dirty="0" smtClean="0"/>
          </a:p>
          <a:p>
            <a:pPr lvl="2"/>
            <a:endParaRPr lang="en-US" dirty="0">
              <a:latin typeface="Courier New" pitchFamily="49" charset="0"/>
              <a:cs typeface="Courier New" pitchFamily="49" charset="0"/>
            </a:endParaRPr>
          </a:p>
          <a:p>
            <a:pPr lvl="1"/>
            <a:endParaRPr lang="en-US" dirty="0"/>
          </a:p>
        </p:txBody>
      </p:sp>
    </p:spTree>
    <p:extLst>
      <p:ext uri="{BB962C8B-B14F-4D97-AF65-F5344CB8AC3E}">
        <p14:creationId xmlns:p14="http://schemas.microsoft.com/office/powerpoint/2010/main" val="29569441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initd</a:t>
            </a:r>
            <a:r>
              <a:rPr lang="en-US" dirty="0" smtClean="0"/>
              <a:t> daemons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505189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/system/bin/</a:t>
            </a:r>
            <a:r>
              <a:rPr lang="en-US" dirty="0" smtClean="0">
                <a:hlinkClick r:id="rId3"/>
              </a:rPr>
              <a:t>servicemanager</a:t>
            </a:r>
            <a:endParaRPr lang="en-US" dirty="0"/>
          </a:p>
        </p:txBody>
      </p:sp>
      <p:sp>
        <p:nvSpPr>
          <p:cNvPr id="3" name="Content Placeholder 2"/>
          <p:cNvSpPr>
            <a:spLocks noGrp="1"/>
          </p:cNvSpPr>
          <p:nvPr>
            <p:ph idx="1"/>
          </p:nvPr>
        </p:nvSpPr>
        <p:spPr/>
        <p:txBody>
          <a:bodyPr>
            <a:normAutofit/>
          </a:bodyPr>
          <a:lstStyle/>
          <a:p>
            <a:r>
              <a:rPr lang="en-US" dirty="0" smtClean="0"/>
              <a:t>The naming service for all other </a:t>
            </a:r>
            <a:r>
              <a:rPr lang="en-US" dirty="0" err="1" smtClean="0"/>
              <a:t>systemserver’s</a:t>
            </a:r>
            <a:r>
              <a:rPr lang="en-US" dirty="0" smtClean="0"/>
              <a:t> (i.e. framework) services</a:t>
            </a:r>
          </a:p>
          <a:p>
            <a:r>
              <a:rPr lang="en-US" dirty="0" smtClean="0"/>
              <a:t>Registers as BINDER_SET_CONTEXT_MGR on /</a:t>
            </a:r>
            <a:r>
              <a:rPr lang="en-US" dirty="0" err="1" smtClean="0"/>
              <a:t>dev</a:t>
            </a:r>
            <a:r>
              <a:rPr lang="en-US" dirty="0" smtClean="0"/>
              <a:t>/binder and starts reading from it (in a loop)</a:t>
            </a:r>
          </a:p>
        </p:txBody>
      </p:sp>
    </p:spTree>
    <p:extLst>
      <p:ext uri="{BB962C8B-B14F-4D97-AF65-F5344CB8AC3E}">
        <p14:creationId xmlns:p14="http://schemas.microsoft.com/office/powerpoint/2010/main" val="16546389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Kernel Layer</a:t>
            </a:r>
            <a:endParaRPr lang="en-US" dirty="0"/>
          </a:p>
        </p:txBody>
      </p:sp>
      <p:sp>
        <p:nvSpPr>
          <p:cNvPr id="3" name="Content Placeholder 2"/>
          <p:cNvSpPr>
            <a:spLocks noGrp="1"/>
          </p:cNvSpPr>
          <p:nvPr>
            <p:ph idx="1"/>
          </p:nvPr>
        </p:nvSpPr>
        <p:spPr/>
        <p:txBody>
          <a:bodyPr/>
          <a:lstStyle/>
          <a:p>
            <a:r>
              <a:rPr lang="en-US" dirty="0" smtClean="0"/>
              <a:t>Android needs an OS</a:t>
            </a:r>
          </a:p>
          <a:p>
            <a:pPr lvl="1"/>
            <a:r>
              <a:rPr lang="en-US" dirty="0" smtClean="0"/>
              <a:t>Memory management</a:t>
            </a:r>
          </a:p>
          <a:p>
            <a:pPr lvl="1"/>
            <a:r>
              <a:rPr lang="en-US" dirty="0" smtClean="0"/>
              <a:t>Process management</a:t>
            </a:r>
          </a:p>
          <a:p>
            <a:pPr lvl="1"/>
            <a:r>
              <a:rPr lang="en-US" dirty="0" smtClean="0"/>
              <a:t>Network management</a:t>
            </a:r>
          </a:p>
          <a:p>
            <a:r>
              <a:rPr lang="en-US" dirty="0" smtClean="0"/>
              <a:t>Lots of choices</a:t>
            </a:r>
          </a:p>
          <a:p>
            <a:pPr lvl="1"/>
            <a:r>
              <a:rPr lang="en-US" dirty="0" smtClean="0"/>
              <a:t>Linux is Open source</a:t>
            </a:r>
          </a:p>
          <a:p>
            <a:pPr lvl="1"/>
            <a:r>
              <a:rPr lang="en-US" dirty="0" smtClean="0"/>
              <a:t>Well known driver model</a:t>
            </a:r>
          </a:p>
          <a:p>
            <a:pPr lvl="1"/>
            <a:r>
              <a:rPr lang="en-US" dirty="0" smtClean="0"/>
              <a:t>Good choice</a:t>
            </a:r>
            <a:endParaRPr lang="en-US" dirty="0"/>
          </a:p>
        </p:txBody>
      </p:sp>
    </p:spTree>
    <p:extLst>
      <p:ext uri="{BB962C8B-B14F-4D97-AF65-F5344CB8AC3E}">
        <p14:creationId xmlns:p14="http://schemas.microsoft.com/office/powerpoint/2010/main" val="32134520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/system/bin/</a:t>
            </a:r>
            <a:r>
              <a:rPr lang="en-US" dirty="0" smtClean="0">
                <a:hlinkClick r:id="rId3"/>
              </a:rPr>
              <a:t>vold</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Volume Daemon used for mounting/</a:t>
            </a:r>
            <a:r>
              <a:rPr lang="en-US" dirty="0" err="1" smtClean="0"/>
              <a:t>unmounting</a:t>
            </a:r>
            <a:r>
              <a:rPr lang="en-US" dirty="0" smtClean="0"/>
              <a:t> removable media (like /</a:t>
            </a:r>
            <a:r>
              <a:rPr lang="en-US" dirty="0" err="1" smtClean="0"/>
              <a:t>mnt</a:t>
            </a:r>
            <a:r>
              <a:rPr lang="en-US" dirty="0" smtClean="0"/>
              <a:t>/</a:t>
            </a:r>
            <a:r>
              <a:rPr lang="en-US" dirty="0" err="1" smtClean="0"/>
              <a:t>sdcard</a:t>
            </a:r>
            <a:r>
              <a:rPr lang="en-US" dirty="0" smtClean="0"/>
              <a:t>) on demand</a:t>
            </a:r>
          </a:p>
          <a:p>
            <a:r>
              <a:rPr lang="en-US" dirty="0" smtClean="0"/>
              <a:t>Configured via </a:t>
            </a:r>
            <a:r>
              <a:rPr lang="en-US" dirty="0" smtClean="0">
                <a:hlinkClick r:id="rId4"/>
              </a:rPr>
              <a:t>/system/</a:t>
            </a:r>
            <a:r>
              <a:rPr lang="en-US" dirty="0" err="1" smtClean="0">
                <a:hlinkClick r:id="rId4"/>
              </a:rPr>
              <a:t>etc</a:t>
            </a:r>
            <a:r>
              <a:rPr lang="en-US" dirty="0" smtClean="0">
                <a:hlinkClick r:id="rId4"/>
              </a:rPr>
              <a:t>/</a:t>
            </a:r>
            <a:r>
              <a:rPr lang="en-US" dirty="0" err="1" smtClean="0">
                <a:hlinkClick r:id="rId4"/>
              </a:rPr>
              <a:t>vold.fstab</a:t>
            </a:r>
            <a:endParaRPr lang="en-US" dirty="0" smtClean="0"/>
          </a:p>
          <a:p>
            <a:r>
              <a:rPr lang="en-US" dirty="0" smtClean="0"/>
              <a:t>For example, Nexus One’s SD Card is automatically re/mounted:</a:t>
            </a:r>
          </a:p>
          <a:p>
            <a:pPr marL="457200" lvl="1" indent="0">
              <a:buNone/>
            </a:pPr>
            <a:r>
              <a:rPr lang="en-US" sz="2600" dirty="0" err="1" smtClean="0">
                <a:latin typeface="Courier New" pitchFamily="49" charset="0"/>
                <a:cs typeface="Courier New" pitchFamily="49" charset="0"/>
              </a:rPr>
              <a:t>dev_mount</a:t>
            </a:r>
            <a:r>
              <a:rPr lang="en-US" sz="2600" dirty="0" smtClean="0">
                <a:latin typeface="Courier New" pitchFamily="49" charset="0"/>
                <a:cs typeface="Courier New" pitchFamily="49" charset="0"/>
              </a:rPr>
              <a:t> </a:t>
            </a:r>
            <a:r>
              <a:rPr lang="en-US" sz="2600" dirty="0" err="1" smtClean="0">
                <a:latin typeface="Courier New" pitchFamily="49" charset="0"/>
                <a:cs typeface="Courier New" pitchFamily="49" charset="0"/>
              </a:rPr>
              <a:t>sdcard</a:t>
            </a:r>
            <a:r>
              <a:rPr lang="en-US" sz="2600" dirty="0" smtClean="0">
                <a:latin typeface="Courier New" pitchFamily="49" charset="0"/>
                <a:cs typeface="Courier New" pitchFamily="49" charset="0"/>
              </a:rPr>
              <a:t> </a:t>
            </a:r>
          </a:p>
          <a:p>
            <a:pPr marL="457200" lvl="1" indent="0">
              <a:buNone/>
            </a:pPr>
            <a:r>
              <a:rPr lang="en-US" sz="2600" dirty="0">
                <a:latin typeface="Courier New" pitchFamily="49" charset="0"/>
                <a:cs typeface="Courier New" pitchFamily="49" charset="0"/>
              </a:rPr>
              <a:t>	</a:t>
            </a:r>
            <a:r>
              <a:rPr lang="en-US" sz="2600" dirty="0" smtClean="0">
                <a:latin typeface="Courier New" pitchFamily="49" charset="0"/>
                <a:cs typeface="Courier New" pitchFamily="49" charset="0"/>
              </a:rPr>
              <a:t>/</a:t>
            </a:r>
            <a:r>
              <a:rPr lang="en-US" sz="2600" dirty="0" err="1" smtClean="0">
                <a:latin typeface="Courier New" pitchFamily="49" charset="0"/>
                <a:cs typeface="Courier New" pitchFamily="49" charset="0"/>
              </a:rPr>
              <a:t>mnt</a:t>
            </a:r>
            <a:r>
              <a:rPr lang="en-US" sz="2600" dirty="0" smtClean="0">
                <a:latin typeface="Courier New" pitchFamily="49" charset="0"/>
                <a:cs typeface="Courier New" pitchFamily="49" charset="0"/>
              </a:rPr>
              <a:t>/</a:t>
            </a:r>
            <a:r>
              <a:rPr lang="en-US" sz="2600" dirty="0" err="1" smtClean="0">
                <a:latin typeface="Courier New" pitchFamily="49" charset="0"/>
                <a:cs typeface="Courier New" pitchFamily="49" charset="0"/>
              </a:rPr>
              <a:t>sdcard</a:t>
            </a:r>
            <a:r>
              <a:rPr lang="en-US" sz="2600" dirty="0" smtClean="0">
                <a:latin typeface="Courier New" pitchFamily="49" charset="0"/>
                <a:cs typeface="Courier New" pitchFamily="49" charset="0"/>
              </a:rPr>
              <a:t> auto</a:t>
            </a:r>
          </a:p>
          <a:p>
            <a:pPr marL="457200" lvl="1" indent="0">
              <a:buNone/>
            </a:pPr>
            <a:r>
              <a:rPr lang="en-US" sz="2600" dirty="0">
                <a:latin typeface="Courier New" pitchFamily="49" charset="0"/>
                <a:cs typeface="Courier New" pitchFamily="49" charset="0"/>
              </a:rPr>
              <a:t>	</a:t>
            </a:r>
            <a:r>
              <a:rPr lang="en-US" sz="2600" dirty="0" smtClean="0">
                <a:latin typeface="Courier New" pitchFamily="49" charset="0"/>
                <a:cs typeface="Courier New" pitchFamily="49" charset="0"/>
              </a:rPr>
              <a:t>/devices/platform/goldfish_mmc.0 </a:t>
            </a:r>
          </a:p>
          <a:p>
            <a:pPr marL="457200" lvl="1" indent="0">
              <a:buNone/>
            </a:pPr>
            <a:r>
              <a:rPr lang="en-US" sz="2600" dirty="0" smtClean="0">
                <a:latin typeface="Courier New" pitchFamily="49" charset="0"/>
                <a:cs typeface="Courier New" pitchFamily="49" charset="0"/>
              </a:rPr>
              <a:t>	/devices/platform/msm_sdcc.2/</a:t>
            </a:r>
            <a:r>
              <a:rPr lang="en-US" sz="2600" dirty="0" err="1" smtClean="0">
                <a:latin typeface="Courier New" pitchFamily="49" charset="0"/>
                <a:cs typeface="Courier New" pitchFamily="49" charset="0"/>
              </a:rPr>
              <a:t>mmc_host</a:t>
            </a:r>
            <a:r>
              <a:rPr lang="en-US" sz="2600" dirty="0" smtClean="0">
                <a:latin typeface="Courier New" pitchFamily="49" charset="0"/>
                <a:cs typeface="Courier New" pitchFamily="49" charset="0"/>
              </a:rPr>
              <a:t>/mmc1</a:t>
            </a:r>
          </a:p>
          <a:p>
            <a:r>
              <a:rPr lang="en-US" dirty="0" smtClean="0"/>
              <a:t>While Nexus S, has a "virtual" but fixed </a:t>
            </a:r>
            <a:r>
              <a:rPr lang="en-US" dirty="0" err="1" smtClean="0"/>
              <a:t>SDCard</a:t>
            </a:r>
            <a:r>
              <a:rPr lang="en-US" dirty="0" smtClean="0"/>
              <a:t>:</a:t>
            </a:r>
          </a:p>
          <a:p>
            <a:pPr marL="457200" lvl="1" indent="0">
              <a:buNone/>
            </a:pPr>
            <a:r>
              <a:rPr lang="en-US" sz="2600" dirty="0" err="1" smtClean="0">
                <a:latin typeface="Courier New" pitchFamily="49" charset="0"/>
                <a:cs typeface="Courier New" pitchFamily="49" charset="0"/>
              </a:rPr>
              <a:t>dev_mount</a:t>
            </a:r>
            <a:r>
              <a:rPr lang="en-US" sz="2600" dirty="0" smtClean="0">
                <a:latin typeface="Courier New" pitchFamily="49" charset="0"/>
                <a:cs typeface="Courier New" pitchFamily="49" charset="0"/>
              </a:rPr>
              <a:t> </a:t>
            </a:r>
            <a:r>
              <a:rPr lang="en-US" sz="2600" dirty="0" err="1" smtClean="0">
                <a:latin typeface="Courier New" pitchFamily="49" charset="0"/>
                <a:cs typeface="Courier New" pitchFamily="49" charset="0"/>
              </a:rPr>
              <a:t>sdcard</a:t>
            </a:r>
            <a:r>
              <a:rPr lang="en-US" sz="2600" dirty="0" smtClean="0">
                <a:latin typeface="Courier New" pitchFamily="49" charset="0"/>
                <a:cs typeface="Courier New" pitchFamily="49" charset="0"/>
              </a:rPr>
              <a:t> </a:t>
            </a:r>
          </a:p>
          <a:p>
            <a:pPr marL="457200" lvl="1" indent="0">
              <a:buNone/>
            </a:pPr>
            <a:r>
              <a:rPr lang="en-US" sz="2600" dirty="0">
                <a:latin typeface="Courier New" pitchFamily="49" charset="0"/>
                <a:cs typeface="Courier New" pitchFamily="49" charset="0"/>
              </a:rPr>
              <a:t>	</a:t>
            </a:r>
            <a:r>
              <a:rPr lang="en-US" sz="2600" dirty="0" smtClean="0">
                <a:latin typeface="Courier New" pitchFamily="49" charset="0"/>
                <a:cs typeface="Courier New" pitchFamily="49" charset="0"/>
              </a:rPr>
              <a:t>/</a:t>
            </a:r>
            <a:r>
              <a:rPr lang="en-US" sz="2600" dirty="0" err="1" smtClean="0">
                <a:latin typeface="Courier New" pitchFamily="49" charset="0"/>
                <a:cs typeface="Courier New" pitchFamily="49" charset="0"/>
              </a:rPr>
              <a:t>mnt</a:t>
            </a:r>
            <a:r>
              <a:rPr lang="en-US" sz="2600" dirty="0" smtClean="0">
                <a:latin typeface="Courier New" pitchFamily="49" charset="0"/>
                <a:cs typeface="Courier New" pitchFamily="49" charset="0"/>
              </a:rPr>
              <a:t>/</a:t>
            </a:r>
            <a:r>
              <a:rPr lang="en-US" sz="2600" dirty="0" err="1" smtClean="0">
                <a:latin typeface="Courier New" pitchFamily="49" charset="0"/>
                <a:cs typeface="Courier New" pitchFamily="49" charset="0"/>
              </a:rPr>
              <a:t>sdcard</a:t>
            </a:r>
            <a:r>
              <a:rPr lang="en-US" sz="2600" dirty="0" smtClean="0">
                <a:latin typeface="Courier New" pitchFamily="49" charset="0"/>
                <a:cs typeface="Courier New" pitchFamily="49" charset="0"/>
              </a:rPr>
              <a:t> 3 </a:t>
            </a:r>
          </a:p>
          <a:p>
            <a:pPr marL="457200" lvl="1" indent="0">
              <a:buNone/>
            </a:pPr>
            <a:r>
              <a:rPr lang="en-US" sz="2600" dirty="0">
                <a:latin typeface="Courier New" pitchFamily="49" charset="0"/>
                <a:cs typeface="Courier New" pitchFamily="49" charset="0"/>
              </a:rPr>
              <a:t>	</a:t>
            </a:r>
            <a:r>
              <a:rPr lang="en-US" sz="2600" dirty="0" smtClean="0">
                <a:latin typeface="Courier New" pitchFamily="49" charset="0"/>
                <a:cs typeface="Courier New" pitchFamily="49" charset="0"/>
              </a:rPr>
              <a:t>/devices/platform/s3c-sdhci.0/</a:t>
            </a:r>
            <a:r>
              <a:rPr lang="en-US" sz="2600" dirty="0" err="1" smtClean="0">
                <a:latin typeface="Courier New" pitchFamily="49" charset="0"/>
                <a:cs typeface="Courier New" pitchFamily="49" charset="0"/>
              </a:rPr>
              <a:t>mmc_host</a:t>
            </a:r>
            <a:r>
              <a:rPr lang="en-US" sz="2600" dirty="0" smtClean="0">
                <a:latin typeface="Courier New" pitchFamily="49" charset="0"/>
                <a:cs typeface="Courier New" pitchFamily="49" charset="0"/>
              </a:rPr>
              <a:t>/mmc0/mmc0</a:t>
            </a:r>
          </a:p>
          <a:p>
            <a:pPr marL="457200" lvl="1" indent="0">
              <a:buNone/>
            </a:pPr>
            <a:r>
              <a:rPr lang="en-US" sz="2600" dirty="0" smtClean="0">
                <a:latin typeface="Courier New" pitchFamily="49" charset="0"/>
                <a:cs typeface="Courier New" pitchFamily="49" charset="0"/>
              </a:rPr>
              <a:t>	:0001/block/mmcblk0</a:t>
            </a:r>
          </a:p>
        </p:txBody>
      </p:sp>
    </p:spTree>
    <p:extLst>
      <p:ext uri="{BB962C8B-B14F-4D97-AF65-F5344CB8AC3E}">
        <p14:creationId xmlns:p14="http://schemas.microsoft.com/office/powerpoint/2010/main" val="42164974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/system/bin/</a:t>
            </a:r>
            <a:r>
              <a:rPr lang="en-US" dirty="0" err="1" smtClean="0"/>
              <a:t>rild</a:t>
            </a:r>
            <a:endParaRPr lang="en-US" dirty="0"/>
          </a:p>
        </p:txBody>
      </p:sp>
      <p:sp>
        <p:nvSpPr>
          <p:cNvPr id="3" name="Content Placeholder 2"/>
          <p:cNvSpPr>
            <a:spLocks noGrp="1"/>
          </p:cNvSpPr>
          <p:nvPr>
            <p:ph idx="1"/>
          </p:nvPr>
        </p:nvSpPr>
        <p:spPr/>
        <p:txBody>
          <a:bodyPr>
            <a:normAutofit/>
          </a:bodyPr>
          <a:lstStyle/>
          <a:p>
            <a:r>
              <a:rPr lang="en-US" dirty="0" smtClean="0"/>
              <a:t>Acts as a bridge between platform framework services (</a:t>
            </a:r>
            <a:r>
              <a:rPr lang="en-US" dirty="0" smtClean="0">
                <a:hlinkClick r:id="rId3"/>
              </a:rPr>
              <a:t>TelephonyManager</a:t>
            </a:r>
            <a:r>
              <a:rPr lang="en-US" dirty="0" smtClean="0"/>
              <a:t>) and </a:t>
            </a:r>
            <a:r>
              <a:rPr lang="en-US" dirty="0" smtClean="0">
                <a:hlinkClick r:id="rId4"/>
              </a:rPr>
              <a:t>libril</a:t>
            </a:r>
            <a:r>
              <a:rPr lang="en-US" dirty="0" smtClean="0"/>
              <a:t>, which is OEM specific</a:t>
            </a:r>
          </a:p>
          <a:p>
            <a:r>
              <a:rPr lang="en-US" dirty="0" smtClean="0"/>
              <a:t>interface to the baseband modem</a:t>
            </a:r>
          </a:p>
          <a:p>
            <a:r>
              <a:rPr lang="en-US" dirty="0" err="1" smtClean="0"/>
              <a:t>Stateful</a:t>
            </a:r>
            <a:r>
              <a:rPr lang="en-US" dirty="0" smtClean="0"/>
              <a:t> - helps handle incoming calls/messages (unsolicited requests)</a:t>
            </a:r>
          </a:p>
          <a:p>
            <a:r>
              <a:rPr lang="en-US" dirty="0" smtClean="0"/>
              <a:t>Interfaces with upper layers via a Unix socket connection</a:t>
            </a:r>
          </a:p>
        </p:txBody>
      </p:sp>
    </p:spTree>
    <p:extLst>
      <p:ext uri="{BB962C8B-B14F-4D97-AF65-F5344CB8AC3E}">
        <p14:creationId xmlns:p14="http://schemas.microsoft.com/office/powerpoint/2010/main" val="4362645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/system/bin/</a:t>
            </a:r>
            <a:r>
              <a:rPr lang="en-US" dirty="0" smtClean="0">
                <a:hlinkClick r:id="rId3"/>
              </a:rPr>
              <a:t>netd</a:t>
            </a:r>
            <a:endParaRPr lang="en-US" dirty="0"/>
          </a:p>
        </p:txBody>
      </p:sp>
      <p:sp>
        <p:nvSpPr>
          <p:cNvPr id="3" name="Content Placeholder 2"/>
          <p:cNvSpPr>
            <a:spLocks noGrp="1"/>
          </p:cNvSpPr>
          <p:nvPr>
            <p:ph idx="1"/>
          </p:nvPr>
        </p:nvSpPr>
        <p:spPr/>
        <p:txBody>
          <a:bodyPr>
            <a:normAutofit/>
          </a:bodyPr>
          <a:lstStyle/>
          <a:p>
            <a:r>
              <a:rPr lang="en-US" dirty="0" smtClean="0"/>
              <a:t>Manages network connections, routing, PPP, etc.</a:t>
            </a:r>
          </a:p>
          <a:p>
            <a:r>
              <a:rPr lang="en-US" dirty="0" smtClean="0"/>
              <a:t>Enables tethering, connections over USB/Bluetooth, etc.</a:t>
            </a:r>
          </a:p>
        </p:txBody>
      </p:sp>
    </p:spTree>
    <p:extLst>
      <p:ext uri="{BB962C8B-B14F-4D97-AF65-F5344CB8AC3E}">
        <p14:creationId xmlns:p14="http://schemas.microsoft.com/office/powerpoint/2010/main" val="234509900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/system/bin/</a:t>
            </a:r>
            <a:r>
              <a:rPr lang="en-US" dirty="0" smtClean="0">
                <a:hlinkClick r:id="rId3"/>
              </a:rPr>
              <a:t>mediaserver</a:t>
            </a:r>
            <a:endParaRPr lang="en-US" dirty="0"/>
          </a:p>
        </p:txBody>
      </p:sp>
      <p:sp>
        <p:nvSpPr>
          <p:cNvPr id="3" name="Content Placeholder 2"/>
          <p:cNvSpPr>
            <a:spLocks noGrp="1"/>
          </p:cNvSpPr>
          <p:nvPr>
            <p:ph idx="1"/>
          </p:nvPr>
        </p:nvSpPr>
        <p:spPr/>
        <p:txBody>
          <a:bodyPr>
            <a:normAutofit/>
          </a:bodyPr>
          <a:lstStyle/>
          <a:p>
            <a:r>
              <a:rPr lang="en-US" dirty="0" smtClean="0"/>
              <a:t>Home of AudioFlinger, </a:t>
            </a:r>
            <a:r>
              <a:rPr lang="en-US" dirty="0" err="1" smtClean="0"/>
              <a:t>MediaPlayerService</a:t>
            </a:r>
            <a:r>
              <a:rPr lang="en-US" dirty="0" smtClean="0"/>
              <a:t>, </a:t>
            </a:r>
            <a:r>
              <a:rPr lang="en-US" dirty="0" err="1" smtClean="0"/>
              <a:t>CameraService</a:t>
            </a:r>
            <a:r>
              <a:rPr lang="en-US" dirty="0" smtClean="0"/>
              <a:t>, </a:t>
            </a:r>
            <a:r>
              <a:rPr lang="en-US" dirty="0" err="1" smtClean="0"/>
              <a:t>AudioPolicyService</a:t>
            </a:r>
            <a:endParaRPr lang="en-US" dirty="0" smtClean="0"/>
          </a:p>
        </p:txBody>
      </p:sp>
    </p:spTree>
    <p:extLst>
      <p:ext uri="{BB962C8B-B14F-4D97-AF65-F5344CB8AC3E}">
        <p14:creationId xmlns:p14="http://schemas.microsoft.com/office/powerpoint/2010/main" val="7095338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/system/bin/</a:t>
            </a:r>
            <a:r>
              <a:rPr lang="en-US" dirty="0" smtClean="0">
                <a:hlinkClick r:id="rId3"/>
              </a:rPr>
              <a:t>installd</a:t>
            </a:r>
            <a:endParaRPr lang="en-US" dirty="0"/>
          </a:p>
        </p:txBody>
      </p:sp>
      <p:sp>
        <p:nvSpPr>
          <p:cNvPr id="3" name="Content Placeholder 2"/>
          <p:cNvSpPr>
            <a:spLocks noGrp="1"/>
          </p:cNvSpPr>
          <p:nvPr>
            <p:ph idx="1"/>
          </p:nvPr>
        </p:nvSpPr>
        <p:spPr/>
        <p:txBody>
          <a:bodyPr>
            <a:normAutofit/>
          </a:bodyPr>
          <a:lstStyle/>
          <a:p>
            <a:r>
              <a:rPr lang="en-US" dirty="0" smtClean="0"/>
              <a:t>Listens on a </a:t>
            </a:r>
            <a:r>
              <a:rPr lang="en-US" dirty="0" err="1" smtClean="0"/>
              <a:t>unix</a:t>
            </a:r>
            <a:r>
              <a:rPr lang="en-US" dirty="0" smtClean="0"/>
              <a:t> socket and performs installation/uninstallation of packages (i.e. apps)</a:t>
            </a:r>
          </a:p>
          <a:p>
            <a:r>
              <a:rPr lang="en-US" dirty="0" smtClean="0"/>
              <a:t>Used by the </a:t>
            </a:r>
            <a:r>
              <a:rPr lang="en-US" dirty="0" smtClean="0">
                <a:hlinkClick r:id="rId4"/>
              </a:rPr>
              <a:t>PackageManager</a:t>
            </a:r>
            <a:endParaRPr lang="en-US" dirty="0" smtClean="0"/>
          </a:p>
        </p:txBody>
      </p:sp>
    </p:spTree>
    <p:extLst>
      <p:ext uri="{BB962C8B-B14F-4D97-AF65-F5344CB8AC3E}">
        <p14:creationId xmlns:p14="http://schemas.microsoft.com/office/powerpoint/2010/main" val="40285500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/system/bin/</a:t>
            </a:r>
            <a:r>
              <a:rPr lang="en-US" dirty="0" smtClean="0">
                <a:hlinkClick r:id="rId3"/>
              </a:rPr>
              <a:t>keystore</a:t>
            </a:r>
            <a:endParaRPr lang="en-US" dirty="0"/>
          </a:p>
        </p:txBody>
      </p:sp>
      <p:sp>
        <p:nvSpPr>
          <p:cNvPr id="3" name="Content Placeholder 2"/>
          <p:cNvSpPr>
            <a:spLocks noGrp="1"/>
          </p:cNvSpPr>
          <p:nvPr>
            <p:ph idx="1"/>
          </p:nvPr>
        </p:nvSpPr>
        <p:spPr/>
        <p:txBody>
          <a:bodyPr>
            <a:normAutofit/>
          </a:bodyPr>
          <a:lstStyle/>
          <a:p>
            <a:r>
              <a:rPr lang="en-US" dirty="0" smtClean="0"/>
              <a:t>Listens on a </a:t>
            </a:r>
            <a:r>
              <a:rPr lang="en-US" dirty="0" err="1" smtClean="0"/>
              <a:t>unix</a:t>
            </a:r>
            <a:r>
              <a:rPr lang="en-US" dirty="0" smtClean="0"/>
              <a:t> socket and provides secured storage for key-value pairs</a:t>
            </a:r>
          </a:p>
          <a:p>
            <a:r>
              <a:rPr lang="en-US" dirty="0" smtClean="0"/>
              <a:t>Keys are encoded in file names, and values are encrypted with checksums</a:t>
            </a:r>
          </a:p>
          <a:p>
            <a:r>
              <a:rPr lang="en-US" dirty="0" smtClean="0"/>
              <a:t>The encryption key is protected by a user-defined password</a:t>
            </a:r>
          </a:p>
        </p:txBody>
      </p:sp>
    </p:spTree>
    <p:extLst>
      <p:ext uri="{BB962C8B-B14F-4D97-AF65-F5344CB8AC3E}">
        <p14:creationId xmlns:p14="http://schemas.microsoft.com/office/powerpoint/2010/main" val="39482117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/system/bin/</a:t>
            </a:r>
            <a:r>
              <a:rPr lang="en-US" dirty="0" smtClean="0">
                <a:hlinkClick r:id="rId3"/>
              </a:rPr>
              <a:t>debuggerd</a:t>
            </a:r>
            <a:endParaRPr lang="en-US" dirty="0"/>
          </a:p>
        </p:txBody>
      </p:sp>
      <p:sp>
        <p:nvSpPr>
          <p:cNvPr id="3" name="Content Placeholder 2"/>
          <p:cNvSpPr>
            <a:spLocks noGrp="1"/>
          </p:cNvSpPr>
          <p:nvPr>
            <p:ph idx="1"/>
          </p:nvPr>
        </p:nvSpPr>
        <p:spPr/>
        <p:txBody>
          <a:bodyPr>
            <a:normAutofit/>
          </a:bodyPr>
          <a:lstStyle/>
          <a:p>
            <a:r>
              <a:rPr lang="en-US" dirty="0" smtClean="0"/>
              <a:t>Catches crashes of native processes and dumps their stack trace to /data/</a:t>
            </a:r>
            <a:r>
              <a:rPr lang="en-US" dirty="0" err="1" smtClean="0"/>
              <a:t>tombtones</a:t>
            </a:r>
            <a:r>
              <a:rPr lang="en-US" dirty="0" smtClean="0"/>
              <a:t>/</a:t>
            </a:r>
          </a:p>
          <a:p>
            <a:r>
              <a:rPr lang="en-US" dirty="0" smtClean="0"/>
              <a:t>When native processes initialize, they implicitly connect (through a </a:t>
            </a:r>
            <a:r>
              <a:rPr lang="en-US" dirty="0" err="1" smtClean="0"/>
              <a:t>unix</a:t>
            </a:r>
            <a:r>
              <a:rPr lang="en-US" dirty="0" smtClean="0"/>
              <a:t> socket) to debuggerd through a separate thread spawned by bionic</a:t>
            </a:r>
          </a:p>
        </p:txBody>
      </p:sp>
    </p:spTree>
    <p:extLst>
      <p:ext uri="{BB962C8B-B14F-4D97-AF65-F5344CB8AC3E}">
        <p14:creationId xmlns:p14="http://schemas.microsoft.com/office/powerpoint/2010/main" val="8097754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/system/bin/</a:t>
            </a:r>
            <a:r>
              <a:rPr lang="en-US" dirty="0" err="1" smtClean="0"/>
              <a:t>wpa_supplicant</a:t>
            </a:r>
            <a:endParaRPr lang="en-US" dirty="0"/>
          </a:p>
        </p:txBody>
      </p:sp>
      <p:sp>
        <p:nvSpPr>
          <p:cNvPr id="3" name="Content Placeholder 2"/>
          <p:cNvSpPr>
            <a:spLocks noGrp="1"/>
          </p:cNvSpPr>
          <p:nvPr>
            <p:ph idx="1"/>
          </p:nvPr>
        </p:nvSpPr>
        <p:spPr/>
        <p:txBody>
          <a:bodyPr>
            <a:normAutofit/>
          </a:bodyPr>
          <a:lstStyle/>
          <a:p>
            <a:r>
              <a:rPr lang="en-US" dirty="0" smtClean="0"/>
              <a:t>Handles WPA authentication for </a:t>
            </a:r>
            <a:r>
              <a:rPr lang="en-US" dirty="0" err="1" smtClean="0"/>
              <a:t>WiFi</a:t>
            </a:r>
            <a:r>
              <a:rPr lang="en-US" dirty="0" smtClean="0"/>
              <a:t> networks</a:t>
            </a:r>
          </a:p>
        </p:txBody>
      </p:sp>
    </p:spTree>
    <p:extLst>
      <p:ext uri="{BB962C8B-B14F-4D97-AF65-F5344CB8AC3E}">
        <p14:creationId xmlns:p14="http://schemas.microsoft.com/office/powerpoint/2010/main" val="389862242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/system/bin/</a:t>
            </a:r>
            <a:r>
              <a:rPr lang="en-US" dirty="0" err="1" smtClean="0"/>
              <a:t>dhcpd</a:t>
            </a:r>
            <a:endParaRPr lang="en-US" dirty="0"/>
          </a:p>
        </p:txBody>
      </p:sp>
      <p:sp>
        <p:nvSpPr>
          <p:cNvPr id="3" name="Content Placeholder 2"/>
          <p:cNvSpPr>
            <a:spLocks noGrp="1"/>
          </p:cNvSpPr>
          <p:nvPr>
            <p:ph idx="1"/>
          </p:nvPr>
        </p:nvSpPr>
        <p:spPr/>
        <p:txBody>
          <a:bodyPr>
            <a:normAutofit/>
          </a:bodyPr>
          <a:lstStyle/>
          <a:p>
            <a:r>
              <a:rPr lang="en-US" dirty="0" smtClean="0"/>
              <a:t>Requests (leases) IPs from DHCP servers</a:t>
            </a:r>
          </a:p>
          <a:p>
            <a:r>
              <a:rPr lang="en-US" dirty="0" smtClean="0"/>
              <a:t>Handles network changes (e.g. 3G to </a:t>
            </a:r>
            <a:r>
              <a:rPr lang="en-US" dirty="0" err="1" smtClean="0"/>
              <a:t>Wifi</a:t>
            </a:r>
            <a:r>
              <a:rPr lang="en-US" dirty="0" smtClean="0"/>
              <a:t>)</a:t>
            </a:r>
          </a:p>
        </p:txBody>
      </p:sp>
    </p:spTree>
    <p:extLst>
      <p:ext uri="{BB962C8B-B14F-4D97-AF65-F5344CB8AC3E}">
        <p14:creationId xmlns:p14="http://schemas.microsoft.com/office/powerpoint/2010/main" val="427920825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err="1" smtClean="0"/>
              <a:t>BlueZ</a:t>
            </a:r>
            <a:r>
              <a:rPr lang="en-US" dirty="0" smtClean="0"/>
              <a:t> (Bluetooth support daemons)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/system/bin/</a:t>
            </a:r>
            <a:r>
              <a:rPr lang="en-US" dirty="0" err="1" smtClean="0"/>
              <a:t>dbus</a:t>
            </a:r>
            <a:r>
              <a:rPr lang="en-US" dirty="0" smtClean="0"/>
              <a:t>-daemon</a:t>
            </a:r>
          </a:p>
          <a:p>
            <a:pPr lvl="1"/>
            <a:r>
              <a:rPr lang="en-US" dirty="0" smtClean="0"/>
              <a:t>A simple IPC (bus) framework</a:t>
            </a:r>
          </a:p>
          <a:p>
            <a:pPr lvl="1"/>
            <a:r>
              <a:rPr lang="en-US" dirty="0" smtClean="0"/>
              <a:t>Provides </a:t>
            </a:r>
            <a:r>
              <a:rPr lang="en-US" dirty="0" err="1" smtClean="0"/>
              <a:t>systemserver</a:t>
            </a:r>
            <a:r>
              <a:rPr lang="en-US" dirty="0" smtClean="0"/>
              <a:t> with a way to access </a:t>
            </a:r>
            <a:r>
              <a:rPr lang="en-US" dirty="0" err="1" smtClean="0"/>
              <a:t>hcid</a:t>
            </a:r>
            <a:r>
              <a:rPr lang="en-US" dirty="0" smtClean="0"/>
              <a:t> (Bluetooth Host Controller Interface Daemon)</a:t>
            </a:r>
          </a:p>
          <a:p>
            <a:r>
              <a:rPr lang="en-US" dirty="0" smtClean="0"/>
              <a:t>/system/bin/</a:t>
            </a:r>
            <a:r>
              <a:rPr lang="en-US" dirty="0" err="1" smtClean="0"/>
              <a:t>bluetoothd</a:t>
            </a:r>
            <a:endParaRPr lang="en-US" dirty="0" smtClean="0"/>
          </a:p>
          <a:p>
            <a:pPr lvl="1"/>
            <a:r>
              <a:rPr lang="en-US" dirty="0" smtClean="0"/>
              <a:t>Manages device pairings and the rest of the stack</a:t>
            </a:r>
          </a:p>
          <a:p>
            <a:r>
              <a:rPr lang="en-US" dirty="0" smtClean="0"/>
              <a:t>/system/bin/</a:t>
            </a:r>
            <a:r>
              <a:rPr lang="en-US" dirty="0" err="1" smtClean="0"/>
              <a:t>sdptool</a:t>
            </a:r>
            <a:endParaRPr lang="en-US" dirty="0" smtClean="0"/>
          </a:p>
          <a:p>
            <a:pPr lvl="1"/>
            <a:r>
              <a:rPr lang="en-US" dirty="0" smtClean="0"/>
              <a:t>Used to manage individual Bluetooth profile as services</a:t>
            </a:r>
          </a:p>
          <a:p>
            <a:pPr lvl="2"/>
            <a:r>
              <a:rPr lang="en-US" dirty="0" err="1" smtClean="0"/>
              <a:t>hfag</a:t>
            </a:r>
            <a:r>
              <a:rPr lang="en-US" dirty="0" smtClean="0"/>
              <a:t> - Hands-Free Profile</a:t>
            </a:r>
          </a:p>
          <a:p>
            <a:pPr lvl="2"/>
            <a:r>
              <a:rPr lang="en-US" dirty="0" err="1" smtClean="0"/>
              <a:t>hsag</a:t>
            </a:r>
            <a:r>
              <a:rPr lang="en-US" dirty="0" smtClean="0"/>
              <a:t> - Headset Profile</a:t>
            </a:r>
          </a:p>
          <a:p>
            <a:pPr lvl="2"/>
            <a:r>
              <a:rPr lang="en-US" dirty="0" err="1" smtClean="0"/>
              <a:t>opush</a:t>
            </a:r>
            <a:r>
              <a:rPr lang="en-US" dirty="0" smtClean="0"/>
              <a:t> - Object Push Profile</a:t>
            </a:r>
          </a:p>
          <a:p>
            <a:pPr lvl="2"/>
            <a:r>
              <a:rPr lang="en-US" dirty="0" err="1" smtClean="0"/>
              <a:t>pbap</a:t>
            </a:r>
            <a:r>
              <a:rPr lang="en-US" dirty="0" smtClean="0"/>
              <a:t> - Phonebook-Access Profile</a:t>
            </a:r>
          </a:p>
          <a:p>
            <a:pPr lvl="2"/>
            <a:r>
              <a:rPr lang="en-US" dirty="0" smtClean="0"/>
              <a:t>etc.</a:t>
            </a:r>
          </a:p>
        </p:txBody>
      </p:sp>
    </p:spTree>
    <p:extLst>
      <p:ext uri="{BB962C8B-B14F-4D97-AF65-F5344CB8AC3E}">
        <p14:creationId xmlns:p14="http://schemas.microsoft.com/office/powerpoint/2010/main" val="22122061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Forks the Linux Kernel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Android developers wanted some features</a:t>
            </a:r>
          </a:p>
          <a:p>
            <a:r>
              <a:rPr lang="en-US" dirty="0" smtClean="0"/>
              <a:t>Those features didn’t fit with standard Linux</a:t>
            </a:r>
          </a:p>
          <a:p>
            <a:r>
              <a:rPr lang="en-US" dirty="0" smtClean="0"/>
              <a:t>Android</a:t>
            </a:r>
            <a:r>
              <a:rPr lang="en-US" baseline="0" dirty="0" smtClean="0"/>
              <a:t> chose to fork kernel</a:t>
            </a:r>
          </a:p>
          <a:p>
            <a:r>
              <a:rPr lang="en-US" baseline="0" dirty="0" smtClean="0"/>
              <a:t>It’s still open source</a:t>
            </a:r>
          </a:p>
          <a:p>
            <a:r>
              <a:rPr lang="en-US" baseline="0" dirty="0" smtClean="0"/>
              <a:t>Some Android features migrated back to Standard Linux</a:t>
            </a:r>
          </a:p>
          <a:p>
            <a:r>
              <a:rPr lang="en-US" baseline="0" dirty="0" smtClean="0"/>
              <a:t>If you’re building a custom Kernel for an Android device – start with an Android Kernel</a:t>
            </a:r>
          </a:p>
          <a:p>
            <a:pPr lvl="1"/>
            <a:r>
              <a:rPr lang="en-US" dirty="0" smtClean="0"/>
              <a:t>I’ll point out</a:t>
            </a:r>
            <a:r>
              <a:rPr lang="en-US" baseline="0" dirty="0" smtClean="0"/>
              <a:t> where to get them later in the talk</a:t>
            </a:r>
          </a:p>
        </p:txBody>
      </p:sp>
    </p:spTree>
    <p:extLst>
      <p:ext uri="{BB962C8B-B14F-4D97-AF65-F5344CB8AC3E}">
        <p14:creationId xmlns:p14="http://schemas.microsoft.com/office/powerpoint/2010/main" val="42114533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/system/bin/</a:t>
            </a:r>
            <a:r>
              <a:rPr lang="en-US" dirty="0" err="1" smtClean="0"/>
              <a:t>racoon</a:t>
            </a:r>
            <a:endParaRPr lang="en-US" dirty="0"/>
          </a:p>
        </p:txBody>
      </p:sp>
      <p:sp>
        <p:nvSpPr>
          <p:cNvPr id="3" name="Content Placeholder 2"/>
          <p:cNvSpPr>
            <a:spLocks noGrp="1"/>
          </p:cNvSpPr>
          <p:nvPr>
            <p:ph idx="1"/>
          </p:nvPr>
        </p:nvSpPr>
        <p:spPr/>
        <p:txBody>
          <a:bodyPr>
            <a:normAutofit/>
          </a:bodyPr>
          <a:lstStyle/>
          <a:p>
            <a:r>
              <a:rPr lang="en-US" dirty="0" smtClean="0"/>
              <a:t>Assists with </a:t>
            </a:r>
            <a:r>
              <a:rPr lang="en-US" dirty="0" err="1" smtClean="0"/>
              <a:t>ipsec</a:t>
            </a:r>
            <a:r>
              <a:rPr lang="en-US" dirty="0" smtClean="0"/>
              <a:t> key negotiations (IKE)</a:t>
            </a:r>
          </a:p>
          <a:p>
            <a:r>
              <a:rPr lang="en-US" dirty="0" smtClean="0"/>
              <a:t>Used for VPN connections</a:t>
            </a:r>
          </a:p>
        </p:txBody>
      </p:sp>
    </p:spTree>
    <p:extLst>
      <p:ext uri="{BB962C8B-B14F-4D97-AF65-F5344CB8AC3E}">
        <p14:creationId xmlns:p14="http://schemas.microsoft.com/office/powerpoint/2010/main" val="417828475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/system/</a:t>
            </a:r>
            <a:r>
              <a:rPr lang="en-US" dirty="0" err="1" smtClean="0"/>
              <a:t>ueventd</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Handles </a:t>
            </a:r>
            <a:r>
              <a:rPr lang="en-US" dirty="0" err="1" smtClean="0"/>
              <a:t>uevents</a:t>
            </a:r>
            <a:r>
              <a:rPr lang="en-US" dirty="0" smtClean="0"/>
              <a:t> from the Kernel and sets up correct ownership/permissions on the device file descriptors</a:t>
            </a:r>
          </a:p>
          <a:p>
            <a:r>
              <a:rPr lang="en-US" dirty="0" smtClean="0"/>
              <a:t>Applies configuration from /</a:t>
            </a:r>
            <a:r>
              <a:rPr lang="en-US" dirty="0" err="1" smtClean="0"/>
              <a:t>ueventd.rc</a:t>
            </a:r>
            <a:endParaRPr lang="en-US" dirty="0" smtClean="0"/>
          </a:p>
          <a:p>
            <a:pPr marL="457200" lvl="1" indent="0">
              <a:buNone/>
            </a:pPr>
            <a:r>
              <a:rPr lang="en-US" dirty="0" smtClean="0">
                <a:latin typeface="Courier New" pitchFamily="49" charset="0"/>
                <a:cs typeface="Courier New" pitchFamily="49" charset="0"/>
              </a:rPr>
              <a:t>...</a:t>
            </a:r>
          </a:p>
          <a:p>
            <a:pPr marL="457200" lvl="1" indent="0">
              <a:buNone/>
            </a:pP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dev</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urandom</a:t>
            </a:r>
            <a:r>
              <a:rPr lang="en-US" dirty="0" smtClean="0">
                <a:latin typeface="Courier New" pitchFamily="49" charset="0"/>
                <a:cs typeface="Courier New" pitchFamily="49" charset="0"/>
              </a:rPr>
              <a:t> 0666 root </a:t>
            </a:r>
            <a:r>
              <a:rPr lang="en-US" dirty="0" err="1" smtClean="0">
                <a:latin typeface="Courier New" pitchFamily="49" charset="0"/>
                <a:cs typeface="Courier New" pitchFamily="49" charset="0"/>
              </a:rPr>
              <a:t>root</a:t>
            </a:r>
            <a:endParaRPr lang="en-US" dirty="0" smtClean="0">
              <a:latin typeface="Courier New" pitchFamily="49" charset="0"/>
              <a:cs typeface="Courier New" pitchFamily="49" charset="0"/>
            </a:endParaRPr>
          </a:p>
          <a:p>
            <a:pPr marL="457200" lvl="1" indent="0">
              <a:buNone/>
            </a:pP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dev</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ashmem</a:t>
            </a:r>
            <a:r>
              <a:rPr lang="en-US" dirty="0" smtClean="0">
                <a:latin typeface="Courier New" pitchFamily="49" charset="0"/>
                <a:cs typeface="Courier New" pitchFamily="49" charset="0"/>
              </a:rPr>
              <a:t> 0666 root </a:t>
            </a:r>
            <a:r>
              <a:rPr lang="en-US" dirty="0" err="1" smtClean="0">
                <a:latin typeface="Courier New" pitchFamily="49" charset="0"/>
                <a:cs typeface="Courier New" pitchFamily="49" charset="0"/>
              </a:rPr>
              <a:t>root</a:t>
            </a:r>
            <a:endParaRPr lang="en-US" dirty="0" smtClean="0">
              <a:latin typeface="Courier New" pitchFamily="49" charset="0"/>
              <a:cs typeface="Courier New" pitchFamily="49" charset="0"/>
            </a:endParaRPr>
          </a:p>
          <a:p>
            <a:pPr marL="457200" lvl="1" indent="0">
              <a:buNone/>
            </a:pP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dev</a:t>
            </a:r>
            <a:r>
              <a:rPr lang="en-US" dirty="0" smtClean="0">
                <a:latin typeface="Courier New" pitchFamily="49" charset="0"/>
                <a:cs typeface="Courier New" pitchFamily="49" charset="0"/>
              </a:rPr>
              <a:t>/binder 0666 root </a:t>
            </a:r>
            <a:r>
              <a:rPr lang="en-US" dirty="0" err="1" smtClean="0">
                <a:latin typeface="Courier New" pitchFamily="49" charset="0"/>
                <a:cs typeface="Courier New" pitchFamily="49" charset="0"/>
              </a:rPr>
              <a:t>root</a:t>
            </a:r>
            <a:endParaRPr lang="en-US" dirty="0" smtClean="0">
              <a:latin typeface="Courier New" pitchFamily="49" charset="0"/>
              <a:cs typeface="Courier New" pitchFamily="49" charset="0"/>
            </a:endParaRPr>
          </a:p>
          <a:p>
            <a:pPr marL="457200" lvl="1" indent="0">
              <a:buNone/>
            </a:pPr>
            <a:r>
              <a:rPr lang="en-US" dirty="0" smtClean="0">
                <a:latin typeface="Courier New" pitchFamily="49" charset="0"/>
                <a:cs typeface="Courier New" pitchFamily="49" charset="0"/>
              </a:rPr>
              <a:t>...</a:t>
            </a:r>
          </a:p>
          <a:p>
            <a:pPr marL="457200" lvl="1" indent="0">
              <a:buNone/>
            </a:pP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dev</a:t>
            </a:r>
            <a:r>
              <a:rPr lang="en-US" dirty="0" smtClean="0">
                <a:latin typeface="Courier New" pitchFamily="49" charset="0"/>
                <a:cs typeface="Courier New" pitchFamily="49" charset="0"/>
              </a:rPr>
              <a:t>/log/* 0662 root log</a:t>
            </a:r>
          </a:p>
          <a:p>
            <a:pPr marL="457200" lvl="1" indent="0">
              <a:buNone/>
            </a:pPr>
            <a:r>
              <a:rPr lang="en-US" dirty="0" smtClean="0">
                <a:latin typeface="Courier New" pitchFamily="49" charset="0"/>
                <a:cs typeface="Courier New" pitchFamily="49" charset="0"/>
              </a:rPr>
              <a:t>...</a:t>
            </a:r>
          </a:p>
          <a:p>
            <a:pPr marL="457200" lvl="1" indent="0">
              <a:buNone/>
            </a:pP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dev</a:t>
            </a:r>
            <a:r>
              <a:rPr lang="en-US" dirty="0" smtClean="0">
                <a:latin typeface="Courier New" pitchFamily="49" charset="0"/>
                <a:cs typeface="Courier New" pitchFamily="49" charset="0"/>
              </a:rPr>
              <a:t>/ttyMSM0 0600 </a:t>
            </a:r>
            <a:r>
              <a:rPr lang="en-US" dirty="0" err="1" smtClean="0">
                <a:latin typeface="Courier New" pitchFamily="49" charset="0"/>
                <a:cs typeface="Courier New" pitchFamily="49" charset="0"/>
              </a:rPr>
              <a:t>bluetooth</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bluetooth</a:t>
            </a:r>
            <a:endParaRPr lang="en-US" dirty="0" smtClean="0">
              <a:latin typeface="Courier New" pitchFamily="49" charset="0"/>
              <a:cs typeface="Courier New" pitchFamily="49" charset="0"/>
            </a:endParaRPr>
          </a:p>
          <a:p>
            <a:pPr marL="457200" lvl="1" indent="0">
              <a:buNone/>
            </a:pPr>
            <a:r>
              <a:rPr lang="en-US" dirty="0" smtClean="0">
                <a:latin typeface="Courier New" pitchFamily="49" charset="0"/>
                <a:cs typeface="Courier New" pitchFamily="49" charset="0"/>
              </a:rPr>
              <a:t>...</a:t>
            </a:r>
          </a:p>
          <a:p>
            <a:pPr marL="457200" lvl="1" indent="0">
              <a:buNone/>
            </a:pP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dev</a:t>
            </a:r>
            <a:r>
              <a:rPr lang="en-US" dirty="0" smtClean="0">
                <a:latin typeface="Courier New" pitchFamily="49" charset="0"/>
                <a:cs typeface="Courier New" pitchFamily="49" charset="0"/>
              </a:rPr>
              <a:t>/alarm 0664 system radio</a:t>
            </a:r>
          </a:p>
          <a:p>
            <a:pPr marL="457200" lvl="1" indent="0">
              <a:buNone/>
            </a:pPr>
            <a:r>
              <a:rPr lang="en-US" dirty="0" smtClean="0">
                <a:latin typeface="Courier New" pitchFamily="49" charset="0"/>
                <a:cs typeface="Courier New" pitchFamily="49" charset="0"/>
              </a:rPr>
              <a:t>...</a:t>
            </a:r>
          </a:p>
          <a:p>
            <a:pPr marL="457200" lvl="1" indent="0">
              <a:buNone/>
            </a:pP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dev</a:t>
            </a:r>
            <a:r>
              <a:rPr lang="en-US" dirty="0" smtClean="0">
                <a:latin typeface="Courier New" pitchFamily="49" charset="0"/>
                <a:cs typeface="Courier New" pitchFamily="49" charset="0"/>
              </a:rPr>
              <a:t>/cam 0660 root camera</a:t>
            </a:r>
          </a:p>
          <a:p>
            <a:pPr marL="457200" lvl="1" indent="0">
              <a:buNone/>
            </a:pPr>
            <a:r>
              <a:rPr lang="en-US" dirty="0" smtClean="0">
                <a:latin typeface="Courier New" pitchFamily="49" charset="0"/>
                <a:cs typeface="Courier New" pitchFamily="49" charset="0"/>
              </a:rPr>
              <a:t>...</a:t>
            </a:r>
          </a:p>
          <a:p>
            <a:pPr marL="457200" lvl="1" indent="0">
              <a:buNone/>
            </a:pP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dev</a:t>
            </a:r>
            <a:r>
              <a:rPr lang="en-US" dirty="0" smtClean="0">
                <a:latin typeface="Courier New" pitchFamily="49" charset="0"/>
                <a:cs typeface="Courier New" pitchFamily="49" charset="0"/>
              </a:rPr>
              <a:t>/akm8976_pffd 0640 compass system</a:t>
            </a:r>
          </a:p>
          <a:p>
            <a:pPr marL="457200" lvl="1" indent="0">
              <a:buNone/>
            </a:pP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dev</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lightsensor</a:t>
            </a:r>
            <a:r>
              <a:rPr lang="en-US" dirty="0" smtClean="0">
                <a:latin typeface="Courier New" pitchFamily="49" charset="0"/>
                <a:cs typeface="Courier New" pitchFamily="49" charset="0"/>
              </a:rPr>
              <a:t> 0640 system </a:t>
            </a:r>
            <a:r>
              <a:rPr lang="en-US" dirty="0" err="1" smtClean="0">
                <a:latin typeface="Courier New" pitchFamily="49" charset="0"/>
                <a:cs typeface="Courier New" pitchFamily="49" charset="0"/>
              </a:rPr>
              <a:t>system</a:t>
            </a:r>
            <a:endParaRPr lang="en-US" dirty="0" smtClean="0">
              <a:latin typeface="Courier New" pitchFamily="49" charset="0"/>
              <a:cs typeface="Courier New" pitchFamily="49" charset="0"/>
            </a:endParaRPr>
          </a:p>
          <a:p>
            <a:pPr marL="457200" lvl="1" indent="0">
              <a:buNone/>
            </a:pPr>
            <a:r>
              <a:rPr lang="en-US" dirty="0" smtClean="0">
                <a:latin typeface="Courier New" pitchFamily="49" charset="0"/>
                <a:cs typeface="Courier New" pitchFamily="49" charset="0"/>
              </a:rPr>
              <a:t>...</a:t>
            </a:r>
          </a:p>
          <a:p>
            <a:pPr marL="457200" lvl="1" indent="0">
              <a:buNone/>
            </a:pP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dev</a:t>
            </a:r>
            <a:r>
              <a:rPr lang="en-US" dirty="0" smtClean="0">
                <a:latin typeface="Courier New" pitchFamily="49" charset="0"/>
                <a:cs typeface="Courier New" pitchFamily="49" charset="0"/>
              </a:rPr>
              <a:t>/bus/</a:t>
            </a:r>
            <a:r>
              <a:rPr lang="en-US" dirty="0" err="1" smtClean="0">
                <a:latin typeface="Courier New" pitchFamily="49" charset="0"/>
                <a:cs typeface="Courier New" pitchFamily="49" charset="0"/>
              </a:rPr>
              <a:t>usb</a:t>
            </a:r>
            <a:r>
              <a:rPr lang="en-US" dirty="0" smtClean="0">
                <a:latin typeface="Courier New" pitchFamily="49" charset="0"/>
                <a:cs typeface="Courier New" pitchFamily="49" charset="0"/>
              </a:rPr>
              <a:t>/* 0660 root </a:t>
            </a:r>
            <a:r>
              <a:rPr lang="en-US" dirty="0" err="1" smtClean="0">
                <a:latin typeface="Courier New" pitchFamily="49" charset="0"/>
                <a:cs typeface="Courier New" pitchFamily="49" charset="0"/>
              </a:rPr>
              <a:t>usb</a:t>
            </a:r>
            <a:endParaRPr lang="en-US" dirty="0" smtClean="0">
              <a:latin typeface="Courier New" pitchFamily="49" charset="0"/>
              <a:cs typeface="Courier New" pitchFamily="49" charset="0"/>
            </a:endParaRPr>
          </a:p>
          <a:p>
            <a:pPr marL="457200" lvl="1" indent="0">
              <a:buNone/>
            </a:pPr>
            <a:r>
              <a:rPr lang="en-US" dirty="0" smtClean="0">
                <a:latin typeface="Courier New" pitchFamily="49" charset="0"/>
                <a:cs typeface="Courier New" pitchFamily="49" charset="0"/>
              </a:rPr>
              <a:t>/sys/devices/virtual/input/input* enable 0660 root input</a:t>
            </a:r>
          </a:p>
          <a:p>
            <a:pPr marL="457200" lvl="1" indent="0">
              <a:buNone/>
            </a:pPr>
            <a:r>
              <a:rPr lang="en-US" dirty="0" smtClean="0">
                <a:latin typeface="Courier New" pitchFamily="49" charset="0"/>
                <a:cs typeface="Courier New" pitchFamily="49" charset="0"/>
              </a:rPr>
              <a:t>...</a:t>
            </a:r>
          </a:p>
        </p:txBody>
      </p:sp>
    </p:spTree>
    <p:extLst>
      <p:ext uri="{BB962C8B-B14F-4D97-AF65-F5344CB8AC3E}">
        <p14:creationId xmlns:p14="http://schemas.microsoft.com/office/powerpoint/2010/main" val="42651715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a:t>
            </a:r>
            <a:r>
              <a:rPr lang="en-US" dirty="0" err="1" smtClean="0"/>
              <a:t>sbin</a:t>
            </a:r>
            <a:r>
              <a:rPr lang="en-US" dirty="0" smtClean="0"/>
              <a:t>/</a:t>
            </a:r>
            <a:r>
              <a:rPr lang="en-US" dirty="0" smtClean="0">
                <a:hlinkClick r:id="rId2"/>
              </a:rPr>
              <a:t>adbd</a:t>
            </a:r>
            <a:endParaRPr lang="en-US" dirty="0"/>
          </a:p>
        </p:txBody>
      </p:sp>
      <p:sp>
        <p:nvSpPr>
          <p:cNvPr id="3" name="Content Placeholder 2"/>
          <p:cNvSpPr>
            <a:spLocks noGrp="1"/>
          </p:cNvSpPr>
          <p:nvPr>
            <p:ph idx="1"/>
          </p:nvPr>
        </p:nvSpPr>
        <p:spPr/>
        <p:txBody>
          <a:bodyPr>
            <a:normAutofit/>
          </a:bodyPr>
          <a:lstStyle/>
          <a:p>
            <a:r>
              <a:rPr lang="en-US" dirty="0" smtClean="0"/>
              <a:t>End-point of Android Debug Bridge </a:t>
            </a:r>
          </a:p>
          <a:p>
            <a:r>
              <a:rPr lang="en-US" dirty="0" smtClean="0"/>
              <a:t>Accepts ADB connections over USB</a:t>
            </a:r>
          </a:p>
          <a:p>
            <a:r>
              <a:rPr lang="en-US" dirty="0" smtClean="0"/>
              <a:t>Possible to accept network connections as well</a:t>
            </a:r>
          </a:p>
        </p:txBody>
      </p:sp>
    </p:spTree>
    <p:extLst>
      <p:ext uri="{BB962C8B-B14F-4D97-AF65-F5344CB8AC3E}">
        <p14:creationId xmlns:p14="http://schemas.microsoft.com/office/powerpoint/2010/main" val="61163730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Vendor-specific daemons</a:t>
            </a:r>
            <a:endParaRPr lang="en-US" dirty="0"/>
          </a:p>
        </p:txBody>
      </p:sp>
      <p:sp>
        <p:nvSpPr>
          <p:cNvPr id="3" name="Content Placeholder 2"/>
          <p:cNvSpPr>
            <a:spLocks noGrp="1"/>
          </p:cNvSpPr>
          <p:nvPr>
            <p:ph idx="1"/>
          </p:nvPr>
        </p:nvSpPr>
        <p:spPr/>
        <p:txBody>
          <a:bodyPr/>
          <a:lstStyle/>
          <a:p>
            <a:pPr lvl="0"/>
            <a:r>
              <a:rPr lang="en-US" dirty="0" smtClean="0"/>
              <a:t>which facilitate interaction with the hardware</a:t>
            </a:r>
          </a:p>
          <a:p>
            <a:r>
              <a:rPr lang="en-US" dirty="0" smtClean="0"/>
              <a:t>For example /system/vendor/bin/</a:t>
            </a:r>
            <a:r>
              <a:rPr lang="en-US" dirty="0" err="1" smtClean="0"/>
              <a:t>gpsd</a:t>
            </a:r>
            <a:r>
              <a:rPr lang="en-US" dirty="0" smtClean="0"/>
              <a:t> on Nexus S</a:t>
            </a:r>
          </a:p>
        </p:txBody>
      </p:sp>
    </p:spTree>
    <p:extLst>
      <p:ext uri="{BB962C8B-B14F-4D97-AF65-F5344CB8AC3E}">
        <p14:creationId xmlns:p14="http://schemas.microsoft.com/office/powerpoint/2010/main" val="16235611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Other daemons</a:t>
            </a:r>
            <a:endParaRPr lang="en-US" dirty="0"/>
          </a:p>
        </p:txBody>
      </p:sp>
      <p:sp>
        <p:nvSpPr>
          <p:cNvPr id="3" name="Content Placeholder 2"/>
          <p:cNvSpPr>
            <a:spLocks noGrp="1"/>
          </p:cNvSpPr>
          <p:nvPr>
            <p:ph idx="1"/>
          </p:nvPr>
        </p:nvSpPr>
        <p:spPr/>
        <p:txBody>
          <a:bodyPr/>
          <a:lstStyle/>
          <a:p>
            <a:r>
              <a:rPr lang="en-US" dirty="0" smtClean="0"/>
              <a:t>like zygote and </a:t>
            </a:r>
            <a:r>
              <a:rPr lang="en-US" dirty="0" err="1" smtClean="0"/>
              <a:t>systemserver</a:t>
            </a:r>
            <a:r>
              <a:rPr lang="en-US" dirty="0" smtClean="0"/>
              <a:t> will be discussed separately</a:t>
            </a:r>
          </a:p>
        </p:txBody>
      </p:sp>
    </p:spTree>
    <p:extLst>
      <p:ext uri="{BB962C8B-B14F-4D97-AF65-F5344CB8AC3E}">
        <p14:creationId xmlns:p14="http://schemas.microsoft.com/office/powerpoint/2010/main" val="128890682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Flingers</a:t>
            </a:r>
            <a:endParaRPr lang="en-US" dirty="0"/>
          </a:p>
        </p:txBody>
      </p:sp>
      <p:sp>
        <p:nvSpPr>
          <p:cNvPr id="4" name="Subtitle 3"/>
          <p:cNvSpPr>
            <a:spLocks noGrp="1"/>
          </p:cNvSpPr>
          <p:nvPr>
            <p:ph type="subTitle" idx="1"/>
          </p:nvPr>
        </p:nvSpPr>
        <p:spPr/>
        <p:txBody>
          <a:bodyPr/>
          <a:lstStyle/>
          <a:p>
            <a:r>
              <a:rPr lang="en-US" dirty="0" smtClean="0"/>
              <a:t>SurfaceFlinger</a:t>
            </a:r>
          </a:p>
          <a:p>
            <a:r>
              <a:rPr lang="en-US" dirty="0" smtClean="0"/>
              <a:t>and</a:t>
            </a:r>
          </a:p>
          <a:p>
            <a:r>
              <a:rPr lang="en-US" dirty="0" smtClean="0"/>
              <a:t>AudioFlinger</a:t>
            </a:r>
            <a:endParaRPr lang="en-US" dirty="0"/>
          </a:p>
        </p:txBody>
      </p:sp>
    </p:spTree>
    <p:extLst>
      <p:ext uri="{BB962C8B-B14F-4D97-AF65-F5344CB8AC3E}">
        <p14:creationId xmlns:p14="http://schemas.microsoft.com/office/powerpoint/2010/main" val="286786476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2"/>
              </a:rPr>
              <a:t>SurfaceFlinger</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SurfaceFlinger is Android’s system-wide screen composer that draws into standard Linux frame-buffer (/</a:t>
            </a:r>
            <a:r>
              <a:rPr lang="en-US" dirty="0" err="1" smtClean="0"/>
              <a:t>dev</a:t>
            </a:r>
            <a:r>
              <a:rPr lang="en-US" dirty="0" smtClean="0"/>
              <a:t>/fb0)</a:t>
            </a:r>
          </a:p>
          <a:p>
            <a:r>
              <a:rPr lang="en-US" dirty="0" smtClean="0"/>
              <a:t>Apps draw (in 2D or 3D) into "windows", which are implemented as double-buffered Surface objects backed by the surface flinger</a:t>
            </a:r>
          </a:p>
          <a:p>
            <a:pPr lvl="1"/>
            <a:r>
              <a:rPr lang="en-US" dirty="0" smtClean="0"/>
              <a:t>Front-buffer used for composition, back-buffer for drawing</a:t>
            </a:r>
          </a:p>
          <a:p>
            <a:pPr lvl="1"/>
            <a:r>
              <a:rPr lang="en-US" dirty="0" smtClean="0"/>
              <a:t>Buffers are flipped after drawing</a:t>
            </a:r>
          </a:p>
          <a:p>
            <a:pPr lvl="2"/>
            <a:r>
              <a:rPr lang="en-US" dirty="0" smtClean="0"/>
              <a:t>Minimal buffer copying</a:t>
            </a:r>
          </a:p>
          <a:p>
            <a:pPr lvl="2"/>
            <a:r>
              <a:rPr lang="en-US" dirty="0" smtClean="0"/>
              <a:t>Avoids flickers and artifacts as the front-buffer is always available for composition</a:t>
            </a:r>
          </a:p>
          <a:p>
            <a:r>
              <a:rPr lang="en-US" dirty="0" smtClean="0"/>
              <a:t>Surface flinger expects the video driver to offer:</a:t>
            </a:r>
          </a:p>
          <a:p>
            <a:pPr lvl="1"/>
            <a:r>
              <a:rPr lang="en-US" dirty="0" smtClean="0"/>
              <a:t>A linear address space of </a:t>
            </a:r>
            <a:r>
              <a:rPr lang="en-US" dirty="0" err="1" smtClean="0"/>
              <a:t>mappable</a:t>
            </a:r>
            <a:r>
              <a:rPr lang="en-US" dirty="0" smtClean="0"/>
              <a:t> memory</a:t>
            </a:r>
          </a:p>
          <a:p>
            <a:pPr lvl="2"/>
            <a:r>
              <a:rPr lang="en-US" dirty="0" smtClean="0"/>
              <a:t>Video memory is </a:t>
            </a:r>
            <a:r>
              <a:rPr lang="en-US" dirty="0" err="1" smtClean="0"/>
              <a:t>mmap</a:t>
            </a:r>
            <a:r>
              <a:rPr lang="en-US" dirty="0" smtClean="0"/>
              <a:t>()’</a:t>
            </a:r>
            <a:r>
              <a:rPr lang="en-US" dirty="0" err="1" smtClean="0"/>
              <a:t>ed</a:t>
            </a:r>
            <a:r>
              <a:rPr lang="en-US" dirty="0" smtClean="0"/>
              <a:t> to process address-space for direct writing</a:t>
            </a:r>
          </a:p>
          <a:p>
            <a:pPr lvl="2"/>
            <a:r>
              <a:rPr lang="en-US" dirty="0" smtClean="0"/>
              <a:t>Enough video memory for twice the physical screen area</a:t>
            </a:r>
          </a:p>
          <a:p>
            <a:pPr lvl="3"/>
            <a:r>
              <a:rPr lang="en-US" dirty="0" smtClean="0"/>
              <a:t>Otherwise, regular system memory has to be used for buffering, and is copied on flips (slow!)</a:t>
            </a:r>
          </a:p>
          <a:p>
            <a:r>
              <a:rPr lang="en-US" dirty="0" smtClean="0"/>
              <a:t>Support for RGB 565 pixel format</a:t>
            </a:r>
          </a:p>
        </p:txBody>
      </p:sp>
    </p:spTree>
    <p:extLst>
      <p:ext uri="{BB962C8B-B14F-4D97-AF65-F5344CB8AC3E}">
        <p14:creationId xmlns:p14="http://schemas.microsoft.com/office/powerpoint/2010/main" val="158030711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hlinkClick r:id="rId3"/>
              </a:rPr>
              <a:t>AudioFlinger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AudioFlinger is Android’s system-wide audio stream routing engine/mixer and audio input capture facility</a:t>
            </a:r>
          </a:p>
          <a:p>
            <a:pPr lvl="1"/>
            <a:r>
              <a:rPr lang="en-US" dirty="0" smtClean="0"/>
              <a:t>Sits on top of device-specific libaudio.so implementation, which usually simply bridges to ALSA</a:t>
            </a:r>
          </a:p>
          <a:p>
            <a:r>
              <a:rPr lang="en-US" dirty="0" smtClean="0"/>
              <a:t>To play audio, apps send uncompressed mono/stereo PCM streams to audio flinger (usually via </a:t>
            </a:r>
            <a:r>
              <a:rPr lang="en-US" dirty="0" err="1" smtClean="0"/>
              <a:t>MediaPlayer</a:t>
            </a:r>
            <a:r>
              <a:rPr lang="en-US" dirty="0" smtClean="0"/>
              <a:t>)</a:t>
            </a:r>
          </a:p>
          <a:p>
            <a:pPr lvl="1"/>
            <a:r>
              <a:rPr lang="en-US" dirty="0" smtClean="0"/>
              <a:t>Streams include ringtones, notifications, voice calls, touch tones, key tones, music</a:t>
            </a:r>
          </a:p>
          <a:p>
            <a:pPr lvl="1"/>
            <a:r>
              <a:rPr lang="en-US" dirty="0" smtClean="0"/>
              <a:t>Audio flinger routes these streams to various outputs (earpiece, speakers, Bluetooth)</a:t>
            </a:r>
          </a:p>
          <a:p>
            <a:r>
              <a:rPr lang="en-US" dirty="0" smtClean="0"/>
              <a:t>To capture audio, apps request access to uncompressed input path managed by the audio flinger (usually via </a:t>
            </a:r>
            <a:r>
              <a:rPr lang="en-US" dirty="0" err="1" smtClean="0"/>
              <a:t>MediaRecorder</a:t>
            </a:r>
            <a:r>
              <a:rPr lang="en-US" dirty="0" smtClean="0"/>
              <a:t>)</a:t>
            </a:r>
            <a:endParaRPr lang="en-US" dirty="0"/>
          </a:p>
        </p:txBody>
      </p:sp>
    </p:spTree>
    <p:extLst>
      <p:ext uri="{BB962C8B-B14F-4D97-AF65-F5344CB8AC3E}">
        <p14:creationId xmlns:p14="http://schemas.microsoft.com/office/powerpoint/2010/main" val="46411085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Porting Guide</a:t>
            </a:r>
            <a:endParaRPr lang="en-US" dirty="0"/>
          </a:p>
        </p:txBody>
      </p:sp>
      <p:sp>
        <p:nvSpPr>
          <p:cNvPr id="3" name="Content Placeholder 2"/>
          <p:cNvSpPr>
            <a:spLocks noGrp="1"/>
          </p:cNvSpPr>
          <p:nvPr>
            <p:ph idx="1"/>
          </p:nvPr>
        </p:nvSpPr>
        <p:spPr/>
        <p:txBody>
          <a:bodyPr/>
          <a:lstStyle/>
          <a:p>
            <a:r>
              <a:rPr lang="en-US" dirty="0" smtClean="0"/>
              <a:t>Obsolete – used to be on the source.android.com</a:t>
            </a:r>
          </a:p>
          <a:p>
            <a:r>
              <a:rPr lang="en-US" dirty="0" smtClean="0"/>
              <a:t>Google pulled it some months ago</a:t>
            </a:r>
          </a:p>
          <a:p>
            <a:r>
              <a:rPr lang="en-US" dirty="0" smtClean="0"/>
              <a:t>Has not been replaced</a:t>
            </a:r>
          </a:p>
          <a:p>
            <a:r>
              <a:rPr lang="en-US" dirty="0" smtClean="0"/>
              <a:t>Still available at</a:t>
            </a:r>
          </a:p>
          <a:p>
            <a:pPr lvl="1"/>
            <a:r>
              <a:rPr lang="en-US" dirty="0">
                <a:hlinkClick r:id="rId3"/>
              </a:rPr>
              <a:t>http://</a:t>
            </a:r>
            <a:r>
              <a:rPr lang="en-US" dirty="0" smtClean="0">
                <a:hlinkClick r:id="rId3"/>
              </a:rPr>
              <a:t>www.kandroid.org/online-pdk/guide/index.html</a:t>
            </a:r>
            <a:endParaRPr lang="en-US" dirty="0" smtClean="0"/>
          </a:p>
        </p:txBody>
      </p:sp>
    </p:spTree>
    <p:extLst>
      <p:ext uri="{BB962C8B-B14F-4D97-AF65-F5344CB8AC3E}">
        <p14:creationId xmlns:p14="http://schemas.microsoft.com/office/powerpoint/2010/main" val="21281662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Embedded Libraries</a:t>
            </a:r>
            <a:endParaRPr lang="en-US" dirty="0"/>
          </a:p>
        </p:txBody>
      </p:sp>
      <p:sp>
        <p:nvSpPr>
          <p:cNvPr id="3" name="Content Placeholder 2"/>
          <p:cNvSpPr>
            <a:spLocks noGrp="1"/>
          </p:cNvSpPr>
          <p:nvPr>
            <p:ph idx="1"/>
          </p:nvPr>
        </p:nvSpPr>
        <p:spPr/>
        <p:txBody>
          <a:bodyPr>
            <a:normAutofit fontScale="55000" lnSpcReduction="20000"/>
          </a:bodyPr>
          <a:lstStyle/>
          <a:p>
            <a:r>
              <a:rPr lang="en-US" dirty="0"/>
              <a:t>Provide computation-intensive services to the rest of the platform</a:t>
            </a:r>
          </a:p>
          <a:p>
            <a:pPr lvl="1"/>
            <a:r>
              <a:rPr lang="en-US" dirty="0"/>
              <a:t>This is in addition to </a:t>
            </a:r>
            <a:r>
              <a:rPr lang="en-US" dirty="0" smtClean="0"/>
              <a:t>bionic</a:t>
            </a:r>
            <a:endParaRPr lang="en-US" dirty="0"/>
          </a:p>
          <a:p>
            <a:r>
              <a:rPr lang="en-US" dirty="0"/>
              <a:t>Many pieces borrowed from other open source projects</a:t>
            </a:r>
          </a:p>
          <a:p>
            <a:pPr lvl="1"/>
            <a:r>
              <a:rPr lang="en-US" dirty="0" err="1"/>
              <a:t>LibWebCore</a:t>
            </a:r>
            <a:r>
              <a:rPr lang="en-US" dirty="0"/>
              <a:t>/</a:t>
            </a:r>
            <a:r>
              <a:rPr lang="en-US" dirty="0" err="1">
                <a:hlinkClick r:id="rId3"/>
              </a:rPr>
              <a:t>WebKit</a:t>
            </a:r>
            <a:r>
              <a:rPr lang="en-US" dirty="0"/>
              <a:t>, </a:t>
            </a:r>
            <a:r>
              <a:rPr lang="en-US" dirty="0">
                <a:hlinkClick r:id="rId4"/>
              </a:rPr>
              <a:t>V8</a:t>
            </a:r>
            <a:r>
              <a:rPr lang="en-US" dirty="0"/>
              <a:t>, </a:t>
            </a:r>
            <a:r>
              <a:rPr lang="en-US" dirty="0">
                <a:hlinkClick r:id="rId5"/>
              </a:rPr>
              <a:t>SQLite</a:t>
            </a:r>
            <a:r>
              <a:rPr lang="en-US" dirty="0"/>
              <a:t>, </a:t>
            </a:r>
            <a:r>
              <a:rPr lang="en-US" dirty="0" err="1">
                <a:hlinkClick r:id="rId6"/>
              </a:rPr>
              <a:t>OpenSSL</a:t>
            </a:r>
            <a:r>
              <a:rPr lang="en-US" dirty="0"/>
              <a:t>, </a:t>
            </a:r>
            <a:r>
              <a:rPr lang="en-US" dirty="0" err="1">
                <a:hlinkClick r:id="rId7"/>
              </a:rPr>
              <a:t>FreeType</a:t>
            </a:r>
            <a:r>
              <a:rPr lang="en-US" dirty="0"/>
              <a:t>, etc.</a:t>
            </a:r>
          </a:p>
          <a:p>
            <a:pPr lvl="1"/>
            <a:r>
              <a:rPr lang="en-US" dirty="0"/>
              <a:t>Usually abstracted by Java counterparts</a:t>
            </a:r>
          </a:p>
          <a:p>
            <a:r>
              <a:rPr lang="en-US" dirty="0"/>
              <a:t>Media Framework Libraries</a:t>
            </a:r>
          </a:p>
          <a:p>
            <a:pPr lvl="1"/>
            <a:r>
              <a:rPr lang="en-US" dirty="0"/>
              <a:t>Originally based on </a:t>
            </a:r>
            <a:r>
              <a:rPr lang="en-US" dirty="0" err="1"/>
              <a:t>PacketVideo’s</a:t>
            </a:r>
            <a:r>
              <a:rPr lang="en-US" dirty="0"/>
              <a:t> </a:t>
            </a:r>
            <a:r>
              <a:rPr lang="en-US" dirty="0" err="1">
                <a:hlinkClick r:id="rId8"/>
              </a:rPr>
              <a:t>OpenCORE</a:t>
            </a:r>
            <a:r>
              <a:rPr lang="en-US" dirty="0">
                <a:hlinkClick r:id="rId8"/>
              </a:rPr>
              <a:t> </a:t>
            </a:r>
            <a:r>
              <a:rPr lang="en-US" dirty="0"/>
              <a:t>platform</a:t>
            </a:r>
          </a:p>
          <a:p>
            <a:pPr lvl="1"/>
            <a:r>
              <a:rPr lang="en-US" dirty="0">
                <a:hlinkClick r:id="rId9"/>
              </a:rPr>
              <a:t>Switched</a:t>
            </a:r>
            <a:r>
              <a:rPr lang="en-US" dirty="0"/>
              <a:t> to </a:t>
            </a:r>
            <a:r>
              <a:rPr lang="en-US" dirty="0" err="1">
                <a:hlinkClick r:id="rId10"/>
              </a:rPr>
              <a:t>Stagefright</a:t>
            </a:r>
            <a:r>
              <a:rPr lang="en-US" dirty="0"/>
              <a:t> with Gingerbread</a:t>
            </a:r>
          </a:p>
          <a:p>
            <a:pPr lvl="1"/>
            <a:r>
              <a:rPr lang="en-US" dirty="0"/>
              <a:t>Support for playback and recording of many popular audio and video formats, as well as static image files</a:t>
            </a:r>
          </a:p>
          <a:p>
            <a:pPr lvl="2"/>
            <a:r>
              <a:rPr lang="en-US" dirty="0"/>
              <a:t>MPEG4, H.264, VP8/</a:t>
            </a:r>
            <a:r>
              <a:rPr lang="en-US" dirty="0" err="1"/>
              <a:t>WebM</a:t>
            </a:r>
            <a:r>
              <a:rPr lang="en-US" dirty="0"/>
              <a:t>, MP3, AAC, AMR, JPG, and PNG</a:t>
            </a:r>
          </a:p>
          <a:p>
            <a:pPr lvl="1"/>
            <a:r>
              <a:rPr lang="en-US" dirty="0"/>
              <a:t>Pluggable via </a:t>
            </a:r>
            <a:r>
              <a:rPr lang="en-US" dirty="0" err="1"/>
              <a:t>Khronos</a:t>
            </a:r>
            <a:r>
              <a:rPr lang="en-US" dirty="0"/>
              <a:t>’ </a:t>
            </a:r>
            <a:r>
              <a:rPr lang="en-US" dirty="0" err="1"/>
              <a:t>OpenMAX</a:t>
            </a:r>
            <a:r>
              <a:rPr lang="en-US" dirty="0"/>
              <a:t> IL (supports for codecs in both software and hardware)</a:t>
            </a:r>
          </a:p>
          <a:p>
            <a:r>
              <a:rPr lang="en-US" dirty="0"/>
              <a:t>3D libraries</a:t>
            </a:r>
          </a:p>
          <a:p>
            <a:pPr lvl="1"/>
            <a:r>
              <a:rPr lang="en-US" dirty="0"/>
              <a:t>Support for OpenGL ES 1.0 </a:t>
            </a:r>
            <a:r>
              <a:rPr lang="en-US" dirty="0" smtClean="0"/>
              <a:t>and </a:t>
            </a:r>
            <a:r>
              <a:rPr lang="en-US" dirty="0" smtClean="0">
                <a:hlinkClick r:id="rId11"/>
              </a:rPr>
              <a:t>OpenGL ES </a:t>
            </a:r>
            <a:r>
              <a:rPr lang="en-US" dirty="0">
                <a:hlinkClick r:id="rId11"/>
              </a:rPr>
              <a:t>2.0</a:t>
            </a:r>
            <a:r>
              <a:rPr lang="en-US" dirty="0"/>
              <a:t> APIs</a:t>
            </a:r>
          </a:p>
          <a:p>
            <a:pPr lvl="1"/>
            <a:r>
              <a:rPr lang="en-US" dirty="0"/>
              <a:t>Comes with highly optimized 3D software rasterizer - when hardware does not offer native OpenGL support</a:t>
            </a:r>
          </a:p>
          <a:p>
            <a:r>
              <a:rPr lang="en-US" dirty="0"/>
              <a:t>2D libraries</a:t>
            </a:r>
          </a:p>
          <a:p>
            <a:pPr lvl="1"/>
            <a:r>
              <a:rPr lang="en-US" dirty="0"/>
              <a:t>SGL (</a:t>
            </a:r>
            <a:r>
              <a:rPr lang="en-US" dirty="0">
                <a:hlinkClick r:id="rId12"/>
              </a:rPr>
              <a:t>Skia</a:t>
            </a:r>
            <a:r>
              <a:rPr lang="en-US" dirty="0"/>
              <a:t>) - the underlying 2D graphics </a:t>
            </a:r>
            <a:r>
              <a:rPr lang="en-US" dirty="0" smtClean="0"/>
              <a:t>engine</a:t>
            </a:r>
            <a:endParaRPr lang="en-US" dirty="0"/>
          </a:p>
          <a:p>
            <a:endParaRPr lang="en-US" dirty="0"/>
          </a:p>
        </p:txBody>
      </p:sp>
    </p:spTree>
    <p:extLst>
      <p:ext uri="{BB962C8B-B14F-4D97-AF65-F5344CB8AC3E}">
        <p14:creationId xmlns:p14="http://schemas.microsoft.com/office/powerpoint/2010/main" val="17335735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Kernel</a:t>
            </a:r>
            <a:r>
              <a:rPr lang="en-US" baseline="0" dirty="0" smtClean="0"/>
              <a:t> / Android Version Map</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83854750"/>
              </p:ext>
            </p:extLst>
          </p:nvPr>
        </p:nvGraphicFramePr>
        <p:xfrm>
          <a:off x="1576878" y="1600198"/>
          <a:ext cx="5990244" cy="4525968"/>
        </p:xfrm>
        <a:graphic>
          <a:graphicData uri="http://schemas.openxmlformats.org/drawingml/2006/table">
            <a:tbl>
              <a:tblPr/>
              <a:tblGrid>
                <a:gridCol w="1497561"/>
                <a:gridCol w="1497561"/>
                <a:gridCol w="1497561"/>
                <a:gridCol w="1497561"/>
              </a:tblGrid>
              <a:tr h="282873">
                <a:tc>
                  <a:txBody>
                    <a:bodyPr/>
                    <a:lstStyle/>
                    <a:p>
                      <a:pPr algn="l" fontAlgn="t"/>
                      <a:r>
                        <a:rPr lang="en-US" sz="1300" dirty="0">
                          <a:effectLst/>
                        </a:rPr>
                        <a:t>Code name</a:t>
                      </a:r>
                    </a:p>
                  </a:txBody>
                  <a:tcPr marL="83198" marR="83198" marT="41599" marB="41599">
                    <a:lnL w="9525" cap="flat" cmpd="sng" algn="ctr">
                      <a:solidFill>
                        <a:srgbClr val="80076A"/>
                      </a:solidFill>
                      <a:prstDash val="solid"/>
                      <a:round/>
                      <a:headEnd type="none" w="med" len="med"/>
                      <a:tailEnd type="none" w="med" len="med"/>
                    </a:lnL>
                    <a:lnR w="9525" cap="flat" cmpd="sng" algn="ctr">
                      <a:solidFill>
                        <a:srgbClr val="E0066A"/>
                      </a:solidFill>
                      <a:prstDash val="solid"/>
                      <a:round/>
                      <a:headEnd type="none" w="med" len="med"/>
                      <a:tailEnd type="none" w="med" len="med"/>
                    </a:lnR>
                    <a:lnT w="9525" cap="flat" cmpd="sng" algn="ctr">
                      <a:solidFill>
                        <a:srgbClr val="80076A"/>
                      </a:solidFill>
                      <a:prstDash val="solid"/>
                      <a:round/>
                      <a:headEnd type="none" w="med" len="med"/>
                      <a:tailEnd type="none" w="med" len="med"/>
                    </a:lnT>
                    <a:lnB w="9525" cap="flat" cmpd="sng" algn="ctr">
                      <a:solidFill>
                        <a:srgbClr val="80066A"/>
                      </a:solidFill>
                      <a:prstDash val="solid"/>
                      <a:round/>
                      <a:headEnd type="none" w="med" len="med"/>
                      <a:tailEnd type="none" w="med" len="med"/>
                    </a:lnB>
                    <a:solidFill>
                      <a:srgbClr val="DEE8F1"/>
                    </a:solidFill>
                  </a:tcPr>
                </a:tc>
                <a:tc>
                  <a:txBody>
                    <a:bodyPr/>
                    <a:lstStyle/>
                    <a:p>
                      <a:pPr algn="l" fontAlgn="t"/>
                      <a:r>
                        <a:rPr lang="en-US" sz="1300">
                          <a:effectLst/>
                        </a:rPr>
                        <a:t>Version</a:t>
                      </a:r>
                    </a:p>
                  </a:txBody>
                  <a:tcPr marL="83198" marR="83198" marT="41599" marB="41599">
                    <a:lnL w="9525" cap="flat" cmpd="sng" algn="ctr">
                      <a:solidFill>
                        <a:srgbClr val="E0066A"/>
                      </a:solidFill>
                      <a:prstDash val="solid"/>
                      <a:round/>
                      <a:headEnd type="none" w="med" len="med"/>
                      <a:tailEnd type="none" w="med" len="med"/>
                    </a:lnL>
                    <a:lnR w="9525" cap="flat" cmpd="sng" algn="ctr">
                      <a:solidFill>
                        <a:srgbClr val="B0076A"/>
                      </a:solidFill>
                      <a:prstDash val="solid"/>
                      <a:round/>
                      <a:headEnd type="none" w="med" len="med"/>
                      <a:tailEnd type="none" w="med" len="med"/>
                    </a:lnR>
                    <a:lnT w="9525" cap="flat" cmpd="sng" algn="ctr">
                      <a:solidFill>
                        <a:srgbClr val="E0066A"/>
                      </a:solidFill>
                      <a:prstDash val="solid"/>
                      <a:round/>
                      <a:headEnd type="none" w="med" len="med"/>
                      <a:tailEnd type="none" w="med" len="med"/>
                    </a:lnT>
                    <a:lnB w="9525" cap="flat" cmpd="sng" algn="ctr">
                      <a:solidFill>
                        <a:srgbClr val="60066A"/>
                      </a:solidFill>
                      <a:prstDash val="solid"/>
                      <a:round/>
                      <a:headEnd type="none" w="med" len="med"/>
                      <a:tailEnd type="none" w="med" len="med"/>
                    </a:lnB>
                    <a:solidFill>
                      <a:srgbClr val="DEE8F1"/>
                    </a:solidFill>
                  </a:tcPr>
                </a:tc>
                <a:tc>
                  <a:txBody>
                    <a:bodyPr/>
                    <a:lstStyle/>
                    <a:p>
                      <a:pPr algn="l" fontAlgn="t"/>
                      <a:r>
                        <a:rPr lang="en-US" sz="1300">
                          <a:effectLst/>
                        </a:rPr>
                        <a:t>API level</a:t>
                      </a:r>
                    </a:p>
                  </a:txBody>
                  <a:tcPr marL="83198" marR="83198" marT="41599" marB="41599">
                    <a:lnL w="9525" cap="flat" cmpd="sng" algn="ctr">
                      <a:solidFill>
                        <a:srgbClr val="B0076A"/>
                      </a:solidFill>
                      <a:prstDash val="solid"/>
                      <a:round/>
                      <a:headEnd type="none" w="med" len="med"/>
                      <a:tailEnd type="none" w="med" len="med"/>
                    </a:lnL>
                    <a:lnR w="9525" cap="flat" cmpd="sng" algn="ctr">
                      <a:solidFill>
                        <a:srgbClr val="B0076A"/>
                      </a:solidFill>
                      <a:prstDash val="solid"/>
                      <a:round/>
                      <a:headEnd type="none" w="med" len="med"/>
                      <a:tailEnd type="none" w="med" len="med"/>
                    </a:lnR>
                    <a:lnT w="9525" cap="flat" cmpd="sng" algn="ctr">
                      <a:solidFill>
                        <a:srgbClr val="B0076A"/>
                      </a:solidFill>
                      <a:prstDash val="solid"/>
                      <a:round/>
                      <a:headEnd type="none" w="med" len="med"/>
                      <a:tailEnd type="none" w="med" len="med"/>
                    </a:lnT>
                    <a:lnB w="9525" cap="flat" cmpd="sng" algn="ctr">
                      <a:solidFill>
                        <a:srgbClr val="B0066A"/>
                      </a:solidFill>
                      <a:prstDash val="solid"/>
                      <a:round/>
                      <a:headEnd type="none" w="med" len="med"/>
                      <a:tailEnd type="none" w="med" len="med"/>
                    </a:lnB>
                    <a:solidFill>
                      <a:srgbClr val="DEE8F1"/>
                    </a:solidFill>
                  </a:tcPr>
                </a:tc>
                <a:tc>
                  <a:txBody>
                    <a:bodyPr/>
                    <a:lstStyle/>
                    <a:p>
                      <a:pPr algn="l" fontAlgn="t"/>
                      <a:r>
                        <a:rPr lang="en-US" sz="1300" dirty="0" smtClean="0">
                          <a:effectLst/>
                        </a:rPr>
                        <a:t>Linux Kernel</a:t>
                      </a:r>
                      <a:endParaRPr lang="en-US" sz="1300" dirty="0">
                        <a:effectLst/>
                      </a:endParaRPr>
                    </a:p>
                  </a:txBody>
                  <a:tcPr marL="83198" marR="83198" marT="41599" marB="41599">
                    <a:lnL w="9525" cap="flat" cmpd="sng" algn="ctr">
                      <a:solidFill>
                        <a:srgbClr val="B0076A"/>
                      </a:solidFill>
                      <a:prstDash val="solid"/>
                      <a:round/>
                      <a:headEnd type="none" w="med" len="med"/>
                      <a:tailEnd type="none" w="med" len="med"/>
                    </a:lnL>
                    <a:lnR w="9525" cap="flat" cmpd="sng" algn="ctr">
                      <a:solidFill>
                        <a:srgbClr val="B0076A"/>
                      </a:solidFill>
                      <a:prstDash val="solid"/>
                      <a:round/>
                      <a:headEnd type="none" w="med" len="med"/>
                      <a:tailEnd type="none" w="med" len="med"/>
                    </a:lnR>
                    <a:lnT w="9525" cap="flat" cmpd="sng" algn="ctr">
                      <a:solidFill>
                        <a:srgbClr val="B0076A"/>
                      </a:solidFill>
                      <a:prstDash val="solid"/>
                      <a:round/>
                      <a:headEnd type="none" w="med" len="med"/>
                      <a:tailEnd type="none" w="med" len="med"/>
                    </a:lnT>
                    <a:lnB w="9525" cap="flat" cmpd="sng" algn="ctr">
                      <a:solidFill>
                        <a:srgbClr val="B0066A"/>
                      </a:solidFill>
                      <a:prstDash val="solid"/>
                      <a:round/>
                      <a:headEnd type="none" w="med" len="med"/>
                      <a:tailEnd type="none" w="med" len="med"/>
                    </a:lnB>
                    <a:solidFill>
                      <a:srgbClr val="DEE8F1"/>
                    </a:solidFill>
                  </a:tcPr>
                </a:tc>
              </a:tr>
              <a:tr h="282873">
                <a:tc>
                  <a:txBody>
                    <a:bodyPr/>
                    <a:lstStyle/>
                    <a:p>
                      <a:pPr algn="l" fontAlgn="t"/>
                      <a:r>
                        <a:rPr lang="en-US" sz="1300">
                          <a:effectLst/>
                        </a:rPr>
                        <a:t>(no code name)</a:t>
                      </a:r>
                    </a:p>
                  </a:txBody>
                  <a:tcPr marL="83198" marR="83198" marT="41599" marB="41599">
                    <a:lnL w="9525" cap="flat" cmpd="sng" algn="ctr">
                      <a:solidFill>
                        <a:srgbClr val="80066A"/>
                      </a:solidFill>
                      <a:prstDash val="solid"/>
                      <a:round/>
                      <a:headEnd type="none" w="med" len="med"/>
                      <a:tailEnd type="none" w="med" len="med"/>
                    </a:lnL>
                    <a:lnR w="9525" cap="flat" cmpd="sng" algn="ctr">
                      <a:solidFill>
                        <a:srgbClr val="60066A"/>
                      </a:solidFill>
                      <a:prstDash val="solid"/>
                      <a:round/>
                      <a:headEnd type="none" w="med" len="med"/>
                      <a:tailEnd type="none" w="med" len="med"/>
                    </a:lnR>
                    <a:lnT w="9525" cap="flat" cmpd="sng" algn="ctr">
                      <a:solidFill>
                        <a:srgbClr val="80066A"/>
                      </a:solidFill>
                      <a:prstDash val="solid"/>
                      <a:round/>
                      <a:headEnd type="none" w="med" len="med"/>
                      <a:tailEnd type="none" w="med" len="med"/>
                    </a:lnT>
                    <a:lnB w="9525" cap="flat" cmpd="sng" algn="ctr">
                      <a:solidFill>
                        <a:srgbClr val="80076A"/>
                      </a:solidFill>
                      <a:prstDash val="solid"/>
                      <a:round/>
                      <a:headEnd type="none" w="med" len="med"/>
                      <a:tailEnd type="none" w="med" len="med"/>
                    </a:lnB>
                    <a:solidFill>
                      <a:srgbClr val="FFFFFF"/>
                    </a:solidFill>
                  </a:tcPr>
                </a:tc>
                <a:tc>
                  <a:txBody>
                    <a:bodyPr/>
                    <a:lstStyle/>
                    <a:p>
                      <a:pPr algn="l" fontAlgn="t"/>
                      <a:r>
                        <a:rPr lang="en-US" sz="1300">
                          <a:effectLst/>
                        </a:rPr>
                        <a:t>1.0</a:t>
                      </a:r>
                    </a:p>
                  </a:txBody>
                  <a:tcPr marL="83198" marR="83198" marT="41599" marB="41599">
                    <a:lnL w="9525" cap="flat" cmpd="sng" algn="ctr">
                      <a:solidFill>
                        <a:srgbClr val="60066A"/>
                      </a:solidFill>
                      <a:prstDash val="solid"/>
                      <a:round/>
                      <a:headEnd type="none" w="med" len="med"/>
                      <a:tailEnd type="none" w="med" len="med"/>
                    </a:lnL>
                    <a:lnR w="9525" cap="flat" cmpd="sng" algn="ctr">
                      <a:solidFill>
                        <a:srgbClr val="B0066A"/>
                      </a:solidFill>
                      <a:prstDash val="solid"/>
                      <a:round/>
                      <a:headEnd type="none" w="med" len="med"/>
                      <a:tailEnd type="none" w="med" len="med"/>
                    </a:lnR>
                    <a:lnT w="9525" cap="flat" cmpd="sng" algn="ctr">
                      <a:solidFill>
                        <a:srgbClr val="60066A"/>
                      </a:solidFill>
                      <a:prstDash val="solid"/>
                      <a:round/>
                      <a:headEnd type="none" w="med" len="med"/>
                      <a:tailEnd type="none" w="med" len="med"/>
                    </a:lnT>
                    <a:lnB w="9525" cap="flat" cmpd="sng" algn="ctr">
                      <a:solidFill>
                        <a:srgbClr val="80066A"/>
                      </a:solidFill>
                      <a:prstDash val="solid"/>
                      <a:round/>
                      <a:headEnd type="none" w="med" len="med"/>
                      <a:tailEnd type="none" w="med" len="med"/>
                    </a:lnB>
                    <a:solidFill>
                      <a:srgbClr val="FFFFFF"/>
                    </a:solidFill>
                  </a:tcPr>
                </a:tc>
                <a:tc>
                  <a:txBody>
                    <a:bodyPr/>
                    <a:lstStyle/>
                    <a:p>
                      <a:pPr algn="l" fontAlgn="t"/>
                      <a:r>
                        <a:rPr lang="en-US" sz="1300" dirty="0">
                          <a:effectLst/>
                        </a:rPr>
                        <a:t>API level 1</a:t>
                      </a:r>
                    </a:p>
                  </a:txBody>
                  <a:tcPr marL="83198" marR="83198" marT="41599" marB="41599">
                    <a:lnL w="9525" cap="flat" cmpd="sng" algn="ctr">
                      <a:solidFill>
                        <a:srgbClr val="B0066A"/>
                      </a:solidFill>
                      <a:prstDash val="solid"/>
                      <a:round/>
                      <a:headEnd type="none" w="med" len="med"/>
                      <a:tailEnd type="none" w="med" len="med"/>
                    </a:lnL>
                    <a:lnR w="9525" cap="flat" cmpd="sng" algn="ctr">
                      <a:solidFill>
                        <a:srgbClr val="B0066A"/>
                      </a:solidFill>
                      <a:prstDash val="solid"/>
                      <a:round/>
                      <a:headEnd type="none" w="med" len="med"/>
                      <a:tailEnd type="none" w="med" len="med"/>
                    </a:lnR>
                    <a:lnT w="9525" cap="flat" cmpd="sng" algn="ctr">
                      <a:solidFill>
                        <a:srgbClr val="B0066A"/>
                      </a:solidFill>
                      <a:prstDash val="solid"/>
                      <a:round/>
                      <a:headEnd type="none" w="med" len="med"/>
                      <a:tailEnd type="none" w="med" len="med"/>
                    </a:lnT>
                    <a:lnB w="9525" cap="flat" cmpd="sng" algn="ctr">
                      <a:solidFill>
                        <a:srgbClr val="90066A"/>
                      </a:solidFill>
                      <a:prstDash val="solid"/>
                      <a:round/>
                      <a:headEnd type="none" w="med" len="med"/>
                      <a:tailEnd type="none" w="med" len="med"/>
                    </a:lnB>
                    <a:solidFill>
                      <a:srgbClr val="FFFFFF"/>
                    </a:solidFill>
                  </a:tcPr>
                </a:tc>
                <a:tc>
                  <a:txBody>
                    <a:bodyPr/>
                    <a:lstStyle/>
                    <a:p>
                      <a:pPr algn="l" fontAlgn="t"/>
                      <a:r>
                        <a:rPr lang="en-US" sz="1300" dirty="0" smtClean="0">
                          <a:effectLst/>
                        </a:rPr>
                        <a:t>2.6.25</a:t>
                      </a:r>
                      <a:endParaRPr lang="en-US" sz="1300" dirty="0">
                        <a:effectLst/>
                      </a:endParaRPr>
                    </a:p>
                  </a:txBody>
                  <a:tcPr marL="83198" marR="83198" marT="41599" marB="41599">
                    <a:lnL w="9525" cap="flat" cmpd="sng" algn="ctr">
                      <a:solidFill>
                        <a:srgbClr val="B0066A"/>
                      </a:solidFill>
                      <a:prstDash val="solid"/>
                      <a:round/>
                      <a:headEnd type="none" w="med" len="med"/>
                      <a:tailEnd type="none" w="med" len="med"/>
                    </a:lnL>
                    <a:lnR w="9525" cap="flat" cmpd="sng" algn="ctr">
                      <a:solidFill>
                        <a:srgbClr val="B0066A"/>
                      </a:solidFill>
                      <a:prstDash val="solid"/>
                      <a:round/>
                      <a:headEnd type="none" w="med" len="med"/>
                      <a:tailEnd type="none" w="med" len="med"/>
                    </a:lnR>
                    <a:lnT w="9525" cap="flat" cmpd="sng" algn="ctr">
                      <a:solidFill>
                        <a:srgbClr val="B0066A"/>
                      </a:solidFill>
                      <a:prstDash val="solid"/>
                      <a:round/>
                      <a:headEnd type="none" w="med" len="med"/>
                      <a:tailEnd type="none" w="med" len="med"/>
                    </a:lnT>
                    <a:lnB w="9525" cap="flat" cmpd="sng" algn="ctr">
                      <a:solidFill>
                        <a:srgbClr val="90066A"/>
                      </a:solidFill>
                      <a:prstDash val="solid"/>
                      <a:round/>
                      <a:headEnd type="none" w="med" len="med"/>
                      <a:tailEnd type="none" w="med" len="med"/>
                    </a:lnB>
                    <a:solidFill>
                      <a:srgbClr val="FFFFFF"/>
                    </a:solidFill>
                  </a:tcPr>
                </a:tc>
              </a:tr>
              <a:tr h="282873">
                <a:tc>
                  <a:txBody>
                    <a:bodyPr/>
                    <a:lstStyle/>
                    <a:p>
                      <a:pPr algn="l" fontAlgn="t"/>
                      <a:r>
                        <a:rPr lang="en-US" sz="1300">
                          <a:effectLst/>
                        </a:rPr>
                        <a:t>(no code name)</a:t>
                      </a:r>
                    </a:p>
                  </a:txBody>
                  <a:tcPr marL="83198" marR="83198" marT="41599" marB="41599">
                    <a:lnL w="9525" cap="flat" cmpd="sng" algn="ctr">
                      <a:solidFill>
                        <a:srgbClr val="80076A"/>
                      </a:solidFill>
                      <a:prstDash val="solid"/>
                      <a:round/>
                      <a:headEnd type="none" w="med" len="med"/>
                      <a:tailEnd type="none" w="med" len="med"/>
                    </a:lnL>
                    <a:lnR w="9525" cap="flat" cmpd="sng" algn="ctr">
                      <a:solidFill>
                        <a:srgbClr val="80066A"/>
                      </a:solidFill>
                      <a:prstDash val="solid"/>
                      <a:round/>
                      <a:headEnd type="none" w="med" len="med"/>
                      <a:tailEnd type="none" w="med" len="med"/>
                    </a:lnR>
                    <a:lnT w="9525" cap="flat" cmpd="sng" algn="ctr">
                      <a:solidFill>
                        <a:srgbClr val="80076A"/>
                      </a:solidFill>
                      <a:prstDash val="solid"/>
                      <a:round/>
                      <a:headEnd type="none" w="med" len="med"/>
                      <a:tailEnd type="none" w="med" len="med"/>
                    </a:lnT>
                    <a:lnB w="9525" cap="flat" cmpd="sng" algn="ctr">
                      <a:solidFill>
                        <a:srgbClr val="10076A"/>
                      </a:solidFill>
                      <a:prstDash val="solid"/>
                      <a:round/>
                      <a:headEnd type="none" w="med" len="med"/>
                      <a:tailEnd type="none" w="med" len="med"/>
                    </a:lnB>
                    <a:solidFill>
                      <a:srgbClr val="FFFFFF"/>
                    </a:solidFill>
                  </a:tcPr>
                </a:tc>
                <a:tc>
                  <a:txBody>
                    <a:bodyPr/>
                    <a:lstStyle/>
                    <a:p>
                      <a:pPr algn="l" fontAlgn="t"/>
                      <a:r>
                        <a:rPr lang="en-US" sz="1300">
                          <a:effectLst/>
                        </a:rPr>
                        <a:t>1.1</a:t>
                      </a:r>
                    </a:p>
                  </a:txBody>
                  <a:tcPr marL="83198" marR="83198" marT="41599" marB="41599">
                    <a:lnL w="9525" cap="flat" cmpd="sng" algn="ctr">
                      <a:solidFill>
                        <a:srgbClr val="80066A"/>
                      </a:solidFill>
                      <a:prstDash val="solid"/>
                      <a:round/>
                      <a:headEnd type="none" w="med" len="med"/>
                      <a:tailEnd type="none" w="med" len="med"/>
                    </a:lnL>
                    <a:lnR w="9525" cap="flat" cmpd="sng" algn="ctr">
                      <a:solidFill>
                        <a:srgbClr val="90066A"/>
                      </a:solidFill>
                      <a:prstDash val="solid"/>
                      <a:round/>
                      <a:headEnd type="none" w="med" len="med"/>
                      <a:tailEnd type="none" w="med" len="med"/>
                    </a:lnR>
                    <a:lnT w="9525" cap="flat" cmpd="sng" algn="ctr">
                      <a:solidFill>
                        <a:srgbClr val="80066A"/>
                      </a:solidFill>
                      <a:prstDash val="solid"/>
                      <a:round/>
                      <a:headEnd type="none" w="med" len="med"/>
                      <a:tailEnd type="none" w="med" len="med"/>
                    </a:lnT>
                    <a:lnB w="9525" cap="flat" cmpd="sng" algn="ctr">
                      <a:solidFill>
                        <a:srgbClr val="80076A"/>
                      </a:solidFill>
                      <a:prstDash val="solid"/>
                      <a:round/>
                      <a:headEnd type="none" w="med" len="med"/>
                      <a:tailEnd type="none" w="med" len="med"/>
                    </a:lnB>
                    <a:solidFill>
                      <a:srgbClr val="FFFFFF"/>
                    </a:solidFill>
                  </a:tcPr>
                </a:tc>
                <a:tc>
                  <a:txBody>
                    <a:bodyPr/>
                    <a:lstStyle/>
                    <a:p>
                      <a:pPr algn="l" fontAlgn="t"/>
                      <a:r>
                        <a:rPr lang="en-US" sz="1300">
                          <a:effectLst/>
                        </a:rPr>
                        <a:t>API level 2</a:t>
                      </a:r>
                    </a:p>
                  </a:txBody>
                  <a:tcPr marL="83198" marR="83198" marT="41599" marB="41599">
                    <a:lnL w="9525" cap="flat" cmpd="sng" algn="ctr">
                      <a:solidFill>
                        <a:srgbClr val="90066A"/>
                      </a:solidFill>
                      <a:prstDash val="solid"/>
                      <a:round/>
                      <a:headEnd type="none" w="med" len="med"/>
                      <a:tailEnd type="none" w="med" len="med"/>
                    </a:lnL>
                    <a:lnR w="9525" cap="flat" cmpd="sng" algn="ctr">
                      <a:solidFill>
                        <a:srgbClr val="90066A"/>
                      </a:solidFill>
                      <a:prstDash val="solid"/>
                      <a:round/>
                      <a:headEnd type="none" w="med" len="med"/>
                      <a:tailEnd type="none" w="med" len="med"/>
                    </a:lnR>
                    <a:lnT w="9525" cap="flat" cmpd="sng" algn="ctr">
                      <a:solidFill>
                        <a:srgbClr val="90066A"/>
                      </a:solidFill>
                      <a:prstDash val="solid"/>
                      <a:round/>
                      <a:headEnd type="none" w="med" len="med"/>
                      <a:tailEnd type="none" w="med" len="med"/>
                    </a:lnT>
                    <a:lnB w="9525" cap="flat" cmpd="sng" algn="ctr">
                      <a:solidFill>
                        <a:srgbClr val="E0066A"/>
                      </a:solidFill>
                      <a:prstDash val="solid"/>
                      <a:round/>
                      <a:headEnd type="none" w="med" len="med"/>
                      <a:tailEnd type="none" w="med" len="med"/>
                    </a:lnB>
                    <a:solidFill>
                      <a:srgbClr val="FFFFFF"/>
                    </a:solidFill>
                  </a:tcPr>
                </a:tc>
                <a:tc>
                  <a:txBody>
                    <a:bodyPr/>
                    <a:lstStyle/>
                    <a:p>
                      <a:pPr algn="l" fontAlgn="t"/>
                      <a:endParaRPr lang="en-US" sz="1300" dirty="0">
                        <a:effectLst/>
                      </a:endParaRPr>
                    </a:p>
                  </a:txBody>
                  <a:tcPr marL="83198" marR="83198" marT="41599" marB="41599">
                    <a:lnL w="9525" cap="flat" cmpd="sng" algn="ctr">
                      <a:solidFill>
                        <a:srgbClr val="90066A"/>
                      </a:solidFill>
                      <a:prstDash val="solid"/>
                      <a:round/>
                      <a:headEnd type="none" w="med" len="med"/>
                      <a:tailEnd type="none" w="med" len="med"/>
                    </a:lnL>
                    <a:lnR w="9525" cap="flat" cmpd="sng" algn="ctr">
                      <a:solidFill>
                        <a:srgbClr val="90066A"/>
                      </a:solidFill>
                      <a:prstDash val="solid"/>
                      <a:round/>
                      <a:headEnd type="none" w="med" len="med"/>
                      <a:tailEnd type="none" w="med" len="med"/>
                    </a:lnR>
                    <a:lnT w="9525" cap="flat" cmpd="sng" algn="ctr">
                      <a:solidFill>
                        <a:srgbClr val="90066A"/>
                      </a:solidFill>
                      <a:prstDash val="solid"/>
                      <a:round/>
                      <a:headEnd type="none" w="med" len="med"/>
                      <a:tailEnd type="none" w="med" len="med"/>
                    </a:lnT>
                    <a:lnB w="9525" cap="flat" cmpd="sng" algn="ctr">
                      <a:solidFill>
                        <a:srgbClr val="E0066A"/>
                      </a:solidFill>
                      <a:prstDash val="solid"/>
                      <a:round/>
                      <a:headEnd type="none" w="med" len="med"/>
                      <a:tailEnd type="none" w="med" len="med"/>
                    </a:lnB>
                    <a:solidFill>
                      <a:srgbClr val="FFFFFF"/>
                    </a:solidFill>
                  </a:tcPr>
                </a:tc>
              </a:tr>
              <a:tr h="282873">
                <a:tc>
                  <a:txBody>
                    <a:bodyPr/>
                    <a:lstStyle/>
                    <a:p>
                      <a:pPr algn="l" fontAlgn="t"/>
                      <a:r>
                        <a:rPr lang="en-US" sz="1300">
                          <a:effectLst/>
                        </a:rPr>
                        <a:t>Cupcake</a:t>
                      </a:r>
                    </a:p>
                  </a:txBody>
                  <a:tcPr marL="83198" marR="83198" marT="41599" marB="41599">
                    <a:lnL w="9525" cap="flat" cmpd="sng" algn="ctr">
                      <a:solidFill>
                        <a:srgbClr val="10076A"/>
                      </a:solidFill>
                      <a:prstDash val="solid"/>
                      <a:round/>
                      <a:headEnd type="none" w="med" len="med"/>
                      <a:tailEnd type="none" w="med" len="med"/>
                    </a:lnL>
                    <a:lnR w="9525" cap="flat" cmpd="sng" algn="ctr">
                      <a:solidFill>
                        <a:srgbClr val="80076A"/>
                      </a:solidFill>
                      <a:prstDash val="solid"/>
                      <a:round/>
                      <a:headEnd type="none" w="med" len="med"/>
                      <a:tailEnd type="none" w="med" len="med"/>
                    </a:lnR>
                    <a:lnT w="9525" cap="flat" cmpd="sng" algn="ctr">
                      <a:solidFill>
                        <a:srgbClr val="10076A"/>
                      </a:solidFill>
                      <a:prstDash val="solid"/>
                      <a:round/>
                      <a:headEnd type="none" w="med" len="med"/>
                      <a:tailEnd type="none" w="med" len="med"/>
                    </a:lnT>
                    <a:lnB w="9525" cap="flat" cmpd="sng" algn="ctr">
                      <a:solidFill>
                        <a:srgbClr val="A0066A"/>
                      </a:solidFill>
                      <a:prstDash val="solid"/>
                      <a:round/>
                      <a:headEnd type="none" w="med" len="med"/>
                      <a:tailEnd type="none" w="med" len="med"/>
                    </a:lnB>
                    <a:solidFill>
                      <a:srgbClr val="FFFFFF"/>
                    </a:solidFill>
                  </a:tcPr>
                </a:tc>
                <a:tc>
                  <a:txBody>
                    <a:bodyPr/>
                    <a:lstStyle/>
                    <a:p>
                      <a:pPr algn="l" fontAlgn="t"/>
                      <a:r>
                        <a:rPr lang="en-US" sz="1300">
                          <a:effectLst/>
                        </a:rPr>
                        <a:t>1.5</a:t>
                      </a:r>
                    </a:p>
                  </a:txBody>
                  <a:tcPr marL="83198" marR="83198" marT="41599" marB="41599">
                    <a:lnL w="9525" cap="flat" cmpd="sng" algn="ctr">
                      <a:solidFill>
                        <a:srgbClr val="80076A"/>
                      </a:solidFill>
                      <a:prstDash val="solid"/>
                      <a:round/>
                      <a:headEnd type="none" w="med" len="med"/>
                      <a:tailEnd type="none" w="med" len="med"/>
                    </a:lnL>
                    <a:lnR w="9525" cap="flat" cmpd="sng" algn="ctr">
                      <a:solidFill>
                        <a:srgbClr val="E0066A"/>
                      </a:solidFill>
                      <a:prstDash val="solid"/>
                      <a:round/>
                      <a:headEnd type="none" w="med" len="med"/>
                      <a:tailEnd type="none" w="med" len="med"/>
                    </a:lnR>
                    <a:lnT w="9525" cap="flat" cmpd="sng" algn="ctr">
                      <a:solidFill>
                        <a:srgbClr val="80076A"/>
                      </a:solidFill>
                      <a:prstDash val="solid"/>
                      <a:round/>
                      <a:headEnd type="none" w="med" len="med"/>
                      <a:tailEnd type="none" w="med" len="med"/>
                    </a:lnT>
                    <a:lnB w="9525" cap="flat" cmpd="sng" algn="ctr">
                      <a:solidFill>
                        <a:srgbClr val="10076A"/>
                      </a:solidFill>
                      <a:prstDash val="solid"/>
                      <a:round/>
                      <a:headEnd type="none" w="med" len="med"/>
                      <a:tailEnd type="none" w="med" len="med"/>
                    </a:lnB>
                    <a:solidFill>
                      <a:srgbClr val="FFFFFF"/>
                    </a:solidFill>
                  </a:tcPr>
                </a:tc>
                <a:tc>
                  <a:txBody>
                    <a:bodyPr/>
                    <a:lstStyle/>
                    <a:p>
                      <a:pPr algn="l" fontAlgn="t"/>
                      <a:r>
                        <a:rPr lang="en-US" sz="1300" dirty="0">
                          <a:effectLst/>
                        </a:rPr>
                        <a:t>API level 3, NDK 1</a:t>
                      </a:r>
                    </a:p>
                  </a:txBody>
                  <a:tcPr marL="83198" marR="83198" marT="41599" marB="41599">
                    <a:lnL w="9525" cap="flat" cmpd="sng" algn="ctr">
                      <a:solidFill>
                        <a:srgbClr val="E0066A"/>
                      </a:solidFill>
                      <a:prstDash val="solid"/>
                      <a:round/>
                      <a:headEnd type="none" w="med" len="med"/>
                      <a:tailEnd type="none" w="med" len="med"/>
                    </a:lnL>
                    <a:lnR w="9525" cap="flat" cmpd="sng" algn="ctr">
                      <a:solidFill>
                        <a:srgbClr val="E0066A"/>
                      </a:solidFill>
                      <a:prstDash val="solid"/>
                      <a:round/>
                      <a:headEnd type="none" w="med" len="med"/>
                      <a:tailEnd type="none" w="med" len="med"/>
                    </a:lnR>
                    <a:lnT w="9525" cap="flat" cmpd="sng" algn="ctr">
                      <a:solidFill>
                        <a:srgbClr val="E0066A"/>
                      </a:solidFill>
                      <a:prstDash val="solid"/>
                      <a:round/>
                      <a:headEnd type="none" w="med" len="med"/>
                      <a:tailEnd type="none" w="med" len="med"/>
                    </a:lnT>
                    <a:lnB w="9525" cap="flat" cmpd="sng" algn="ctr">
                      <a:solidFill>
                        <a:srgbClr val="40056A"/>
                      </a:solidFill>
                      <a:prstDash val="solid"/>
                      <a:round/>
                      <a:headEnd type="none" w="med" len="med"/>
                      <a:tailEnd type="none" w="med" len="med"/>
                    </a:lnB>
                    <a:solidFill>
                      <a:srgbClr val="FFFFFF"/>
                    </a:solidFill>
                  </a:tcPr>
                </a:tc>
                <a:tc>
                  <a:txBody>
                    <a:bodyPr/>
                    <a:lstStyle/>
                    <a:p>
                      <a:pPr algn="l" fontAlgn="t"/>
                      <a:r>
                        <a:rPr lang="en-US" sz="1300" dirty="0" smtClean="0">
                          <a:effectLst/>
                        </a:rPr>
                        <a:t>2.6.27</a:t>
                      </a:r>
                      <a:endParaRPr lang="en-US" sz="1300" dirty="0">
                        <a:effectLst/>
                      </a:endParaRPr>
                    </a:p>
                  </a:txBody>
                  <a:tcPr marL="83198" marR="83198" marT="41599" marB="41599">
                    <a:lnL w="9525" cap="flat" cmpd="sng" algn="ctr">
                      <a:solidFill>
                        <a:srgbClr val="E0066A"/>
                      </a:solidFill>
                      <a:prstDash val="solid"/>
                      <a:round/>
                      <a:headEnd type="none" w="med" len="med"/>
                      <a:tailEnd type="none" w="med" len="med"/>
                    </a:lnL>
                    <a:lnR w="9525" cap="flat" cmpd="sng" algn="ctr">
                      <a:solidFill>
                        <a:srgbClr val="E0066A"/>
                      </a:solidFill>
                      <a:prstDash val="solid"/>
                      <a:round/>
                      <a:headEnd type="none" w="med" len="med"/>
                      <a:tailEnd type="none" w="med" len="med"/>
                    </a:lnR>
                    <a:lnT w="9525" cap="flat" cmpd="sng" algn="ctr">
                      <a:solidFill>
                        <a:srgbClr val="E0066A"/>
                      </a:solidFill>
                      <a:prstDash val="solid"/>
                      <a:round/>
                      <a:headEnd type="none" w="med" len="med"/>
                      <a:tailEnd type="none" w="med" len="med"/>
                    </a:lnT>
                    <a:lnB w="9525" cap="flat" cmpd="sng" algn="ctr">
                      <a:solidFill>
                        <a:srgbClr val="40056A"/>
                      </a:solidFill>
                      <a:prstDash val="solid"/>
                      <a:round/>
                      <a:headEnd type="none" w="med" len="med"/>
                      <a:tailEnd type="none" w="med" len="med"/>
                    </a:lnB>
                    <a:solidFill>
                      <a:srgbClr val="FFFFFF"/>
                    </a:solidFill>
                  </a:tcPr>
                </a:tc>
              </a:tr>
              <a:tr h="282873">
                <a:tc>
                  <a:txBody>
                    <a:bodyPr/>
                    <a:lstStyle/>
                    <a:p>
                      <a:pPr algn="l" fontAlgn="t"/>
                      <a:r>
                        <a:rPr lang="en-US" sz="1300">
                          <a:effectLst/>
                        </a:rPr>
                        <a:t>Donut</a:t>
                      </a:r>
                    </a:p>
                  </a:txBody>
                  <a:tcPr marL="83198" marR="83198" marT="41599" marB="41599">
                    <a:lnL w="9525" cap="flat" cmpd="sng" algn="ctr">
                      <a:solidFill>
                        <a:srgbClr val="A0066A"/>
                      </a:solidFill>
                      <a:prstDash val="solid"/>
                      <a:round/>
                      <a:headEnd type="none" w="med" len="med"/>
                      <a:tailEnd type="none" w="med" len="med"/>
                    </a:lnL>
                    <a:lnR w="9525" cap="flat" cmpd="sng" algn="ctr">
                      <a:solidFill>
                        <a:srgbClr val="10076A"/>
                      </a:solidFill>
                      <a:prstDash val="solid"/>
                      <a:round/>
                      <a:headEnd type="none" w="med" len="med"/>
                      <a:tailEnd type="none" w="med" len="med"/>
                    </a:lnR>
                    <a:lnT w="9525" cap="flat" cmpd="sng" algn="ctr">
                      <a:solidFill>
                        <a:srgbClr val="A0066A"/>
                      </a:solidFill>
                      <a:prstDash val="solid"/>
                      <a:round/>
                      <a:headEnd type="none" w="med" len="med"/>
                      <a:tailEnd type="none" w="med" len="med"/>
                    </a:lnT>
                    <a:lnB w="9525" cap="flat" cmpd="sng" algn="ctr">
                      <a:solidFill>
                        <a:srgbClr val="C0066A"/>
                      </a:solidFill>
                      <a:prstDash val="solid"/>
                      <a:round/>
                      <a:headEnd type="none" w="med" len="med"/>
                      <a:tailEnd type="none" w="med" len="med"/>
                    </a:lnB>
                    <a:solidFill>
                      <a:srgbClr val="FFFFFF"/>
                    </a:solidFill>
                  </a:tcPr>
                </a:tc>
                <a:tc>
                  <a:txBody>
                    <a:bodyPr/>
                    <a:lstStyle/>
                    <a:p>
                      <a:pPr algn="l" fontAlgn="t"/>
                      <a:r>
                        <a:rPr lang="en-US" sz="1300">
                          <a:effectLst/>
                        </a:rPr>
                        <a:t>1.6</a:t>
                      </a:r>
                    </a:p>
                  </a:txBody>
                  <a:tcPr marL="83198" marR="83198" marT="41599" marB="41599">
                    <a:lnL w="9525" cap="flat" cmpd="sng" algn="ctr">
                      <a:solidFill>
                        <a:srgbClr val="10076A"/>
                      </a:solidFill>
                      <a:prstDash val="solid"/>
                      <a:round/>
                      <a:headEnd type="none" w="med" len="med"/>
                      <a:tailEnd type="none" w="med" len="med"/>
                    </a:lnL>
                    <a:lnR w="9525" cap="flat" cmpd="sng" algn="ctr">
                      <a:solidFill>
                        <a:srgbClr val="40056A"/>
                      </a:solidFill>
                      <a:prstDash val="solid"/>
                      <a:round/>
                      <a:headEnd type="none" w="med" len="med"/>
                      <a:tailEnd type="none" w="med" len="med"/>
                    </a:lnR>
                    <a:lnT w="9525" cap="flat" cmpd="sng" algn="ctr">
                      <a:solidFill>
                        <a:srgbClr val="10076A"/>
                      </a:solidFill>
                      <a:prstDash val="solid"/>
                      <a:round/>
                      <a:headEnd type="none" w="med" len="med"/>
                      <a:tailEnd type="none" w="med" len="med"/>
                    </a:lnT>
                    <a:lnB w="9525" cap="flat" cmpd="sng" algn="ctr">
                      <a:solidFill>
                        <a:srgbClr val="B0076A"/>
                      </a:solidFill>
                      <a:prstDash val="solid"/>
                      <a:round/>
                      <a:headEnd type="none" w="med" len="med"/>
                      <a:tailEnd type="none" w="med" len="med"/>
                    </a:lnB>
                    <a:solidFill>
                      <a:srgbClr val="FFFFFF"/>
                    </a:solidFill>
                  </a:tcPr>
                </a:tc>
                <a:tc>
                  <a:txBody>
                    <a:bodyPr/>
                    <a:lstStyle/>
                    <a:p>
                      <a:pPr algn="l" fontAlgn="t"/>
                      <a:r>
                        <a:rPr lang="en-US" sz="1300" dirty="0">
                          <a:effectLst/>
                        </a:rPr>
                        <a:t>API level 4, NDK 2</a:t>
                      </a:r>
                    </a:p>
                  </a:txBody>
                  <a:tcPr marL="83198" marR="83198" marT="41599" marB="41599">
                    <a:lnL w="9525" cap="flat" cmpd="sng" algn="ctr">
                      <a:solidFill>
                        <a:srgbClr val="40056A"/>
                      </a:solidFill>
                      <a:prstDash val="solid"/>
                      <a:round/>
                      <a:headEnd type="none" w="med" len="med"/>
                      <a:tailEnd type="none" w="med" len="med"/>
                    </a:lnL>
                    <a:lnR w="9525" cap="flat" cmpd="sng" algn="ctr">
                      <a:solidFill>
                        <a:srgbClr val="40056A"/>
                      </a:solidFill>
                      <a:prstDash val="solid"/>
                      <a:round/>
                      <a:headEnd type="none" w="med" len="med"/>
                      <a:tailEnd type="none" w="med" len="med"/>
                    </a:lnR>
                    <a:lnT w="9525" cap="flat" cmpd="sng" algn="ctr">
                      <a:solidFill>
                        <a:srgbClr val="40056A"/>
                      </a:solidFill>
                      <a:prstDash val="solid"/>
                      <a:round/>
                      <a:headEnd type="none" w="med" len="med"/>
                      <a:tailEnd type="none" w="med" len="med"/>
                    </a:lnT>
                    <a:lnB w="9525" cap="flat" cmpd="sng" algn="ctr">
                      <a:solidFill>
                        <a:srgbClr val="B0066A"/>
                      </a:solidFill>
                      <a:prstDash val="solid"/>
                      <a:round/>
                      <a:headEnd type="none" w="med" len="med"/>
                      <a:tailEnd type="none" w="med" len="med"/>
                    </a:lnB>
                    <a:solidFill>
                      <a:srgbClr val="FFFFFF"/>
                    </a:solidFill>
                  </a:tcPr>
                </a:tc>
                <a:tc>
                  <a:txBody>
                    <a:bodyPr/>
                    <a:lstStyle/>
                    <a:p>
                      <a:pPr algn="l" fontAlgn="t"/>
                      <a:r>
                        <a:rPr lang="en-US" sz="1300" dirty="0" smtClean="0">
                          <a:effectLst/>
                        </a:rPr>
                        <a:t>2.6.29</a:t>
                      </a:r>
                      <a:endParaRPr lang="en-US" sz="1300" dirty="0">
                        <a:effectLst/>
                      </a:endParaRPr>
                    </a:p>
                  </a:txBody>
                  <a:tcPr marL="83198" marR="83198" marT="41599" marB="41599">
                    <a:lnL w="9525" cap="flat" cmpd="sng" algn="ctr">
                      <a:solidFill>
                        <a:srgbClr val="40056A"/>
                      </a:solidFill>
                      <a:prstDash val="solid"/>
                      <a:round/>
                      <a:headEnd type="none" w="med" len="med"/>
                      <a:tailEnd type="none" w="med" len="med"/>
                    </a:lnL>
                    <a:lnR w="9525" cap="flat" cmpd="sng" algn="ctr">
                      <a:solidFill>
                        <a:srgbClr val="40056A"/>
                      </a:solidFill>
                      <a:prstDash val="solid"/>
                      <a:round/>
                      <a:headEnd type="none" w="med" len="med"/>
                      <a:tailEnd type="none" w="med" len="med"/>
                    </a:lnR>
                    <a:lnT w="9525" cap="flat" cmpd="sng" algn="ctr">
                      <a:solidFill>
                        <a:srgbClr val="40056A"/>
                      </a:solidFill>
                      <a:prstDash val="solid"/>
                      <a:round/>
                      <a:headEnd type="none" w="med" len="med"/>
                      <a:tailEnd type="none" w="med" len="med"/>
                    </a:lnT>
                    <a:lnB w="9525" cap="flat" cmpd="sng" algn="ctr">
                      <a:solidFill>
                        <a:srgbClr val="B0066A"/>
                      </a:solidFill>
                      <a:prstDash val="solid"/>
                      <a:round/>
                      <a:headEnd type="none" w="med" len="med"/>
                      <a:tailEnd type="none" w="med" len="med"/>
                    </a:lnB>
                    <a:solidFill>
                      <a:srgbClr val="FFFFFF"/>
                    </a:solidFill>
                  </a:tcPr>
                </a:tc>
              </a:tr>
              <a:tr h="282873">
                <a:tc>
                  <a:txBody>
                    <a:bodyPr/>
                    <a:lstStyle/>
                    <a:p>
                      <a:pPr algn="l" fontAlgn="t"/>
                      <a:r>
                        <a:rPr lang="en-US" sz="1300">
                          <a:effectLst/>
                        </a:rPr>
                        <a:t>Eclair</a:t>
                      </a:r>
                    </a:p>
                  </a:txBody>
                  <a:tcPr marL="83198" marR="83198" marT="41599" marB="41599">
                    <a:lnL w="9525" cap="flat" cmpd="sng" algn="ctr">
                      <a:solidFill>
                        <a:srgbClr val="C0066A"/>
                      </a:solidFill>
                      <a:prstDash val="solid"/>
                      <a:round/>
                      <a:headEnd type="none" w="med" len="med"/>
                      <a:tailEnd type="none" w="med" len="med"/>
                    </a:lnL>
                    <a:lnR w="9525" cap="flat" cmpd="sng" algn="ctr">
                      <a:solidFill>
                        <a:srgbClr val="B0076A"/>
                      </a:solidFill>
                      <a:prstDash val="solid"/>
                      <a:round/>
                      <a:headEnd type="none" w="med" len="med"/>
                      <a:tailEnd type="none" w="med" len="med"/>
                    </a:lnR>
                    <a:lnT w="9525" cap="flat" cmpd="sng" algn="ctr">
                      <a:solidFill>
                        <a:srgbClr val="C0066A"/>
                      </a:solidFill>
                      <a:prstDash val="solid"/>
                      <a:round/>
                      <a:headEnd type="none" w="med" len="med"/>
                      <a:tailEnd type="none" w="med" len="med"/>
                    </a:lnT>
                    <a:lnB w="9525" cap="flat" cmpd="sng" algn="ctr">
                      <a:solidFill>
                        <a:srgbClr val="A0066A"/>
                      </a:solidFill>
                      <a:prstDash val="solid"/>
                      <a:round/>
                      <a:headEnd type="none" w="med" len="med"/>
                      <a:tailEnd type="none" w="med" len="med"/>
                    </a:lnB>
                    <a:solidFill>
                      <a:srgbClr val="FFFFFF"/>
                    </a:solidFill>
                  </a:tcPr>
                </a:tc>
                <a:tc>
                  <a:txBody>
                    <a:bodyPr/>
                    <a:lstStyle/>
                    <a:p>
                      <a:pPr algn="l" fontAlgn="t"/>
                      <a:r>
                        <a:rPr lang="en-US" sz="1300">
                          <a:effectLst/>
                        </a:rPr>
                        <a:t>2.0</a:t>
                      </a:r>
                    </a:p>
                  </a:txBody>
                  <a:tcPr marL="83198" marR="83198" marT="41599" marB="41599">
                    <a:lnL w="9525" cap="flat" cmpd="sng" algn="ctr">
                      <a:solidFill>
                        <a:srgbClr val="B0076A"/>
                      </a:solidFill>
                      <a:prstDash val="solid"/>
                      <a:round/>
                      <a:headEnd type="none" w="med" len="med"/>
                      <a:tailEnd type="none" w="med" len="med"/>
                    </a:lnL>
                    <a:lnR w="9525" cap="flat" cmpd="sng" algn="ctr">
                      <a:solidFill>
                        <a:srgbClr val="B0066A"/>
                      </a:solidFill>
                      <a:prstDash val="solid"/>
                      <a:round/>
                      <a:headEnd type="none" w="med" len="med"/>
                      <a:tailEnd type="none" w="med" len="med"/>
                    </a:lnR>
                    <a:lnT w="9525" cap="flat" cmpd="sng" algn="ctr">
                      <a:solidFill>
                        <a:srgbClr val="B0076A"/>
                      </a:solidFill>
                      <a:prstDash val="solid"/>
                      <a:round/>
                      <a:headEnd type="none" w="med" len="med"/>
                      <a:tailEnd type="none" w="med" len="med"/>
                    </a:lnT>
                    <a:lnB w="9525" cap="flat" cmpd="sng" algn="ctr">
                      <a:solidFill>
                        <a:srgbClr val="20076A"/>
                      </a:solidFill>
                      <a:prstDash val="solid"/>
                      <a:round/>
                      <a:headEnd type="none" w="med" len="med"/>
                      <a:tailEnd type="none" w="med" len="med"/>
                    </a:lnB>
                    <a:solidFill>
                      <a:srgbClr val="FFFFFF"/>
                    </a:solidFill>
                  </a:tcPr>
                </a:tc>
                <a:tc>
                  <a:txBody>
                    <a:bodyPr/>
                    <a:lstStyle/>
                    <a:p>
                      <a:pPr algn="l" fontAlgn="t"/>
                      <a:r>
                        <a:rPr lang="en-US" sz="1300">
                          <a:effectLst/>
                        </a:rPr>
                        <a:t>API level 5</a:t>
                      </a:r>
                    </a:p>
                  </a:txBody>
                  <a:tcPr marL="83198" marR="83198" marT="41599" marB="41599">
                    <a:lnL w="9525" cap="flat" cmpd="sng" algn="ctr">
                      <a:solidFill>
                        <a:srgbClr val="B0066A"/>
                      </a:solidFill>
                      <a:prstDash val="solid"/>
                      <a:round/>
                      <a:headEnd type="none" w="med" len="med"/>
                      <a:tailEnd type="none" w="med" len="med"/>
                    </a:lnL>
                    <a:lnR w="9525" cap="flat" cmpd="sng" algn="ctr">
                      <a:solidFill>
                        <a:srgbClr val="B0066A"/>
                      </a:solidFill>
                      <a:prstDash val="solid"/>
                      <a:round/>
                      <a:headEnd type="none" w="med" len="med"/>
                      <a:tailEnd type="none" w="med" len="med"/>
                    </a:lnR>
                    <a:lnT w="9525" cap="flat" cmpd="sng" algn="ctr">
                      <a:solidFill>
                        <a:srgbClr val="B0066A"/>
                      </a:solidFill>
                      <a:prstDash val="solid"/>
                      <a:round/>
                      <a:headEnd type="none" w="med" len="med"/>
                      <a:tailEnd type="none" w="med" len="med"/>
                    </a:lnT>
                    <a:lnB w="9525" cap="flat" cmpd="sng" algn="ctr">
                      <a:solidFill>
                        <a:srgbClr val="90066A"/>
                      </a:solidFill>
                      <a:prstDash val="solid"/>
                      <a:round/>
                      <a:headEnd type="none" w="med" len="med"/>
                      <a:tailEnd type="none" w="med" len="med"/>
                    </a:lnB>
                    <a:solidFill>
                      <a:srgbClr val="FFFFFF"/>
                    </a:solidFill>
                  </a:tcPr>
                </a:tc>
                <a:tc>
                  <a:txBody>
                    <a:bodyPr/>
                    <a:lstStyle/>
                    <a:p>
                      <a:pPr algn="l" fontAlgn="t"/>
                      <a:r>
                        <a:rPr lang="en-US" sz="1300" dirty="0" smtClean="0">
                          <a:effectLst/>
                        </a:rPr>
                        <a:t>2.6.29</a:t>
                      </a:r>
                      <a:endParaRPr lang="en-US" sz="1300" dirty="0">
                        <a:effectLst/>
                      </a:endParaRPr>
                    </a:p>
                  </a:txBody>
                  <a:tcPr marL="83198" marR="83198" marT="41599" marB="41599">
                    <a:lnL w="9525" cap="flat" cmpd="sng" algn="ctr">
                      <a:solidFill>
                        <a:srgbClr val="B0066A"/>
                      </a:solidFill>
                      <a:prstDash val="solid"/>
                      <a:round/>
                      <a:headEnd type="none" w="med" len="med"/>
                      <a:tailEnd type="none" w="med" len="med"/>
                    </a:lnL>
                    <a:lnR w="9525" cap="flat" cmpd="sng" algn="ctr">
                      <a:solidFill>
                        <a:srgbClr val="B0066A"/>
                      </a:solidFill>
                      <a:prstDash val="solid"/>
                      <a:round/>
                      <a:headEnd type="none" w="med" len="med"/>
                      <a:tailEnd type="none" w="med" len="med"/>
                    </a:lnR>
                    <a:lnT w="9525" cap="flat" cmpd="sng" algn="ctr">
                      <a:solidFill>
                        <a:srgbClr val="B0066A"/>
                      </a:solidFill>
                      <a:prstDash val="solid"/>
                      <a:round/>
                      <a:headEnd type="none" w="med" len="med"/>
                      <a:tailEnd type="none" w="med" len="med"/>
                    </a:lnT>
                    <a:lnB w="9525" cap="flat" cmpd="sng" algn="ctr">
                      <a:solidFill>
                        <a:srgbClr val="90066A"/>
                      </a:solidFill>
                      <a:prstDash val="solid"/>
                      <a:round/>
                      <a:headEnd type="none" w="med" len="med"/>
                      <a:tailEnd type="none" w="med" len="med"/>
                    </a:lnB>
                    <a:solidFill>
                      <a:srgbClr val="FFFFFF"/>
                    </a:solidFill>
                  </a:tcPr>
                </a:tc>
              </a:tr>
              <a:tr h="282873">
                <a:tc>
                  <a:txBody>
                    <a:bodyPr/>
                    <a:lstStyle/>
                    <a:p>
                      <a:pPr algn="l" fontAlgn="t"/>
                      <a:r>
                        <a:rPr lang="en-US" sz="1300">
                          <a:effectLst/>
                        </a:rPr>
                        <a:t>Eclair</a:t>
                      </a:r>
                    </a:p>
                  </a:txBody>
                  <a:tcPr marL="83198" marR="83198" marT="41599" marB="41599">
                    <a:lnL w="9525" cap="flat" cmpd="sng" algn="ctr">
                      <a:solidFill>
                        <a:srgbClr val="A0066A"/>
                      </a:solidFill>
                      <a:prstDash val="solid"/>
                      <a:round/>
                      <a:headEnd type="none" w="med" len="med"/>
                      <a:tailEnd type="none" w="med" len="med"/>
                    </a:lnL>
                    <a:lnR w="9525" cap="flat" cmpd="sng" algn="ctr">
                      <a:solidFill>
                        <a:srgbClr val="20076A"/>
                      </a:solidFill>
                      <a:prstDash val="solid"/>
                      <a:round/>
                      <a:headEnd type="none" w="med" len="med"/>
                      <a:tailEnd type="none" w="med" len="med"/>
                    </a:lnR>
                    <a:lnT w="9525" cap="flat" cmpd="sng" algn="ctr">
                      <a:solidFill>
                        <a:srgbClr val="A0066A"/>
                      </a:solidFill>
                      <a:prstDash val="solid"/>
                      <a:round/>
                      <a:headEnd type="none" w="med" len="med"/>
                      <a:tailEnd type="none" w="med" len="med"/>
                    </a:lnT>
                    <a:lnB w="9525" cap="flat" cmpd="sng" algn="ctr">
                      <a:solidFill>
                        <a:srgbClr val="C0066A"/>
                      </a:solidFill>
                      <a:prstDash val="solid"/>
                      <a:round/>
                      <a:headEnd type="none" w="med" len="med"/>
                      <a:tailEnd type="none" w="med" len="med"/>
                    </a:lnB>
                    <a:solidFill>
                      <a:srgbClr val="FFFFFF"/>
                    </a:solidFill>
                  </a:tcPr>
                </a:tc>
                <a:tc>
                  <a:txBody>
                    <a:bodyPr/>
                    <a:lstStyle/>
                    <a:p>
                      <a:pPr algn="l" fontAlgn="t"/>
                      <a:r>
                        <a:rPr lang="en-US" sz="1300">
                          <a:effectLst/>
                        </a:rPr>
                        <a:t>2.0.1</a:t>
                      </a:r>
                    </a:p>
                  </a:txBody>
                  <a:tcPr marL="83198" marR="83198" marT="41599" marB="41599">
                    <a:lnL w="9525" cap="flat" cmpd="sng" algn="ctr">
                      <a:solidFill>
                        <a:srgbClr val="20076A"/>
                      </a:solidFill>
                      <a:prstDash val="solid"/>
                      <a:round/>
                      <a:headEnd type="none" w="med" len="med"/>
                      <a:tailEnd type="none" w="med" len="med"/>
                    </a:lnL>
                    <a:lnR w="9525" cap="flat" cmpd="sng" algn="ctr">
                      <a:solidFill>
                        <a:srgbClr val="90066A"/>
                      </a:solidFill>
                      <a:prstDash val="solid"/>
                      <a:round/>
                      <a:headEnd type="none" w="med" len="med"/>
                      <a:tailEnd type="none" w="med" len="med"/>
                    </a:lnR>
                    <a:lnT w="9525" cap="flat" cmpd="sng" algn="ctr">
                      <a:solidFill>
                        <a:srgbClr val="20076A"/>
                      </a:solidFill>
                      <a:prstDash val="solid"/>
                      <a:round/>
                      <a:headEnd type="none" w="med" len="med"/>
                      <a:tailEnd type="none" w="med" len="med"/>
                    </a:lnT>
                    <a:lnB w="9525" cap="flat" cmpd="sng" algn="ctr">
                      <a:solidFill>
                        <a:srgbClr val="E0056A"/>
                      </a:solidFill>
                      <a:prstDash val="solid"/>
                      <a:round/>
                      <a:headEnd type="none" w="med" len="med"/>
                      <a:tailEnd type="none" w="med" len="med"/>
                    </a:lnB>
                    <a:solidFill>
                      <a:srgbClr val="FFFFFF"/>
                    </a:solidFill>
                  </a:tcPr>
                </a:tc>
                <a:tc>
                  <a:txBody>
                    <a:bodyPr/>
                    <a:lstStyle/>
                    <a:p>
                      <a:pPr algn="l" fontAlgn="t"/>
                      <a:r>
                        <a:rPr lang="en-US" sz="1300">
                          <a:effectLst/>
                        </a:rPr>
                        <a:t>API level 6</a:t>
                      </a:r>
                    </a:p>
                  </a:txBody>
                  <a:tcPr marL="83198" marR="83198" marT="41599" marB="41599">
                    <a:lnL w="9525" cap="flat" cmpd="sng" algn="ctr">
                      <a:solidFill>
                        <a:srgbClr val="90066A"/>
                      </a:solidFill>
                      <a:prstDash val="solid"/>
                      <a:round/>
                      <a:headEnd type="none" w="med" len="med"/>
                      <a:tailEnd type="none" w="med" len="med"/>
                    </a:lnL>
                    <a:lnR w="9525" cap="flat" cmpd="sng" algn="ctr">
                      <a:solidFill>
                        <a:srgbClr val="90066A"/>
                      </a:solidFill>
                      <a:prstDash val="solid"/>
                      <a:round/>
                      <a:headEnd type="none" w="med" len="med"/>
                      <a:tailEnd type="none" w="med" len="med"/>
                    </a:lnR>
                    <a:lnT w="9525" cap="flat" cmpd="sng" algn="ctr">
                      <a:solidFill>
                        <a:srgbClr val="90066A"/>
                      </a:solidFill>
                      <a:prstDash val="solid"/>
                      <a:round/>
                      <a:headEnd type="none" w="med" len="med"/>
                      <a:tailEnd type="none" w="med" len="med"/>
                    </a:lnT>
                    <a:lnB w="9525" cap="flat" cmpd="sng" algn="ctr">
                      <a:solidFill>
                        <a:srgbClr val="E0066A"/>
                      </a:solidFill>
                      <a:prstDash val="solid"/>
                      <a:round/>
                      <a:headEnd type="none" w="med" len="med"/>
                      <a:tailEnd type="none" w="med" len="med"/>
                    </a:lnB>
                    <a:solidFill>
                      <a:srgbClr val="FFFFFF"/>
                    </a:solidFill>
                  </a:tcPr>
                </a:tc>
                <a:tc>
                  <a:txBody>
                    <a:bodyPr/>
                    <a:lstStyle/>
                    <a:p>
                      <a:pPr algn="l" fontAlgn="t"/>
                      <a:endParaRPr lang="en-US" sz="1300" dirty="0">
                        <a:effectLst/>
                      </a:endParaRPr>
                    </a:p>
                  </a:txBody>
                  <a:tcPr marL="83198" marR="83198" marT="41599" marB="41599">
                    <a:lnL w="9525" cap="flat" cmpd="sng" algn="ctr">
                      <a:solidFill>
                        <a:srgbClr val="90066A"/>
                      </a:solidFill>
                      <a:prstDash val="solid"/>
                      <a:round/>
                      <a:headEnd type="none" w="med" len="med"/>
                      <a:tailEnd type="none" w="med" len="med"/>
                    </a:lnL>
                    <a:lnR w="9525" cap="flat" cmpd="sng" algn="ctr">
                      <a:solidFill>
                        <a:srgbClr val="90066A"/>
                      </a:solidFill>
                      <a:prstDash val="solid"/>
                      <a:round/>
                      <a:headEnd type="none" w="med" len="med"/>
                      <a:tailEnd type="none" w="med" len="med"/>
                    </a:lnR>
                    <a:lnT w="9525" cap="flat" cmpd="sng" algn="ctr">
                      <a:solidFill>
                        <a:srgbClr val="90066A"/>
                      </a:solidFill>
                      <a:prstDash val="solid"/>
                      <a:round/>
                      <a:headEnd type="none" w="med" len="med"/>
                      <a:tailEnd type="none" w="med" len="med"/>
                    </a:lnT>
                    <a:lnB w="9525" cap="flat" cmpd="sng" algn="ctr">
                      <a:solidFill>
                        <a:srgbClr val="E0066A"/>
                      </a:solidFill>
                      <a:prstDash val="solid"/>
                      <a:round/>
                      <a:headEnd type="none" w="med" len="med"/>
                      <a:tailEnd type="none" w="med" len="med"/>
                    </a:lnB>
                    <a:solidFill>
                      <a:srgbClr val="FFFFFF"/>
                    </a:solidFill>
                  </a:tcPr>
                </a:tc>
              </a:tr>
              <a:tr h="282873">
                <a:tc>
                  <a:txBody>
                    <a:bodyPr/>
                    <a:lstStyle/>
                    <a:p>
                      <a:pPr algn="l" fontAlgn="t"/>
                      <a:r>
                        <a:rPr lang="en-US" sz="1300">
                          <a:effectLst/>
                        </a:rPr>
                        <a:t>Eclair</a:t>
                      </a:r>
                    </a:p>
                  </a:txBody>
                  <a:tcPr marL="83198" marR="83198" marT="41599" marB="41599">
                    <a:lnL w="9525" cap="flat" cmpd="sng" algn="ctr">
                      <a:solidFill>
                        <a:srgbClr val="C0066A"/>
                      </a:solidFill>
                      <a:prstDash val="solid"/>
                      <a:round/>
                      <a:headEnd type="none" w="med" len="med"/>
                      <a:tailEnd type="none" w="med" len="med"/>
                    </a:lnL>
                    <a:lnR w="9525" cap="flat" cmpd="sng" algn="ctr">
                      <a:solidFill>
                        <a:srgbClr val="E0056A"/>
                      </a:solidFill>
                      <a:prstDash val="solid"/>
                      <a:round/>
                      <a:headEnd type="none" w="med" len="med"/>
                      <a:tailEnd type="none" w="med" len="med"/>
                    </a:lnR>
                    <a:lnT w="9525" cap="flat" cmpd="sng" algn="ctr">
                      <a:solidFill>
                        <a:srgbClr val="C0066A"/>
                      </a:solidFill>
                      <a:prstDash val="solid"/>
                      <a:round/>
                      <a:headEnd type="none" w="med" len="med"/>
                      <a:tailEnd type="none" w="med" len="med"/>
                    </a:lnT>
                    <a:lnB w="9525" cap="flat" cmpd="sng" algn="ctr">
                      <a:solidFill>
                        <a:srgbClr val="A0066A"/>
                      </a:solidFill>
                      <a:prstDash val="solid"/>
                      <a:round/>
                      <a:headEnd type="none" w="med" len="med"/>
                      <a:tailEnd type="none" w="med" len="med"/>
                    </a:lnB>
                    <a:solidFill>
                      <a:srgbClr val="FFFFFF"/>
                    </a:solidFill>
                  </a:tcPr>
                </a:tc>
                <a:tc>
                  <a:txBody>
                    <a:bodyPr/>
                    <a:lstStyle/>
                    <a:p>
                      <a:pPr algn="l" fontAlgn="t"/>
                      <a:r>
                        <a:rPr lang="en-US" sz="1300">
                          <a:effectLst/>
                        </a:rPr>
                        <a:t>2.1</a:t>
                      </a:r>
                    </a:p>
                  </a:txBody>
                  <a:tcPr marL="83198" marR="83198" marT="41599" marB="41599">
                    <a:lnL w="9525" cap="flat" cmpd="sng" algn="ctr">
                      <a:solidFill>
                        <a:srgbClr val="E0056A"/>
                      </a:solidFill>
                      <a:prstDash val="solid"/>
                      <a:round/>
                      <a:headEnd type="none" w="med" len="med"/>
                      <a:tailEnd type="none" w="med" len="med"/>
                    </a:lnL>
                    <a:lnR w="9525" cap="flat" cmpd="sng" algn="ctr">
                      <a:solidFill>
                        <a:srgbClr val="E0066A"/>
                      </a:solidFill>
                      <a:prstDash val="solid"/>
                      <a:round/>
                      <a:headEnd type="none" w="med" len="med"/>
                      <a:tailEnd type="none" w="med" len="med"/>
                    </a:lnR>
                    <a:lnT w="9525" cap="flat" cmpd="sng" algn="ctr">
                      <a:solidFill>
                        <a:srgbClr val="E0056A"/>
                      </a:solidFill>
                      <a:prstDash val="solid"/>
                      <a:round/>
                      <a:headEnd type="none" w="med" len="med"/>
                      <a:tailEnd type="none" w="med" len="med"/>
                    </a:lnT>
                    <a:lnB w="9525" cap="flat" cmpd="sng" algn="ctr">
                      <a:solidFill>
                        <a:srgbClr val="F0056A"/>
                      </a:solidFill>
                      <a:prstDash val="solid"/>
                      <a:round/>
                      <a:headEnd type="none" w="med" len="med"/>
                      <a:tailEnd type="none" w="med" len="med"/>
                    </a:lnB>
                    <a:solidFill>
                      <a:srgbClr val="FFFFFF"/>
                    </a:solidFill>
                  </a:tcPr>
                </a:tc>
                <a:tc>
                  <a:txBody>
                    <a:bodyPr/>
                    <a:lstStyle/>
                    <a:p>
                      <a:pPr algn="l" fontAlgn="t"/>
                      <a:r>
                        <a:rPr lang="en-US" sz="1300" dirty="0">
                          <a:effectLst/>
                        </a:rPr>
                        <a:t>API level 7, NDK 3</a:t>
                      </a:r>
                    </a:p>
                  </a:txBody>
                  <a:tcPr marL="83198" marR="83198" marT="41599" marB="41599">
                    <a:lnL w="9525" cap="flat" cmpd="sng" algn="ctr">
                      <a:solidFill>
                        <a:srgbClr val="E0066A"/>
                      </a:solidFill>
                      <a:prstDash val="solid"/>
                      <a:round/>
                      <a:headEnd type="none" w="med" len="med"/>
                      <a:tailEnd type="none" w="med" len="med"/>
                    </a:lnL>
                    <a:lnR w="9525" cap="flat" cmpd="sng" algn="ctr">
                      <a:solidFill>
                        <a:srgbClr val="E0066A"/>
                      </a:solidFill>
                      <a:prstDash val="solid"/>
                      <a:round/>
                      <a:headEnd type="none" w="med" len="med"/>
                      <a:tailEnd type="none" w="med" len="med"/>
                    </a:lnR>
                    <a:lnT w="9525" cap="flat" cmpd="sng" algn="ctr">
                      <a:solidFill>
                        <a:srgbClr val="E0066A"/>
                      </a:solidFill>
                      <a:prstDash val="solid"/>
                      <a:round/>
                      <a:headEnd type="none" w="med" len="med"/>
                      <a:tailEnd type="none" w="med" len="med"/>
                    </a:lnT>
                    <a:lnB w="9525" cap="flat" cmpd="sng" algn="ctr">
                      <a:solidFill>
                        <a:srgbClr val="40056A"/>
                      </a:solidFill>
                      <a:prstDash val="solid"/>
                      <a:round/>
                      <a:headEnd type="none" w="med" len="med"/>
                      <a:tailEnd type="none" w="med" len="med"/>
                    </a:lnB>
                    <a:solidFill>
                      <a:srgbClr val="FFFFFF"/>
                    </a:solidFill>
                  </a:tcPr>
                </a:tc>
                <a:tc>
                  <a:txBody>
                    <a:bodyPr/>
                    <a:lstStyle/>
                    <a:p>
                      <a:pPr algn="l" fontAlgn="t"/>
                      <a:endParaRPr lang="en-US" sz="1300" dirty="0">
                        <a:effectLst/>
                      </a:endParaRPr>
                    </a:p>
                  </a:txBody>
                  <a:tcPr marL="83198" marR="83198" marT="41599" marB="41599">
                    <a:lnL w="9525" cap="flat" cmpd="sng" algn="ctr">
                      <a:solidFill>
                        <a:srgbClr val="E0066A"/>
                      </a:solidFill>
                      <a:prstDash val="solid"/>
                      <a:round/>
                      <a:headEnd type="none" w="med" len="med"/>
                      <a:tailEnd type="none" w="med" len="med"/>
                    </a:lnL>
                    <a:lnR w="9525" cap="flat" cmpd="sng" algn="ctr">
                      <a:solidFill>
                        <a:srgbClr val="E0066A"/>
                      </a:solidFill>
                      <a:prstDash val="solid"/>
                      <a:round/>
                      <a:headEnd type="none" w="med" len="med"/>
                      <a:tailEnd type="none" w="med" len="med"/>
                    </a:lnR>
                    <a:lnT w="9525" cap="flat" cmpd="sng" algn="ctr">
                      <a:solidFill>
                        <a:srgbClr val="E0066A"/>
                      </a:solidFill>
                      <a:prstDash val="solid"/>
                      <a:round/>
                      <a:headEnd type="none" w="med" len="med"/>
                      <a:tailEnd type="none" w="med" len="med"/>
                    </a:lnT>
                    <a:lnB w="9525" cap="flat" cmpd="sng" algn="ctr">
                      <a:solidFill>
                        <a:srgbClr val="40056A"/>
                      </a:solidFill>
                      <a:prstDash val="solid"/>
                      <a:round/>
                      <a:headEnd type="none" w="med" len="med"/>
                      <a:tailEnd type="none" w="med" len="med"/>
                    </a:lnB>
                    <a:solidFill>
                      <a:srgbClr val="FFFFFF"/>
                    </a:solidFill>
                  </a:tcPr>
                </a:tc>
              </a:tr>
              <a:tr h="282873">
                <a:tc>
                  <a:txBody>
                    <a:bodyPr/>
                    <a:lstStyle/>
                    <a:p>
                      <a:pPr algn="l" fontAlgn="t"/>
                      <a:r>
                        <a:rPr lang="en-US" sz="1300">
                          <a:effectLst/>
                        </a:rPr>
                        <a:t>Froyo</a:t>
                      </a:r>
                    </a:p>
                  </a:txBody>
                  <a:tcPr marL="83198" marR="83198" marT="41599" marB="41599">
                    <a:lnL w="9525" cap="flat" cmpd="sng" algn="ctr">
                      <a:solidFill>
                        <a:srgbClr val="A0066A"/>
                      </a:solidFill>
                      <a:prstDash val="solid"/>
                      <a:round/>
                      <a:headEnd type="none" w="med" len="med"/>
                      <a:tailEnd type="none" w="med" len="med"/>
                    </a:lnL>
                    <a:lnR w="9525" cap="flat" cmpd="sng" algn="ctr">
                      <a:solidFill>
                        <a:srgbClr val="F0056A"/>
                      </a:solidFill>
                      <a:prstDash val="solid"/>
                      <a:round/>
                      <a:headEnd type="none" w="med" len="med"/>
                      <a:tailEnd type="none" w="med" len="med"/>
                    </a:lnR>
                    <a:lnT w="9525" cap="flat" cmpd="sng" algn="ctr">
                      <a:solidFill>
                        <a:srgbClr val="A0066A"/>
                      </a:solidFill>
                      <a:prstDash val="solid"/>
                      <a:round/>
                      <a:headEnd type="none" w="med" len="med"/>
                      <a:tailEnd type="none" w="med" len="med"/>
                    </a:lnT>
                    <a:lnB w="9525" cap="flat" cmpd="sng" algn="ctr">
                      <a:solidFill>
                        <a:srgbClr val="C0066A"/>
                      </a:solidFill>
                      <a:prstDash val="solid"/>
                      <a:round/>
                      <a:headEnd type="none" w="med" len="med"/>
                      <a:tailEnd type="none" w="med" len="med"/>
                    </a:lnB>
                    <a:solidFill>
                      <a:srgbClr val="FFFFFF"/>
                    </a:solidFill>
                  </a:tcPr>
                </a:tc>
                <a:tc>
                  <a:txBody>
                    <a:bodyPr/>
                    <a:lstStyle/>
                    <a:p>
                      <a:pPr algn="l" fontAlgn="t"/>
                      <a:r>
                        <a:rPr lang="en-US" sz="1300">
                          <a:effectLst/>
                        </a:rPr>
                        <a:t>2.2.x</a:t>
                      </a:r>
                    </a:p>
                  </a:txBody>
                  <a:tcPr marL="83198" marR="83198" marT="41599" marB="41599">
                    <a:lnL w="9525" cap="flat" cmpd="sng" algn="ctr">
                      <a:solidFill>
                        <a:srgbClr val="F0056A"/>
                      </a:solidFill>
                      <a:prstDash val="solid"/>
                      <a:round/>
                      <a:headEnd type="none" w="med" len="med"/>
                      <a:tailEnd type="none" w="med" len="med"/>
                    </a:lnL>
                    <a:lnR w="9525" cap="flat" cmpd="sng" algn="ctr">
                      <a:solidFill>
                        <a:srgbClr val="40056A"/>
                      </a:solidFill>
                      <a:prstDash val="solid"/>
                      <a:round/>
                      <a:headEnd type="none" w="med" len="med"/>
                      <a:tailEnd type="none" w="med" len="med"/>
                    </a:lnR>
                    <a:lnT w="9525" cap="flat" cmpd="sng" algn="ctr">
                      <a:solidFill>
                        <a:srgbClr val="F0056A"/>
                      </a:solidFill>
                      <a:prstDash val="solid"/>
                      <a:round/>
                      <a:headEnd type="none" w="med" len="med"/>
                      <a:tailEnd type="none" w="med" len="med"/>
                    </a:lnT>
                    <a:lnB w="9525" cap="flat" cmpd="sng" algn="ctr">
                      <a:solidFill>
                        <a:srgbClr val="10066A"/>
                      </a:solidFill>
                      <a:prstDash val="solid"/>
                      <a:round/>
                      <a:headEnd type="none" w="med" len="med"/>
                      <a:tailEnd type="none" w="med" len="med"/>
                    </a:lnB>
                    <a:solidFill>
                      <a:srgbClr val="FFFFFF"/>
                    </a:solidFill>
                  </a:tcPr>
                </a:tc>
                <a:tc>
                  <a:txBody>
                    <a:bodyPr/>
                    <a:lstStyle/>
                    <a:p>
                      <a:pPr algn="l" fontAlgn="t"/>
                      <a:r>
                        <a:rPr lang="en-US" sz="1300" dirty="0">
                          <a:effectLst/>
                        </a:rPr>
                        <a:t>API level 8, NDK 4</a:t>
                      </a:r>
                    </a:p>
                  </a:txBody>
                  <a:tcPr marL="83198" marR="83198" marT="41599" marB="41599">
                    <a:lnL w="9525" cap="flat" cmpd="sng" algn="ctr">
                      <a:solidFill>
                        <a:srgbClr val="40056A"/>
                      </a:solidFill>
                      <a:prstDash val="solid"/>
                      <a:round/>
                      <a:headEnd type="none" w="med" len="med"/>
                      <a:tailEnd type="none" w="med" len="med"/>
                    </a:lnL>
                    <a:lnR w="9525" cap="flat" cmpd="sng" algn="ctr">
                      <a:solidFill>
                        <a:srgbClr val="40056A"/>
                      </a:solidFill>
                      <a:prstDash val="solid"/>
                      <a:round/>
                      <a:headEnd type="none" w="med" len="med"/>
                      <a:tailEnd type="none" w="med" len="med"/>
                    </a:lnR>
                    <a:lnT w="9525" cap="flat" cmpd="sng" algn="ctr">
                      <a:solidFill>
                        <a:srgbClr val="40056A"/>
                      </a:solidFill>
                      <a:prstDash val="solid"/>
                      <a:round/>
                      <a:headEnd type="none" w="med" len="med"/>
                      <a:tailEnd type="none" w="med" len="med"/>
                    </a:lnT>
                    <a:lnB w="9525" cap="flat" cmpd="sng" algn="ctr">
                      <a:solidFill>
                        <a:srgbClr val="B0076A"/>
                      </a:solidFill>
                      <a:prstDash val="solid"/>
                      <a:round/>
                      <a:headEnd type="none" w="med" len="med"/>
                      <a:tailEnd type="none" w="med" len="med"/>
                    </a:lnB>
                    <a:solidFill>
                      <a:srgbClr val="FFFFFF"/>
                    </a:solidFill>
                  </a:tcPr>
                </a:tc>
                <a:tc>
                  <a:txBody>
                    <a:bodyPr/>
                    <a:lstStyle/>
                    <a:p>
                      <a:pPr algn="l" fontAlgn="t"/>
                      <a:r>
                        <a:rPr lang="en-US" sz="1300" dirty="0" smtClean="0">
                          <a:effectLst/>
                        </a:rPr>
                        <a:t>2.6.32</a:t>
                      </a:r>
                      <a:endParaRPr lang="en-US" sz="1300" dirty="0">
                        <a:effectLst/>
                      </a:endParaRPr>
                    </a:p>
                  </a:txBody>
                  <a:tcPr marL="83198" marR="83198" marT="41599" marB="41599">
                    <a:lnL w="9525" cap="flat" cmpd="sng" algn="ctr">
                      <a:solidFill>
                        <a:srgbClr val="40056A"/>
                      </a:solidFill>
                      <a:prstDash val="solid"/>
                      <a:round/>
                      <a:headEnd type="none" w="med" len="med"/>
                      <a:tailEnd type="none" w="med" len="med"/>
                    </a:lnL>
                    <a:lnR w="9525" cap="flat" cmpd="sng" algn="ctr">
                      <a:solidFill>
                        <a:srgbClr val="40056A"/>
                      </a:solidFill>
                      <a:prstDash val="solid"/>
                      <a:round/>
                      <a:headEnd type="none" w="med" len="med"/>
                      <a:tailEnd type="none" w="med" len="med"/>
                    </a:lnR>
                    <a:lnT w="9525" cap="flat" cmpd="sng" algn="ctr">
                      <a:solidFill>
                        <a:srgbClr val="40056A"/>
                      </a:solidFill>
                      <a:prstDash val="solid"/>
                      <a:round/>
                      <a:headEnd type="none" w="med" len="med"/>
                      <a:tailEnd type="none" w="med" len="med"/>
                    </a:lnT>
                    <a:lnB w="9525" cap="flat" cmpd="sng" algn="ctr">
                      <a:solidFill>
                        <a:srgbClr val="B0076A"/>
                      </a:solidFill>
                      <a:prstDash val="solid"/>
                      <a:round/>
                      <a:headEnd type="none" w="med" len="med"/>
                      <a:tailEnd type="none" w="med" len="med"/>
                    </a:lnB>
                    <a:solidFill>
                      <a:srgbClr val="FFFFFF"/>
                    </a:solidFill>
                  </a:tcPr>
                </a:tc>
              </a:tr>
              <a:tr h="282873">
                <a:tc>
                  <a:txBody>
                    <a:bodyPr/>
                    <a:lstStyle/>
                    <a:p>
                      <a:pPr algn="l" fontAlgn="t"/>
                      <a:r>
                        <a:rPr lang="en-US" sz="1300">
                          <a:effectLst/>
                        </a:rPr>
                        <a:t>Gingerbread</a:t>
                      </a:r>
                    </a:p>
                  </a:txBody>
                  <a:tcPr marL="83198" marR="83198" marT="41599" marB="41599">
                    <a:lnL w="9525" cap="flat" cmpd="sng" algn="ctr">
                      <a:solidFill>
                        <a:srgbClr val="C0066A"/>
                      </a:solidFill>
                      <a:prstDash val="solid"/>
                      <a:round/>
                      <a:headEnd type="none" w="med" len="med"/>
                      <a:tailEnd type="none" w="med" len="med"/>
                    </a:lnL>
                    <a:lnR w="9525" cap="flat" cmpd="sng" algn="ctr">
                      <a:solidFill>
                        <a:srgbClr val="10066A"/>
                      </a:solidFill>
                      <a:prstDash val="solid"/>
                      <a:round/>
                      <a:headEnd type="none" w="med" len="med"/>
                      <a:tailEnd type="none" w="med" len="med"/>
                    </a:lnR>
                    <a:lnT w="9525" cap="flat" cmpd="sng" algn="ctr">
                      <a:solidFill>
                        <a:srgbClr val="C0066A"/>
                      </a:solidFill>
                      <a:prstDash val="solid"/>
                      <a:round/>
                      <a:headEnd type="none" w="med" len="med"/>
                      <a:tailEnd type="none" w="med" len="med"/>
                    </a:lnT>
                    <a:lnB w="9525" cap="flat" cmpd="sng" algn="ctr">
                      <a:solidFill>
                        <a:srgbClr val="A0066A"/>
                      </a:solidFill>
                      <a:prstDash val="solid"/>
                      <a:round/>
                      <a:headEnd type="none" w="med" len="med"/>
                      <a:tailEnd type="none" w="med" len="med"/>
                    </a:lnB>
                    <a:solidFill>
                      <a:srgbClr val="FFFFFF"/>
                    </a:solidFill>
                  </a:tcPr>
                </a:tc>
                <a:tc>
                  <a:txBody>
                    <a:bodyPr/>
                    <a:lstStyle/>
                    <a:p>
                      <a:pPr algn="l" fontAlgn="t"/>
                      <a:r>
                        <a:rPr lang="en-US" sz="1300">
                          <a:effectLst/>
                        </a:rPr>
                        <a:t>2.3 - 2.3.2</a:t>
                      </a:r>
                    </a:p>
                  </a:txBody>
                  <a:tcPr marL="83198" marR="83198" marT="41599" marB="41599">
                    <a:lnL w="9525" cap="flat" cmpd="sng" algn="ctr">
                      <a:solidFill>
                        <a:srgbClr val="10066A"/>
                      </a:solidFill>
                      <a:prstDash val="solid"/>
                      <a:round/>
                      <a:headEnd type="none" w="med" len="med"/>
                      <a:tailEnd type="none" w="med" len="med"/>
                    </a:lnL>
                    <a:lnR w="9525" cap="flat" cmpd="sng" algn="ctr">
                      <a:solidFill>
                        <a:srgbClr val="B0076A"/>
                      </a:solidFill>
                      <a:prstDash val="solid"/>
                      <a:round/>
                      <a:headEnd type="none" w="med" len="med"/>
                      <a:tailEnd type="none" w="med" len="med"/>
                    </a:lnR>
                    <a:lnT w="9525" cap="flat" cmpd="sng" algn="ctr">
                      <a:solidFill>
                        <a:srgbClr val="10066A"/>
                      </a:solidFill>
                      <a:prstDash val="solid"/>
                      <a:round/>
                      <a:headEnd type="none" w="med" len="med"/>
                      <a:tailEnd type="none" w="med" len="med"/>
                    </a:lnT>
                    <a:lnB w="9525" cap="flat" cmpd="sng" algn="ctr">
                      <a:solidFill>
                        <a:srgbClr val="C0066A"/>
                      </a:solidFill>
                      <a:prstDash val="solid"/>
                      <a:round/>
                      <a:headEnd type="none" w="med" len="med"/>
                      <a:tailEnd type="none" w="med" len="med"/>
                    </a:lnB>
                    <a:solidFill>
                      <a:srgbClr val="FFFFFF"/>
                    </a:solidFill>
                  </a:tcPr>
                </a:tc>
                <a:tc>
                  <a:txBody>
                    <a:bodyPr/>
                    <a:lstStyle/>
                    <a:p>
                      <a:pPr algn="l" fontAlgn="t"/>
                      <a:r>
                        <a:rPr lang="en-US" sz="1300" dirty="0">
                          <a:effectLst/>
                        </a:rPr>
                        <a:t>API level 9, NDK 5</a:t>
                      </a:r>
                    </a:p>
                  </a:txBody>
                  <a:tcPr marL="83198" marR="83198" marT="41599" marB="41599">
                    <a:lnL w="9525" cap="flat" cmpd="sng" algn="ctr">
                      <a:solidFill>
                        <a:srgbClr val="B0076A"/>
                      </a:solidFill>
                      <a:prstDash val="solid"/>
                      <a:round/>
                      <a:headEnd type="none" w="med" len="med"/>
                      <a:tailEnd type="none" w="med" len="med"/>
                    </a:lnL>
                    <a:lnR w="9525" cap="flat" cmpd="sng" algn="ctr">
                      <a:solidFill>
                        <a:srgbClr val="B0076A"/>
                      </a:solidFill>
                      <a:prstDash val="solid"/>
                      <a:round/>
                      <a:headEnd type="none" w="med" len="med"/>
                      <a:tailEnd type="none" w="med" len="med"/>
                    </a:lnR>
                    <a:lnT w="9525" cap="flat" cmpd="sng" algn="ctr">
                      <a:solidFill>
                        <a:srgbClr val="B0076A"/>
                      </a:solidFill>
                      <a:prstDash val="solid"/>
                      <a:round/>
                      <a:headEnd type="none" w="med" len="med"/>
                      <a:tailEnd type="none" w="med" len="med"/>
                    </a:lnT>
                    <a:lnB w="9525" cap="flat" cmpd="sng" algn="ctr">
                      <a:solidFill>
                        <a:srgbClr val="20076A"/>
                      </a:solidFill>
                      <a:prstDash val="solid"/>
                      <a:round/>
                      <a:headEnd type="none" w="med" len="med"/>
                      <a:tailEnd type="none" w="med" len="med"/>
                    </a:lnB>
                    <a:solidFill>
                      <a:srgbClr val="FFFFFF"/>
                    </a:solidFill>
                  </a:tcPr>
                </a:tc>
                <a:tc>
                  <a:txBody>
                    <a:bodyPr/>
                    <a:lstStyle/>
                    <a:p>
                      <a:pPr algn="l" fontAlgn="t"/>
                      <a:r>
                        <a:rPr lang="en-US" sz="1300" dirty="0" smtClean="0">
                          <a:effectLst/>
                        </a:rPr>
                        <a:t>2.6.35</a:t>
                      </a:r>
                      <a:endParaRPr lang="en-US" sz="1300" dirty="0">
                        <a:effectLst/>
                      </a:endParaRPr>
                    </a:p>
                  </a:txBody>
                  <a:tcPr marL="83198" marR="83198" marT="41599" marB="41599">
                    <a:lnL w="9525" cap="flat" cmpd="sng" algn="ctr">
                      <a:solidFill>
                        <a:srgbClr val="B0076A"/>
                      </a:solidFill>
                      <a:prstDash val="solid"/>
                      <a:round/>
                      <a:headEnd type="none" w="med" len="med"/>
                      <a:tailEnd type="none" w="med" len="med"/>
                    </a:lnL>
                    <a:lnR w="9525" cap="flat" cmpd="sng" algn="ctr">
                      <a:solidFill>
                        <a:srgbClr val="B0076A"/>
                      </a:solidFill>
                      <a:prstDash val="solid"/>
                      <a:round/>
                      <a:headEnd type="none" w="med" len="med"/>
                      <a:tailEnd type="none" w="med" len="med"/>
                    </a:lnR>
                    <a:lnT w="9525" cap="flat" cmpd="sng" algn="ctr">
                      <a:solidFill>
                        <a:srgbClr val="B0076A"/>
                      </a:solidFill>
                      <a:prstDash val="solid"/>
                      <a:round/>
                      <a:headEnd type="none" w="med" len="med"/>
                      <a:tailEnd type="none" w="med" len="med"/>
                    </a:lnT>
                    <a:lnB w="9525" cap="flat" cmpd="sng" algn="ctr">
                      <a:solidFill>
                        <a:srgbClr val="20076A"/>
                      </a:solidFill>
                      <a:prstDash val="solid"/>
                      <a:round/>
                      <a:headEnd type="none" w="med" len="med"/>
                      <a:tailEnd type="none" w="med" len="med"/>
                    </a:lnB>
                    <a:solidFill>
                      <a:srgbClr val="FFFFFF"/>
                    </a:solidFill>
                  </a:tcPr>
                </a:tc>
              </a:tr>
              <a:tr h="282873">
                <a:tc>
                  <a:txBody>
                    <a:bodyPr/>
                    <a:lstStyle/>
                    <a:p>
                      <a:pPr algn="l" fontAlgn="t"/>
                      <a:r>
                        <a:rPr lang="en-US" sz="1300">
                          <a:effectLst/>
                        </a:rPr>
                        <a:t>Gingerbread</a:t>
                      </a:r>
                    </a:p>
                  </a:txBody>
                  <a:tcPr marL="83198" marR="83198" marT="41599" marB="41599">
                    <a:lnL w="9525" cap="flat" cmpd="sng" algn="ctr">
                      <a:solidFill>
                        <a:srgbClr val="A0066A"/>
                      </a:solidFill>
                      <a:prstDash val="solid"/>
                      <a:round/>
                      <a:headEnd type="none" w="med" len="med"/>
                      <a:tailEnd type="none" w="med" len="med"/>
                    </a:lnL>
                    <a:lnR w="9525" cap="flat" cmpd="sng" algn="ctr">
                      <a:solidFill>
                        <a:srgbClr val="C0066A"/>
                      </a:solidFill>
                      <a:prstDash val="solid"/>
                      <a:round/>
                      <a:headEnd type="none" w="med" len="med"/>
                      <a:tailEnd type="none" w="med" len="med"/>
                    </a:lnR>
                    <a:lnT w="9525" cap="flat" cmpd="sng" algn="ctr">
                      <a:solidFill>
                        <a:srgbClr val="A0066A"/>
                      </a:solidFill>
                      <a:prstDash val="solid"/>
                      <a:round/>
                      <a:headEnd type="none" w="med" len="med"/>
                      <a:tailEnd type="none" w="med" len="med"/>
                    </a:lnT>
                    <a:lnB w="9525" cap="flat" cmpd="sng" algn="ctr">
                      <a:solidFill>
                        <a:srgbClr val="40066A"/>
                      </a:solidFill>
                      <a:prstDash val="solid"/>
                      <a:round/>
                      <a:headEnd type="none" w="med" len="med"/>
                      <a:tailEnd type="none" w="med" len="med"/>
                    </a:lnB>
                    <a:solidFill>
                      <a:srgbClr val="FFFFFF"/>
                    </a:solidFill>
                  </a:tcPr>
                </a:tc>
                <a:tc>
                  <a:txBody>
                    <a:bodyPr/>
                    <a:lstStyle/>
                    <a:p>
                      <a:pPr algn="l" fontAlgn="t"/>
                      <a:r>
                        <a:rPr lang="en-US" sz="1300">
                          <a:effectLst/>
                        </a:rPr>
                        <a:t>2.3.3 - 2.3.7</a:t>
                      </a:r>
                    </a:p>
                  </a:txBody>
                  <a:tcPr marL="83198" marR="83198" marT="41599" marB="41599">
                    <a:lnL w="9525" cap="flat" cmpd="sng" algn="ctr">
                      <a:solidFill>
                        <a:srgbClr val="C0066A"/>
                      </a:solidFill>
                      <a:prstDash val="solid"/>
                      <a:round/>
                      <a:headEnd type="none" w="med" len="med"/>
                      <a:tailEnd type="none" w="med" len="med"/>
                    </a:lnL>
                    <a:lnR w="9525" cap="flat" cmpd="sng" algn="ctr">
                      <a:solidFill>
                        <a:srgbClr val="20076A"/>
                      </a:solidFill>
                      <a:prstDash val="solid"/>
                      <a:round/>
                      <a:headEnd type="none" w="med" len="med"/>
                      <a:tailEnd type="none" w="med" len="med"/>
                    </a:lnR>
                    <a:lnT w="9525" cap="flat" cmpd="sng" algn="ctr">
                      <a:solidFill>
                        <a:srgbClr val="C0066A"/>
                      </a:solidFill>
                      <a:prstDash val="solid"/>
                      <a:round/>
                      <a:headEnd type="none" w="med" len="med"/>
                      <a:tailEnd type="none" w="med" len="med"/>
                    </a:lnT>
                    <a:lnB w="9525" cap="flat" cmpd="sng" algn="ctr">
                      <a:solidFill>
                        <a:srgbClr val="A0066A"/>
                      </a:solidFill>
                      <a:prstDash val="solid"/>
                      <a:round/>
                      <a:headEnd type="none" w="med" len="med"/>
                      <a:tailEnd type="none" w="med" len="med"/>
                    </a:lnB>
                    <a:solidFill>
                      <a:srgbClr val="FFFFFF"/>
                    </a:solidFill>
                  </a:tcPr>
                </a:tc>
                <a:tc>
                  <a:txBody>
                    <a:bodyPr/>
                    <a:lstStyle/>
                    <a:p>
                      <a:pPr algn="l" fontAlgn="t"/>
                      <a:r>
                        <a:rPr lang="en-US" sz="1300">
                          <a:effectLst/>
                        </a:rPr>
                        <a:t>API level 10</a:t>
                      </a:r>
                    </a:p>
                  </a:txBody>
                  <a:tcPr marL="83198" marR="83198" marT="41599" marB="41599">
                    <a:lnL w="9525" cap="flat" cmpd="sng" algn="ctr">
                      <a:solidFill>
                        <a:srgbClr val="20076A"/>
                      </a:solidFill>
                      <a:prstDash val="solid"/>
                      <a:round/>
                      <a:headEnd type="none" w="med" len="med"/>
                      <a:tailEnd type="none" w="med" len="med"/>
                    </a:lnL>
                    <a:lnR w="9525" cap="flat" cmpd="sng" algn="ctr">
                      <a:solidFill>
                        <a:srgbClr val="20076A"/>
                      </a:solidFill>
                      <a:prstDash val="solid"/>
                      <a:round/>
                      <a:headEnd type="none" w="med" len="med"/>
                      <a:tailEnd type="none" w="med" len="med"/>
                    </a:lnR>
                    <a:lnT w="9525" cap="flat" cmpd="sng" algn="ctr">
                      <a:solidFill>
                        <a:srgbClr val="20076A"/>
                      </a:solidFill>
                      <a:prstDash val="solid"/>
                      <a:round/>
                      <a:headEnd type="none" w="med" len="med"/>
                      <a:tailEnd type="none" w="med" len="med"/>
                    </a:lnT>
                    <a:lnB w="9525" cap="flat" cmpd="sng" algn="ctr">
                      <a:solidFill>
                        <a:srgbClr val="E0056A"/>
                      </a:solidFill>
                      <a:prstDash val="solid"/>
                      <a:round/>
                      <a:headEnd type="none" w="med" len="med"/>
                      <a:tailEnd type="none" w="med" len="med"/>
                    </a:lnB>
                    <a:solidFill>
                      <a:srgbClr val="FFFFFF"/>
                    </a:solidFill>
                  </a:tcPr>
                </a:tc>
                <a:tc>
                  <a:txBody>
                    <a:bodyPr/>
                    <a:lstStyle/>
                    <a:p>
                      <a:pPr algn="l" fontAlgn="t"/>
                      <a:endParaRPr lang="en-US" sz="1300" dirty="0">
                        <a:effectLst/>
                      </a:endParaRPr>
                    </a:p>
                  </a:txBody>
                  <a:tcPr marL="83198" marR="83198" marT="41599" marB="41599">
                    <a:lnL w="9525" cap="flat" cmpd="sng" algn="ctr">
                      <a:solidFill>
                        <a:srgbClr val="20076A"/>
                      </a:solidFill>
                      <a:prstDash val="solid"/>
                      <a:round/>
                      <a:headEnd type="none" w="med" len="med"/>
                      <a:tailEnd type="none" w="med" len="med"/>
                    </a:lnL>
                    <a:lnR w="9525" cap="flat" cmpd="sng" algn="ctr">
                      <a:solidFill>
                        <a:srgbClr val="20076A"/>
                      </a:solidFill>
                      <a:prstDash val="solid"/>
                      <a:round/>
                      <a:headEnd type="none" w="med" len="med"/>
                      <a:tailEnd type="none" w="med" len="med"/>
                    </a:lnR>
                    <a:lnT w="9525" cap="flat" cmpd="sng" algn="ctr">
                      <a:solidFill>
                        <a:srgbClr val="20076A"/>
                      </a:solidFill>
                      <a:prstDash val="solid"/>
                      <a:round/>
                      <a:headEnd type="none" w="med" len="med"/>
                      <a:tailEnd type="none" w="med" len="med"/>
                    </a:lnT>
                    <a:lnB w="9525" cap="flat" cmpd="sng" algn="ctr">
                      <a:solidFill>
                        <a:srgbClr val="E0056A"/>
                      </a:solidFill>
                      <a:prstDash val="solid"/>
                      <a:round/>
                      <a:headEnd type="none" w="med" len="med"/>
                      <a:tailEnd type="none" w="med" len="med"/>
                    </a:lnB>
                    <a:solidFill>
                      <a:srgbClr val="FFFFFF"/>
                    </a:solidFill>
                  </a:tcPr>
                </a:tc>
              </a:tr>
              <a:tr h="282873">
                <a:tc>
                  <a:txBody>
                    <a:bodyPr/>
                    <a:lstStyle/>
                    <a:p>
                      <a:pPr algn="l" fontAlgn="t"/>
                      <a:r>
                        <a:rPr lang="en-US" sz="1300">
                          <a:effectLst/>
                        </a:rPr>
                        <a:t>Honeycomb</a:t>
                      </a:r>
                    </a:p>
                  </a:txBody>
                  <a:tcPr marL="83198" marR="83198" marT="41599" marB="41599">
                    <a:lnL w="9525" cap="flat" cmpd="sng" algn="ctr">
                      <a:solidFill>
                        <a:srgbClr val="40066A"/>
                      </a:solidFill>
                      <a:prstDash val="solid"/>
                      <a:round/>
                      <a:headEnd type="none" w="med" len="med"/>
                      <a:tailEnd type="none" w="med" len="med"/>
                    </a:lnL>
                    <a:lnR w="9525" cap="flat" cmpd="sng" algn="ctr">
                      <a:solidFill>
                        <a:srgbClr val="A0066A"/>
                      </a:solidFill>
                      <a:prstDash val="solid"/>
                      <a:round/>
                      <a:headEnd type="none" w="med" len="med"/>
                      <a:tailEnd type="none" w="med" len="med"/>
                    </a:lnR>
                    <a:lnT w="9525" cap="flat" cmpd="sng" algn="ctr">
                      <a:solidFill>
                        <a:srgbClr val="40066A"/>
                      </a:solidFill>
                      <a:prstDash val="solid"/>
                      <a:round/>
                      <a:headEnd type="none" w="med" len="med"/>
                      <a:tailEnd type="none" w="med" len="med"/>
                    </a:lnT>
                    <a:lnB w="9525" cap="flat" cmpd="sng" algn="ctr">
                      <a:solidFill>
                        <a:srgbClr val="90066A"/>
                      </a:solidFill>
                      <a:prstDash val="solid"/>
                      <a:round/>
                      <a:headEnd type="none" w="med" len="med"/>
                      <a:tailEnd type="none" w="med" len="med"/>
                    </a:lnB>
                    <a:solidFill>
                      <a:srgbClr val="FFFFFF"/>
                    </a:solidFill>
                  </a:tcPr>
                </a:tc>
                <a:tc>
                  <a:txBody>
                    <a:bodyPr/>
                    <a:lstStyle/>
                    <a:p>
                      <a:pPr algn="l" fontAlgn="t"/>
                      <a:r>
                        <a:rPr lang="en-US" sz="1300">
                          <a:effectLst/>
                        </a:rPr>
                        <a:t>3.0</a:t>
                      </a:r>
                    </a:p>
                  </a:txBody>
                  <a:tcPr marL="83198" marR="83198" marT="41599" marB="41599">
                    <a:lnL w="9525" cap="flat" cmpd="sng" algn="ctr">
                      <a:solidFill>
                        <a:srgbClr val="A0066A"/>
                      </a:solidFill>
                      <a:prstDash val="solid"/>
                      <a:round/>
                      <a:headEnd type="none" w="med" len="med"/>
                      <a:tailEnd type="none" w="med" len="med"/>
                    </a:lnL>
                    <a:lnR w="9525" cap="flat" cmpd="sng" algn="ctr">
                      <a:solidFill>
                        <a:srgbClr val="E0056A"/>
                      </a:solidFill>
                      <a:prstDash val="solid"/>
                      <a:round/>
                      <a:headEnd type="none" w="med" len="med"/>
                      <a:tailEnd type="none" w="med" len="med"/>
                    </a:lnR>
                    <a:lnT w="9525" cap="flat" cmpd="sng" algn="ctr">
                      <a:solidFill>
                        <a:srgbClr val="A0066A"/>
                      </a:solidFill>
                      <a:prstDash val="solid"/>
                      <a:round/>
                      <a:headEnd type="none" w="med" len="med"/>
                      <a:tailEnd type="none" w="med" len="med"/>
                    </a:lnT>
                    <a:lnB w="9525" cap="flat" cmpd="sng" algn="ctr">
                      <a:solidFill>
                        <a:srgbClr val="40066A"/>
                      </a:solidFill>
                      <a:prstDash val="solid"/>
                      <a:round/>
                      <a:headEnd type="none" w="med" len="med"/>
                      <a:tailEnd type="none" w="med" len="med"/>
                    </a:lnB>
                    <a:solidFill>
                      <a:srgbClr val="FFFFFF"/>
                    </a:solidFill>
                  </a:tcPr>
                </a:tc>
                <a:tc>
                  <a:txBody>
                    <a:bodyPr/>
                    <a:lstStyle/>
                    <a:p>
                      <a:pPr algn="l" fontAlgn="t"/>
                      <a:r>
                        <a:rPr lang="en-US" sz="1300">
                          <a:effectLst/>
                        </a:rPr>
                        <a:t>API level 11</a:t>
                      </a:r>
                    </a:p>
                  </a:txBody>
                  <a:tcPr marL="83198" marR="83198" marT="41599" marB="41599">
                    <a:lnL w="9525" cap="flat" cmpd="sng" algn="ctr">
                      <a:solidFill>
                        <a:srgbClr val="E0056A"/>
                      </a:solidFill>
                      <a:prstDash val="solid"/>
                      <a:round/>
                      <a:headEnd type="none" w="med" len="med"/>
                      <a:tailEnd type="none" w="med" len="med"/>
                    </a:lnL>
                    <a:lnR w="9525" cap="flat" cmpd="sng" algn="ctr">
                      <a:solidFill>
                        <a:srgbClr val="E0056A"/>
                      </a:solidFill>
                      <a:prstDash val="solid"/>
                      <a:round/>
                      <a:headEnd type="none" w="med" len="med"/>
                      <a:tailEnd type="none" w="med" len="med"/>
                    </a:lnR>
                    <a:lnT w="9525" cap="flat" cmpd="sng" algn="ctr">
                      <a:solidFill>
                        <a:srgbClr val="E0056A"/>
                      </a:solidFill>
                      <a:prstDash val="solid"/>
                      <a:round/>
                      <a:headEnd type="none" w="med" len="med"/>
                      <a:tailEnd type="none" w="med" len="med"/>
                    </a:lnT>
                    <a:lnB w="9525" cap="flat" cmpd="sng" algn="ctr">
                      <a:solidFill>
                        <a:srgbClr val="F0056A"/>
                      </a:solidFill>
                      <a:prstDash val="solid"/>
                      <a:round/>
                      <a:headEnd type="none" w="med" len="med"/>
                      <a:tailEnd type="none" w="med" len="med"/>
                    </a:lnB>
                    <a:solidFill>
                      <a:srgbClr val="FFFFFF"/>
                    </a:solidFill>
                  </a:tcPr>
                </a:tc>
                <a:tc>
                  <a:txBody>
                    <a:bodyPr/>
                    <a:lstStyle/>
                    <a:p>
                      <a:pPr algn="l" fontAlgn="t"/>
                      <a:r>
                        <a:rPr lang="en-US" sz="1300" dirty="0" smtClean="0">
                          <a:effectLst/>
                        </a:rPr>
                        <a:t>2.6.36</a:t>
                      </a:r>
                      <a:endParaRPr lang="en-US" sz="1300" dirty="0">
                        <a:effectLst/>
                      </a:endParaRPr>
                    </a:p>
                  </a:txBody>
                  <a:tcPr marL="83198" marR="83198" marT="41599" marB="41599">
                    <a:lnL w="9525" cap="flat" cmpd="sng" algn="ctr">
                      <a:solidFill>
                        <a:srgbClr val="E0056A"/>
                      </a:solidFill>
                      <a:prstDash val="solid"/>
                      <a:round/>
                      <a:headEnd type="none" w="med" len="med"/>
                      <a:tailEnd type="none" w="med" len="med"/>
                    </a:lnL>
                    <a:lnR w="9525" cap="flat" cmpd="sng" algn="ctr">
                      <a:solidFill>
                        <a:srgbClr val="E0056A"/>
                      </a:solidFill>
                      <a:prstDash val="solid"/>
                      <a:round/>
                      <a:headEnd type="none" w="med" len="med"/>
                      <a:tailEnd type="none" w="med" len="med"/>
                    </a:lnR>
                    <a:lnT w="9525" cap="flat" cmpd="sng" algn="ctr">
                      <a:solidFill>
                        <a:srgbClr val="E0056A"/>
                      </a:solidFill>
                      <a:prstDash val="solid"/>
                      <a:round/>
                      <a:headEnd type="none" w="med" len="med"/>
                      <a:tailEnd type="none" w="med" len="med"/>
                    </a:lnT>
                    <a:lnB w="9525" cap="flat" cmpd="sng" algn="ctr">
                      <a:solidFill>
                        <a:srgbClr val="F0056A"/>
                      </a:solidFill>
                      <a:prstDash val="solid"/>
                      <a:round/>
                      <a:headEnd type="none" w="med" len="med"/>
                      <a:tailEnd type="none" w="med" len="med"/>
                    </a:lnB>
                    <a:solidFill>
                      <a:srgbClr val="FFFFFF"/>
                    </a:solidFill>
                  </a:tcPr>
                </a:tc>
              </a:tr>
              <a:tr h="282873">
                <a:tc>
                  <a:txBody>
                    <a:bodyPr/>
                    <a:lstStyle/>
                    <a:p>
                      <a:pPr algn="l" fontAlgn="t"/>
                      <a:r>
                        <a:rPr lang="en-US" sz="1300">
                          <a:effectLst/>
                        </a:rPr>
                        <a:t>Honeycomb</a:t>
                      </a:r>
                    </a:p>
                  </a:txBody>
                  <a:tcPr marL="83198" marR="83198" marT="41599" marB="41599">
                    <a:lnL w="9525" cap="flat" cmpd="sng" algn="ctr">
                      <a:solidFill>
                        <a:srgbClr val="90066A"/>
                      </a:solidFill>
                      <a:prstDash val="solid"/>
                      <a:round/>
                      <a:headEnd type="none" w="med" len="med"/>
                      <a:tailEnd type="none" w="med" len="med"/>
                    </a:lnL>
                    <a:lnR w="9525" cap="flat" cmpd="sng" algn="ctr">
                      <a:solidFill>
                        <a:srgbClr val="40066A"/>
                      </a:solidFill>
                      <a:prstDash val="solid"/>
                      <a:round/>
                      <a:headEnd type="none" w="med" len="med"/>
                      <a:tailEnd type="none" w="med" len="med"/>
                    </a:lnR>
                    <a:lnT w="9525" cap="flat" cmpd="sng" algn="ctr">
                      <a:solidFill>
                        <a:srgbClr val="90066A"/>
                      </a:solidFill>
                      <a:prstDash val="solid"/>
                      <a:round/>
                      <a:headEnd type="none" w="med" len="med"/>
                      <a:tailEnd type="none" w="med" len="med"/>
                    </a:lnT>
                    <a:lnB w="9525" cap="flat" cmpd="sng" algn="ctr">
                      <a:solidFill>
                        <a:srgbClr val="70056A"/>
                      </a:solidFill>
                      <a:prstDash val="solid"/>
                      <a:round/>
                      <a:headEnd type="none" w="med" len="med"/>
                      <a:tailEnd type="none" w="med" len="med"/>
                    </a:lnB>
                    <a:solidFill>
                      <a:srgbClr val="FFFFFF"/>
                    </a:solidFill>
                  </a:tcPr>
                </a:tc>
                <a:tc>
                  <a:txBody>
                    <a:bodyPr/>
                    <a:lstStyle/>
                    <a:p>
                      <a:pPr algn="l" fontAlgn="t"/>
                      <a:r>
                        <a:rPr lang="en-US" sz="1300">
                          <a:effectLst/>
                        </a:rPr>
                        <a:t>3.1</a:t>
                      </a:r>
                    </a:p>
                  </a:txBody>
                  <a:tcPr marL="83198" marR="83198" marT="41599" marB="41599">
                    <a:lnL w="9525" cap="flat" cmpd="sng" algn="ctr">
                      <a:solidFill>
                        <a:srgbClr val="40066A"/>
                      </a:solidFill>
                      <a:prstDash val="solid"/>
                      <a:round/>
                      <a:headEnd type="none" w="med" len="med"/>
                      <a:tailEnd type="none" w="med" len="med"/>
                    </a:lnL>
                    <a:lnR w="9525" cap="flat" cmpd="sng" algn="ctr">
                      <a:solidFill>
                        <a:srgbClr val="F0056A"/>
                      </a:solidFill>
                      <a:prstDash val="solid"/>
                      <a:round/>
                      <a:headEnd type="none" w="med" len="med"/>
                      <a:tailEnd type="none" w="med" len="med"/>
                    </a:lnR>
                    <a:lnT w="9525" cap="flat" cmpd="sng" algn="ctr">
                      <a:solidFill>
                        <a:srgbClr val="40066A"/>
                      </a:solidFill>
                      <a:prstDash val="solid"/>
                      <a:round/>
                      <a:headEnd type="none" w="med" len="med"/>
                      <a:tailEnd type="none" w="med" len="med"/>
                    </a:lnT>
                    <a:lnB w="9525" cap="flat" cmpd="sng" algn="ctr">
                      <a:solidFill>
                        <a:srgbClr val="90066A"/>
                      </a:solidFill>
                      <a:prstDash val="solid"/>
                      <a:round/>
                      <a:headEnd type="none" w="med" len="med"/>
                      <a:tailEnd type="none" w="med" len="med"/>
                    </a:lnB>
                    <a:solidFill>
                      <a:srgbClr val="FFFFFF"/>
                    </a:solidFill>
                  </a:tcPr>
                </a:tc>
                <a:tc>
                  <a:txBody>
                    <a:bodyPr/>
                    <a:lstStyle/>
                    <a:p>
                      <a:pPr algn="l" fontAlgn="t"/>
                      <a:r>
                        <a:rPr lang="en-US" sz="1300" dirty="0">
                          <a:effectLst/>
                        </a:rPr>
                        <a:t>API level 12, NDK 6</a:t>
                      </a:r>
                    </a:p>
                  </a:txBody>
                  <a:tcPr marL="83198" marR="83198" marT="41599" marB="41599">
                    <a:lnL w="9525" cap="flat" cmpd="sng" algn="ctr">
                      <a:solidFill>
                        <a:srgbClr val="F0056A"/>
                      </a:solidFill>
                      <a:prstDash val="solid"/>
                      <a:round/>
                      <a:headEnd type="none" w="med" len="med"/>
                      <a:tailEnd type="none" w="med" len="med"/>
                    </a:lnL>
                    <a:lnR w="9525" cap="flat" cmpd="sng" algn="ctr">
                      <a:solidFill>
                        <a:srgbClr val="F0056A"/>
                      </a:solidFill>
                      <a:prstDash val="solid"/>
                      <a:round/>
                      <a:headEnd type="none" w="med" len="med"/>
                      <a:tailEnd type="none" w="med" len="med"/>
                    </a:lnR>
                    <a:lnT w="9525" cap="flat" cmpd="sng" algn="ctr">
                      <a:solidFill>
                        <a:srgbClr val="F0056A"/>
                      </a:solidFill>
                      <a:prstDash val="solid"/>
                      <a:round/>
                      <a:headEnd type="none" w="med" len="med"/>
                      <a:tailEnd type="none" w="med" len="med"/>
                    </a:lnT>
                    <a:lnB w="9525" cap="flat" cmpd="sng" algn="ctr">
                      <a:solidFill>
                        <a:srgbClr val="30066A"/>
                      </a:solidFill>
                      <a:prstDash val="solid"/>
                      <a:round/>
                      <a:headEnd type="none" w="med" len="med"/>
                      <a:tailEnd type="none" w="med" len="med"/>
                    </a:lnB>
                    <a:solidFill>
                      <a:srgbClr val="FFFFFF"/>
                    </a:solidFill>
                  </a:tcPr>
                </a:tc>
                <a:tc>
                  <a:txBody>
                    <a:bodyPr/>
                    <a:lstStyle/>
                    <a:p>
                      <a:pPr algn="l" fontAlgn="t"/>
                      <a:endParaRPr lang="en-US" sz="1300">
                        <a:effectLst/>
                      </a:endParaRPr>
                    </a:p>
                  </a:txBody>
                  <a:tcPr marL="83198" marR="83198" marT="41599" marB="41599">
                    <a:lnL w="9525" cap="flat" cmpd="sng" algn="ctr">
                      <a:solidFill>
                        <a:srgbClr val="F0056A"/>
                      </a:solidFill>
                      <a:prstDash val="solid"/>
                      <a:round/>
                      <a:headEnd type="none" w="med" len="med"/>
                      <a:tailEnd type="none" w="med" len="med"/>
                    </a:lnL>
                    <a:lnR w="9525" cap="flat" cmpd="sng" algn="ctr">
                      <a:solidFill>
                        <a:srgbClr val="F0056A"/>
                      </a:solidFill>
                      <a:prstDash val="solid"/>
                      <a:round/>
                      <a:headEnd type="none" w="med" len="med"/>
                      <a:tailEnd type="none" w="med" len="med"/>
                    </a:lnR>
                    <a:lnT w="9525" cap="flat" cmpd="sng" algn="ctr">
                      <a:solidFill>
                        <a:srgbClr val="F0056A"/>
                      </a:solidFill>
                      <a:prstDash val="solid"/>
                      <a:round/>
                      <a:headEnd type="none" w="med" len="med"/>
                      <a:tailEnd type="none" w="med" len="med"/>
                    </a:lnT>
                    <a:lnB w="9525" cap="flat" cmpd="sng" algn="ctr">
                      <a:solidFill>
                        <a:srgbClr val="30066A"/>
                      </a:solidFill>
                      <a:prstDash val="solid"/>
                      <a:round/>
                      <a:headEnd type="none" w="med" len="med"/>
                      <a:tailEnd type="none" w="med" len="med"/>
                    </a:lnB>
                    <a:solidFill>
                      <a:srgbClr val="FFFFFF"/>
                    </a:solidFill>
                  </a:tcPr>
                </a:tc>
              </a:tr>
              <a:tr h="282873">
                <a:tc>
                  <a:txBody>
                    <a:bodyPr/>
                    <a:lstStyle/>
                    <a:p>
                      <a:pPr algn="l" fontAlgn="t"/>
                      <a:r>
                        <a:rPr lang="en-US" sz="1300">
                          <a:effectLst/>
                        </a:rPr>
                        <a:t>Honeycomb</a:t>
                      </a:r>
                    </a:p>
                  </a:txBody>
                  <a:tcPr marL="83198" marR="83198" marT="41599" marB="41599">
                    <a:lnL w="9525" cap="flat" cmpd="sng" algn="ctr">
                      <a:solidFill>
                        <a:srgbClr val="70056A"/>
                      </a:solidFill>
                      <a:prstDash val="solid"/>
                      <a:round/>
                      <a:headEnd type="none" w="med" len="med"/>
                      <a:tailEnd type="none" w="med" len="med"/>
                    </a:lnL>
                    <a:lnR w="9525" cap="flat" cmpd="sng" algn="ctr">
                      <a:solidFill>
                        <a:srgbClr val="90066A"/>
                      </a:solidFill>
                      <a:prstDash val="solid"/>
                      <a:round/>
                      <a:headEnd type="none" w="med" len="med"/>
                      <a:tailEnd type="none" w="med" len="med"/>
                    </a:lnR>
                    <a:lnT w="9525" cap="flat" cmpd="sng" algn="ctr">
                      <a:solidFill>
                        <a:srgbClr val="70056A"/>
                      </a:solidFill>
                      <a:prstDash val="solid"/>
                      <a:round/>
                      <a:headEnd type="none" w="med" len="med"/>
                      <a:tailEnd type="none" w="med" len="med"/>
                    </a:lnT>
                    <a:lnB w="9525" cap="flat" cmpd="sng" algn="ctr">
                      <a:solidFill>
                        <a:srgbClr val="40056A"/>
                      </a:solidFill>
                      <a:prstDash val="solid"/>
                      <a:round/>
                      <a:headEnd type="none" w="med" len="med"/>
                      <a:tailEnd type="none" w="med" len="med"/>
                    </a:lnB>
                    <a:solidFill>
                      <a:srgbClr val="FFFFFF"/>
                    </a:solidFill>
                  </a:tcPr>
                </a:tc>
                <a:tc>
                  <a:txBody>
                    <a:bodyPr/>
                    <a:lstStyle/>
                    <a:p>
                      <a:pPr algn="l" fontAlgn="t"/>
                      <a:r>
                        <a:rPr lang="en-US" sz="1300">
                          <a:effectLst/>
                        </a:rPr>
                        <a:t>3.2.x</a:t>
                      </a:r>
                    </a:p>
                  </a:txBody>
                  <a:tcPr marL="83198" marR="83198" marT="41599" marB="41599">
                    <a:lnL w="9525" cap="flat" cmpd="sng" algn="ctr">
                      <a:solidFill>
                        <a:srgbClr val="90066A"/>
                      </a:solidFill>
                      <a:prstDash val="solid"/>
                      <a:round/>
                      <a:headEnd type="none" w="med" len="med"/>
                      <a:tailEnd type="none" w="med" len="med"/>
                    </a:lnL>
                    <a:lnR w="9525" cap="flat" cmpd="sng" algn="ctr">
                      <a:solidFill>
                        <a:srgbClr val="30066A"/>
                      </a:solidFill>
                      <a:prstDash val="solid"/>
                      <a:round/>
                      <a:headEnd type="none" w="med" len="med"/>
                      <a:tailEnd type="none" w="med" len="med"/>
                    </a:lnR>
                    <a:lnT w="9525" cap="flat" cmpd="sng" algn="ctr">
                      <a:solidFill>
                        <a:srgbClr val="90066A"/>
                      </a:solidFill>
                      <a:prstDash val="solid"/>
                      <a:round/>
                      <a:headEnd type="none" w="med" len="med"/>
                      <a:tailEnd type="none" w="med" len="med"/>
                    </a:lnT>
                    <a:lnB w="9525" cap="flat" cmpd="sng" algn="ctr">
                      <a:solidFill>
                        <a:srgbClr val="70056A"/>
                      </a:solidFill>
                      <a:prstDash val="solid"/>
                      <a:round/>
                      <a:headEnd type="none" w="med" len="med"/>
                      <a:tailEnd type="none" w="med" len="med"/>
                    </a:lnB>
                    <a:solidFill>
                      <a:srgbClr val="FFFFFF"/>
                    </a:solidFill>
                  </a:tcPr>
                </a:tc>
                <a:tc>
                  <a:txBody>
                    <a:bodyPr/>
                    <a:lstStyle/>
                    <a:p>
                      <a:pPr algn="l" fontAlgn="t"/>
                      <a:r>
                        <a:rPr lang="en-US" sz="1300">
                          <a:effectLst/>
                        </a:rPr>
                        <a:t>API level 13</a:t>
                      </a:r>
                    </a:p>
                  </a:txBody>
                  <a:tcPr marL="83198" marR="83198" marT="41599" marB="41599">
                    <a:lnL w="9525" cap="flat" cmpd="sng" algn="ctr">
                      <a:solidFill>
                        <a:srgbClr val="30066A"/>
                      </a:solidFill>
                      <a:prstDash val="solid"/>
                      <a:round/>
                      <a:headEnd type="none" w="med" len="med"/>
                      <a:tailEnd type="none" w="med" len="med"/>
                    </a:lnL>
                    <a:lnR w="9525" cap="flat" cmpd="sng" algn="ctr">
                      <a:solidFill>
                        <a:srgbClr val="30066A"/>
                      </a:solidFill>
                      <a:prstDash val="solid"/>
                      <a:round/>
                      <a:headEnd type="none" w="med" len="med"/>
                      <a:tailEnd type="none" w="med" len="med"/>
                    </a:lnR>
                    <a:lnT w="9525" cap="flat" cmpd="sng" algn="ctr">
                      <a:solidFill>
                        <a:srgbClr val="30066A"/>
                      </a:solidFill>
                      <a:prstDash val="solid"/>
                      <a:round/>
                      <a:headEnd type="none" w="med" len="med"/>
                      <a:tailEnd type="none" w="med" len="med"/>
                    </a:lnT>
                    <a:lnB w="9525" cap="flat" cmpd="sng" algn="ctr">
                      <a:solidFill>
                        <a:srgbClr val="50066A"/>
                      </a:solidFill>
                      <a:prstDash val="solid"/>
                      <a:round/>
                      <a:headEnd type="none" w="med" len="med"/>
                      <a:tailEnd type="none" w="med" len="med"/>
                    </a:lnB>
                    <a:solidFill>
                      <a:srgbClr val="FFFFFF"/>
                    </a:solidFill>
                  </a:tcPr>
                </a:tc>
                <a:tc>
                  <a:txBody>
                    <a:bodyPr/>
                    <a:lstStyle/>
                    <a:p>
                      <a:pPr algn="l" fontAlgn="t"/>
                      <a:endParaRPr lang="en-US" sz="1300">
                        <a:effectLst/>
                      </a:endParaRPr>
                    </a:p>
                  </a:txBody>
                  <a:tcPr marL="83198" marR="83198" marT="41599" marB="41599">
                    <a:lnL w="9525" cap="flat" cmpd="sng" algn="ctr">
                      <a:solidFill>
                        <a:srgbClr val="30066A"/>
                      </a:solidFill>
                      <a:prstDash val="solid"/>
                      <a:round/>
                      <a:headEnd type="none" w="med" len="med"/>
                      <a:tailEnd type="none" w="med" len="med"/>
                    </a:lnL>
                    <a:lnR w="9525" cap="flat" cmpd="sng" algn="ctr">
                      <a:solidFill>
                        <a:srgbClr val="30066A"/>
                      </a:solidFill>
                      <a:prstDash val="solid"/>
                      <a:round/>
                      <a:headEnd type="none" w="med" len="med"/>
                      <a:tailEnd type="none" w="med" len="med"/>
                    </a:lnR>
                    <a:lnT w="9525" cap="flat" cmpd="sng" algn="ctr">
                      <a:solidFill>
                        <a:srgbClr val="30066A"/>
                      </a:solidFill>
                      <a:prstDash val="solid"/>
                      <a:round/>
                      <a:headEnd type="none" w="med" len="med"/>
                      <a:tailEnd type="none" w="med" len="med"/>
                    </a:lnT>
                    <a:lnB w="9525" cap="flat" cmpd="sng" algn="ctr">
                      <a:solidFill>
                        <a:srgbClr val="50066A"/>
                      </a:solidFill>
                      <a:prstDash val="solid"/>
                      <a:round/>
                      <a:headEnd type="none" w="med" len="med"/>
                      <a:tailEnd type="none" w="med" len="med"/>
                    </a:lnB>
                    <a:solidFill>
                      <a:srgbClr val="FFFFFF"/>
                    </a:solidFill>
                  </a:tcPr>
                </a:tc>
              </a:tr>
              <a:tr h="282873">
                <a:tc>
                  <a:txBody>
                    <a:bodyPr/>
                    <a:lstStyle/>
                    <a:p>
                      <a:pPr algn="l" fontAlgn="t"/>
                      <a:r>
                        <a:rPr lang="en-US" sz="1300">
                          <a:effectLst/>
                        </a:rPr>
                        <a:t>IceCreamSandwich</a:t>
                      </a:r>
                    </a:p>
                  </a:txBody>
                  <a:tcPr marL="83198" marR="83198" marT="41599" marB="41599">
                    <a:lnL w="9525" cap="flat" cmpd="sng" algn="ctr">
                      <a:solidFill>
                        <a:srgbClr val="40056A"/>
                      </a:solidFill>
                      <a:prstDash val="solid"/>
                      <a:round/>
                      <a:headEnd type="none" w="med" len="med"/>
                      <a:tailEnd type="none" w="med" len="med"/>
                    </a:lnL>
                    <a:lnR w="9525" cap="flat" cmpd="sng" algn="ctr">
                      <a:solidFill>
                        <a:srgbClr val="70056A"/>
                      </a:solidFill>
                      <a:prstDash val="solid"/>
                      <a:round/>
                      <a:headEnd type="none" w="med" len="med"/>
                      <a:tailEnd type="none" w="med" len="med"/>
                    </a:lnR>
                    <a:lnT w="9525" cap="flat" cmpd="sng" algn="ctr">
                      <a:solidFill>
                        <a:srgbClr val="40056A"/>
                      </a:solidFill>
                      <a:prstDash val="solid"/>
                      <a:round/>
                      <a:headEnd type="none" w="med" len="med"/>
                      <a:tailEnd type="none" w="med" len="med"/>
                    </a:lnT>
                    <a:lnB w="9525" cap="flat" cmpd="sng" algn="ctr">
                      <a:solidFill>
                        <a:srgbClr val="B0076A"/>
                      </a:solidFill>
                      <a:prstDash val="solid"/>
                      <a:round/>
                      <a:headEnd type="none" w="med" len="med"/>
                      <a:tailEnd type="none" w="med" len="med"/>
                    </a:lnB>
                    <a:solidFill>
                      <a:srgbClr val="FFFFFF"/>
                    </a:solidFill>
                  </a:tcPr>
                </a:tc>
                <a:tc>
                  <a:txBody>
                    <a:bodyPr/>
                    <a:lstStyle/>
                    <a:p>
                      <a:pPr algn="l" fontAlgn="t"/>
                      <a:r>
                        <a:rPr lang="en-US" sz="1300">
                          <a:effectLst/>
                        </a:rPr>
                        <a:t>4.0.1 - 4.0.2</a:t>
                      </a:r>
                    </a:p>
                  </a:txBody>
                  <a:tcPr marL="83198" marR="83198" marT="41599" marB="41599">
                    <a:lnL w="9525" cap="flat" cmpd="sng" algn="ctr">
                      <a:solidFill>
                        <a:srgbClr val="70056A"/>
                      </a:solidFill>
                      <a:prstDash val="solid"/>
                      <a:round/>
                      <a:headEnd type="none" w="med" len="med"/>
                      <a:tailEnd type="none" w="med" len="med"/>
                    </a:lnL>
                    <a:lnR w="9525" cap="flat" cmpd="sng" algn="ctr">
                      <a:solidFill>
                        <a:srgbClr val="50066A"/>
                      </a:solidFill>
                      <a:prstDash val="solid"/>
                      <a:round/>
                      <a:headEnd type="none" w="med" len="med"/>
                      <a:tailEnd type="none" w="med" len="med"/>
                    </a:lnR>
                    <a:lnT w="9525" cap="flat" cmpd="sng" algn="ctr">
                      <a:solidFill>
                        <a:srgbClr val="70056A"/>
                      </a:solidFill>
                      <a:prstDash val="solid"/>
                      <a:round/>
                      <a:headEnd type="none" w="med" len="med"/>
                      <a:tailEnd type="none" w="med" len="med"/>
                    </a:lnT>
                    <a:lnB w="9525" cap="flat" cmpd="sng" algn="ctr">
                      <a:solidFill>
                        <a:srgbClr val="40056A"/>
                      </a:solidFill>
                      <a:prstDash val="solid"/>
                      <a:round/>
                      <a:headEnd type="none" w="med" len="med"/>
                      <a:tailEnd type="none" w="med" len="med"/>
                    </a:lnB>
                    <a:solidFill>
                      <a:srgbClr val="FFFFFF"/>
                    </a:solidFill>
                  </a:tcPr>
                </a:tc>
                <a:tc>
                  <a:txBody>
                    <a:bodyPr/>
                    <a:lstStyle/>
                    <a:p>
                      <a:pPr algn="l" fontAlgn="t"/>
                      <a:r>
                        <a:rPr lang="en-US" sz="1300" dirty="0">
                          <a:effectLst/>
                        </a:rPr>
                        <a:t>API level 14, NDK 7</a:t>
                      </a:r>
                    </a:p>
                  </a:txBody>
                  <a:tcPr marL="83198" marR="83198" marT="41599" marB="41599">
                    <a:lnL w="9525" cap="flat" cmpd="sng" algn="ctr">
                      <a:solidFill>
                        <a:srgbClr val="50066A"/>
                      </a:solidFill>
                      <a:prstDash val="solid"/>
                      <a:round/>
                      <a:headEnd type="none" w="med" len="med"/>
                      <a:tailEnd type="none" w="med" len="med"/>
                    </a:lnL>
                    <a:lnR w="9525" cap="flat" cmpd="sng" algn="ctr">
                      <a:solidFill>
                        <a:srgbClr val="50066A"/>
                      </a:solidFill>
                      <a:prstDash val="solid"/>
                      <a:round/>
                      <a:headEnd type="none" w="med" len="med"/>
                      <a:tailEnd type="none" w="med" len="med"/>
                    </a:lnR>
                    <a:lnT w="9525" cap="flat" cmpd="sng" algn="ctr">
                      <a:solidFill>
                        <a:srgbClr val="50066A"/>
                      </a:solidFill>
                      <a:prstDash val="solid"/>
                      <a:round/>
                      <a:headEnd type="none" w="med" len="med"/>
                      <a:tailEnd type="none" w="med" len="med"/>
                    </a:lnT>
                    <a:lnB w="9525" cap="flat" cmpd="sng" algn="ctr">
                      <a:solidFill>
                        <a:srgbClr val="A0066A"/>
                      </a:solidFill>
                      <a:prstDash val="solid"/>
                      <a:round/>
                      <a:headEnd type="none" w="med" len="med"/>
                      <a:tailEnd type="none" w="med" len="med"/>
                    </a:lnB>
                    <a:solidFill>
                      <a:srgbClr val="FFFFFF"/>
                    </a:solidFill>
                  </a:tcPr>
                </a:tc>
                <a:tc>
                  <a:txBody>
                    <a:bodyPr/>
                    <a:lstStyle/>
                    <a:p>
                      <a:pPr algn="l" fontAlgn="t"/>
                      <a:r>
                        <a:rPr lang="en-US" sz="1300" dirty="0" smtClean="0">
                          <a:effectLst/>
                        </a:rPr>
                        <a:t>3.0.1</a:t>
                      </a:r>
                      <a:endParaRPr lang="en-US" sz="1300" dirty="0">
                        <a:effectLst/>
                      </a:endParaRPr>
                    </a:p>
                  </a:txBody>
                  <a:tcPr marL="83198" marR="83198" marT="41599" marB="41599">
                    <a:lnL w="9525" cap="flat" cmpd="sng" algn="ctr">
                      <a:solidFill>
                        <a:srgbClr val="50066A"/>
                      </a:solidFill>
                      <a:prstDash val="solid"/>
                      <a:round/>
                      <a:headEnd type="none" w="med" len="med"/>
                      <a:tailEnd type="none" w="med" len="med"/>
                    </a:lnL>
                    <a:lnR w="9525" cap="flat" cmpd="sng" algn="ctr">
                      <a:solidFill>
                        <a:srgbClr val="50066A"/>
                      </a:solidFill>
                      <a:prstDash val="solid"/>
                      <a:round/>
                      <a:headEnd type="none" w="med" len="med"/>
                      <a:tailEnd type="none" w="med" len="med"/>
                    </a:lnR>
                    <a:lnT w="9525" cap="flat" cmpd="sng" algn="ctr">
                      <a:solidFill>
                        <a:srgbClr val="50066A"/>
                      </a:solidFill>
                      <a:prstDash val="solid"/>
                      <a:round/>
                      <a:headEnd type="none" w="med" len="med"/>
                      <a:tailEnd type="none" w="med" len="med"/>
                    </a:lnT>
                    <a:lnB w="9525" cap="flat" cmpd="sng" algn="ctr">
                      <a:solidFill>
                        <a:srgbClr val="A0066A"/>
                      </a:solidFill>
                      <a:prstDash val="solid"/>
                      <a:round/>
                      <a:headEnd type="none" w="med" len="med"/>
                      <a:tailEnd type="none" w="med" len="med"/>
                    </a:lnB>
                    <a:solidFill>
                      <a:srgbClr val="FFFFFF"/>
                    </a:solidFill>
                  </a:tcPr>
                </a:tc>
              </a:tr>
              <a:tr h="282873">
                <a:tc>
                  <a:txBody>
                    <a:bodyPr/>
                    <a:lstStyle/>
                    <a:p>
                      <a:pPr algn="l" fontAlgn="t"/>
                      <a:r>
                        <a:rPr lang="en-US" sz="1300">
                          <a:effectLst/>
                        </a:rPr>
                        <a:t>IceCreamSandwich</a:t>
                      </a:r>
                    </a:p>
                  </a:txBody>
                  <a:tcPr marL="83198" marR="83198" marT="41599" marB="41599">
                    <a:lnL w="9525" cap="flat" cmpd="sng" algn="ctr">
                      <a:solidFill>
                        <a:srgbClr val="B0076A"/>
                      </a:solidFill>
                      <a:prstDash val="solid"/>
                      <a:round/>
                      <a:headEnd type="none" w="med" len="med"/>
                      <a:tailEnd type="none" w="med" len="med"/>
                    </a:lnL>
                    <a:lnR w="9525" cap="flat" cmpd="sng" algn="ctr">
                      <a:solidFill>
                        <a:srgbClr val="40056A"/>
                      </a:solidFill>
                      <a:prstDash val="solid"/>
                      <a:round/>
                      <a:headEnd type="none" w="med" len="med"/>
                      <a:tailEnd type="none" w="med" len="med"/>
                    </a:lnR>
                    <a:lnT w="9525" cap="flat" cmpd="sng" algn="ctr">
                      <a:solidFill>
                        <a:srgbClr val="B0076A"/>
                      </a:solidFill>
                      <a:prstDash val="solid"/>
                      <a:round/>
                      <a:headEnd type="none" w="med" len="med"/>
                      <a:tailEnd type="none" w="med" len="med"/>
                    </a:lnT>
                    <a:lnB w="9525" cap="flat" cmpd="sng" algn="ctr">
                      <a:solidFill>
                        <a:srgbClr val="B0076A"/>
                      </a:solidFill>
                      <a:prstDash val="solid"/>
                      <a:round/>
                      <a:headEnd type="none" w="med" len="med"/>
                      <a:tailEnd type="none" w="med" len="med"/>
                    </a:lnB>
                    <a:solidFill>
                      <a:srgbClr val="FFFFFF"/>
                    </a:solidFill>
                  </a:tcPr>
                </a:tc>
                <a:tc>
                  <a:txBody>
                    <a:bodyPr/>
                    <a:lstStyle/>
                    <a:p>
                      <a:pPr algn="l" fontAlgn="t"/>
                      <a:r>
                        <a:rPr lang="en-US" sz="1300">
                          <a:effectLst/>
                        </a:rPr>
                        <a:t>4.0.3</a:t>
                      </a:r>
                    </a:p>
                  </a:txBody>
                  <a:tcPr marL="83198" marR="83198" marT="41599" marB="41599">
                    <a:lnL w="9525" cap="flat" cmpd="sng" algn="ctr">
                      <a:solidFill>
                        <a:srgbClr val="40056A"/>
                      </a:solidFill>
                      <a:prstDash val="solid"/>
                      <a:round/>
                      <a:headEnd type="none" w="med" len="med"/>
                      <a:tailEnd type="none" w="med" len="med"/>
                    </a:lnL>
                    <a:lnR w="9525" cap="flat" cmpd="sng" algn="ctr">
                      <a:solidFill>
                        <a:srgbClr val="A0066A"/>
                      </a:solidFill>
                      <a:prstDash val="solid"/>
                      <a:round/>
                      <a:headEnd type="none" w="med" len="med"/>
                      <a:tailEnd type="none" w="med" len="med"/>
                    </a:lnR>
                    <a:lnT w="9525" cap="flat" cmpd="sng" algn="ctr">
                      <a:solidFill>
                        <a:srgbClr val="40056A"/>
                      </a:solidFill>
                      <a:prstDash val="solid"/>
                      <a:round/>
                      <a:headEnd type="none" w="med" len="med"/>
                      <a:tailEnd type="none" w="med" len="med"/>
                    </a:lnT>
                    <a:lnB w="9525" cap="flat" cmpd="sng" algn="ctr">
                      <a:solidFill>
                        <a:srgbClr val="40056A"/>
                      </a:solidFill>
                      <a:prstDash val="solid"/>
                      <a:round/>
                      <a:headEnd type="none" w="med" len="med"/>
                      <a:tailEnd type="none" w="med" len="med"/>
                    </a:lnB>
                    <a:solidFill>
                      <a:srgbClr val="FFFFFF"/>
                    </a:solidFill>
                  </a:tcPr>
                </a:tc>
                <a:tc>
                  <a:txBody>
                    <a:bodyPr/>
                    <a:lstStyle/>
                    <a:p>
                      <a:pPr algn="l" fontAlgn="t"/>
                      <a:r>
                        <a:rPr lang="en-US" sz="1300" dirty="0">
                          <a:effectLst/>
                        </a:rPr>
                        <a:t>API level 15</a:t>
                      </a:r>
                    </a:p>
                  </a:txBody>
                  <a:tcPr marL="83198" marR="83198" marT="41599" marB="41599">
                    <a:lnL w="9525" cap="flat" cmpd="sng" algn="ctr">
                      <a:solidFill>
                        <a:srgbClr val="A0066A"/>
                      </a:solidFill>
                      <a:prstDash val="solid"/>
                      <a:round/>
                      <a:headEnd type="none" w="med" len="med"/>
                      <a:tailEnd type="none" w="med" len="med"/>
                    </a:lnL>
                    <a:lnR w="9525" cap="flat" cmpd="sng" algn="ctr">
                      <a:solidFill>
                        <a:srgbClr val="A0066A"/>
                      </a:solidFill>
                      <a:prstDash val="solid"/>
                      <a:round/>
                      <a:headEnd type="none" w="med" len="med"/>
                      <a:tailEnd type="none" w="med" len="med"/>
                    </a:lnR>
                    <a:lnT w="9525" cap="flat" cmpd="sng" algn="ctr">
                      <a:solidFill>
                        <a:srgbClr val="A0066A"/>
                      </a:solidFill>
                      <a:prstDash val="solid"/>
                      <a:round/>
                      <a:headEnd type="none" w="med" len="med"/>
                      <a:tailEnd type="none" w="med" len="med"/>
                    </a:lnT>
                    <a:lnB w="9525" cap="flat" cmpd="sng" algn="ctr">
                      <a:solidFill>
                        <a:srgbClr val="A0066A"/>
                      </a:solidFill>
                      <a:prstDash val="solid"/>
                      <a:round/>
                      <a:headEnd type="none" w="med" len="med"/>
                      <a:tailEnd type="none" w="med" len="med"/>
                    </a:lnB>
                    <a:solidFill>
                      <a:srgbClr val="FFFFFF"/>
                    </a:solidFill>
                  </a:tcPr>
                </a:tc>
                <a:tc>
                  <a:txBody>
                    <a:bodyPr/>
                    <a:lstStyle/>
                    <a:p>
                      <a:pPr algn="l" fontAlgn="t"/>
                      <a:r>
                        <a:rPr lang="en-US" sz="1300" dirty="0" smtClean="0">
                          <a:effectLst/>
                        </a:rPr>
                        <a:t>3.0.8</a:t>
                      </a:r>
                      <a:endParaRPr lang="en-US" sz="1300" dirty="0">
                        <a:effectLst/>
                      </a:endParaRPr>
                    </a:p>
                  </a:txBody>
                  <a:tcPr marL="83198" marR="83198" marT="41599" marB="41599">
                    <a:lnL w="9525" cap="flat" cmpd="sng" algn="ctr">
                      <a:solidFill>
                        <a:srgbClr val="A0066A"/>
                      </a:solidFill>
                      <a:prstDash val="solid"/>
                      <a:round/>
                      <a:headEnd type="none" w="med" len="med"/>
                      <a:tailEnd type="none" w="med" len="med"/>
                    </a:lnL>
                    <a:lnR w="9525" cap="flat" cmpd="sng" algn="ctr">
                      <a:solidFill>
                        <a:srgbClr val="A0066A"/>
                      </a:solidFill>
                      <a:prstDash val="solid"/>
                      <a:round/>
                      <a:headEnd type="none" w="med" len="med"/>
                      <a:tailEnd type="none" w="med" len="med"/>
                    </a:lnR>
                    <a:lnT w="9525" cap="flat" cmpd="sng" algn="ctr">
                      <a:solidFill>
                        <a:srgbClr val="A0066A"/>
                      </a:solidFill>
                      <a:prstDash val="solid"/>
                      <a:round/>
                      <a:headEnd type="none" w="med" len="med"/>
                      <a:tailEnd type="none" w="med" len="med"/>
                    </a:lnT>
                    <a:lnB w="9525" cap="flat" cmpd="sng" algn="ctr">
                      <a:solidFill>
                        <a:srgbClr val="A0066A"/>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1576388"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
        <p:nvSpPr>
          <p:cNvPr id="6" name="Rectangle 5"/>
          <p:cNvSpPr/>
          <p:nvPr/>
        </p:nvSpPr>
        <p:spPr>
          <a:xfrm>
            <a:off x="228600" y="6197786"/>
            <a:ext cx="8610600" cy="646331"/>
          </a:xfrm>
          <a:prstGeom prst="rect">
            <a:avLst/>
          </a:prstGeom>
        </p:spPr>
        <p:txBody>
          <a:bodyPr wrap="square">
            <a:spAutoFit/>
          </a:bodyPr>
          <a:lstStyle/>
          <a:p>
            <a:r>
              <a:rPr lang="en-US" dirty="0">
                <a:hlinkClick r:id="rId3"/>
              </a:rPr>
              <a:t>http://source.android.com/source/build-numbers.html</a:t>
            </a:r>
            <a:endParaRPr lang="en-US" dirty="0" smtClean="0">
              <a:hlinkClick r:id="rId4"/>
            </a:endParaRPr>
          </a:p>
          <a:p>
            <a:r>
              <a:rPr lang="en-US" dirty="0" smtClean="0">
                <a:hlinkClick r:id="rId4"/>
              </a:rPr>
              <a:t>http</a:t>
            </a:r>
            <a:r>
              <a:rPr lang="en-US" dirty="0">
                <a:hlinkClick r:id="rId4"/>
              </a:rPr>
              <a:t>://en.wikipedia.org/wiki/Android_version_history</a:t>
            </a:r>
            <a:endParaRPr lang="en-US" dirty="0"/>
          </a:p>
        </p:txBody>
      </p:sp>
    </p:spTree>
    <p:extLst>
      <p:ext uri="{BB962C8B-B14F-4D97-AF65-F5344CB8AC3E}">
        <p14:creationId xmlns:p14="http://schemas.microsoft.com/office/powerpoint/2010/main" val="352230832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Dalvik</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919042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hlinkClick r:id="rId3"/>
              </a:rPr>
              <a:t>Dalvik</a:t>
            </a:r>
            <a:r>
              <a:rPr lang="en-US" dirty="0" smtClean="0"/>
              <a:t>?</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a:t>Dalvik</a:t>
            </a:r>
            <a:r>
              <a:rPr lang="en-US" dirty="0"/>
              <a:t> is a custom clean-room implementation of a virtual machine, semantically similar to a JVM but not a JVM</a:t>
            </a:r>
          </a:p>
          <a:p>
            <a:r>
              <a:rPr lang="en-US" dirty="0" smtClean="0"/>
              <a:t>Developers program in the Java language (i.e. .java files), which get compiled into Java byte-code (i.e. .class files)</a:t>
            </a:r>
          </a:p>
          <a:p>
            <a:r>
              <a:rPr lang="en-US" dirty="0" smtClean="0"/>
              <a:t>Licensed </a:t>
            </a:r>
            <a:r>
              <a:rPr lang="en-US" dirty="0"/>
              <a:t>under Apache 2.0 open-source license</a:t>
            </a:r>
          </a:p>
          <a:p>
            <a:r>
              <a:rPr lang="en-US" dirty="0"/>
              <a:t>Provides Android app portability and consistency across various hardware (like a JVM)</a:t>
            </a:r>
          </a:p>
          <a:p>
            <a:r>
              <a:rPr lang="en-US" dirty="0"/>
              <a:t>Runs </a:t>
            </a:r>
            <a:r>
              <a:rPr lang="en-US" dirty="0" err="1"/>
              <a:t>Dalvik</a:t>
            </a:r>
            <a:r>
              <a:rPr lang="en-US" dirty="0"/>
              <a:t> byte-code, stored in .</a:t>
            </a:r>
            <a:r>
              <a:rPr lang="en-US" dirty="0" err="1"/>
              <a:t>dex</a:t>
            </a:r>
            <a:r>
              <a:rPr lang="en-US" dirty="0"/>
              <a:t> files (not Java byte code)</a:t>
            </a:r>
          </a:p>
          <a:p>
            <a:r>
              <a:rPr lang="en-US" dirty="0" smtClean="0"/>
              <a:t>Build-tools </a:t>
            </a:r>
            <a:r>
              <a:rPr lang="en-US" dirty="0"/>
              <a:t>compile Java’s .class files into a .</a:t>
            </a:r>
            <a:r>
              <a:rPr lang="en-US" dirty="0" err="1"/>
              <a:t>dex</a:t>
            </a:r>
            <a:r>
              <a:rPr lang="en-US" dirty="0"/>
              <a:t> file before packaging (into .</a:t>
            </a:r>
            <a:r>
              <a:rPr lang="en-US" dirty="0" err="1"/>
              <a:t>apk</a:t>
            </a:r>
            <a:r>
              <a:rPr lang="en-US" dirty="0"/>
              <a:t> files)</a:t>
            </a:r>
          </a:p>
          <a:p>
            <a:r>
              <a:rPr lang="en-US" dirty="0"/>
              <a:t>3rd party libraries are also re-compiled into </a:t>
            </a:r>
            <a:r>
              <a:rPr lang="en-US" dirty="0" err="1"/>
              <a:t>dex</a:t>
            </a:r>
            <a:r>
              <a:rPr lang="en-US" dirty="0"/>
              <a:t> code</a:t>
            </a:r>
          </a:p>
          <a:p>
            <a:r>
              <a:rPr lang="en-US" dirty="0" err="1"/>
              <a:t>Dalvik</a:t>
            </a:r>
            <a:r>
              <a:rPr lang="en-US" dirty="0"/>
              <a:t> never sees any Java </a:t>
            </a:r>
            <a:r>
              <a:rPr lang="en-US" dirty="0" smtClean="0"/>
              <a:t>byte-code</a:t>
            </a:r>
            <a:endParaRPr lang="en-US" dirty="0"/>
          </a:p>
        </p:txBody>
      </p:sp>
    </p:spTree>
    <p:extLst>
      <p:ext uri="{BB962C8B-B14F-4D97-AF65-F5344CB8AC3E}">
        <p14:creationId xmlns:p14="http://schemas.microsoft.com/office/powerpoint/2010/main" val="176761616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Why not Java SE?</a:t>
            </a:r>
            <a:endParaRPr lang="en-US" dirty="0"/>
          </a:p>
        </p:txBody>
      </p:sp>
      <p:sp>
        <p:nvSpPr>
          <p:cNvPr id="3" name="Content Placeholder 2"/>
          <p:cNvSpPr>
            <a:spLocks noGrp="1"/>
          </p:cNvSpPr>
          <p:nvPr>
            <p:ph idx="1"/>
          </p:nvPr>
        </p:nvSpPr>
        <p:spPr/>
        <p:txBody>
          <a:bodyPr>
            <a:normAutofit/>
          </a:bodyPr>
          <a:lstStyle/>
          <a:p>
            <a:r>
              <a:rPr lang="en-US" dirty="0" smtClean="0"/>
              <a:t>Java SE is too bloated for mobile environment</a:t>
            </a:r>
          </a:p>
          <a:p>
            <a:r>
              <a:rPr lang="en-US" dirty="0" smtClean="0"/>
              <a:t>Would require too much redundancy (at the library level)</a:t>
            </a:r>
          </a:p>
          <a:p>
            <a:r>
              <a:rPr lang="en-US" dirty="0" smtClean="0"/>
              <a:t>Not well-optimized for mobile (at the </a:t>
            </a:r>
            <a:r>
              <a:rPr lang="en-US" dirty="0" err="1" smtClean="0"/>
              <a:t>bytecode</a:t>
            </a:r>
            <a:r>
              <a:rPr lang="en-US" dirty="0" smtClean="0"/>
              <a:t> and interpreter level)</a:t>
            </a:r>
          </a:p>
        </p:txBody>
      </p:sp>
    </p:spTree>
    <p:extLst>
      <p:ext uri="{BB962C8B-B14F-4D97-AF65-F5344CB8AC3E}">
        <p14:creationId xmlns:p14="http://schemas.microsoft.com/office/powerpoint/2010/main" val="68994663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Why not Java ME?</a:t>
            </a:r>
            <a:endParaRPr lang="en-US" dirty="0"/>
          </a:p>
        </p:txBody>
      </p:sp>
      <p:sp>
        <p:nvSpPr>
          <p:cNvPr id="3" name="Content Placeholder 2"/>
          <p:cNvSpPr>
            <a:spLocks noGrp="1"/>
          </p:cNvSpPr>
          <p:nvPr>
            <p:ph idx="1"/>
          </p:nvPr>
        </p:nvSpPr>
        <p:spPr/>
        <p:txBody>
          <a:bodyPr>
            <a:normAutofit/>
          </a:bodyPr>
          <a:lstStyle/>
          <a:p>
            <a:r>
              <a:rPr lang="en-US" dirty="0" smtClean="0"/>
              <a:t>Costs $$$ - hinders adoption</a:t>
            </a:r>
          </a:p>
          <a:p>
            <a:r>
              <a:rPr lang="en-US" dirty="0" smtClean="0"/>
              <a:t>Designed by a committee - hard to imagine </a:t>
            </a:r>
            <a:r>
              <a:rPr lang="en-US" dirty="0" err="1" smtClean="0"/>
              <a:t>iOS</a:t>
            </a:r>
            <a:r>
              <a:rPr lang="en-US" dirty="0" smtClean="0"/>
              <a:t>-like developer appeal</a:t>
            </a:r>
          </a:p>
          <a:p>
            <a:r>
              <a:rPr lang="en-US" dirty="0" smtClean="0"/>
              <a:t>Apps share a single VM - not great for security sandboxing</a:t>
            </a:r>
          </a:p>
          <a:p>
            <a:r>
              <a:rPr lang="en-US" dirty="0" smtClean="0"/>
              <a:t>Apps are second-rate citizens - don’t get access to all the hardware</a:t>
            </a:r>
          </a:p>
        </p:txBody>
      </p:sp>
    </p:spTree>
    <p:extLst>
      <p:ext uri="{BB962C8B-B14F-4D97-AF65-F5344CB8AC3E}">
        <p14:creationId xmlns:p14="http://schemas.microsoft.com/office/powerpoint/2010/main" val="278335145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Optimized for embedded environment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Minimal-memory footprint while providing a secure sandboxing model</a:t>
            </a:r>
          </a:p>
          <a:p>
            <a:r>
              <a:rPr lang="en-US" dirty="0" smtClean="0"/>
              <a:t>Each app runs in a separate instance of </a:t>
            </a:r>
            <a:r>
              <a:rPr lang="en-US" dirty="0" err="1" smtClean="0"/>
              <a:t>Dalvik</a:t>
            </a:r>
            <a:endParaRPr lang="en-US" dirty="0" smtClean="0"/>
          </a:p>
          <a:p>
            <a:r>
              <a:rPr lang="en-US" dirty="0" smtClean="0"/>
              <a:t>Register-based fixed-width CPU-optimized byte-code interpreter</a:t>
            </a:r>
          </a:p>
          <a:p>
            <a:r>
              <a:rPr lang="en-US" dirty="0" smtClean="0"/>
              <a:t>With JIT support, as of </a:t>
            </a:r>
            <a:r>
              <a:rPr lang="en-US" dirty="0" err="1" smtClean="0"/>
              <a:t>Froyo</a:t>
            </a:r>
            <a:r>
              <a:rPr lang="en-US" dirty="0" smtClean="0"/>
              <a:t> (2-5x performance improvement in CPU-bound code)</a:t>
            </a:r>
          </a:p>
          <a:p>
            <a:r>
              <a:rPr lang="en-US" dirty="0" smtClean="0"/>
              <a:t>Includes support for instrumentation to allow tracing and profiling of running code</a:t>
            </a:r>
          </a:p>
          <a:p>
            <a:r>
              <a:rPr lang="en-US" dirty="0" smtClean="0"/>
              <a:t>Core libraries based on Java SE 5 (mostly from Apache Harmony), with many differences</a:t>
            </a:r>
          </a:p>
        </p:txBody>
      </p:sp>
    </p:spTree>
    <p:extLst>
      <p:ext uri="{BB962C8B-B14F-4D97-AF65-F5344CB8AC3E}">
        <p14:creationId xmlns:p14="http://schemas.microsoft.com/office/powerpoint/2010/main" val="412436034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Minimal-memory footprint while providing a secure sandboxing model</a:t>
            </a:r>
            <a:endParaRPr lang="en-US" dirty="0"/>
          </a:p>
        </p:txBody>
      </p:sp>
      <p:sp>
        <p:nvSpPr>
          <p:cNvPr id="3" name="Content Placeholder 2"/>
          <p:cNvSpPr>
            <a:spLocks noGrp="1"/>
          </p:cNvSpPr>
          <p:nvPr>
            <p:ph idx="1"/>
          </p:nvPr>
        </p:nvSpPr>
        <p:spPr/>
        <p:txBody>
          <a:bodyPr>
            <a:normAutofit lnSpcReduction="10000"/>
          </a:bodyPr>
          <a:lstStyle/>
          <a:p>
            <a:pPr lvl="0"/>
            <a:r>
              <a:rPr lang="en-US" dirty="0" smtClean="0"/>
              <a:t>Uncompressed .</a:t>
            </a:r>
            <a:r>
              <a:rPr lang="en-US" dirty="0" err="1" smtClean="0"/>
              <a:t>dex</a:t>
            </a:r>
            <a:r>
              <a:rPr lang="en-US" dirty="0" smtClean="0"/>
              <a:t> files are smaller than compressed .jar files due to more efficient </a:t>
            </a:r>
            <a:r>
              <a:rPr lang="en-US" dirty="0" err="1" smtClean="0"/>
              <a:t>bytecode</a:t>
            </a:r>
            <a:endParaRPr lang="en-US" dirty="0" smtClean="0"/>
          </a:p>
          <a:p>
            <a:pPr lvl="1"/>
            <a:r>
              <a:rPr lang="en-US" dirty="0" smtClean="0"/>
              <a:t>On average </a:t>
            </a:r>
            <a:r>
              <a:rPr lang="en-US" dirty="0" err="1" smtClean="0"/>
              <a:t>Dalvik</a:t>
            </a:r>
            <a:r>
              <a:rPr lang="en-US" dirty="0" smtClean="0"/>
              <a:t> byte code is 30% smaller than JVM byte code</a:t>
            </a:r>
          </a:p>
          <a:p>
            <a:pPr lvl="1"/>
            <a:r>
              <a:rPr lang="en-US" dirty="0" smtClean="0"/>
              <a:t>Multiple classes in one .</a:t>
            </a:r>
            <a:r>
              <a:rPr lang="en-US" dirty="0" err="1" smtClean="0"/>
              <a:t>dex</a:t>
            </a:r>
            <a:r>
              <a:rPr lang="en-US" dirty="0" smtClean="0"/>
              <a:t> file</a:t>
            </a:r>
          </a:p>
          <a:p>
            <a:pPr lvl="1"/>
            <a:r>
              <a:rPr lang="en-US" dirty="0" smtClean="0"/>
              <a:t>Shared constant pool (assumes 32-bit indexes)</a:t>
            </a:r>
          </a:p>
          <a:p>
            <a:pPr lvl="1"/>
            <a:r>
              <a:rPr lang="en-US" dirty="0" smtClean="0"/>
              <a:t>Simpler class-loading</a:t>
            </a:r>
          </a:p>
          <a:p>
            <a:pPr lvl="1"/>
            <a:r>
              <a:rPr lang="en-US" dirty="0" smtClean="0"/>
              <a:t>Because it is uncompressed, </a:t>
            </a:r>
            <a:r>
              <a:rPr lang="en-US" dirty="0" err="1" smtClean="0"/>
              <a:t>dex</a:t>
            </a:r>
            <a:r>
              <a:rPr lang="en-US" dirty="0" smtClean="0"/>
              <a:t> code can be memory-mapped and shared (i.e. </a:t>
            </a:r>
            <a:r>
              <a:rPr lang="en-US" dirty="0" err="1" smtClean="0"/>
              <a:t>mmap</a:t>
            </a:r>
            <a:r>
              <a:rPr lang="en-US" dirty="0" smtClean="0"/>
              <a:t>()-</a:t>
            </a:r>
            <a:r>
              <a:rPr lang="en-US" dirty="0" err="1" smtClean="0"/>
              <a:t>ed</a:t>
            </a:r>
            <a:r>
              <a:rPr lang="en-US" dirty="0" smtClean="0"/>
              <a:t>)</a:t>
            </a:r>
          </a:p>
        </p:txBody>
      </p:sp>
    </p:spTree>
    <p:extLst>
      <p:ext uri="{BB962C8B-B14F-4D97-AF65-F5344CB8AC3E}">
        <p14:creationId xmlns:p14="http://schemas.microsoft.com/office/powerpoint/2010/main" val="241674139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Each app runs in a separate instance of </a:t>
            </a:r>
            <a:r>
              <a:rPr lang="en-US" dirty="0" err="1" smtClean="0"/>
              <a:t>Dalvik</a:t>
            </a:r>
            <a:endParaRPr lang="en-US" dirty="0"/>
          </a:p>
        </p:txBody>
      </p:sp>
      <p:sp>
        <p:nvSpPr>
          <p:cNvPr id="3" name="Content Placeholder 2"/>
          <p:cNvSpPr>
            <a:spLocks noGrp="1"/>
          </p:cNvSpPr>
          <p:nvPr>
            <p:ph idx="1"/>
          </p:nvPr>
        </p:nvSpPr>
        <p:spPr/>
        <p:txBody>
          <a:bodyPr>
            <a:normAutofit/>
          </a:bodyPr>
          <a:lstStyle/>
          <a:p>
            <a:pPr lvl="0"/>
            <a:r>
              <a:rPr lang="en-US" dirty="0" smtClean="0"/>
              <a:t>At startup, system launches zygote, a half-baked </a:t>
            </a:r>
            <a:r>
              <a:rPr lang="en-US" dirty="0" err="1" smtClean="0"/>
              <a:t>Dalvik</a:t>
            </a:r>
            <a:r>
              <a:rPr lang="en-US" dirty="0" smtClean="0"/>
              <a:t> process, which is forked any time a new VM is needed</a:t>
            </a:r>
          </a:p>
          <a:p>
            <a:pPr lvl="0"/>
            <a:r>
              <a:rPr lang="en-US" dirty="0" smtClean="0"/>
              <a:t>Due to copy-on-write support, large sections of the heap are shared (including 1800+ preloaded classes)</a:t>
            </a:r>
          </a:p>
          <a:p>
            <a:pPr lvl="0"/>
            <a:r>
              <a:rPr lang="en-US" dirty="0" smtClean="0"/>
              <a:t>Since each VM runs in a separate process, we get great security isolation</a:t>
            </a:r>
          </a:p>
        </p:txBody>
      </p:sp>
    </p:spTree>
    <p:extLst>
      <p:ext uri="{BB962C8B-B14F-4D97-AF65-F5344CB8AC3E}">
        <p14:creationId xmlns:p14="http://schemas.microsoft.com/office/powerpoint/2010/main" val="419029194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Register-based fixed-width CPU-optimized byte-code interpreter</a:t>
            </a:r>
            <a:endParaRPr lang="en-US" dirty="0"/>
          </a:p>
        </p:txBody>
      </p:sp>
      <p:sp>
        <p:nvSpPr>
          <p:cNvPr id="3" name="Content Placeholder 2"/>
          <p:cNvSpPr>
            <a:spLocks noGrp="1"/>
          </p:cNvSpPr>
          <p:nvPr>
            <p:ph idx="1"/>
          </p:nvPr>
        </p:nvSpPr>
        <p:spPr/>
        <p:txBody>
          <a:bodyPr>
            <a:normAutofit lnSpcReduction="10000"/>
          </a:bodyPr>
          <a:lstStyle/>
          <a:p>
            <a:pPr lvl="0"/>
            <a:r>
              <a:rPr lang="en-US" dirty="0" smtClean="0"/>
              <a:t>Standard JVM </a:t>
            </a:r>
            <a:r>
              <a:rPr lang="en-US" dirty="0" err="1" smtClean="0"/>
              <a:t>bytecode</a:t>
            </a:r>
            <a:r>
              <a:rPr lang="en-US" dirty="0" smtClean="0"/>
              <a:t> executes 8-bit stack instructions - local variables must be copied to or from the operand stack by separate instructions</a:t>
            </a:r>
          </a:p>
          <a:p>
            <a:pPr lvl="1"/>
            <a:r>
              <a:rPr lang="en-US" dirty="0" smtClean="0"/>
              <a:t>Memory speed to CPU speed is amplified on mobile CPUs - we want to minimize access to the main memory</a:t>
            </a:r>
          </a:p>
          <a:p>
            <a:pPr lvl="0"/>
            <a:r>
              <a:rPr lang="en-US" dirty="0" err="1" smtClean="0"/>
              <a:t>Dalvik</a:t>
            </a:r>
            <a:r>
              <a:rPr lang="en-US" dirty="0" smtClean="0"/>
              <a:t> uses 16-bit instruction set that works directly on local variables (managed via a 4-bit virtual register field)</a:t>
            </a:r>
          </a:p>
        </p:txBody>
      </p:sp>
    </p:spTree>
    <p:extLst>
      <p:ext uri="{BB962C8B-B14F-4D97-AF65-F5344CB8AC3E}">
        <p14:creationId xmlns:p14="http://schemas.microsoft.com/office/powerpoint/2010/main" val="155568956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With JIT support, as of </a:t>
            </a:r>
            <a:r>
              <a:rPr lang="en-US" dirty="0" err="1" smtClean="0"/>
              <a:t>Froyo</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smtClean="0"/>
              <a:t>2-5x performance improvement in CPU-bound code</a:t>
            </a:r>
          </a:p>
          <a:p>
            <a:pPr lvl="0"/>
            <a:r>
              <a:rPr lang="en-US" dirty="0" smtClean="0"/>
              <a:t>Trace-level granularity (more optimal than whole method-level compilations)</a:t>
            </a:r>
          </a:p>
          <a:p>
            <a:pPr lvl="0"/>
            <a:r>
              <a:rPr lang="en-US" dirty="0" smtClean="0"/>
              <a:t>Fast context-switching (interpreted mode to native mode and back)</a:t>
            </a:r>
          </a:p>
          <a:p>
            <a:pPr lvl="0"/>
            <a:r>
              <a:rPr lang="en-US" dirty="0" smtClean="0"/>
              <a:t>Well-balanced from performance vs. memory overhead perspective (~ 100-200KB overhead per app)</a:t>
            </a:r>
          </a:p>
          <a:p>
            <a:pPr lvl="0"/>
            <a:r>
              <a:rPr lang="en-US" dirty="0" smtClean="0"/>
              <a:t>~ 1:8 ratio of </a:t>
            </a:r>
            <a:r>
              <a:rPr lang="en-US" dirty="0" err="1" smtClean="0"/>
              <a:t>Dalvik</a:t>
            </a:r>
            <a:r>
              <a:rPr lang="en-US" dirty="0" smtClean="0"/>
              <a:t> to native code (mostly due to optimizations, like </a:t>
            </a:r>
            <a:r>
              <a:rPr lang="en-US" dirty="0" err="1" smtClean="0"/>
              <a:t>inlining</a:t>
            </a:r>
            <a:r>
              <a:rPr lang="en-US" dirty="0" smtClean="0"/>
              <a:t>)</a:t>
            </a:r>
          </a:p>
        </p:txBody>
      </p:sp>
    </p:spTree>
    <p:extLst>
      <p:ext uri="{BB962C8B-B14F-4D97-AF65-F5344CB8AC3E}">
        <p14:creationId xmlns:p14="http://schemas.microsoft.com/office/powerpoint/2010/main" val="184455561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Core libraries based on Java SE 5</a:t>
            </a:r>
            <a:endParaRPr lang="en-US" dirty="0"/>
          </a:p>
        </p:txBody>
      </p:sp>
      <p:sp>
        <p:nvSpPr>
          <p:cNvPr id="3" name="Content Placeholder 2"/>
          <p:cNvSpPr>
            <a:spLocks noGrp="1"/>
          </p:cNvSpPr>
          <p:nvPr>
            <p:ph idx="1"/>
          </p:nvPr>
        </p:nvSpPr>
        <p:spPr/>
        <p:txBody>
          <a:bodyPr>
            <a:normAutofit fontScale="77500" lnSpcReduction="20000"/>
          </a:bodyPr>
          <a:lstStyle/>
          <a:p>
            <a:pPr lvl="0"/>
            <a:r>
              <a:rPr lang="en-US" dirty="0" smtClean="0"/>
              <a:t>Mostly from Apache Harmony</a:t>
            </a:r>
            <a:r>
              <a:rPr lang="en-US" baseline="0" dirty="0" smtClean="0"/>
              <a:t> but </a:t>
            </a:r>
            <a:r>
              <a:rPr lang="en-US" dirty="0" smtClean="0"/>
              <a:t>with many differences</a:t>
            </a:r>
          </a:p>
          <a:p>
            <a:pPr lvl="0"/>
            <a:r>
              <a:rPr lang="en-US" dirty="0" smtClean="0"/>
              <a:t>No support for </a:t>
            </a:r>
            <a:r>
              <a:rPr lang="en-US" dirty="0" err="1" smtClean="0"/>
              <a:t>java.applet</a:t>
            </a:r>
            <a:r>
              <a:rPr lang="en-US" dirty="0" smtClean="0"/>
              <a:t>, </a:t>
            </a:r>
            <a:r>
              <a:rPr lang="en-US" dirty="0" err="1" smtClean="0"/>
              <a:t>java.awt</a:t>
            </a:r>
            <a:r>
              <a:rPr lang="en-US" dirty="0" smtClean="0"/>
              <a:t>, </a:t>
            </a:r>
            <a:r>
              <a:rPr lang="en-US" dirty="0" err="1" smtClean="0"/>
              <a:t>java.lang.management</a:t>
            </a:r>
            <a:r>
              <a:rPr lang="en-US" dirty="0" smtClean="0"/>
              <a:t> and </a:t>
            </a:r>
            <a:r>
              <a:rPr lang="en-US" dirty="0" err="1" smtClean="0"/>
              <a:t>javax.management</a:t>
            </a:r>
            <a:r>
              <a:rPr lang="en-US" dirty="0" smtClean="0"/>
              <a:t> (JMX), </a:t>
            </a:r>
            <a:r>
              <a:rPr lang="en-US" dirty="0" err="1" smtClean="0"/>
              <a:t>java.rmi</a:t>
            </a:r>
            <a:r>
              <a:rPr lang="en-US" dirty="0" smtClean="0"/>
              <a:t> and </a:t>
            </a:r>
            <a:r>
              <a:rPr lang="en-US" dirty="0" err="1" smtClean="0"/>
              <a:t>javax.rmi</a:t>
            </a:r>
            <a:r>
              <a:rPr lang="en-US" dirty="0" smtClean="0"/>
              <a:t>, </a:t>
            </a:r>
            <a:r>
              <a:rPr lang="en-US" dirty="0" err="1" smtClean="0"/>
              <a:t>javax.accessibiliy</a:t>
            </a:r>
            <a:r>
              <a:rPr lang="en-US" dirty="0" smtClean="0"/>
              <a:t>, </a:t>
            </a:r>
            <a:r>
              <a:rPr lang="en-US" dirty="0" err="1" smtClean="0"/>
              <a:t>javax.activity</a:t>
            </a:r>
            <a:r>
              <a:rPr lang="en-US" dirty="0" smtClean="0"/>
              <a:t>, </a:t>
            </a:r>
            <a:r>
              <a:rPr lang="en-US" dirty="0" err="1" smtClean="0"/>
              <a:t>javax.imageio</a:t>
            </a:r>
            <a:r>
              <a:rPr lang="en-US" dirty="0" smtClean="0"/>
              <a:t>, </a:t>
            </a:r>
            <a:r>
              <a:rPr lang="en-US" dirty="0" err="1" smtClean="0"/>
              <a:t>javax.naming</a:t>
            </a:r>
            <a:r>
              <a:rPr lang="en-US" dirty="0" smtClean="0"/>
              <a:t> (JNDI), </a:t>
            </a:r>
            <a:r>
              <a:rPr lang="en-US" dirty="0" err="1" smtClean="0"/>
              <a:t>javax.print</a:t>
            </a:r>
            <a:r>
              <a:rPr lang="en-US" dirty="0" smtClean="0"/>
              <a:t>, </a:t>
            </a:r>
            <a:r>
              <a:rPr lang="en-US" dirty="0" err="1" smtClean="0"/>
              <a:t>javax.security.auth.kerberos</a:t>
            </a:r>
            <a:r>
              <a:rPr lang="en-US" dirty="0" smtClean="0"/>
              <a:t>, </a:t>
            </a:r>
            <a:r>
              <a:rPr lang="en-US" dirty="0" err="1" smtClean="0"/>
              <a:t>javax.security.auth.spi</a:t>
            </a:r>
            <a:r>
              <a:rPr lang="en-US" dirty="0" smtClean="0"/>
              <a:t>, </a:t>
            </a:r>
            <a:r>
              <a:rPr lang="en-US" dirty="0" err="1" smtClean="0"/>
              <a:t>javax.security.spi</a:t>
            </a:r>
            <a:r>
              <a:rPr lang="en-US" dirty="0" smtClean="0"/>
              <a:t>, </a:t>
            </a:r>
            <a:r>
              <a:rPr lang="en-US" dirty="0" err="1" smtClean="0"/>
              <a:t>javax.security.sasl</a:t>
            </a:r>
            <a:r>
              <a:rPr lang="en-US" dirty="0" smtClean="0"/>
              <a:t>, </a:t>
            </a:r>
            <a:r>
              <a:rPr lang="en-US" dirty="0" err="1" smtClean="0"/>
              <a:t>javax.sound</a:t>
            </a:r>
            <a:r>
              <a:rPr lang="en-US" dirty="0" smtClean="0"/>
              <a:t>, </a:t>
            </a:r>
            <a:r>
              <a:rPr lang="en-US" dirty="0" err="1" smtClean="0"/>
              <a:t>javax.swing</a:t>
            </a:r>
            <a:r>
              <a:rPr lang="en-US" dirty="0" smtClean="0"/>
              <a:t>, </a:t>
            </a:r>
            <a:r>
              <a:rPr lang="en-US" dirty="0" err="1" smtClean="0"/>
              <a:t>javax.transaction</a:t>
            </a:r>
            <a:r>
              <a:rPr lang="en-US" dirty="0" smtClean="0"/>
              <a:t>, javax.xml (except for </a:t>
            </a:r>
            <a:r>
              <a:rPr lang="en-US" dirty="0" err="1" smtClean="0"/>
              <a:t>javax.xml.parsers</a:t>
            </a:r>
            <a:r>
              <a:rPr lang="en-US" dirty="0" smtClean="0"/>
              <a:t>), </a:t>
            </a:r>
            <a:r>
              <a:rPr lang="en-US" dirty="0" err="1" smtClean="0"/>
              <a:t>org.ietf</a:t>
            </a:r>
            <a:r>
              <a:rPr lang="en-US" dirty="0" smtClean="0"/>
              <a:t>, </a:t>
            </a:r>
            <a:r>
              <a:rPr lang="en-US" dirty="0" err="1" smtClean="0"/>
              <a:t>org.omg</a:t>
            </a:r>
            <a:r>
              <a:rPr lang="en-US" dirty="0" smtClean="0"/>
              <a:t>, org.w3c.dom.* (</a:t>
            </a:r>
            <a:r>
              <a:rPr lang="en-US" dirty="0" err="1" smtClean="0"/>
              <a:t>subpackages</a:t>
            </a:r>
            <a:r>
              <a:rPr lang="en-US" dirty="0" smtClean="0"/>
              <a:t>)</a:t>
            </a:r>
          </a:p>
          <a:p>
            <a:pPr lvl="0"/>
            <a:r>
              <a:rPr lang="en-US" dirty="0" smtClean="0"/>
              <a:t>But support for Android APIs (including wrappers for OpenGL, SQLite, etc.), Apache HTTP Client (</a:t>
            </a:r>
            <a:r>
              <a:rPr lang="en-US" dirty="0" err="1" smtClean="0"/>
              <a:t>org.apache.http</a:t>
            </a:r>
            <a:r>
              <a:rPr lang="en-US" dirty="0" smtClean="0"/>
              <a:t>), JSON parser (</a:t>
            </a:r>
            <a:r>
              <a:rPr lang="en-US" dirty="0" err="1" smtClean="0"/>
              <a:t>org.json</a:t>
            </a:r>
            <a:r>
              <a:rPr lang="en-US" dirty="0" smtClean="0"/>
              <a:t>), XML SAX parser (</a:t>
            </a:r>
            <a:r>
              <a:rPr lang="en-US" dirty="0" err="1" smtClean="0"/>
              <a:t>org.xml.sax</a:t>
            </a:r>
            <a:r>
              <a:rPr lang="en-US" dirty="0" smtClean="0"/>
              <a:t>), XML Pull Parser (</a:t>
            </a:r>
            <a:r>
              <a:rPr lang="en-US" dirty="0" err="1" smtClean="0"/>
              <a:t>org.xmlpull</a:t>
            </a:r>
            <a:r>
              <a:rPr lang="en-US" dirty="0" smtClean="0"/>
              <a:t>), etc.</a:t>
            </a:r>
          </a:p>
          <a:p>
            <a:endParaRPr lang="en-US" dirty="0" smtClean="0"/>
          </a:p>
          <a:p>
            <a:endParaRPr lang="en-US" dirty="0"/>
          </a:p>
        </p:txBody>
      </p:sp>
    </p:spTree>
    <p:extLst>
      <p:ext uri="{BB962C8B-B14F-4D97-AF65-F5344CB8AC3E}">
        <p14:creationId xmlns:p14="http://schemas.microsoft.com/office/powerpoint/2010/main" val="23314638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Android</a:t>
            </a:r>
            <a:r>
              <a:rPr lang="en-US" baseline="0" dirty="0" smtClean="0"/>
              <a:t> isn’t like other Linux Distributions</a:t>
            </a:r>
            <a:endParaRPr lang="en-US" dirty="0"/>
          </a:p>
        </p:txBody>
      </p:sp>
      <p:sp>
        <p:nvSpPr>
          <p:cNvPr id="3" name="Content Placeholder 2"/>
          <p:cNvSpPr>
            <a:spLocks noGrp="1"/>
          </p:cNvSpPr>
          <p:nvPr>
            <p:ph idx="1"/>
          </p:nvPr>
        </p:nvSpPr>
        <p:spPr/>
        <p:txBody>
          <a:bodyPr/>
          <a:lstStyle/>
          <a:p>
            <a:r>
              <a:rPr lang="en-US" dirty="0" smtClean="0"/>
              <a:t>No </a:t>
            </a:r>
            <a:r>
              <a:rPr lang="en-US" dirty="0" err="1" smtClean="0"/>
              <a:t>Xlib</a:t>
            </a:r>
            <a:r>
              <a:rPr lang="en-US" dirty="0" smtClean="0"/>
              <a:t>,</a:t>
            </a:r>
            <a:r>
              <a:rPr lang="en-US" baseline="0" dirty="0" smtClean="0"/>
              <a:t> </a:t>
            </a:r>
            <a:r>
              <a:rPr lang="en-US" baseline="0" dirty="0" err="1" smtClean="0"/>
              <a:t>glibc</a:t>
            </a:r>
            <a:endParaRPr lang="en-US" baseline="0" dirty="0" smtClean="0"/>
          </a:p>
          <a:p>
            <a:r>
              <a:rPr lang="en-US" baseline="0" dirty="0" smtClean="0"/>
              <a:t>No /</a:t>
            </a:r>
            <a:r>
              <a:rPr lang="en-US" baseline="0" dirty="0" err="1" smtClean="0"/>
              <a:t>etc</a:t>
            </a:r>
            <a:r>
              <a:rPr lang="en-US" baseline="0" dirty="0" smtClean="0"/>
              <a:t>/</a:t>
            </a:r>
            <a:r>
              <a:rPr lang="en-US" baseline="0" dirty="0" err="1" smtClean="0"/>
              <a:t>passwd</a:t>
            </a:r>
            <a:r>
              <a:rPr lang="en-US" baseline="0" dirty="0" smtClean="0"/>
              <a:t>, /</a:t>
            </a:r>
            <a:r>
              <a:rPr lang="en-US" baseline="0" dirty="0" err="1" smtClean="0"/>
              <a:t>etc</a:t>
            </a:r>
            <a:r>
              <a:rPr lang="en-US" baseline="0" dirty="0" smtClean="0"/>
              <a:t>/groups</a:t>
            </a:r>
          </a:p>
          <a:p>
            <a:r>
              <a:rPr lang="en-US" baseline="0" dirty="0" smtClean="0"/>
              <a:t>No /</a:t>
            </a:r>
            <a:r>
              <a:rPr lang="en-US" baseline="0" dirty="0" err="1" smtClean="0"/>
              <a:t>etc</a:t>
            </a:r>
            <a:r>
              <a:rPr lang="en-US" baseline="0" dirty="0" smtClean="0"/>
              <a:t>/</a:t>
            </a:r>
            <a:r>
              <a:rPr lang="en-US" baseline="0" dirty="0" err="1" smtClean="0"/>
              <a:t>fstab</a:t>
            </a:r>
            <a:endParaRPr lang="en-US" baseline="0" dirty="0" smtClean="0"/>
          </a:p>
          <a:p>
            <a:r>
              <a:rPr lang="en-US" baseline="0" dirty="0" smtClean="0"/>
              <a:t>No /bin/</a:t>
            </a:r>
            <a:r>
              <a:rPr lang="en-US" baseline="0" dirty="0" err="1" smtClean="0"/>
              <a:t>cp</a:t>
            </a:r>
            <a:endParaRPr lang="en-US" baseline="0" dirty="0" smtClean="0"/>
          </a:p>
          <a:p>
            <a:r>
              <a:rPr lang="en-US" baseline="0" dirty="0" smtClean="0"/>
              <a:t>No /bin/</a:t>
            </a:r>
            <a:r>
              <a:rPr lang="en-US" baseline="0" dirty="0" err="1" smtClean="0"/>
              <a:t>su</a:t>
            </a:r>
            <a:r>
              <a:rPr lang="en-US" baseline="0" dirty="0" smtClean="0"/>
              <a:t> – big security hole!</a:t>
            </a:r>
            <a:endParaRPr lang="en-US" dirty="0"/>
          </a:p>
        </p:txBody>
      </p:sp>
    </p:spTree>
    <p:extLst>
      <p:ext uri="{BB962C8B-B14F-4D97-AF65-F5344CB8AC3E}">
        <p14:creationId xmlns:p14="http://schemas.microsoft.com/office/powerpoint/2010/main" val="120838609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Android Application Framework Layer</a:t>
            </a:r>
            <a:endParaRPr lang="en-US" dirty="0"/>
          </a:p>
        </p:txBody>
      </p:sp>
      <p:sp>
        <p:nvSpPr>
          <p:cNvPr id="4" name="Subtitle 3"/>
          <p:cNvSpPr>
            <a:spLocks noGrp="1"/>
          </p:cNvSpPr>
          <p:nvPr>
            <p:ph type="subTitle" idx="1"/>
          </p:nvPr>
        </p:nvSpPr>
        <p:spPr/>
        <p:txBody>
          <a:bodyPr/>
          <a:lstStyle/>
          <a:p>
            <a:r>
              <a:rPr lang="en-US" dirty="0" smtClean="0"/>
              <a:t>Transitioning From C/C++ to Java</a:t>
            </a:r>
            <a:endParaRPr lang="en-US" dirty="0"/>
          </a:p>
        </p:txBody>
      </p:sp>
      <p:pic>
        <p:nvPicPr>
          <p:cNvPr id="5" name="Picture 4" descr="C:\Users\john\AppData\Local\Microsoft\Windows\Temporary Internet Files\Content.IE5\2RGNQGV3\MC900432674[1].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7200" y="5867400"/>
            <a:ext cx="1142857" cy="1142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81123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Android Application Framework</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The rich set of system services wrapped in intuitive Java APIs</a:t>
            </a:r>
          </a:p>
          <a:p>
            <a:pPr lvl="1"/>
            <a:r>
              <a:rPr lang="en-US" dirty="0" smtClean="0"/>
              <a:t>Most </a:t>
            </a:r>
            <a:r>
              <a:rPr lang="en-US" dirty="0"/>
              <a:t>managed by the </a:t>
            </a:r>
            <a:r>
              <a:rPr lang="en-US" dirty="0" err="1"/>
              <a:t>systemserver</a:t>
            </a:r>
            <a:r>
              <a:rPr lang="en-US" dirty="0"/>
              <a:t> process and accessible via Binder/AIDL</a:t>
            </a:r>
          </a:p>
          <a:p>
            <a:r>
              <a:rPr lang="en-US" dirty="0" smtClean="0"/>
              <a:t>Abstraction </a:t>
            </a:r>
            <a:r>
              <a:rPr lang="en-US" dirty="0"/>
              <a:t>of hardware services</a:t>
            </a:r>
          </a:p>
          <a:p>
            <a:pPr lvl="1"/>
            <a:r>
              <a:rPr lang="en-US" dirty="0" smtClean="0"/>
              <a:t>Location</a:t>
            </a:r>
            <a:r>
              <a:rPr lang="en-US" dirty="0"/>
              <a:t>, telephony, </a:t>
            </a:r>
            <a:r>
              <a:rPr lang="en-US" dirty="0" err="1"/>
              <a:t>WiFi</a:t>
            </a:r>
            <a:r>
              <a:rPr lang="en-US" dirty="0"/>
              <a:t>, Bluetooth, sensors, camera, etc.</a:t>
            </a:r>
          </a:p>
          <a:p>
            <a:r>
              <a:rPr lang="en-US" dirty="0" smtClean="0"/>
              <a:t>Java-language </a:t>
            </a:r>
            <a:r>
              <a:rPr lang="en-US" dirty="0"/>
              <a:t>bindings for the native libraries (e.g. OpenGL, SQLite)</a:t>
            </a:r>
          </a:p>
          <a:p>
            <a:r>
              <a:rPr lang="en-US" dirty="0" smtClean="0"/>
              <a:t>Core </a:t>
            </a:r>
            <a:r>
              <a:rPr lang="en-US" dirty="0"/>
              <a:t>platform services (like life-cycle management)</a:t>
            </a:r>
          </a:p>
          <a:p>
            <a:pPr lvl="1"/>
            <a:r>
              <a:rPr lang="en-US" dirty="0" smtClean="0"/>
              <a:t>Essential </a:t>
            </a:r>
            <a:r>
              <a:rPr lang="en-US" dirty="0"/>
              <a:t>to the apps, even if most are not used </a:t>
            </a:r>
            <a:r>
              <a:rPr lang="en-US" dirty="0" smtClean="0"/>
              <a:t>directly</a:t>
            </a:r>
          </a:p>
        </p:txBody>
      </p:sp>
    </p:spTree>
    <p:extLst>
      <p:ext uri="{BB962C8B-B14F-4D97-AF65-F5344CB8AC3E}">
        <p14:creationId xmlns:p14="http://schemas.microsoft.com/office/powerpoint/2010/main" val="49006728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06" y="152400"/>
            <a:ext cx="8229600" cy="838200"/>
          </a:xfrm>
        </p:spPr>
        <p:txBody>
          <a:bodyPr/>
          <a:lstStyle/>
          <a:p>
            <a:r>
              <a:rPr lang="en-US" dirty="0" smtClean="0"/>
              <a:t>Architectural Overview</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74" y="914400"/>
            <a:ext cx="8323263" cy="582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301906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rPr>
              <a:t>Activity</a:t>
            </a:r>
            <a:r>
              <a:rPr lang="en-US" dirty="0"/>
              <a:t> </a:t>
            </a:r>
            <a:r>
              <a:rPr lang="en-US" dirty="0">
                <a:hlinkClick r:id="rId3"/>
              </a:rPr>
              <a:t>Manager</a:t>
            </a:r>
            <a:r>
              <a:rPr lang="en-US" dirty="0"/>
              <a:t> </a:t>
            </a:r>
            <a:r>
              <a:rPr lang="en-US" dirty="0">
                <a:hlinkClick r:id="rId4"/>
              </a:rPr>
              <a:t>Service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See also </a:t>
            </a:r>
            <a:r>
              <a:rPr lang="en-US" dirty="0" err="1" smtClean="0">
                <a:hlinkClick r:id="rId5"/>
              </a:rPr>
              <a:t>ActivityManagerNative</a:t>
            </a:r>
            <a:r>
              <a:rPr lang="en-US" dirty="0" smtClean="0"/>
              <a:t> that works with Binder.</a:t>
            </a:r>
          </a:p>
          <a:p>
            <a:r>
              <a:rPr lang="en-US" dirty="0" smtClean="0"/>
              <a:t>Manages </a:t>
            </a:r>
            <a:r>
              <a:rPr lang="en-US" dirty="0"/>
              <a:t>lifecycle of applications and their components</a:t>
            </a:r>
          </a:p>
          <a:p>
            <a:pPr lvl="1"/>
            <a:r>
              <a:rPr lang="en-US" dirty="0" smtClean="0"/>
              <a:t>Sets </a:t>
            </a:r>
            <a:r>
              <a:rPr lang="en-US" dirty="0"/>
              <a:t>up </a:t>
            </a:r>
            <a:r>
              <a:rPr lang="en-US" dirty="0" err="1" smtClean="0"/>
              <a:t>oom_adj</a:t>
            </a:r>
            <a:r>
              <a:rPr lang="en-US" dirty="0" smtClean="0"/>
              <a:t> </a:t>
            </a:r>
            <a:r>
              <a:rPr lang="en-US" dirty="0"/>
              <a:t>setting read by Low Memory Killer (Section 2.1.7) Android extension to the Linux kernel</a:t>
            </a:r>
          </a:p>
          <a:p>
            <a:r>
              <a:rPr lang="en-US" dirty="0" smtClean="0"/>
              <a:t>Handles </a:t>
            </a:r>
            <a:r>
              <a:rPr lang="en-US" dirty="0"/>
              <a:t>application requests to </a:t>
            </a:r>
            <a:r>
              <a:rPr lang="en-US" dirty="0" err="1"/>
              <a:t>startActivity</a:t>
            </a:r>
            <a:r>
              <a:rPr lang="en-US" dirty="0"/>
              <a:t>(), </a:t>
            </a:r>
            <a:r>
              <a:rPr lang="en-US" dirty="0" err="1"/>
              <a:t>sendBroadcast</a:t>
            </a:r>
            <a:r>
              <a:rPr lang="en-US" dirty="0"/>
              <a:t>(), </a:t>
            </a:r>
            <a:r>
              <a:rPr lang="en-US" dirty="0" err="1"/>
              <a:t>startService</a:t>
            </a:r>
            <a:r>
              <a:rPr lang="en-US" dirty="0"/>
              <a:t>(), </a:t>
            </a:r>
            <a:r>
              <a:rPr lang="en-US" dirty="0" err="1"/>
              <a:t>bindService</a:t>
            </a:r>
            <a:r>
              <a:rPr lang="en-US" dirty="0" smtClean="0"/>
              <a:t>(), etc</a:t>
            </a:r>
            <a:r>
              <a:rPr lang="en-US" dirty="0"/>
              <a:t>.</a:t>
            </a:r>
          </a:p>
          <a:p>
            <a:pPr lvl="1"/>
            <a:r>
              <a:rPr lang="en-US" dirty="0" smtClean="0"/>
              <a:t>Enforces </a:t>
            </a:r>
            <a:r>
              <a:rPr lang="en-US" dirty="0"/>
              <a:t>security permissions on those requests</a:t>
            </a:r>
          </a:p>
          <a:p>
            <a:r>
              <a:rPr lang="en-US" dirty="0" smtClean="0"/>
              <a:t>Maintains </a:t>
            </a:r>
            <a:r>
              <a:rPr lang="en-US" dirty="0"/>
              <a:t>user task state - i.e. the back-stack</a:t>
            </a:r>
          </a:p>
        </p:txBody>
      </p:sp>
    </p:spTree>
    <p:extLst>
      <p:ext uri="{BB962C8B-B14F-4D97-AF65-F5344CB8AC3E}">
        <p14:creationId xmlns:p14="http://schemas.microsoft.com/office/powerpoint/2010/main" val="19926489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hlinkClick r:id="rId2"/>
              </a:rPr>
              <a:t>Package</a:t>
            </a:r>
            <a:r>
              <a:rPr lang="en-US" dirty="0" smtClean="0"/>
              <a:t> </a:t>
            </a:r>
            <a:r>
              <a:rPr lang="en-US" dirty="0" smtClean="0">
                <a:hlinkClick r:id="rId3"/>
              </a:rPr>
              <a:t>Manager</a:t>
            </a:r>
            <a:r>
              <a:rPr lang="en-US" dirty="0" smtClean="0"/>
              <a:t> </a:t>
            </a:r>
            <a:r>
              <a:rPr lang="en-US" dirty="0" smtClean="0">
                <a:hlinkClick r:id="rId4"/>
              </a:rPr>
              <a:t>Service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Along with installd responsible for installation of .</a:t>
            </a:r>
            <a:r>
              <a:rPr lang="en-US" dirty="0" err="1" smtClean="0"/>
              <a:t>apk</a:t>
            </a:r>
            <a:r>
              <a:rPr lang="en-US" dirty="0" smtClean="0"/>
              <a:t>-s on the Android system</a:t>
            </a:r>
          </a:p>
          <a:p>
            <a:r>
              <a:rPr lang="en-US" dirty="0" smtClean="0"/>
              <a:t>Maintains internal data structures representing installed packages as well as their individual components</a:t>
            </a:r>
          </a:p>
          <a:p>
            <a:r>
              <a:rPr lang="en-US" dirty="0" smtClean="0"/>
              <a:t>Used by Activity Manager when handling intents (i.e. </a:t>
            </a:r>
            <a:r>
              <a:rPr lang="en-US" dirty="0" smtClean="0">
                <a:hlinkClick r:id="rId5"/>
              </a:rPr>
              <a:t>intent resolution</a:t>
            </a:r>
            <a:r>
              <a:rPr lang="en-US" dirty="0" smtClean="0"/>
              <a:t> is handled here)</a:t>
            </a:r>
          </a:p>
          <a:p>
            <a:r>
              <a:rPr lang="en-US" dirty="0" smtClean="0"/>
              <a:t>Provides this info on demand to other services and apps</a:t>
            </a:r>
          </a:p>
          <a:p>
            <a:r>
              <a:rPr lang="en-US" dirty="0" smtClean="0"/>
              <a:t>Very central to the platform’s security</a:t>
            </a:r>
          </a:p>
        </p:txBody>
      </p:sp>
    </p:spTree>
    <p:extLst>
      <p:ext uri="{BB962C8B-B14F-4D97-AF65-F5344CB8AC3E}">
        <p14:creationId xmlns:p14="http://schemas.microsoft.com/office/powerpoint/2010/main" val="29574762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hlinkClick r:id="rId2"/>
              </a:rPr>
              <a:t>Power</a:t>
            </a:r>
            <a:r>
              <a:rPr lang="en-US" dirty="0" smtClean="0"/>
              <a:t> </a:t>
            </a:r>
            <a:r>
              <a:rPr lang="en-US" dirty="0" smtClean="0">
                <a:hlinkClick r:id="rId3"/>
              </a:rPr>
              <a:t>Manager</a:t>
            </a:r>
            <a:r>
              <a:rPr lang="en-US" dirty="0" smtClean="0"/>
              <a:t> </a:t>
            </a:r>
            <a:r>
              <a:rPr lang="en-US" dirty="0" smtClean="0">
                <a:hlinkClick r:id="rId4"/>
              </a:rPr>
              <a:t>Service</a:t>
            </a:r>
            <a:endParaRPr lang="en-US" dirty="0"/>
          </a:p>
        </p:txBody>
      </p:sp>
      <p:sp>
        <p:nvSpPr>
          <p:cNvPr id="3" name="Content Placeholder 2"/>
          <p:cNvSpPr>
            <a:spLocks noGrp="1"/>
          </p:cNvSpPr>
          <p:nvPr>
            <p:ph idx="1"/>
          </p:nvPr>
        </p:nvSpPr>
        <p:spPr/>
        <p:txBody>
          <a:bodyPr>
            <a:normAutofit/>
          </a:bodyPr>
          <a:lstStyle/>
          <a:p>
            <a:r>
              <a:rPr lang="en-US" dirty="0" smtClean="0"/>
              <a:t>Controls power management</a:t>
            </a:r>
          </a:p>
          <a:p>
            <a:r>
              <a:rPr lang="en-US" dirty="0" smtClean="0"/>
              <a:t>Provides access to wake locks</a:t>
            </a:r>
          </a:p>
        </p:txBody>
      </p:sp>
    </p:spTree>
    <p:extLst>
      <p:ext uri="{BB962C8B-B14F-4D97-AF65-F5344CB8AC3E}">
        <p14:creationId xmlns:p14="http://schemas.microsoft.com/office/powerpoint/2010/main" val="303452901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hlinkClick r:id="rId2"/>
              </a:rPr>
              <a:t>Alarm</a:t>
            </a:r>
            <a:r>
              <a:rPr lang="en-US" dirty="0" smtClean="0"/>
              <a:t> </a:t>
            </a:r>
            <a:r>
              <a:rPr lang="en-US" dirty="0" smtClean="0">
                <a:hlinkClick r:id="rId3"/>
              </a:rPr>
              <a:t>Manager</a:t>
            </a:r>
            <a:r>
              <a:rPr lang="en-US" dirty="0" smtClean="0"/>
              <a:t> </a:t>
            </a:r>
            <a:r>
              <a:rPr lang="en-US" dirty="0" smtClean="0">
                <a:hlinkClick r:id="rId4"/>
              </a:rPr>
              <a:t>Service</a:t>
            </a:r>
            <a:endParaRPr lang="en-US" dirty="0"/>
          </a:p>
        </p:txBody>
      </p:sp>
      <p:sp>
        <p:nvSpPr>
          <p:cNvPr id="3" name="Content Placeholder 2"/>
          <p:cNvSpPr>
            <a:spLocks noGrp="1"/>
          </p:cNvSpPr>
          <p:nvPr>
            <p:ph idx="1"/>
          </p:nvPr>
        </p:nvSpPr>
        <p:spPr/>
        <p:txBody>
          <a:bodyPr>
            <a:normAutofit/>
          </a:bodyPr>
          <a:lstStyle/>
          <a:p>
            <a:r>
              <a:rPr lang="en-US" dirty="0" smtClean="0"/>
              <a:t>Manages wake-up alarms for applications</a:t>
            </a:r>
          </a:p>
          <a:p>
            <a:r>
              <a:rPr lang="en-US" dirty="0" smtClean="0"/>
              <a:t>Supports inexact wakeup frequencies - helps consolidate wake-ups into fewer slots</a:t>
            </a:r>
          </a:p>
          <a:p>
            <a:r>
              <a:rPr lang="en-US" dirty="0" smtClean="0"/>
              <a:t>Uses power manager for wake locks</a:t>
            </a:r>
          </a:p>
          <a:p>
            <a:r>
              <a:rPr lang="en-US" dirty="0" smtClean="0"/>
              <a:t>This is a good one to examine as it’s relatively short.</a:t>
            </a:r>
          </a:p>
        </p:txBody>
      </p:sp>
    </p:spTree>
    <p:extLst>
      <p:ext uri="{BB962C8B-B14F-4D97-AF65-F5344CB8AC3E}">
        <p14:creationId xmlns:p14="http://schemas.microsoft.com/office/powerpoint/2010/main" val="81940678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Notification Manager Service</a:t>
            </a:r>
            <a:endParaRPr lang="en-US" dirty="0"/>
          </a:p>
        </p:txBody>
      </p:sp>
      <p:sp>
        <p:nvSpPr>
          <p:cNvPr id="3" name="Content Placeholder 2"/>
          <p:cNvSpPr>
            <a:spLocks noGrp="1"/>
          </p:cNvSpPr>
          <p:nvPr>
            <p:ph idx="1"/>
          </p:nvPr>
        </p:nvSpPr>
        <p:spPr/>
        <p:txBody>
          <a:bodyPr>
            <a:normAutofit/>
          </a:bodyPr>
          <a:lstStyle/>
          <a:p>
            <a:r>
              <a:rPr lang="en-US" dirty="0" smtClean="0"/>
              <a:t>Used by apps and other services to notify the user of events that may be of interest</a:t>
            </a:r>
          </a:p>
          <a:p>
            <a:r>
              <a:rPr lang="en-US" dirty="0" smtClean="0"/>
              <a:t>This is how background events "bubble up" as notifications</a:t>
            </a:r>
          </a:p>
          <a:p>
            <a:r>
              <a:rPr lang="en-US" dirty="0" smtClean="0"/>
              <a:t>Supports persistent notification, as well as notifications that use LEDs, screen backlight, sound, and/or vibration to notify the user</a:t>
            </a:r>
          </a:p>
        </p:txBody>
      </p:sp>
    </p:spTree>
    <p:extLst>
      <p:ext uri="{BB962C8B-B14F-4D97-AF65-F5344CB8AC3E}">
        <p14:creationId xmlns:p14="http://schemas.microsoft.com/office/powerpoint/2010/main" val="205951689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smtClean="0"/>
              <a:t>Keyguard</a:t>
            </a:r>
            <a:r>
              <a:rPr lang="en-US" dirty="0" smtClean="0"/>
              <a:t> Manager Service</a:t>
            </a:r>
            <a:endParaRPr lang="en-US" dirty="0"/>
          </a:p>
        </p:txBody>
      </p:sp>
      <p:sp>
        <p:nvSpPr>
          <p:cNvPr id="3" name="Content Placeholder 2"/>
          <p:cNvSpPr>
            <a:spLocks noGrp="1"/>
          </p:cNvSpPr>
          <p:nvPr>
            <p:ph idx="1"/>
          </p:nvPr>
        </p:nvSpPr>
        <p:spPr/>
        <p:txBody>
          <a:bodyPr>
            <a:normAutofit/>
          </a:bodyPr>
          <a:lstStyle/>
          <a:p>
            <a:r>
              <a:rPr lang="en-US" dirty="0" smtClean="0"/>
              <a:t>Manages locking/unlocking of the </a:t>
            </a:r>
            <a:r>
              <a:rPr lang="en-US" dirty="0" err="1" smtClean="0"/>
              <a:t>keyguard</a:t>
            </a:r>
            <a:endParaRPr lang="en-US" dirty="0" smtClean="0"/>
          </a:p>
        </p:txBody>
      </p:sp>
    </p:spTree>
    <p:extLst>
      <p:ext uri="{BB962C8B-B14F-4D97-AF65-F5344CB8AC3E}">
        <p14:creationId xmlns:p14="http://schemas.microsoft.com/office/powerpoint/2010/main" val="383709814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Location Manager Service</a:t>
            </a:r>
            <a:endParaRPr lang="en-US" dirty="0"/>
          </a:p>
        </p:txBody>
      </p:sp>
      <p:sp>
        <p:nvSpPr>
          <p:cNvPr id="3" name="Content Placeholder 2"/>
          <p:cNvSpPr>
            <a:spLocks noGrp="1"/>
          </p:cNvSpPr>
          <p:nvPr>
            <p:ph idx="1"/>
          </p:nvPr>
        </p:nvSpPr>
        <p:spPr/>
        <p:txBody>
          <a:bodyPr>
            <a:normAutofit/>
          </a:bodyPr>
          <a:lstStyle/>
          <a:p>
            <a:r>
              <a:rPr lang="en-US" dirty="0" smtClean="0"/>
              <a:t>Handles geographic location updates (e.g. GPS) and distributes them to the listening applications</a:t>
            </a:r>
          </a:p>
          <a:p>
            <a:r>
              <a:rPr lang="en-US" dirty="0" smtClean="0"/>
              <a:t>Support proximity alerts (via Intents)</a:t>
            </a:r>
          </a:p>
          <a:p>
            <a:r>
              <a:rPr lang="en-US" dirty="0" smtClean="0"/>
              <a:t>Supports providers of different granularity (GPS, Network, </a:t>
            </a:r>
            <a:r>
              <a:rPr lang="en-US" dirty="0" err="1" smtClean="0"/>
              <a:t>WiFi</a:t>
            </a:r>
            <a:r>
              <a:rPr lang="en-US" dirty="0" smtClean="0"/>
              <a:t>)</a:t>
            </a:r>
          </a:p>
          <a:p>
            <a:endParaRPr lang="en-US" dirty="0" smtClean="0"/>
          </a:p>
        </p:txBody>
      </p:sp>
    </p:spTree>
    <p:extLst>
      <p:ext uri="{BB962C8B-B14F-4D97-AF65-F5344CB8AC3E}">
        <p14:creationId xmlns:p14="http://schemas.microsoft.com/office/powerpoint/2010/main" val="21017322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Using</a:t>
            </a:r>
            <a:r>
              <a:rPr lang="en-US" baseline="0" dirty="0" smtClean="0"/>
              <a:t> Linux</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Network stack</a:t>
            </a:r>
          </a:p>
          <a:p>
            <a:r>
              <a:rPr lang="en-US" dirty="0" smtClean="0"/>
              <a:t>Process and memory management</a:t>
            </a:r>
          </a:p>
          <a:p>
            <a:r>
              <a:rPr lang="en-US" dirty="0" smtClean="0"/>
              <a:t>Simple, but secure, per-process sandboxing (permissions-based security model)</a:t>
            </a:r>
          </a:p>
          <a:p>
            <a:r>
              <a:rPr lang="en-US" dirty="0" smtClean="0"/>
              <a:t>Support for shared libraries</a:t>
            </a:r>
          </a:p>
          <a:p>
            <a:r>
              <a:rPr lang="en-US" dirty="0" smtClean="0"/>
              <a:t>Hardware abstraction layer (low level)</a:t>
            </a:r>
          </a:p>
          <a:p>
            <a:pPr lvl="1"/>
            <a:r>
              <a:rPr lang="en-US" dirty="0" smtClean="0"/>
              <a:t>Well-understood driver model</a:t>
            </a:r>
          </a:p>
          <a:p>
            <a:pPr lvl="1"/>
            <a:r>
              <a:rPr lang="en-US" dirty="0" smtClean="0"/>
              <a:t>Many drivers for common devices</a:t>
            </a:r>
          </a:p>
          <a:p>
            <a:pPr lvl="1"/>
            <a:r>
              <a:rPr lang="en-US" dirty="0" smtClean="0"/>
              <a:t>"Free" drivers for future devices</a:t>
            </a:r>
          </a:p>
        </p:txBody>
      </p:sp>
    </p:spTree>
    <p:extLst>
      <p:ext uri="{BB962C8B-B14F-4D97-AF65-F5344CB8AC3E}">
        <p14:creationId xmlns:p14="http://schemas.microsoft.com/office/powerpoint/2010/main" val="203946371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Sensor Manager Service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Provides a uniform access to the device’s sensors</a:t>
            </a:r>
          </a:p>
          <a:p>
            <a:r>
              <a:rPr lang="en-US" dirty="0" smtClean="0"/>
              <a:t>Apps request sensor notifications via this manager</a:t>
            </a:r>
          </a:p>
          <a:p>
            <a:r>
              <a:rPr lang="en-US" dirty="0" smtClean="0"/>
              <a:t>Sensor manager delivers sensor updates via a generic (</a:t>
            </a:r>
            <a:r>
              <a:rPr lang="en-US" dirty="0" err="1" smtClean="0"/>
              <a:t>timestamped</a:t>
            </a:r>
            <a:r>
              <a:rPr lang="en-US" dirty="0" smtClean="0"/>
              <a:t>) array of values (which are sensor-dependent)</a:t>
            </a:r>
          </a:p>
          <a:p>
            <a:r>
              <a:rPr lang="en-US" dirty="0" smtClean="0"/>
              <a:t>Supported sensor types: accelerometer, linear acceleration, gravity, gyroscope, light, magnetic field, orientation, pressure, proximity, rotation vector, temperature</a:t>
            </a:r>
          </a:p>
          <a:p>
            <a:r>
              <a:rPr lang="en-US" dirty="0" smtClean="0"/>
              <a:t>Actual sensor support is (obviously) hardware-dependent</a:t>
            </a:r>
          </a:p>
        </p:txBody>
      </p:sp>
    </p:spTree>
    <p:extLst>
      <p:ext uri="{BB962C8B-B14F-4D97-AF65-F5344CB8AC3E}">
        <p14:creationId xmlns:p14="http://schemas.microsoft.com/office/powerpoint/2010/main" val="214901431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Search Manager Service</a:t>
            </a:r>
            <a:endParaRPr lang="en-US" dirty="0"/>
          </a:p>
        </p:txBody>
      </p:sp>
      <p:sp>
        <p:nvSpPr>
          <p:cNvPr id="3" name="Content Placeholder 2"/>
          <p:cNvSpPr>
            <a:spLocks noGrp="1"/>
          </p:cNvSpPr>
          <p:nvPr>
            <p:ph idx="1"/>
          </p:nvPr>
        </p:nvSpPr>
        <p:spPr/>
        <p:txBody>
          <a:bodyPr>
            <a:normAutofit/>
          </a:bodyPr>
          <a:lstStyle/>
          <a:p>
            <a:r>
              <a:rPr lang="en-US" dirty="0" smtClean="0"/>
              <a:t>Provides a framework for device-wide (global) or app-specific search</a:t>
            </a:r>
          </a:p>
        </p:txBody>
      </p:sp>
    </p:spTree>
    <p:extLst>
      <p:ext uri="{BB962C8B-B14F-4D97-AF65-F5344CB8AC3E}">
        <p14:creationId xmlns:p14="http://schemas.microsoft.com/office/powerpoint/2010/main" val="428596748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Vibrator Manager Service</a:t>
            </a:r>
            <a:endParaRPr lang="en-US" dirty="0"/>
          </a:p>
        </p:txBody>
      </p:sp>
      <p:sp>
        <p:nvSpPr>
          <p:cNvPr id="3" name="Content Placeholder 2"/>
          <p:cNvSpPr>
            <a:spLocks noGrp="1"/>
          </p:cNvSpPr>
          <p:nvPr>
            <p:ph idx="1"/>
          </p:nvPr>
        </p:nvSpPr>
        <p:spPr/>
        <p:txBody>
          <a:bodyPr>
            <a:normAutofit/>
          </a:bodyPr>
          <a:lstStyle/>
          <a:p>
            <a:r>
              <a:rPr lang="en-US" dirty="0" smtClean="0"/>
              <a:t>Provides simplistic access to the vibrator hardware</a:t>
            </a:r>
          </a:p>
          <a:p>
            <a:r>
              <a:rPr lang="en-US" dirty="0" smtClean="0"/>
              <a:t>Can be used for simple haptic feedback (using patterns)</a:t>
            </a:r>
          </a:p>
        </p:txBody>
      </p:sp>
    </p:spTree>
    <p:extLst>
      <p:ext uri="{BB962C8B-B14F-4D97-AF65-F5344CB8AC3E}">
        <p14:creationId xmlns:p14="http://schemas.microsoft.com/office/powerpoint/2010/main" val="142673229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Connectivity Manager Service</a:t>
            </a:r>
            <a:endParaRPr lang="en-US" dirty="0"/>
          </a:p>
        </p:txBody>
      </p:sp>
      <p:sp>
        <p:nvSpPr>
          <p:cNvPr id="3" name="Content Placeholder 2"/>
          <p:cNvSpPr>
            <a:spLocks noGrp="1"/>
          </p:cNvSpPr>
          <p:nvPr>
            <p:ph idx="1"/>
          </p:nvPr>
        </p:nvSpPr>
        <p:spPr/>
        <p:txBody>
          <a:bodyPr>
            <a:normAutofit lnSpcReduction="10000"/>
          </a:bodyPr>
          <a:lstStyle/>
          <a:p>
            <a:r>
              <a:rPr lang="en-US" dirty="0" smtClean="0"/>
              <a:t>Monitors network connections (Wi-Fi, GPRS, UMTS, etc.) and</a:t>
            </a:r>
          </a:p>
          <a:p>
            <a:r>
              <a:rPr lang="en-US" dirty="0" smtClean="0"/>
              <a:t>Send broadcast intents when network connectivity changes</a:t>
            </a:r>
          </a:p>
          <a:p>
            <a:r>
              <a:rPr lang="en-US" dirty="0" smtClean="0"/>
              <a:t>Attempts to "fail over" to another network when connectivity to a network is lost</a:t>
            </a:r>
          </a:p>
          <a:p>
            <a:r>
              <a:rPr lang="en-US" dirty="0" smtClean="0"/>
              <a:t>Provides an API that allows applications to query the coarse-grained or fine-grained state of the available networks</a:t>
            </a:r>
          </a:p>
        </p:txBody>
      </p:sp>
    </p:spTree>
    <p:extLst>
      <p:ext uri="{BB962C8B-B14F-4D97-AF65-F5344CB8AC3E}">
        <p14:creationId xmlns:p14="http://schemas.microsoft.com/office/powerpoint/2010/main" val="308046117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smtClean="0"/>
              <a:t>Wifi</a:t>
            </a:r>
            <a:r>
              <a:rPr lang="en-US" dirty="0" smtClean="0"/>
              <a:t> Manager Service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Unlike the connectivity manager, the </a:t>
            </a:r>
            <a:r>
              <a:rPr lang="en-US" dirty="0" err="1" smtClean="0"/>
              <a:t>Wifi</a:t>
            </a:r>
            <a:r>
              <a:rPr lang="en-US" dirty="0" smtClean="0"/>
              <a:t> Manager supports </a:t>
            </a:r>
            <a:r>
              <a:rPr lang="en-US" dirty="0" err="1" smtClean="0"/>
              <a:t>Wifi</a:t>
            </a:r>
            <a:r>
              <a:rPr lang="en-US" dirty="0" smtClean="0"/>
              <a:t>-specific operations</a:t>
            </a:r>
          </a:p>
          <a:p>
            <a:r>
              <a:rPr lang="en-US" dirty="0" smtClean="0"/>
              <a:t>Provides a list and allows management of configured networks</a:t>
            </a:r>
          </a:p>
          <a:p>
            <a:r>
              <a:rPr lang="en-US" dirty="0" smtClean="0"/>
              <a:t>Provides access to and management of the state of the currently active Wi-Fi network connection, if any</a:t>
            </a:r>
          </a:p>
          <a:p>
            <a:r>
              <a:rPr lang="en-US" dirty="0" smtClean="0"/>
              <a:t>Enables access point scans</a:t>
            </a:r>
          </a:p>
          <a:p>
            <a:r>
              <a:rPr lang="en-US" dirty="0" smtClean="0"/>
              <a:t>Broadcasts Intents on </a:t>
            </a:r>
            <a:r>
              <a:rPr lang="en-US" dirty="0" err="1" smtClean="0"/>
              <a:t>Wifi</a:t>
            </a:r>
            <a:r>
              <a:rPr lang="en-US" dirty="0" smtClean="0"/>
              <a:t>-connectivity state change events</a:t>
            </a:r>
          </a:p>
        </p:txBody>
      </p:sp>
    </p:spTree>
    <p:extLst>
      <p:ext uri="{BB962C8B-B14F-4D97-AF65-F5344CB8AC3E}">
        <p14:creationId xmlns:p14="http://schemas.microsoft.com/office/powerpoint/2010/main" val="183893634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Telephony Manager Service</a:t>
            </a:r>
            <a:endParaRPr lang="en-US" dirty="0"/>
          </a:p>
        </p:txBody>
      </p:sp>
      <p:sp>
        <p:nvSpPr>
          <p:cNvPr id="3" name="Content Placeholder 2"/>
          <p:cNvSpPr>
            <a:spLocks noGrp="1"/>
          </p:cNvSpPr>
          <p:nvPr>
            <p:ph idx="1"/>
          </p:nvPr>
        </p:nvSpPr>
        <p:spPr/>
        <p:txBody>
          <a:bodyPr>
            <a:normAutofit lnSpcReduction="10000"/>
          </a:bodyPr>
          <a:lstStyle/>
          <a:p>
            <a:r>
              <a:rPr lang="en-US" dirty="0" smtClean="0"/>
              <a:t>Provides access to information about the telephony services on the device</a:t>
            </a:r>
          </a:p>
          <a:p>
            <a:r>
              <a:rPr lang="en-US" dirty="0" smtClean="0"/>
              <a:t>Apps query Telephony Manager to determine telephony services and states, as well as to access some types of subscriber information (e.g. device id)</a:t>
            </a:r>
          </a:p>
          <a:p>
            <a:r>
              <a:rPr lang="en-US" dirty="0" smtClean="0"/>
              <a:t>Apps can also register a listener to receive notification of telephony state changes</a:t>
            </a:r>
          </a:p>
          <a:p>
            <a:r>
              <a:rPr lang="en-US" dirty="0" smtClean="0"/>
              <a:t>Handles tethering requests</a:t>
            </a:r>
          </a:p>
        </p:txBody>
      </p:sp>
    </p:spTree>
    <p:extLst>
      <p:ext uri="{BB962C8B-B14F-4D97-AF65-F5344CB8AC3E}">
        <p14:creationId xmlns:p14="http://schemas.microsoft.com/office/powerpoint/2010/main" val="27332236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Input Method Manager Service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Central system to the overall input method framework (IMF) architecture</a:t>
            </a:r>
          </a:p>
          <a:p>
            <a:r>
              <a:rPr lang="en-US" dirty="0" smtClean="0"/>
              <a:t>Arbitrates interaction between applications (each has a separate client) and the current input method</a:t>
            </a:r>
          </a:p>
          <a:p>
            <a:r>
              <a:rPr lang="en-US" dirty="0" smtClean="0"/>
              <a:t>Responsible for creating and running an input method (IME) to capture the actual input and translate it into text</a:t>
            </a:r>
          </a:p>
          <a:p>
            <a:r>
              <a:rPr lang="en-US" dirty="0" smtClean="0"/>
              <a:t>Allows multiple apps to requests input focus and control over the state of IME</a:t>
            </a:r>
          </a:p>
        </p:txBody>
      </p:sp>
    </p:spTree>
    <p:extLst>
      <p:ext uri="{BB962C8B-B14F-4D97-AF65-F5344CB8AC3E}">
        <p14:creationId xmlns:p14="http://schemas.microsoft.com/office/powerpoint/2010/main" val="259905718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UI Mode Manager Service</a:t>
            </a:r>
            <a:endParaRPr lang="en-US" dirty="0"/>
          </a:p>
        </p:txBody>
      </p:sp>
      <p:sp>
        <p:nvSpPr>
          <p:cNvPr id="3" name="Content Placeholder 2"/>
          <p:cNvSpPr>
            <a:spLocks noGrp="1"/>
          </p:cNvSpPr>
          <p:nvPr>
            <p:ph idx="1"/>
          </p:nvPr>
        </p:nvSpPr>
        <p:spPr/>
        <p:txBody>
          <a:bodyPr>
            <a:normAutofit/>
          </a:bodyPr>
          <a:lstStyle/>
          <a:p>
            <a:r>
              <a:rPr lang="en-US" dirty="0" smtClean="0"/>
              <a:t>Provides access to the system UI mode</a:t>
            </a:r>
          </a:p>
          <a:p>
            <a:r>
              <a:rPr lang="en-US" dirty="0" smtClean="0"/>
              <a:t>Enable/disable car-mode</a:t>
            </a:r>
          </a:p>
          <a:p>
            <a:r>
              <a:rPr lang="en-US" dirty="0" smtClean="0"/>
              <a:t>Enable/disable night-mode</a:t>
            </a:r>
          </a:p>
          <a:p>
            <a:r>
              <a:rPr lang="en-US" dirty="0" smtClean="0"/>
              <a:t>System uses it to implement automatic UI mode changes</a:t>
            </a:r>
          </a:p>
          <a:p>
            <a:r>
              <a:rPr lang="en-US" dirty="0" smtClean="0"/>
              <a:t>Apps use it to manually control UI modes of the device</a:t>
            </a:r>
          </a:p>
        </p:txBody>
      </p:sp>
    </p:spTree>
    <p:extLst>
      <p:ext uri="{BB962C8B-B14F-4D97-AF65-F5344CB8AC3E}">
        <p14:creationId xmlns:p14="http://schemas.microsoft.com/office/powerpoint/2010/main" val="250839096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Download Manager Service</a:t>
            </a:r>
            <a:endParaRPr lang="en-US" dirty="0"/>
          </a:p>
        </p:txBody>
      </p:sp>
      <p:sp>
        <p:nvSpPr>
          <p:cNvPr id="3" name="Content Placeholder 2"/>
          <p:cNvSpPr>
            <a:spLocks noGrp="1"/>
          </p:cNvSpPr>
          <p:nvPr>
            <p:ph idx="1"/>
          </p:nvPr>
        </p:nvSpPr>
        <p:spPr/>
        <p:txBody>
          <a:bodyPr>
            <a:normAutofit lnSpcReduction="10000"/>
          </a:bodyPr>
          <a:lstStyle/>
          <a:p>
            <a:r>
              <a:rPr lang="en-US" dirty="0" smtClean="0"/>
              <a:t>Handles long-running HTTP downloads</a:t>
            </a:r>
          </a:p>
          <a:p>
            <a:r>
              <a:rPr lang="en-US" dirty="0" smtClean="0"/>
              <a:t>Clients request that a URI be downloaded to a particular destination file</a:t>
            </a:r>
          </a:p>
          <a:p>
            <a:r>
              <a:rPr lang="en-US" dirty="0" smtClean="0"/>
              <a:t>The download manager handles the download in the background, taking care of HTTP interactions and retrying downloads after failures or across connectivity changes and system reboots</a:t>
            </a:r>
          </a:p>
          <a:p>
            <a:r>
              <a:rPr lang="en-US" dirty="0" smtClean="0"/>
              <a:t>New as of Gingerbread (2.3, API 9)</a:t>
            </a:r>
          </a:p>
        </p:txBody>
      </p:sp>
    </p:spTree>
    <p:extLst>
      <p:ext uri="{BB962C8B-B14F-4D97-AF65-F5344CB8AC3E}">
        <p14:creationId xmlns:p14="http://schemas.microsoft.com/office/powerpoint/2010/main" val="391582833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hlinkClick r:id="rId2"/>
              </a:rPr>
              <a:t>Storage</a:t>
            </a:r>
            <a:r>
              <a:rPr lang="en-US" dirty="0" smtClean="0"/>
              <a:t> </a:t>
            </a:r>
            <a:r>
              <a:rPr lang="en-US" dirty="0" smtClean="0">
                <a:hlinkClick r:id="rId3"/>
              </a:rPr>
              <a:t>Manager</a:t>
            </a:r>
            <a:r>
              <a:rPr lang="en-US" dirty="0" smtClean="0"/>
              <a:t> Service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Handles storage-related items such as Opaque Binary Blobs (OBBs)</a:t>
            </a:r>
          </a:p>
          <a:p>
            <a:r>
              <a:rPr lang="en-US" dirty="0" smtClean="0"/>
              <a:t>Can create an </a:t>
            </a:r>
            <a:r>
              <a:rPr lang="en-US" dirty="0" err="1" smtClean="0"/>
              <a:t>obb</a:t>
            </a:r>
            <a:r>
              <a:rPr lang="en-US" dirty="0" smtClean="0"/>
              <a:t> with </a:t>
            </a:r>
            <a:r>
              <a:rPr lang="en-US" dirty="0" smtClean="0">
                <a:hlinkClick r:id="rId4"/>
              </a:rPr>
              <a:t>mkobb.sh</a:t>
            </a:r>
            <a:endParaRPr lang="en-US" dirty="0" smtClean="0"/>
          </a:p>
          <a:p>
            <a:r>
              <a:rPr lang="en-US" dirty="0" smtClean="0"/>
              <a:t>"OBBs contain a </a:t>
            </a:r>
            <a:r>
              <a:rPr lang="en-US" dirty="0" err="1" smtClean="0"/>
              <a:t>filesystem</a:t>
            </a:r>
            <a:r>
              <a:rPr lang="en-US" dirty="0" smtClean="0"/>
              <a:t> that maybe be encrypted on disk and mounted on-demand from an application. OBBs are a good way of providing large amounts of binary assets without packaging them into APKs as they may be multiple gigabytes in size. However, due to their size, they’re most likely stored in a shared storage pool accessible from all programs. The system does not guarantee the security of the OBB file itself. . . "</a:t>
            </a:r>
          </a:p>
          <a:p>
            <a:r>
              <a:rPr lang="en-US" dirty="0" smtClean="0"/>
              <a:t>E.g. great for GPS/Mapping applications that need support for off-line maps</a:t>
            </a:r>
          </a:p>
          <a:p>
            <a:r>
              <a:rPr lang="en-US" dirty="0" smtClean="0"/>
              <a:t>New as of Gingerbread (2.3, API 9)</a:t>
            </a:r>
          </a:p>
        </p:txBody>
      </p:sp>
    </p:spTree>
    <p:extLst>
      <p:ext uri="{BB962C8B-B14F-4D97-AF65-F5344CB8AC3E}">
        <p14:creationId xmlns:p14="http://schemas.microsoft.com/office/powerpoint/2010/main" val="23495548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a:t>
            </a:r>
            <a:r>
              <a:rPr lang="en-US" baseline="0" dirty="0" smtClean="0"/>
              <a:t> Developer Never ‘sees’ Linux</a:t>
            </a:r>
            <a:endParaRPr lang="en-US" dirty="0"/>
          </a:p>
        </p:txBody>
      </p:sp>
      <p:sp>
        <p:nvSpPr>
          <p:cNvPr id="3" name="Content Placeholder 2"/>
          <p:cNvSpPr>
            <a:spLocks noGrp="1"/>
          </p:cNvSpPr>
          <p:nvPr>
            <p:ph idx="1"/>
          </p:nvPr>
        </p:nvSpPr>
        <p:spPr/>
        <p:txBody>
          <a:bodyPr>
            <a:normAutofit lnSpcReduction="10000"/>
          </a:bodyPr>
          <a:lstStyle/>
          <a:p>
            <a:r>
              <a:rPr lang="en-US" dirty="0" smtClean="0"/>
              <a:t>They’re at</a:t>
            </a:r>
            <a:r>
              <a:rPr lang="en-US" baseline="0" dirty="0" smtClean="0"/>
              <a:t> the top of the cake looking down at the next layer.</a:t>
            </a:r>
          </a:p>
          <a:p>
            <a:r>
              <a:rPr lang="en-US" baseline="0" dirty="0" smtClean="0"/>
              <a:t>However they are affected by Linux</a:t>
            </a:r>
          </a:p>
          <a:p>
            <a:pPr lvl="1"/>
            <a:r>
              <a:rPr lang="en-US" dirty="0" smtClean="0"/>
              <a:t>Security – sandboxing</a:t>
            </a:r>
          </a:p>
          <a:p>
            <a:pPr lvl="2"/>
            <a:r>
              <a:rPr lang="en-US" dirty="0" smtClean="0"/>
              <a:t>Each</a:t>
            </a:r>
            <a:r>
              <a:rPr lang="en-US" baseline="0" dirty="0" smtClean="0"/>
              <a:t> app has a unique UID</a:t>
            </a:r>
          </a:p>
          <a:p>
            <a:pPr lvl="2"/>
            <a:r>
              <a:rPr lang="en-US" baseline="0" dirty="0" smtClean="0"/>
              <a:t>Each app has a unique directory for its data that it owns</a:t>
            </a:r>
          </a:p>
          <a:p>
            <a:pPr lvl="2"/>
            <a:r>
              <a:rPr lang="en-US" baseline="0" dirty="0" smtClean="0"/>
              <a:t>Private to that UID using </a:t>
            </a:r>
            <a:r>
              <a:rPr lang="en-US" baseline="0" dirty="0" err="1" smtClean="0"/>
              <a:t>filesystem</a:t>
            </a:r>
            <a:r>
              <a:rPr lang="en-US" baseline="0" dirty="0" smtClean="0"/>
              <a:t> permissions</a:t>
            </a:r>
          </a:p>
          <a:p>
            <a:pPr lvl="1"/>
            <a:r>
              <a:rPr lang="en-US" dirty="0" smtClean="0"/>
              <a:t>We’ll explore this in this class</a:t>
            </a:r>
          </a:p>
          <a:p>
            <a:pPr lvl="2"/>
            <a:r>
              <a:rPr lang="en-US" dirty="0" smtClean="0"/>
              <a:t>Example:</a:t>
            </a:r>
            <a:r>
              <a:rPr lang="en-US" baseline="0" dirty="0" smtClean="0"/>
              <a:t> </a:t>
            </a:r>
            <a:r>
              <a:rPr lang="en-US" dirty="0" smtClean="0"/>
              <a:t>restricting networking &amp; </a:t>
            </a:r>
            <a:r>
              <a:rPr lang="en-US" dirty="0" err="1" smtClean="0"/>
              <a:t>bluetooth</a:t>
            </a:r>
            <a:r>
              <a:rPr lang="en-US" dirty="0" smtClean="0"/>
              <a:t> access done with</a:t>
            </a:r>
            <a:r>
              <a:rPr lang="en-US" baseline="0" dirty="0" smtClean="0"/>
              <a:t> Linux permissions</a:t>
            </a:r>
          </a:p>
        </p:txBody>
      </p:sp>
    </p:spTree>
    <p:extLst>
      <p:ext uri="{BB962C8B-B14F-4D97-AF65-F5344CB8AC3E}">
        <p14:creationId xmlns:p14="http://schemas.microsoft.com/office/powerpoint/2010/main" val="259820583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Audio Manager Service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Provides access to volume and ringer mode control</a:t>
            </a:r>
          </a:p>
          <a:p>
            <a:r>
              <a:rPr lang="en-US" dirty="0" smtClean="0"/>
              <a:t>Allows management/querying for the state of the audio system</a:t>
            </a:r>
          </a:p>
          <a:p>
            <a:r>
              <a:rPr lang="en-US" dirty="0" smtClean="0"/>
              <a:t>Set/Get the current mode: normal, ringtone, in-call, in-communications</a:t>
            </a:r>
          </a:p>
          <a:p>
            <a:r>
              <a:rPr lang="en-US" dirty="0" smtClean="0"/>
              <a:t>Set/Get the current ringer mode: normal, silent, vibrate</a:t>
            </a:r>
          </a:p>
          <a:p>
            <a:r>
              <a:rPr lang="en-US" dirty="0" smtClean="0"/>
              <a:t>Set/Get the state of audio channels: speaker, </a:t>
            </a:r>
            <a:r>
              <a:rPr lang="en-US" dirty="0" err="1" smtClean="0"/>
              <a:t>bluetooth</a:t>
            </a:r>
            <a:r>
              <a:rPr lang="en-US" dirty="0" smtClean="0"/>
              <a:t> headset, wired headset, speakerphone</a:t>
            </a:r>
          </a:p>
          <a:p>
            <a:r>
              <a:rPr lang="en-US" dirty="0" smtClean="0"/>
              <a:t>Set/Get the volume</a:t>
            </a:r>
          </a:p>
          <a:p>
            <a:r>
              <a:rPr lang="en-US" dirty="0" smtClean="0"/>
              <a:t>Get audio focus requests</a:t>
            </a:r>
          </a:p>
          <a:p>
            <a:r>
              <a:rPr lang="en-US" dirty="0" smtClean="0"/>
              <a:t>Allows playing of sound effects: clicks, key-presses, navigation, etc.</a:t>
            </a:r>
          </a:p>
        </p:txBody>
      </p:sp>
    </p:spTree>
    <p:extLst>
      <p:ext uri="{BB962C8B-B14F-4D97-AF65-F5344CB8AC3E}">
        <p14:creationId xmlns:p14="http://schemas.microsoft.com/office/powerpoint/2010/main" val="279711538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Window Manager Service</a:t>
            </a:r>
            <a:endParaRPr lang="en-US" dirty="0"/>
          </a:p>
        </p:txBody>
      </p:sp>
      <p:sp>
        <p:nvSpPr>
          <p:cNvPr id="3" name="Content Placeholder 2"/>
          <p:cNvSpPr>
            <a:spLocks noGrp="1"/>
          </p:cNvSpPr>
          <p:nvPr>
            <p:ph idx="1"/>
          </p:nvPr>
        </p:nvSpPr>
        <p:spPr/>
        <p:txBody>
          <a:bodyPr>
            <a:normAutofit/>
          </a:bodyPr>
          <a:lstStyle/>
          <a:p>
            <a:r>
              <a:rPr lang="en-US" dirty="0" smtClean="0"/>
              <a:t>Manages windows (z-order) composed in a surface</a:t>
            </a:r>
          </a:p>
          <a:p>
            <a:r>
              <a:rPr lang="en-US" dirty="0" smtClean="0"/>
              <a:t>Allows us to place custom views (windows)</a:t>
            </a:r>
          </a:p>
        </p:txBody>
      </p:sp>
    </p:spTree>
    <p:extLst>
      <p:ext uri="{BB962C8B-B14F-4D97-AF65-F5344CB8AC3E}">
        <p14:creationId xmlns:p14="http://schemas.microsoft.com/office/powerpoint/2010/main" val="366664882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Layout </a:t>
            </a:r>
            <a:r>
              <a:rPr lang="en-US" dirty="0" err="1" smtClean="0"/>
              <a:t>Inflater</a:t>
            </a:r>
            <a:r>
              <a:rPr lang="en-US" dirty="0" smtClean="0"/>
              <a:t> Manager Service</a:t>
            </a:r>
            <a:endParaRPr lang="en-US" dirty="0"/>
          </a:p>
        </p:txBody>
      </p:sp>
      <p:sp>
        <p:nvSpPr>
          <p:cNvPr id="3" name="Content Placeholder 2"/>
          <p:cNvSpPr>
            <a:spLocks noGrp="1"/>
          </p:cNvSpPr>
          <p:nvPr>
            <p:ph idx="1"/>
          </p:nvPr>
        </p:nvSpPr>
        <p:spPr/>
        <p:txBody>
          <a:bodyPr>
            <a:normAutofit/>
          </a:bodyPr>
          <a:lstStyle/>
          <a:p>
            <a:r>
              <a:rPr lang="en-US" dirty="0" smtClean="0"/>
              <a:t>Used to instantiate layout XML files into its corresponding View object trees</a:t>
            </a:r>
          </a:p>
        </p:txBody>
      </p:sp>
    </p:spTree>
    <p:extLst>
      <p:ext uri="{BB962C8B-B14F-4D97-AF65-F5344CB8AC3E}">
        <p14:creationId xmlns:p14="http://schemas.microsoft.com/office/powerpoint/2010/main" val="356720002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Resource Manager Service</a:t>
            </a:r>
            <a:endParaRPr lang="en-US" dirty="0"/>
          </a:p>
        </p:txBody>
      </p:sp>
      <p:sp>
        <p:nvSpPr>
          <p:cNvPr id="3" name="Content Placeholder 2"/>
          <p:cNvSpPr>
            <a:spLocks noGrp="1"/>
          </p:cNvSpPr>
          <p:nvPr>
            <p:ph idx="1"/>
          </p:nvPr>
        </p:nvSpPr>
        <p:spPr/>
        <p:txBody>
          <a:bodyPr>
            <a:normAutofit/>
          </a:bodyPr>
          <a:lstStyle/>
          <a:p>
            <a:r>
              <a:rPr lang="en-US" dirty="0" smtClean="0"/>
              <a:t>Provides access to non-code resources such as localized strings, graphics, and layout files</a:t>
            </a:r>
          </a:p>
        </p:txBody>
      </p:sp>
    </p:spTree>
    <p:extLst>
      <p:ext uri="{BB962C8B-B14F-4D97-AF65-F5344CB8AC3E}">
        <p14:creationId xmlns:p14="http://schemas.microsoft.com/office/powerpoint/2010/main" val="146860230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Additional Manager Services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Lights Service: handles status lights on the device</a:t>
            </a:r>
          </a:p>
          <a:p>
            <a:r>
              <a:rPr lang="en-US" dirty="0" smtClean="0"/>
              <a:t>Throttle Service: answers queries about data transfer amounts and throttling</a:t>
            </a:r>
          </a:p>
          <a:p>
            <a:r>
              <a:rPr lang="en-US" dirty="0" smtClean="0"/>
              <a:t>Mount Service: mount/</a:t>
            </a:r>
            <a:r>
              <a:rPr lang="en-US" dirty="0" err="1" smtClean="0"/>
              <a:t>unmount</a:t>
            </a:r>
            <a:r>
              <a:rPr lang="en-US" dirty="0" smtClean="0"/>
              <a:t> removable storage</a:t>
            </a:r>
          </a:p>
          <a:p>
            <a:r>
              <a:rPr lang="en-US" dirty="0" smtClean="0"/>
              <a:t>Battery Service: reports on battery health/status</a:t>
            </a:r>
          </a:p>
          <a:p>
            <a:r>
              <a:rPr lang="en-US" dirty="0" smtClean="0"/>
              <a:t>Wallpaper Service: manages changes to the wallpaper</a:t>
            </a:r>
          </a:p>
          <a:p>
            <a:r>
              <a:rPr lang="en-US" dirty="0" smtClean="0"/>
              <a:t>Backup Agent: provides remote backup/restore capabilities</a:t>
            </a:r>
          </a:p>
          <a:p>
            <a:r>
              <a:rPr lang="en-US" dirty="0" smtClean="0"/>
              <a:t>Bluetooth Service: manages </a:t>
            </a:r>
            <a:r>
              <a:rPr lang="en-US" dirty="0" err="1" smtClean="0"/>
              <a:t>bluetooth</a:t>
            </a:r>
            <a:r>
              <a:rPr lang="en-US" dirty="0" smtClean="0"/>
              <a:t> pairings</a:t>
            </a:r>
          </a:p>
          <a:p>
            <a:r>
              <a:rPr lang="en-US" dirty="0" smtClean="0"/>
              <a:t>Headset, Dock, USB Observers: observe specific device connections</a:t>
            </a:r>
          </a:p>
        </p:txBody>
      </p:sp>
    </p:spTree>
    <p:extLst>
      <p:ext uri="{BB962C8B-B14F-4D97-AF65-F5344CB8AC3E}">
        <p14:creationId xmlns:p14="http://schemas.microsoft.com/office/powerpoint/2010/main" val="23942919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Application Layer</a:t>
            </a:r>
            <a:endParaRPr lang="en-US" dirty="0"/>
          </a:p>
        </p:txBody>
      </p:sp>
      <p:sp>
        <p:nvSpPr>
          <p:cNvPr id="4" name="Subtitle 3"/>
          <p:cNvSpPr>
            <a:spLocks noGrp="1"/>
          </p:cNvSpPr>
          <p:nvPr>
            <p:ph type="subTitle" idx="1"/>
          </p:nvPr>
        </p:nvSpPr>
        <p:spPr/>
        <p:txBody>
          <a:bodyPr/>
          <a:lstStyle/>
          <a:p>
            <a:endParaRPr lang="en-US"/>
          </a:p>
        </p:txBody>
      </p:sp>
      <p:pic>
        <p:nvPicPr>
          <p:cNvPr id="5" name="Picture 4" descr="C:\Users\john\AppData\Local\Microsoft\Windows\Temporary Internet Files\Content.IE5\2RGNQGV3\MC900432674[1].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7200" y="5867400"/>
            <a:ext cx="1142857" cy="1142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355186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p:txBody>
          <a:bodyPr>
            <a:normAutofit fontScale="55000" lnSpcReduction="20000"/>
          </a:bodyPr>
          <a:lstStyle/>
          <a:p>
            <a:pPr lvl="0"/>
            <a:r>
              <a:rPr lang="en-US" dirty="0" smtClean="0"/>
              <a:t>Android ships with a number of built-in "applications"</a:t>
            </a:r>
          </a:p>
          <a:p>
            <a:pPr lvl="1"/>
            <a:r>
              <a:rPr lang="en-US" dirty="0" smtClean="0"/>
              <a:t>These are stored on the read-only /system/ partition under /system/app</a:t>
            </a:r>
          </a:p>
          <a:p>
            <a:pPr lvl="1"/>
            <a:r>
              <a:rPr lang="en-US" dirty="0" smtClean="0"/>
              <a:t>Cannot be uninstalled without re-flashing the ROM</a:t>
            </a:r>
          </a:p>
          <a:p>
            <a:r>
              <a:rPr lang="en-US" dirty="0" smtClean="0"/>
              <a:t>An Android application is a loose set of components, which may be used as</a:t>
            </a:r>
          </a:p>
          <a:p>
            <a:pPr lvl="1"/>
            <a:r>
              <a:rPr lang="en-US" dirty="0" smtClean="0"/>
              <a:t>A single independent cohesive unit (a "traditional" application)</a:t>
            </a:r>
          </a:p>
          <a:p>
            <a:pPr lvl="1"/>
            <a:r>
              <a:rPr lang="en-US" dirty="0" smtClean="0"/>
              <a:t>A set to re-usable modules used by other applications via binder and/or Intents (in form of an API)</a:t>
            </a:r>
          </a:p>
          <a:p>
            <a:pPr lvl="1"/>
            <a:r>
              <a:rPr lang="en-US" dirty="0" smtClean="0"/>
              <a:t>A combination of the two</a:t>
            </a:r>
          </a:p>
          <a:p>
            <a:r>
              <a:rPr lang="en-US" dirty="0" smtClean="0"/>
              <a:t>Applications are distributed as APKs (ZIP-compressed .</a:t>
            </a:r>
            <a:r>
              <a:rPr lang="en-US" dirty="0" err="1" smtClean="0"/>
              <a:t>apk</a:t>
            </a:r>
            <a:r>
              <a:rPr lang="en-US" dirty="0" smtClean="0"/>
              <a:t> files) consisting of</a:t>
            </a:r>
          </a:p>
          <a:p>
            <a:pPr lvl="1"/>
            <a:r>
              <a:rPr lang="en-US" dirty="0" smtClean="0"/>
              <a:t>AndroidManifest.xml configuration file</a:t>
            </a:r>
          </a:p>
          <a:p>
            <a:pPr lvl="1"/>
            <a:r>
              <a:rPr lang="en-US" dirty="0" err="1" smtClean="0"/>
              <a:t>Dalvik</a:t>
            </a:r>
            <a:r>
              <a:rPr lang="en-US" dirty="0" smtClean="0"/>
              <a:t> byte-code (</a:t>
            </a:r>
            <a:r>
              <a:rPr lang="en-US" dirty="0" err="1" smtClean="0"/>
              <a:t>classes.dex</a:t>
            </a:r>
            <a:r>
              <a:rPr lang="en-US" dirty="0" smtClean="0"/>
              <a:t>)</a:t>
            </a:r>
          </a:p>
          <a:p>
            <a:pPr lvl="1"/>
            <a:r>
              <a:rPr lang="en-US" dirty="0" smtClean="0"/>
              <a:t>Optional native code as shared libraries (typically compiled for ARM)</a:t>
            </a:r>
          </a:p>
          <a:p>
            <a:pPr lvl="1"/>
            <a:r>
              <a:rPr lang="en-US" dirty="0" smtClean="0"/>
              <a:t>Optional resources including layout/menu/preference definitions, </a:t>
            </a:r>
            <a:r>
              <a:rPr lang="en-US" dirty="0" err="1" smtClean="0"/>
              <a:t>drawables</a:t>
            </a:r>
            <a:r>
              <a:rPr lang="en-US" dirty="0" smtClean="0"/>
              <a:t>, text, audio, styles, etc.</a:t>
            </a:r>
          </a:p>
          <a:p>
            <a:pPr lvl="1"/>
            <a:r>
              <a:rPr lang="en-US" dirty="0" smtClean="0"/>
              <a:t>Optional assets</a:t>
            </a:r>
          </a:p>
          <a:p>
            <a:pPr lvl="1"/>
            <a:r>
              <a:rPr lang="en-US" dirty="0" smtClean="0"/>
              <a:t>Signature/public key (used for signing)</a:t>
            </a:r>
          </a:p>
        </p:txBody>
      </p:sp>
    </p:spTree>
    <p:extLst>
      <p:ext uri="{BB962C8B-B14F-4D97-AF65-F5344CB8AC3E}">
        <p14:creationId xmlns:p14="http://schemas.microsoft.com/office/powerpoint/2010/main" val="300587045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Android Built-in Applications</a:t>
            </a:r>
            <a:endParaRPr lang="en-US" dirty="0"/>
          </a:p>
        </p:txBody>
      </p:sp>
      <p:sp>
        <p:nvSpPr>
          <p:cNvPr id="3" name="Content Placeholder 2"/>
          <p:cNvSpPr>
            <a:spLocks noGrp="1"/>
          </p:cNvSpPr>
          <p:nvPr>
            <p:ph sz="half" idx="1"/>
          </p:nvPr>
        </p:nvSpPr>
        <p:spPr/>
        <p:txBody>
          <a:bodyPr>
            <a:normAutofit fontScale="62500" lnSpcReduction="20000"/>
          </a:bodyPr>
          <a:lstStyle/>
          <a:p>
            <a:r>
              <a:rPr lang="en-US" dirty="0" err="1" smtClean="0"/>
              <a:t>AccountsAndSyncSettings</a:t>
            </a:r>
            <a:endParaRPr lang="en-US" dirty="0" smtClean="0"/>
          </a:p>
          <a:p>
            <a:r>
              <a:rPr lang="en-US" dirty="0" smtClean="0"/>
              <a:t>Bluetooth</a:t>
            </a:r>
          </a:p>
          <a:p>
            <a:r>
              <a:rPr lang="en-US" dirty="0" smtClean="0"/>
              <a:t>Browser</a:t>
            </a:r>
          </a:p>
          <a:p>
            <a:r>
              <a:rPr lang="en-US" dirty="0" smtClean="0">
                <a:hlinkClick r:id="rId2"/>
              </a:rPr>
              <a:t>Calculator</a:t>
            </a:r>
            <a:endParaRPr lang="en-US" dirty="0" smtClean="0"/>
          </a:p>
          <a:p>
            <a:r>
              <a:rPr lang="en-US" dirty="0" smtClean="0"/>
              <a:t>Calendar</a:t>
            </a:r>
          </a:p>
          <a:p>
            <a:r>
              <a:rPr lang="en-US" dirty="0" smtClean="0"/>
              <a:t>Camera</a:t>
            </a:r>
          </a:p>
          <a:p>
            <a:r>
              <a:rPr lang="en-US" dirty="0" err="1" smtClean="0"/>
              <a:t>CertInstaller</a:t>
            </a:r>
            <a:endParaRPr lang="en-US" dirty="0" smtClean="0"/>
          </a:p>
          <a:p>
            <a:r>
              <a:rPr lang="en-US" dirty="0" smtClean="0"/>
              <a:t>Contacts</a:t>
            </a:r>
          </a:p>
          <a:p>
            <a:r>
              <a:rPr lang="en-US" dirty="0" err="1" smtClean="0"/>
              <a:t>DeskClock</a:t>
            </a:r>
            <a:endParaRPr lang="en-US" dirty="0" smtClean="0"/>
          </a:p>
          <a:p>
            <a:r>
              <a:rPr lang="en-US" dirty="0" smtClean="0"/>
              <a:t>Email</a:t>
            </a:r>
          </a:p>
          <a:p>
            <a:r>
              <a:rPr lang="en-US" dirty="0" smtClean="0"/>
              <a:t>Gallery</a:t>
            </a:r>
          </a:p>
          <a:p>
            <a:r>
              <a:rPr lang="en-US" dirty="0" smtClean="0"/>
              <a:t>Launcher2</a:t>
            </a:r>
          </a:p>
          <a:p>
            <a:r>
              <a:rPr lang="en-US" dirty="0" smtClean="0"/>
              <a:t>Gallery3D</a:t>
            </a:r>
          </a:p>
          <a:p>
            <a:r>
              <a:rPr lang="en-US" dirty="0" err="1" smtClean="0"/>
              <a:t>HTMLViewer</a:t>
            </a:r>
            <a:endParaRPr lang="en-US" dirty="0" smtClean="0"/>
          </a:p>
          <a:p>
            <a:r>
              <a:rPr lang="en-US" dirty="0" smtClean="0"/>
              <a:t>Mms</a:t>
            </a:r>
          </a:p>
        </p:txBody>
      </p:sp>
      <p:sp>
        <p:nvSpPr>
          <p:cNvPr id="4" name="Content Placeholder 3"/>
          <p:cNvSpPr>
            <a:spLocks noGrp="1"/>
          </p:cNvSpPr>
          <p:nvPr>
            <p:ph sz="half" idx="2"/>
          </p:nvPr>
        </p:nvSpPr>
        <p:spPr/>
        <p:txBody>
          <a:bodyPr>
            <a:normAutofit fontScale="62500" lnSpcReduction="20000"/>
          </a:bodyPr>
          <a:lstStyle/>
          <a:p>
            <a:r>
              <a:rPr lang="en-US" dirty="0" smtClean="0"/>
              <a:t>Music</a:t>
            </a:r>
            <a:endParaRPr lang="en-US" dirty="0"/>
          </a:p>
          <a:p>
            <a:r>
              <a:rPr lang="en-US" dirty="0" err="1"/>
              <a:t>Nfc</a:t>
            </a:r>
            <a:endParaRPr lang="en-US" dirty="0"/>
          </a:p>
          <a:p>
            <a:r>
              <a:rPr lang="en-US" dirty="0" err="1"/>
              <a:t>PackageInstaller</a:t>
            </a:r>
            <a:endParaRPr lang="en-US" dirty="0"/>
          </a:p>
          <a:p>
            <a:r>
              <a:rPr lang="en-US" dirty="0"/>
              <a:t>Phone</a:t>
            </a:r>
          </a:p>
          <a:p>
            <a:r>
              <a:rPr lang="en-US" dirty="0" err="1"/>
              <a:t>Protips</a:t>
            </a:r>
            <a:endParaRPr lang="en-US" dirty="0"/>
          </a:p>
          <a:p>
            <a:r>
              <a:rPr lang="en-US" dirty="0"/>
              <a:t>Provision</a:t>
            </a:r>
          </a:p>
          <a:p>
            <a:r>
              <a:rPr lang="en-US" dirty="0" err="1"/>
              <a:t>QuickSearchBox</a:t>
            </a:r>
            <a:endParaRPr lang="en-US" dirty="0"/>
          </a:p>
          <a:p>
            <a:r>
              <a:rPr lang="en-US" dirty="0"/>
              <a:t>Settings</a:t>
            </a:r>
          </a:p>
          <a:p>
            <a:r>
              <a:rPr lang="en-US" dirty="0" err="1"/>
              <a:t>SoundRecorder</a:t>
            </a:r>
            <a:endParaRPr lang="en-US" dirty="0"/>
          </a:p>
          <a:p>
            <a:r>
              <a:rPr lang="en-US" dirty="0" err="1"/>
              <a:t>SpeechRecorder</a:t>
            </a:r>
            <a:endParaRPr lang="en-US" dirty="0"/>
          </a:p>
          <a:p>
            <a:r>
              <a:rPr lang="en-US" dirty="0" err="1"/>
              <a:t>Stk</a:t>
            </a:r>
            <a:endParaRPr lang="en-US" dirty="0"/>
          </a:p>
          <a:p>
            <a:r>
              <a:rPr lang="en-US" dirty="0"/>
              <a:t>Tag</a:t>
            </a:r>
          </a:p>
          <a:p>
            <a:r>
              <a:rPr lang="en-US" dirty="0" err="1"/>
              <a:t>VoiceDialer</a:t>
            </a:r>
            <a:endParaRPr lang="en-US" dirty="0"/>
          </a:p>
          <a:p>
            <a:r>
              <a:rPr lang="en-US" dirty="0"/>
              <a:t>OEM-specific application </a:t>
            </a:r>
            <a:r>
              <a:rPr lang="en-US" dirty="0" smtClean="0"/>
              <a:t>packages</a:t>
            </a:r>
          </a:p>
        </p:txBody>
      </p:sp>
    </p:spTree>
    <p:extLst>
      <p:ext uri="{BB962C8B-B14F-4D97-AF65-F5344CB8AC3E}">
        <p14:creationId xmlns:p14="http://schemas.microsoft.com/office/powerpoint/2010/main" val="236323533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Android Built-in Content Providers</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err="1" smtClean="0">
                <a:hlinkClick r:id="rId2"/>
              </a:rPr>
              <a:t>ApplicationsProvider</a:t>
            </a:r>
            <a:endParaRPr lang="en-US" dirty="0" smtClean="0"/>
          </a:p>
          <a:p>
            <a:pPr lvl="0"/>
            <a:r>
              <a:rPr lang="en-US" dirty="0" err="1" smtClean="0"/>
              <a:t>CalendarProvider</a:t>
            </a:r>
            <a:endParaRPr lang="en-US" dirty="0" smtClean="0"/>
          </a:p>
          <a:p>
            <a:pPr lvl="0"/>
            <a:r>
              <a:rPr lang="en-US" dirty="0" err="1" smtClean="0"/>
              <a:t>ContactsProvider</a:t>
            </a:r>
            <a:endParaRPr lang="en-US" dirty="0" smtClean="0"/>
          </a:p>
          <a:p>
            <a:pPr lvl="0"/>
            <a:r>
              <a:rPr lang="en-US" dirty="0" err="1" smtClean="0"/>
              <a:t>DownloadProvider</a:t>
            </a:r>
            <a:endParaRPr lang="en-US" dirty="0" smtClean="0"/>
          </a:p>
          <a:p>
            <a:pPr lvl="0"/>
            <a:r>
              <a:rPr lang="en-US" dirty="0" err="1" smtClean="0"/>
              <a:t>DrmProvider</a:t>
            </a:r>
            <a:endParaRPr lang="en-US" dirty="0" smtClean="0"/>
          </a:p>
          <a:p>
            <a:pPr lvl="0"/>
            <a:r>
              <a:rPr lang="en-US" dirty="0" err="1" smtClean="0"/>
              <a:t>MediaProvider</a:t>
            </a:r>
            <a:endParaRPr lang="en-US" dirty="0" smtClean="0"/>
          </a:p>
          <a:p>
            <a:pPr lvl="0"/>
            <a:r>
              <a:rPr lang="en-US" dirty="0" err="1" smtClean="0"/>
              <a:t>TelephonyProvider</a:t>
            </a:r>
            <a:endParaRPr lang="en-US" dirty="0" smtClean="0"/>
          </a:p>
          <a:p>
            <a:pPr lvl="0"/>
            <a:r>
              <a:rPr lang="en-US" dirty="0" err="1" smtClean="0"/>
              <a:t>UserDictionaryProvider</a:t>
            </a:r>
            <a:endParaRPr lang="en-US" dirty="0" smtClean="0"/>
          </a:p>
          <a:p>
            <a:pPr lvl="0"/>
            <a:r>
              <a:rPr lang="en-US" dirty="0" smtClean="0"/>
              <a:t>OEM-specific content providers</a:t>
            </a:r>
            <a:endParaRPr lang="en-US" dirty="0"/>
          </a:p>
        </p:txBody>
      </p:sp>
    </p:spTree>
    <p:extLst>
      <p:ext uri="{BB962C8B-B14F-4D97-AF65-F5344CB8AC3E}">
        <p14:creationId xmlns:p14="http://schemas.microsoft.com/office/powerpoint/2010/main" val="428629147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Android Built-in Input Methods</a:t>
            </a:r>
            <a:endParaRPr lang="en-US" dirty="0"/>
          </a:p>
        </p:txBody>
      </p:sp>
      <p:sp>
        <p:nvSpPr>
          <p:cNvPr id="3" name="Content Placeholder 2"/>
          <p:cNvSpPr>
            <a:spLocks noGrp="1"/>
          </p:cNvSpPr>
          <p:nvPr>
            <p:ph idx="1"/>
          </p:nvPr>
        </p:nvSpPr>
        <p:spPr/>
        <p:txBody>
          <a:bodyPr>
            <a:normAutofit/>
          </a:bodyPr>
          <a:lstStyle/>
          <a:p>
            <a:r>
              <a:rPr lang="en-US" dirty="0" err="1" smtClean="0">
                <a:hlinkClick r:id="rId2"/>
              </a:rPr>
              <a:t>LatinIME</a:t>
            </a:r>
            <a:endParaRPr lang="en-US" dirty="0" smtClean="0"/>
          </a:p>
          <a:p>
            <a:r>
              <a:rPr lang="en-US" dirty="0" err="1" smtClean="0"/>
              <a:t>OpenWnn</a:t>
            </a:r>
            <a:endParaRPr lang="en-US" dirty="0" smtClean="0"/>
          </a:p>
          <a:p>
            <a:r>
              <a:rPr lang="en-US" dirty="0" err="1" smtClean="0"/>
              <a:t>PinyinIME</a:t>
            </a:r>
            <a:endParaRPr lang="en-US" dirty="0" smtClean="0"/>
          </a:p>
          <a:p>
            <a:r>
              <a:rPr lang="en-US" dirty="0" smtClean="0"/>
              <a:t>OEM-specific input methods (like </a:t>
            </a:r>
            <a:r>
              <a:rPr lang="en-US" dirty="0" err="1" smtClean="0"/>
              <a:t>Swype</a:t>
            </a:r>
            <a:r>
              <a:rPr lang="en-US" dirty="0" smtClean="0"/>
              <a:t>)</a:t>
            </a:r>
          </a:p>
        </p:txBody>
      </p:sp>
    </p:spTree>
    <p:extLst>
      <p:ext uri="{BB962C8B-B14F-4D97-AF65-F5344CB8AC3E}">
        <p14:creationId xmlns:p14="http://schemas.microsoft.com/office/powerpoint/2010/main" val="37266903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9319</TotalTime>
  <Words>5469</Words>
  <Application>Microsoft Office PowerPoint</Application>
  <PresentationFormat>On-screen Show (4:3)</PresentationFormat>
  <Paragraphs>966</Paragraphs>
  <Slides>100</Slides>
  <Notes>36</Notes>
  <HiddenSlides>0</HiddenSlides>
  <MMClips>0</MMClips>
  <ScaleCrop>false</ScaleCrop>
  <HeadingPairs>
    <vt:vector size="4" baseType="variant">
      <vt:variant>
        <vt:lpstr>Theme</vt:lpstr>
      </vt:variant>
      <vt:variant>
        <vt:i4>1</vt:i4>
      </vt:variant>
      <vt:variant>
        <vt:lpstr>Slide Titles</vt:lpstr>
      </vt:variant>
      <vt:variant>
        <vt:i4>100</vt:i4>
      </vt:variant>
    </vt:vector>
  </HeadingPairs>
  <TitlesOfParts>
    <vt:vector size="101" baseType="lpstr">
      <vt:lpstr>Office Theme</vt:lpstr>
      <vt:lpstr>Android Internals Android Stack</vt:lpstr>
      <vt:lpstr>Android Layer Cake</vt:lpstr>
      <vt:lpstr>Linux Kernel Layer</vt:lpstr>
      <vt:lpstr>Linux Kernel Layer</vt:lpstr>
      <vt:lpstr>Android Forks the Linux Kernel</vt:lpstr>
      <vt:lpstr>Base Kernel / Android Version Map</vt:lpstr>
      <vt:lpstr>Android isn’t like other Linux Distributions</vt:lpstr>
      <vt:lpstr>Advantages of Using Linux</vt:lpstr>
      <vt:lpstr>App Developer Never ‘sees’ Linux</vt:lpstr>
      <vt:lpstr>Android Documentation</vt:lpstr>
      <vt:lpstr>git repositories for Kernel Source</vt:lpstr>
      <vt:lpstr>Android Linux Kernel Config Options</vt:lpstr>
      <vt:lpstr>Modifications to Stock Linux Kernel</vt:lpstr>
      <vt:lpstr>Binder IPC</vt:lpstr>
      <vt:lpstr>Ashmem (Anonymous Shared MEMory)</vt:lpstr>
      <vt:lpstr>Pmem</vt:lpstr>
      <vt:lpstr>Wakelocks</vt:lpstr>
      <vt:lpstr>Wakelocks (cont.)</vt:lpstr>
      <vt:lpstr>Wakelocks (cont.)</vt:lpstr>
      <vt:lpstr>Alarm</vt:lpstr>
      <vt:lpstr>Low Memory Killer (implementation)</vt:lpstr>
      <vt:lpstr>Low Memory Killer (oom_adj)</vt:lpstr>
      <vt:lpstr>Low Memory Killer (process states)</vt:lpstr>
      <vt:lpstr>Low Memory Killer (state prioritization)</vt:lpstr>
      <vt:lpstr>Low Memory Killer (memory prioritization)</vt:lpstr>
      <vt:lpstr>Logger</vt:lpstr>
      <vt:lpstr>Logger</vt:lpstr>
      <vt:lpstr>Paranoid Network Security</vt:lpstr>
      <vt:lpstr>Other Kernel Changes</vt:lpstr>
      <vt:lpstr>Native Layer</vt:lpstr>
      <vt:lpstr>Native Layer</vt:lpstr>
      <vt:lpstr>glibc != libc == bionic</vt:lpstr>
      <vt:lpstr>HAL – Hardware Abstraction Layer</vt:lpstr>
      <vt:lpstr>HAL – Hardware Abstraction Layer</vt:lpstr>
      <vt:lpstr>HAL – Hardware Abstraction Layer</vt:lpstr>
      <vt:lpstr>HAL – Hardware Abstraction Layer</vt:lpstr>
      <vt:lpstr>HAL – Hardware Abstraction Layer</vt:lpstr>
      <vt:lpstr>initd daemons</vt:lpstr>
      <vt:lpstr>/system/bin/servicemanager</vt:lpstr>
      <vt:lpstr>/system/bin/vold</vt:lpstr>
      <vt:lpstr>/system/bin/rild</vt:lpstr>
      <vt:lpstr>/system/bin/netd</vt:lpstr>
      <vt:lpstr>/system/bin/mediaserver</vt:lpstr>
      <vt:lpstr>/system/bin/installd</vt:lpstr>
      <vt:lpstr>/system/bin/keystore</vt:lpstr>
      <vt:lpstr>/system/bin/debuggerd</vt:lpstr>
      <vt:lpstr>/system/bin/wpa_supplicant</vt:lpstr>
      <vt:lpstr>/system/bin/dhcpd</vt:lpstr>
      <vt:lpstr>BlueZ (Bluetooth support daemons)</vt:lpstr>
      <vt:lpstr>/system/bin/racoon</vt:lpstr>
      <vt:lpstr>/system/ueventd</vt:lpstr>
      <vt:lpstr>/sbin/adbd</vt:lpstr>
      <vt:lpstr>Vendor-specific daemons</vt:lpstr>
      <vt:lpstr>Other daemons</vt:lpstr>
      <vt:lpstr>Flingers</vt:lpstr>
      <vt:lpstr>SurfaceFlinger</vt:lpstr>
      <vt:lpstr>AudioFlinger</vt:lpstr>
      <vt:lpstr>Porting Guide</vt:lpstr>
      <vt:lpstr>Embedded Libraries</vt:lpstr>
      <vt:lpstr>Dalvik</vt:lpstr>
      <vt:lpstr>What is Dalvik?</vt:lpstr>
      <vt:lpstr>Why not Java SE?</vt:lpstr>
      <vt:lpstr>Why not Java ME?</vt:lpstr>
      <vt:lpstr>Optimized for embedded environment</vt:lpstr>
      <vt:lpstr>Minimal-memory footprint while providing a secure sandboxing model</vt:lpstr>
      <vt:lpstr>Each app runs in a separate instance of Dalvik</vt:lpstr>
      <vt:lpstr>Register-based fixed-width CPU-optimized byte-code interpreter</vt:lpstr>
      <vt:lpstr>With JIT support, as of Froyo</vt:lpstr>
      <vt:lpstr>Core libraries based on Java SE 5</vt:lpstr>
      <vt:lpstr>Android Application Framework Layer</vt:lpstr>
      <vt:lpstr>Android Application Framework</vt:lpstr>
      <vt:lpstr>Architectural Overview</vt:lpstr>
      <vt:lpstr>Activity Manager Service</vt:lpstr>
      <vt:lpstr>Package Manager Service</vt:lpstr>
      <vt:lpstr>Power Manager Service</vt:lpstr>
      <vt:lpstr>Alarm Manager Service</vt:lpstr>
      <vt:lpstr>Notification Manager Service</vt:lpstr>
      <vt:lpstr>Keyguard Manager Service</vt:lpstr>
      <vt:lpstr>Location Manager Service</vt:lpstr>
      <vt:lpstr>Sensor Manager Service</vt:lpstr>
      <vt:lpstr>Search Manager Service</vt:lpstr>
      <vt:lpstr>Vibrator Manager Service</vt:lpstr>
      <vt:lpstr>Connectivity Manager Service</vt:lpstr>
      <vt:lpstr>Wifi Manager Service</vt:lpstr>
      <vt:lpstr>Telephony Manager Service</vt:lpstr>
      <vt:lpstr>Input Method Manager Service</vt:lpstr>
      <vt:lpstr>UI Mode Manager Service</vt:lpstr>
      <vt:lpstr>Download Manager Service</vt:lpstr>
      <vt:lpstr>Storage Manager Service</vt:lpstr>
      <vt:lpstr>Audio Manager Service</vt:lpstr>
      <vt:lpstr>Window Manager Service</vt:lpstr>
      <vt:lpstr>Layout Inflater Manager Service</vt:lpstr>
      <vt:lpstr>Resource Manager Service</vt:lpstr>
      <vt:lpstr>Additional Manager Services</vt:lpstr>
      <vt:lpstr>Application Layer</vt:lpstr>
      <vt:lpstr>Applications</vt:lpstr>
      <vt:lpstr>Android Built-in Applications</vt:lpstr>
      <vt:lpstr>Android Built-in Content Providers</vt:lpstr>
      <vt:lpstr>Android Built-in Input Methods</vt:lpstr>
      <vt:lpstr>Android Built-in Wallpapers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Internals</dc:title>
  <dc:creator>john</dc:creator>
  <cp:lastModifiedBy>John Lombardo</cp:lastModifiedBy>
  <cp:revision>232</cp:revision>
  <dcterms:created xsi:type="dcterms:W3CDTF">2006-08-16T00:00:00Z</dcterms:created>
  <dcterms:modified xsi:type="dcterms:W3CDTF">2012-02-22T01:04:25Z</dcterms:modified>
</cp:coreProperties>
</file>