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1" r:id="rId10"/>
    <p:sldId id="268" r:id="rId11"/>
    <p:sldId id="270" r:id="rId12"/>
    <p:sldId id="271" r:id="rId13"/>
    <p:sldId id="272" r:id="rId14"/>
    <p:sldId id="269" r:id="rId15"/>
    <p:sldId id="258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78" autoAdjust="0"/>
  </p:normalViewPr>
  <p:slideViewPr>
    <p:cSldViewPr>
      <p:cViewPr varScale="1">
        <p:scale>
          <a:sx n="76" d="100"/>
          <a:sy n="76" d="100"/>
        </p:scale>
        <p:origin x="-16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5107B-484A-403F-80AA-E4D9F6831564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6A13-6C6B-44DE-A494-357C31C38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76A13-6C6B-44DE-A494-357C31C38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76A13-6C6B-44DE-A494-357C31C38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flash/doc/htm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lash/doc/html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flash/doc/html/" TargetMode="External"/><Relationship Id="rId3" Type="http://schemas.openxmlformats.org/officeDocument/2006/relationships/hyperlink" Target="https://github.com/android/platform_system_core/blob/master/init/init.c" TargetMode="External"/><Relationship Id="rId7" Type="http://schemas.openxmlformats.org/officeDocument/2006/relationships/hyperlink" Target="https://github.com/android/platform_system_core/blob/master/init/readme.txt" TargetMode="External"/><Relationship Id="rId2" Type="http://schemas.openxmlformats.org/officeDocument/2006/relationships/hyperlink" Target="https://github.com/android/platform_system_core/tree/master/in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yanogenMod/android_device_samsung_crespo/blob/ics/init.herring.rc" TargetMode="External"/><Relationship Id="rId5" Type="http://schemas.openxmlformats.org/officeDocument/2006/relationships/hyperlink" Target="https://github.com/android/platform_system_core/blob/master/rootdir/etc/init.goldfish.rc" TargetMode="External"/><Relationship Id="rId4" Type="http://schemas.openxmlformats.org/officeDocument/2006/relationships/hyperlink" Target="https://github.com/android/platform_system_core/blob/master/rootdir/init.rc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Internals</a:t>
            </a:r>
            <a:br>
              <a:rPr lang="en-US" dirty="0" smtClean="0"/>
            </a:br>
            <a:r>
              <a:rPr lang="en-US" dirty="0" smtClean="0"/>
              <a:t>System 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22/ </a:t>
            </a:r>
            <a:r>
              <a:rPr lang="en-US" dirty="0" smtClean="0"/>
              <a:t>2012</a:t>
            </a:r>
          </a:p>
          <a:p>
            <a:r>
              <a:rPr lang="en-US" dirty="0" err="1" smtClean="0"/>
              <a:t>Marakana</a:t>
            </a:r>
            <a:endParaRPr lang="en-US" dirty="0" smtClean="0"/>
          </a:p>
          <a:p>
            <a:r>
              <a:rPr lang="en-US" dirty="0" smtClean="0"/>
              <a:t>John Lombardo</a:t>
            </a:r>
          </a:p>
          <a:p>
            <a:r>
              <a:rPr lang="en-US" dirty="0" smtClean="0"/>
              <a:t>John@Lombardos.org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038600" cy="4267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 is configured by </a:t>
            </a:r>
            <a:r>
              <a:rPr lang="en-US" dirty="0" err="1" smtClean="0"/>
              <a:t>init.rc</a:t>
            </a:r>
            <a:r>
              <a:rPr lang="en-US" dirty="0" smtClean="0"/>
              <a:t> to start about 20 </a:t>
            </a:r>
            <a:r>
              <a:rPr lang="en-US" dirty="0" err="1" smtClean="0"/>
              <a:t>deamons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 starts a few more through </a:t>
            </a:r>
            <a:r>
              <a:rPr lang="en-US" dirty="0" err="1" smtClean="0"/>
              <a:t>init.</a:t>
            </a:r>
            <a:r>
              <a:rPr lang="en-US" dirty="0" smtClean="0"/>
              <a:t>&lt;BOARD&gt;.</a:t>
            </a:r>
            <a:r>
              <a:rPr lang="en-US" dirty="0" err="1" smtClean="0"/>
              <a:t>rc</a:t>
            </a:r>
            <a:endParaRPr lang="en-US" dirty="0" smtClean="0"/>
          </a:p>
          <a:p>
            <a:r>
              <a:rPr lang="en-US" dirty="0" smtClean="0"/>
              <a:t>Not all daemons are always started: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controlled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persist.service.adb.enable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system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property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disabled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on at boot in emulator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property:ro.kernel.qemu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start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property:persist.service.adb.enable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start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adbd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property:persist.service.adb.enable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stop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adbd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There’s one more daemon we didn’t mention yet…</a:t>
            </a:r>
          </a:p>
          <a:p>
            <a:pPr marL="40005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66934" y="5124450"/>
            <a:ext cx="439606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(process 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40240" y="3695700"/>
            <a:ext cx="4267200" cy="1332978"/>
            <a:chOff x="2210844" y="1371600"/>
            <a:chExt cx="4267200" cy="1676400"/>
          </a:xfrm>
        </p:grpSpPr>
        <p:sp>
          <p:nvSpPr>
            <p:cNvPr id="6" name="Rectangle 5"/>
            <p:cNvSpPr/>
            <p:nvPr/>
          </p:nvSpPr>
          <p:spPr>
            <a:xfrm>
              <a:off x="2210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9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console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8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adbd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5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vold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netd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2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debuggerd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1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ril</a:t>
              </a:r>
              <a:r>
                <a:rPr lang="en-US" sz="1600" dirty="0" smtClean="0">
                  <a:solidFill>
                    <a:schemeClr val="tx1"/>
                  </a:solidFill>
                </a:rPr>
                <a:t>-daemon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8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media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6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5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bootanim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4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dbus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2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b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luetooth</a:t>
              </a:r>
              <a:r>
                <a:rPr lang="en-US" sz="1600" dirty="0" smtClean="0">
                  <a:solidFill>
                    <a:schemeClr val="tx1"/>
                  </a:solidFill>
                </a:rPr>
                <a:t> (5)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1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installd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9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flash-memory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8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racoon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7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keystore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5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dumpstate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0240" y="2743200"/>
            <a:ext cx="1676400" cy="857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154858" y="3600451"/>
            <a:ext cx="0" cy="15239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" idx="2"/>
          </p:cNvCxnSpPr>
          <p:nvPr/>
        </p:nvCxnSpPr>
        <p:spPr>
          <a:xfrm flipV="1">
            <a:off x="4516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45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80784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30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59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88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166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79401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02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3581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6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882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16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945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174040" y="5031842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402640" y="502655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628866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zygote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biology, a zygote is a fertilized cell, before it splits into two cells.</a:t>
            </a:r>
          </a:p>
          <a:p>
            <a:r>
              <a:rPr lang="en-US" dirty="0" smtClean="0"/>
              <a:t>In Android, the zygote is the ‘fertilized’ daemon process – it’s been fertilized with the </a:t>
            </a:r>
            <a:r>
              <a:rPr lang="en-US" dirty="0" err="1" smtClean="0"/>
              <a:t>dalvik</a:t>
            </a:r>
            <a:r>
              <a:rPr lang="en-US" dirty="0" smtClean="0"/>
              <a:t> engine along with 1800+ java classes.</a:t>
            </a:r>
          </a:p>
          <a:p>
            <a:r>
              <a:rPr lang="en-US" dirty="0" smtClean="0"/>
              <a:t>Another digression…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66934" y="5124450"/>
            <a:ext cx="439606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(process 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40240" y="3695700"/>
            <a:ext cx="4267200" cy="1332978"/>
            <a:chOff x="2210844" y="1371600"/>
            <a:chExt cx="4267200" cy="1676400"/>
          </a:xfrm>
        </p:grpSpPr>
        <p:sp>
          <p:nvSpPr>
            <p:cNvPr id="6" name="Rectangle 5"/>
            <p:cNvSpPr/>
            <p:nvPr/>
          </p:nvSpPr>
          <p:spPr>
            <a:xfrm>
              <a:off x="2210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9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console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8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adbd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5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vold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netd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2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debuggerd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1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ril</a:t>
              </a:r>
              <a:r>
                <a:rPr lang="en-US" sz="1600" dirty="0" smtClean="0">
                  <a:solidFill>
                    <a:schemeClr val="tx1"/>
                  </a:solidFill>
                </a:rPr>
                <a:t>-daemon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8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media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6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5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bootanim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4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dbus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2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b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luetooth</a:t>
              </a:r>
              <a:r>
                <a:rPr lang="en-US" sz="1600" dirty="0" smtClean="0">
                  <a:solidFill>
                    <a:schemeClr val="tx1"/>
                  </a:solidFill>
                </a:rPr>
                <a:t> (5)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1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installd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9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flash-memory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8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racoon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7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keystore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5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dumpstate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0240" y="2743200"/>
            <a:ext cx="1676400" cy="857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92840" y="2743200"/>
            <a:ext cx="2514600" cy="882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zygote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154858" y="3600451"/>
            <a:ext cx="0" cy="15239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324600" y="3626285"/>
            <a:ext cx="0" cy="14981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" idx="2"/>
          </p:cNvCxnSpPr>
          <p:nvPr/>
        </p:nvCxnSpPr>
        <p:spPr>
          <a:xfrm flipV="1">
            <a:off x="4516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45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80784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30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59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88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166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79401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02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3581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6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882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16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945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174040" y="5031842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402640" y="502655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628866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895869" y="2800760"/>
            <a:ext cx="1735371" cy="767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dalvik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391399" y="2839256"/>
            <a:ext cx="1163639" cy="665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1800+ classes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88239" y="2886188"/>
            <a:ext cx="997443" cy="390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preloaded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drawables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zygote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Zygote starts from </a:t>
            </a:r>
            <a:r>
              <a:rPr lang="en-US" dirty="0" err="1" smtClean="0"/>
              <a:t>init.rc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service zygote /system/bin/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app_process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Xzygote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/system/bin --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zygote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socket zygote stream 666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onrestart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write /sys/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android_power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request_state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wake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onrestart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write /sys/power/state on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onrestart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restart media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onrestart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restart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netd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base/</a:t>
            </a:r>
            <a:r>
              <a:rPr lang="en-US" dirty="0" err="1" smtClean="0"/>
              <a:t>cmds</a:t>
            </a:r>
            <a:r>
              <a:rPr lang="en-US" dirty="0" smtClean="0"/>
              <a:t>/</a:t>
            </a:r>
            <a:r>
              <a:rPr lang="en-US" dirty="0" err="1" smtClean="0"/>
              <a:t>app_process</a:t>
            </a:r>
            <a:r>
              <a:rPr lang="en-US" dirty="0" smtClean="0"/>
              <a:t>/</a:t>
            </a:r>
            <a:r>
              <a:rPr lang="en-US" dirty="0" err="1" smtClean="0"/>
              <a:t>app_main.cpp:main</a:t>
            </a:r>
            <a:r>
              <a:rPr lang="en-US" dirty="0"/>
              <a:t>()</a:t>
            </a:r>
          </a:p>
          <a:p>
            <a:r>
              <a:rPr lang="en-US" dirty="0" err="1" smtClean="0"/>
              <a:t>app_process</a:t>
            </a:r>
            <a:r>
              <a:rPr lang="en-US" dirty="0" smtClean="0"/>
              <a:t> </a:t>
            </a:r>
            <a:r>
              <a:rPr lang="en-US" dirty="0"/>
              <a:t>then launches </a:t>
            </a:r>
            <a:r>
              <a:rPr lang="en-US" dirty="0" smtClean="0"/>
              <a:t>a </a:t>
            </a:r>
            <a:r>
              <a:rPr lang="en-US" dirty="0" err="1" smtClean="0"/>
              <a:t>dalvik</a:t>
            </a:r>
            <a:r>
              <a:rPr lang="en-US" dirty="0" smtClean="0"/>
              <a:t> VM running </a:t>
            </a:r>
            <a:r>
              <a:rPr lang="en-US" dirty="0" err="1" smtClean="0"/>
              <a:t>ZygoteInit.java:main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ZygoteInit.main</a:t>
            </a:r>
            <a:r>
              <a:rPr lang="en-US" dirty="0"/>
              <a:t>() then</a:t>
            </a:r>
          </a:p>
          <a:p>
            <a:pPr lvl="1"/>
            <a:r>
              <a:rPr lang="en-US" dirty="0"/>
              <a:t>Registers for zygote socket</a:t>
            </a:r>
          </a:p>
          <a:p>
            <a:pPr lvl="1"/>
            <a:r>
              <a:rPr lang="en-US" dirty="0"/>
              <a:t>Pre-loads classes defined in frameworks/base/preloaded-classes (1800+)</a:t>
            </a:r>
          </a:p>
          <a:p>
            <a:pPr lvl="1"/>
            <a:r>
              <a:rPr lang="en-US" dirty="0"/>
              <a:t>Pre-loads resources </a:t>
            </a:r>
            <a:r>
              <a:rPr lang="en-US" dirty="0" err="1"/>
              <a:t>preloaded_drawables</a:t>
            </a:r>
            <a:r>
              <a:rPr lang="en-US" dirty="0"/>
              <a:t> and </a:t>
            </a:r>
            <a:r>
              <a:rPr lang="en-US" dirty="0" err="1"/>
              <a:t>preloaded_color_state_lists</a:t>
            </a:r>
            <a:r>
              <a:rPr lang="en-US" dirty="0"/>
              <a:t> from frameworks/base/core/res/res/values/arrays.xml</a:t>
            </a:r>
          </a:p>
          <a:p>
            <a:pPr lvl="1"/>
            <a:r>
              <a:rPr lang="en-US" dirty="0"/>
              <a:t>Runs garbage collector (to clean the memory as much as possible)</a:t>
            </a:r>
          </a:p>
          <a:p>
            <a:pPr lvl="1"/>
            <a:r>
              <a:rPr lang="en-US" dirty="0"/>
              <a:t>Forks itself to start </a:t>
            </a:r>
            <a:r>
              <a:rPr lang="en-US" dirty="0" err="1" smtClean="0"/>
              <a:t>systemserver</a:t>
            </a:r>
            <a:endParaRPr lang="en-US" dirty="0"/>
          </a:p>
          <a:p>
            <a:pPr lvl="1"/>
            <a:r>
              <a:rPr lang="en-US" dirty="0"/>
              <a:t>Starts listening for requests to fork itself for other </a:t>
            </a:r>
            <a:r>
              <a:rPr lang="en-US" dirty="0" smtClean="0"/>
              <a:t>apps</a:t>
            </a:r>
          </a:p>
          <a:p>
            <a:r>
              <a:rPr lang="en-US" b="1" dirty="0" smtClean="0"/>
              <a:t>Key to why zygote is important:</a:t>
            </a:r>
          </a:p>
          <a:p>
            <a:pPr lvl="1"/>
            <a:r>
              <a:rPr lang="en-US" dirty="0" smtClean="0"/>
              <a:t>Because all Android apps are started by forking zygote instead of fork/exec, the memory containing the </a:t>
            </a:r>
            <a:r>
              <a:rPr lang="en-US" dirty="0" err="1" smtClean="0"/>
              <a:t>dalvik</a:t>
            </a:r>
            <a:r>
              <a:rPr lang="en-US" dirty="0" smtClean="0"/>
              <a:t> VM, the 1800+ classes, along with the preloaded </a:t>
            </a:r>
            <a:r>
              <a:rPr lang="en-US" dirty="0" err="1" smtClean="0"/>
              <a:t>drawables</a:t>
            </a:r>
            <a:r>
              <a:rPr lang="en-US" dirty="0" smtClean="0"/>
              <a:t> is shared among all of the Android apps in the system because of Linux’s “copy-on-write” of code and data in a forked process. This is a huge amount of memory savings.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91200" y="609600"/>
            <a:ext cx="2514600" cy="882563"/>
            <a:chOff x="6192840" y="2743200"/>
            <a:chExt cx="2514600" cy="882563"/>
          </a:xfrm>
        </p:grpSpPr>
        <p:sp>
          <p:nvSpPr>
            <p:cNvPr id="37" name="Rectangle 36"/>
            <p:cNvSpPr/>
            <p:nvPr/>
          </p:nvSpPr>
          <p:spPr>
            <a:xfrm>
              <a:off x="6192840" y="2743200"/>
              <a:ext cx="2514600" cy="8825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zygote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95869" y="2800760"/>
              <a:ext cx="1735371" cy="76744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45720" tIns="18288" rIns="45720" bIns="18288" rtlCol="0" anchor="b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dalvik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91399" y="2839256"/>
              <a:ext cx="1163639" cy="6659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1800+ classes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488239" y="2886188"/>
              <a:ext cx="997443" cy="3904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45720" tIns="18288" rIns="45720" bIns="18288" rtlCol="0" anchor="b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preloaded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drawables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14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Android services run as threads within </a:t>
            </a:r>
            <a:r>
              <a:rPr lang="en-US" dirty="0" err="1" smtClean="0"/>
              <a:t>systemServer</a:t>
            </a:r>
            <a:r>
              <a:rPr lang="en-US" dirty="0" smtClean="0"/>
              <a:t>. For example, an Android Service (</a:t>
            </a:r>
            <a:r>
              <a:rPr lang="en-US" dirty="0" err="1" smtClean="0"/>
              <a:t>PowerService</a:t>
            </a:r>
            <a:r>
              <a:rPr lang="en-US" dirty="0" smtClean="0"/>
              <a:t>) talks to its manager (</a:t>
            </a:r>
            <a:r>
              <a:rPr lang="en-US" dirty="0" err="1" smtClean="0"/>
              <a:t>PowerManager</a:t>
            </a:r>
            <a:r>
              <a:rPr lang="en-US" dirty="0" smtClean="0"/>
              <a:t>) through Binder using AIDL.</a:t>
            </a:r>
          </a:p>
          <a:p>
            <a:r>
              <a:rPr lang="en-US" dirty="0" err="1" smtClean="0"/>
              <a:t>PowerManager</a:t>
            </a:r>
            <a:r>
              <a:rPr lang="en-US" dirty="0" smtClean="0"/>
              <a:t> runs within the app’s process space (one of the 1800+ classes) with the </a:t>
            </a:r>
            <a:r>
              <a:rPr lang="en-US" dirty="0" err="1" smtClean="0"/>
              <a:t>apps’s</a:t>
            </a:r>
            <a:r>
              <a:rPr lang="en-US" dirty="0" smtClean="0"/>
              <a:t> permissions. </a:t>
            </a:r>
            <a:r>
              <a:rPr lang="en-US" dirty="0" err="1" smtClean="0"/>
              <a:t>PowerService</a:t>
            </a:r>
            <a:r>
              <a:rPr lang="en-US" dirty="0" smtClean="0"/>
              <a:t> runs in the </a:t>
            </a:r>
            <a:r>
              <a:rPr lang="en-US" dirty="0" err="1" smtClean="0"/>
              <a:t>systemServer</a:t>
            </a:r>
            <a:r>
              <a:rPr lang="en-US" dirty="0" smtClean="0"/>
              <a:t> process with “system” (higher) permissions.</a:t>
            </a:r>
          </a:p>
          <a:p>
            <a:r>
              <a:rPr lang="en-US" dirty="0" smtClean="0"/>
              <a:t>All of the services register with the service manager, which acts as the telephone operator for apps looking for a particular service.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66934" y="5124450"/>
            <a:ext cx="439606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(process 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40240" y="3695700"/>
            <a:ext cx="4267200" cy="1332978"/>
            <a:chOff x="2210844" y="1371600"/>
            <a:chExt cx="4267200" cy="1676400"/>
          </a:xfrm>
        </p:grpSpPr>
        <p:sp>
          <p:nvSpPr>
            <p:cNvPr id="6" name="Rectangle 5"/>
            <p:cNvSpPr/>
            <p:nvPr/>
          </p:nvSpPr>
          <p:spPr>
            <a:xfrm>
              <a:off x="2210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9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console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8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adbd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5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vold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netd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2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debuggerd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1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ril</a:t>
              </a:r>
              <a:r>
                <a:rPr lang="en-US" sz="1600" dirty="0" smtClean="0">
                  <a:solidFill>
                    <a:schemeClr val="tx1"/>
                  </a:solidFill>
                </a:rPr>
                <a:t>-daemon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8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media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6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5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bootanim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4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dbus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2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b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luetooth</a:t>
              </a:r>
              <a:r>
                <a:rPr lang="en-US" sz="1600" dirty="0" smtClean="0">
                  <a:solidFill>
                    <a:schemeClr val="tx1"/>
                  </a:solidFill>
                </a:rPr>
                <a:t> (5)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1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installd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9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flash-memory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8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racoon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7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keystore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5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dumpstate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0240" y="2743200"/>
            <a:ext cx="1676400" cy="857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92840" y="2743200"/>
            <a:ext cx="2514600" cy="882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zygote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154858" y="3600451"/>
            <a:ext cx="0" cy="15239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324600" y="3626285"/>
            <a:ext cx="0" cy="14981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" idx="2"/>
          </p:cNvCxnSpPr>
          <p:nvPr/>
        </p:nvCxnSpPr>
        <p:spPr>
          <a:xfrm flipV="1">
            <a:off x="4516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45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80784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30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59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88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166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79401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02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3581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6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882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16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945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174040" y="5031842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402640" y="502655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628866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440240" y="1828800"/>
            <a:ext cx="2514600" cy="8381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systemServer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10312" y="2666999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3267" y="2121552"/>
            <a:ext cx="1132107" cy="174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PowerService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97540" y="2119029"/>
            <a:ext cx="1132107" cy="174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ActivityService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10543" y="2362198"/>
            <a:ext cx="1137554" cy="187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VibratorService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7539" y="2362198"/>
            <a:ext cx="1132107" cy="187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. . 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18274" y="2456093"/>
            <a:ext cx="874566" cy="715732"/>
            <a:chOff x="5318274" y="2456093"/>
            <a:chExt cx="874566" cy="715732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5410200" y="2456093"/>
              <a:ext cx="782640" cy="7157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9094100">
              <a:off x="5318274" y="2639660"/>
              <a:ext cx="8691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Register with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895869" y="2800760"/>
            <a:ext cx="1735371" cy="767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dalvik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391399" y="2839256"/>
            <a:ext cx="1163639" cy="665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1800+ classes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88239" y="2886188"/>
            <a:ext cx="997443" cy="390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preloaded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drawables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6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system is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Within ActivityManagerService.java:</a:t>
            </a:r>
          </a:p>
          <a:p>
            <a:pPr lvl="0"/>
            <a:r>
              <a:rPr lang="en-US" dirty="0" err="1" smtClean="0"/>
              <a:t>finishBooting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sys.boot_completed</a:t>
            </a:r>
            <a:r>
              <a:rPr lang="en-US" dirty="0" smtClean="0"/>
              <a:t>=1</a:t>
            </a:r>
          </a:p>
          <a:p>
            <a:pPr lvl="1"/>
            <a:r>
              <a:rPr lang="en-US" dirty="0" smtClean="0"/>
              <a:t>Sends out intent </a:t>
            </a:r>
            <a:r>
              <a:rPr lang="en-US" dirty="0" err="1" smtClean="0"/>
              <a:t>android.intent.XXX</a:t>
            </a:r>
            <a:endParaRPr lang="en-US" dirty="0" smtClean="0"/>
          </a:p>
          <a:p>
            <a:pPr lvl="1"/>
            <a:r>
              <a:rPr lang="en-US" dirty="0" smtClean="0"/>
              <a:t>broadcast with action:</a:t>
            </a:r>
            <a:br>
              <a:rPr lang="en-US" dirty="0" smtClean="0"/>
            </a:br>
            <a:r>
              <a:rPr lang="en-US" dirty="0" err="1" smtClean="0"/>
              <a:t>XXX.action.PRE_BOOT_COMPLETED</a:t>
            </a:r>
            <a:endParaRPr lang="en-US" dirty="0" smtClean="0"/>
          </a:p>
          <a:p>
            <a:pPr lvl="2"/>
            <a:r>
              <a:rPr lang="en-US" dirty="0" smtClean="0"/>
              <a:t>gives </a:t>
            </a:r>
            <a:r>
              <a:rPr lang="en-US" dirty="0"/>
              <a:t>apps a chance to </a:t>
            </a:r>
            <a:r>
              <a:rPr lang="en-US" dirty="0" smtClean="0"/>
              <a:t>do </a:t>
            </a:r>
            <a:r>
              <a:rPr lang="en-US" dirty="0"/>
              <a:t>boot </a:t>
            </a:r>
            <a:r>
              <a:rPr lang="en-US" dirty="0" smtClean="0"/>
              <a:t>upgrades</a:t>
            </a:r>
            <a:endParaRPr lang="en-US" dirty="0"/>
          </a:p>
          <a:p>
            <a:pPr lvl="1"/>
            <a:r>
              <a:rPr lang="en-US" dirty="0" smtClean="0"/>
              <a:t>activity with category:</a:t>
            </a:r>
            <a:br>
              <a:rPr lang="en-US" dirty="0" smtClean="0"/>
            </a:br>
            <a:r>
              <a:rPr lang="en-US" dirty="0" err="1" smtClean="0"/>
              <a:t>XXX.category.HOME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launch the Home (or Launcher) application</a:t>
            </a:r>
          </a:p>
          <a:p>
            <a:pPr lvl="1"/>
            <a:r>
              <a:rPr lang="en-US" dirty="0" smtClean="0"/>
              <a:t>broadcast with action:</a:t>
            </a:r>
            <a:br>
              <a:rPr lang="en-US" dirty="0" smtClean="0"/>
            </a:br>
            <a:r>
              <a:rPr lang="en-US" dirty="0" err="1" smtClean="0"/>
              <a:t>XXX.action.BOOT_COMPLETED</a:t>
            </a:r>
            <a:endParaRPr lang="en-US" dirty="0" smtClean="0"/>
          </a:p>
          <a:p>
            <a:pPr lvl="2"/>
            <a:r>
              <a:rPr lang="en-US" dirty="0" smtClean="0"/>
              <a:t>launches </a:t>
            </a:r>
            <a:r>
              <a:rPr lang="en-US" dirty="0"/>
              <a:t>applications </a:t>
            </a:r>
            <a:r>
              <a:rPr lang="en-US" dirty="0" smtClean="0"/>
              <a:t>subscribed </a:t>
            </a:r>
            <a:r>
              <a:rPr lang="en-US" dirty="0"/>
              <a:t>to this </a:t>
            </a:r>
            <a:r>
              <a:rPr lang="en-US" dirty="0" smtClean="0"/>
              <a:t>intent – needs permission RECEIVE_BOOT_COMPLETED</a:t>
            </a:r>
          </a:p>
          <a:p>
            <a:endParaRPr lang="en-US" dirty="0" smtClean="0"/>
          </a:p>
          <a:p>
            <a:r>
              <a:rPr lang="en-US" dirty="0" smtClean="0"/>
              <a:t>The system is up and running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66934" y="5124450"/>
            <a:ext cx="439606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(process 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40240" y="3695700"/>
            <a:ext cx="4267200" cy="1332978"/>
            <a:chOff x="2210844" y="1371600"/>
            <a:chExt cx="4267200" cy="1676400"/>
          </a:xfrm>
        </p:grpSpPr>
        <p:sp>
          <p:nvSpPr>
            <p:cNvPr id="6" name="Rectangle 5"/>
            <p:cNvSpPr/>
            <p:nvPr/>
          </p:nvSpPr>
          <p:spPr>
            <a:xfrm>
              <a:off x="2210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9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console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8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adbd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5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vold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netd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2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debuggerd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1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ril</a:t>
              </a:r>
              <a:r>
                <a:rPr lang="en-US" sz="1600" dirty="0" smtClean="0">
                  <a:solidFill>
                    <a:schemeClr val="tx1"/>
                  </a:solidFill>
                </a:rPr>
                <a:t>-daemon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8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media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6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ueventd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5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bootanim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4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dbus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2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b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luetooth</a:t>
              </a:r>
              <a:r>
                <a:rPr lang="en-US" sz="1600" dirty="0" smtClean="0">
                  <a:solidFill>
                    <a:schemeClr val="tx1"/>
                  </a:solidFill>
                </a:rPr>
                <a:t> (5)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12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installd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98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flash-memory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84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racoon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70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keystore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5644" y="1371600"/>
              <a:ext cx="152400" cy="167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dumpstate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0240" y="2743200"/>
            <a:ext cx="1676400" cy="857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92840" y="2743200"/>
            <a:ext cx="2514600" cy="8825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600" dirty="0" smtClean="0">
                <a:solidFill>
                  <a:schemeClr val="tx1"/>
                </a:solidFill>
              </a:rPr>
              <a:t>zygote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154858" y="3600451"/>
            <a:ext cx="0" cy="15239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324600" y="3626285"/>
            <a:ext cx="0" cy="149816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" idx="2"/>
          </p:cNvCxnSpPr>
          <p:nvPr/>
        </p:nvCxnSpPr>
        <p:spPr>
          <a:xfrm flipV="1">
            <a:off x="4516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745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980784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30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594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880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1166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79401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02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3581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2596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882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16840" y="502867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945440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174040" y="5031842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402640" y="5026558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628866" y="5029200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440240" y="1828800"/>
            <a:ext cx="2514600" cy="8381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systemServer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10312" y="2666999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3267" y="2121552"/>
            <a:ext cx="1132107" cy="174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PowerService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97540" y="2119029"/>
            <a:ext cx="1132107" cy="1745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ActivityService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10543" y="2362198"/>
            <a:ext cx="1137554" cy="187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VibratorService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7539" y="2362198"/>
            <a:ext cx="1132107" cy="1877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. . 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18274" y="2456093"/>
            <a:ext cx="874566" cy="715732"/>
            <a:chOff x="5318274" y="2456093"/>
            <a:chExt cx="874566" cy="715732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5410200" y="2456093"/>
              <a:ext cx="782640" cy="71573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9094100">
              <a:off x="5318274" y="2639660"/>
              <a:ext cx="8691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Register with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183440" y="1828800"/>
            <a:ext cx="1524000" cy="721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. . . </a:t>
            </a:r>
            <a:r>
              <a:rPr lang="en-US" sz="1400" dirty="0" err="1" smtClean="0">
                <a:solidFill>
                  <a:schemeClr val="tx1"/>
                </a:solidFill>
              </a:rPr>
              <a:t>appN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5340" y="2119029"/>
            <a:ext cx="1485900" cy="4717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app1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85016" y="2362197"/>
            <a:ext cx="1470023" cy="304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home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8478840" y="2657734"/>
            <a:ext cx="0" cy="957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628865" y="2590801"/>
            <a:ext cx="0" cy="16270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8707440" y="2549989"/>
            <a:ext cx="0" cy="1939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 rot="1944013">
            <a:off x="6856647" y="1682829"/>
            <a:ext cx="826475" cy="715732"/>
            <a:chOff x="5366365" y="2456093"/>
            <a:chExt cx="826475" cy="7157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5410200" y="2456093"/>
              <a:ext cx="782640" cy="715732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9094100">
              <a:off x="5366365" y="2639660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Intent start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 rot="2593078">
            <a:off x="6856558" y="1861131"/>
            <a:ext cx="826475" cy="715732"/>
            <a:chOff x="5366365" y="2456093"/>
            <a:chExt cx="826475" cy="715732"/>
          </a:xfrm>
        </p:grpSpPr>
        <p:cxnSp>
          <p:nvCxnSpPr>
            <p:cNvPr id="95" name="Straight Arrow Connector 94"/>
            <p:cNvCxnSpPr/>
            <p:nvPr/>
          </p:nvCxnSpPr>
          <p:spPr>
            <a:xfrm flipH="1">
              <a:off x="5410200" y="2456093"/>
              <a:ext cx="782640" cy="715732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 rot="19094100">
              <a:off x="5366365" y="2639660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Intent start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3938143">
            <a:off x="6839911" y="2039885"/>
            <a:ext cx="738258" cy="722174"/>
            <a:chOff x="5366365" y="2456093"/>
            <a:chExt cx="826475" cy="71573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5410200" y="2456093"/>
              <a:ext cx="782640" cy="715732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 rot="19094100">
              <a:off x="5366365" y="2639660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Intent start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895869" y="2800760"/>
            <a:ext cx="1735371" cy="7674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dalvik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391399" y="2839256"/>
            <a:ext cx="1163639" cy="6659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1800+ classes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88239" y="2886188"/>
            <a:ext cx="997443" cy="3904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18288" rIns="45720" bIns="18288"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preloaded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drawables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8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Diagram – Running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24000"/>
            <a:ext cx="85328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4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Android’s init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19069"/>
            <a:ext cx="7972244" cy="558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5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Startup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7 of PDF</a:t>
            </a:r>
            <a:endParaRPr lang="en-US" dirty="0"/>
          </a:p>
        </p:txBody>
      </p:sp>
      <p:pic>
        <p:nvPicPr>
          <p:cNvPr id="5" name="Picture 4" descr="C:\Users\john\AppData\Local\Microsoft\Windows\Temporary Internet Files\Content.IE5\2RGNQGV3\MC900432674[1]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1142857" cy="1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is powered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No battery or</a:t>
            </a:r>
          </a:p>
          <a:p>
            <a:r>
              <a:rPr lang="en-US" dirty="0" smtClean="0"/>
              <a:t>Powered off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8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Once CPU has stable power, it begins executing instructions in the boot ROM, which it’s hard wired into.</a:t>
            </a:r>
          </a:p>
          <a:p>
            <a:r>
              <a:rPr lang="en-US" dirty="0" smtClean="0"/>
              <a:t>Locates </a:t>
            </a:r>
            <a:r>
              <a:rPr lang="en-US" dirty="0"/>
              <a:t>the first-stage boot loader</a:t>
            </a:r>
          </a:p>
          <a:p>
            <a:r>
              <a:rPr lang="en-US" dirty="0"/>
              <a:t>Load the first-stage boot loader into internal RAM</a:t>
            </a:r>
          </a:p>
          <a:p>
            <a:r>
              <a:rPr lang="en-US" dirty="0"/>
              <a:t>Jump to first-stage boot loader’s memory location to execute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boot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Detect and initialize external RAM</a:t>
            </a:r>
          </a:p>
          <a:p>
            <a:r>
              <a:rPr lang="en-US" dirty="0"/>
              <a:t>Locate the second-stage boot loader</a:t>
            </a:r>
          </a:p>
          <a:p>
            <a:r>
              <a:rPr lang="en-US" dirty="0"/>
              <a:t>Load the second-stage boot loader into external RAM</a:t>
            </a:r>
          </a:p>
          <a:p>
            <a:r>
              <a:rPr lang="en-US" dirty="0"/>
              <a:t>Jump to the second-stage boot loader’s memory location to execute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 boot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Setup file systems (typically on Flash media)</a:t>
            </a:r>
          </a:p>
          <a:p>
            <a:r>
              <a:rPr lang="en-US" dirty="0"/>
              <a:t>Optionally setup display, network, additional memory, and other devices</a:t>
            </a:r>
          </a:p>
          <a:p>
            <a:r>
              <a:rPr lang="en-US" dirty="0"/>
              <a:t>Enable additional CPU features</a:t>
            </a:r>
          </a:p>
          <a:p>
            <a:r>
              <a:rPr lang="en-US" dirty="0"/>
              <a:t>Enable low-level memory protection</a:t>
            </a:r>
          </a:p>
          <a:p>
            <a:r>
              <a:rPr lang="en-US" dirty="0"/>
              <a:t>Optionally load security protections (e.g. ROM validation code)</a:t>
            </a:r>
          </a:p>
          <a:p>
            <a:r>
              <a:rPr lang="en-US" dirty="0"/>
              <a:t>Locate Linux Kernel</a:t>
            </a:r>
          </a:p>
          <a:p>
            <a:r>
              <a:rPr lang="en-US" dirty="0"/>
              <a:t>Load Linux Kernel into RAM</a:t>
            </a:r>
          </a:p>
          <a:p>
            <a:r>
              <a:rPr lang="en-US" dirty="0"/>
              <a:t>Place Linux Kernel boot parameters into memory so that kernel knows what to run upon startup</a:t>
            </a:r>
          </a:p>
          <a:p>
            <a:r>
              <a:rPr lang="en-US" dirty="0"/>
              <a:t>Jump to Linux Kernel memory address to run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Does a bunch of stuff </a:t>
            </a:r>
            <a:endParaRPr lang="en-US" dirty="0"/>
          </a:p>
          <a:p>
            <a:r>
              <a:rPr lang="en-US" dirty="0"/>
              <a:t>Create process 1 (/</a:t>
            </a:r>
            <a:r>
              <a:rPr lang="en-US" dirty="0" err="1"/>
              <a:t>init</a:t>
            </a:r>
            <a:r>
              <a:rPr lang="en-US" dirty="0"/>
              <a:t>) and </a:t>
            </a:r>
            <a:r>
              <a:rPr lang="en-US" dirty="0" smtClean="0"/>
              <a:t>runs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init.rc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37338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Kernel looks for /</a:t>
            </a:r>
            <a:r>
              <a:rPr lang="en-US" dirty="0" err="1" smtClean="0"/>
              <a:t>init</a:t>
            </a:r>
            <a:r>
              <a:rPr lang="en-US" dirty="0" smtClean="0"/>
              <a:t> executable and runs it as root user.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 reads from </a:t>
            </a:r>
            <a:r>
              <a:rPr lang="en-US" dirty="0" err="1" smtClean="0"/>
              <a:t>init.rc</a:t>
            </a:r>
            <a:r>
              <a:rPr lang="en-US" dirty="0" smtClean="0"/>
              <a:t> to know what to do.</a:t>
            </a:r>
          </a:p>
          <a:p>
            <a:r>
              <a:rPr lang="en-US" dirty="0" smtClean="0"/>
              <a:t>Sets up system clock, environment, logger,…</a:t>
            </a:r>
          </a:p>
          <a:p>
            <a:r>
              <a:rPr lang="en-US" dirty="0" smtClean="0"/>
              <a:t>Let’s digress…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00200"/>
            <a:ext cx="4876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752600"/>
            <a:ext cx="4572000" cy="388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Boot Rom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82014" y="5867400"/>
            <a:ext cx="1280786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867400"/>
            <a:ext cx="1447800" cy="433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5400000">
            <a:off x="4959038" y="5894856"/>
            <a:ext cx="391640" cy="769920"/>
          </a:xfrm>
          <a:prstGeom prst="arc">
            <a:avLst>
              <a:gd name="adj1" fmla="val 14729314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0800000">
            <a:off x="5619235" y="6083996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0800000">
            <a:off x="7151092" y="6104772"/>
            <a:ext cx="394076" cy="391640"/>
          </a:xfrm>
          <a:prstGeom prst="arc">
            <a:avLst>
              <a:gd name="adj1" fmla="val 10409635"/>
              <a:gd name="adj2" fmla="val 0"/>
            </a:avLst>
          </a:prstGeom>
          <a:ln w="190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</p:cNvCxnSpPr>
          <p:nvPr/>
        </p:nvCxnSpPr>
        <p:spPr>
          <a:xfrm flipV="1">
            <a:off x="8115300" y="5638800"/>
            <a:ext cx="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66934" y="5124450"/>
            <a:ext cx="4396066" cy="17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(process 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3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 is the </a:t>
            </a:r>
            <a:r>
              <a:rPr lang="en-US" dirty="0" err="1" smtClean="0"/>
              <a:t>grandaddy</a:t>
            </a:r>
            <a:r>
              <a:rPr lang="en-US" dirty="0" smtClean="0"/>
              <a:t> of all Android processes. </a:t>
            </a:r>
          </a:p>
          <a:p>
            <a:pPr lvl="1"/>
            <a:r>
              <a:rPr lang="en-US" dirty="0" smtClean="0"/>
              <a:t>PID = 1</a:t>
            </a:r>
            <a:endParaRPr lang="en-US" dirty="0"/>
          </a:p>
          <a:p>
            <a:pPr lvl="1"/>
            <a:r>
              <a:rPr lang="en-US" dirty="0" smtClean="0"/>
              <a:t>never exits</a:t>
            </a:r>
          </a:p>
          <a:p>
            <a:pPr lvl="1"/>
            <a:r>
              <a:rPr lang="en-US" dirty="0" smtClean="0"/>
              <a:t>Android init …</a:t>
            </a:r>
          </a:p>
          <a:p>
            <a:pPr lvl="2"/>
            <a:r>
              <a:rPr lang="en-US" dirty="0" smtClean="0"/>
              <a:t>Differs from Linux – no </a:t>
            </a:r>
            <a:r>
              <a:rPr lang="en-US" dirty="0" err="1" smtClean="0"/>
              <a:t>inittab</a:t>
            </a:r>
            <a:r>
              <a:rPr lang="en-US" dirty="0" smtClean="0"/>
              <a:t>, no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rcX.d</a:t>
            </a:r>
            <a:r>
              <a:rPr lang="en-US" dirty="0" smtClean="0"/>
              <a:t>. No </a:t>
            </a:r>
            <a:r>
              <a:rPr lang="en-US" dirty="0" err="1" smtClean="0"/>
              <a:t>runlevels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Prints </a:t>
            </a:r>
            <a:r>
              <a:rPr lang="en-US" dirty="0"/>
              <a:t>“</a:t>
            </a:r>
            <a:r>
              <a:rPr lang="en-US" dirty="0">
                <a:hlinkClick r:id="rId3"/>
              </a:rPr>
              <a:t>A N D R O I D</a:t>
            </a:r>
            <a:r>
              <a:rPr lang="en-US" dirty="0"/>
              <a:t>”</a:t>
            </a:r>
          </a:p>
          <a:p>
            <a:pPr lvl="2"/>
            <a:r>
              <a:rPr lang="en-US" dirty="0" smtClean="0"/>
              <a:t>Starts </a:t>
            </a:r>
            <a:r>
              <a:rPr lang="en-US" dirty="0"/>
              <a:t>up a variety of </a:t>
            </a:r>
            <a:r>
              <a:rPr lang="en-US" dirty="0" smtClean="0"/>
              <a:t>daemons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configuration files</a:t>
            </a:r>
          </a:p>
          <a:p>
            <a:pPr lvl="1"/>
            <a:r>
              <a:rPr lang="en-US" dirty="0" smtClean="0">
                <a:hlinkClick r:id="rId4"/>
              </a:rPr>
              <a:t>/init.rc</a:t>
            </a:r>
            <a:r>
              <a:rPr lang="en-US" dirty="0" smtClean="0"/>
              <a:t> - generic initialization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init.</a:t>
            </a:r>
            <a:r>
              <a:rPr lang="en-US" dirty="0" smtClean="0"/>
              <a:t>&lt;board-name&gt;.</a:t>
            </a:r>
            <a:r>
              <a:rPr lang="en-US" dirty="0" err="1" smtClean="0"/>
              <a:t>rc</a:t>
            </a:r>
            <a:r>
              <a:rPr lang="en-US" dirty="0" smtClean="0"/>
              <a:t> – board specific initialization</a:t>
            </a:r>
          </a:p>
          <a:p>
            <a:pPr lvl="2"/>
            <a:r>
              <a:rPr lang="en-US" dirty="0" smtClean="0">
                <a:hlinkClick r:id="rId5"/>
              </a:rPr>
              <a:t>/init.goldfish.rc</a:t>
            </a:r>
            <a:r>
              <a:rPr lang="en-US" dirty="0" smtClean="0"/>
              <a:t> for the emulator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init.trout.rc</a:t>
            </a:r>
            <a:r>
              <a:rPr lang="en-US" dirty="0" smtClean="0"/>
              <a:t> for HTC’s ADP1</a:t>
            </a:r>
          </a:p>
          <a:p>
            <a:pPr lvl="2"/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init.herring.rc</a:t>
            </a:r>
            <a:r>
              <a:rPr lang="en-US" dirty="0" smtClean="0">
                <a:hlinkClick r:id="rId6"/>
              </a:rPr>
              <a:t> </a:t>
            </a:r>
            <a:r>
              <a:rPr lang="en-US" dirty="0" smtClean="0"/>
              <a:t>for Samsung’s Nexus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init’s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language</a:t>
            </a:r>
            <a:r>
              <a:rPr lang="en-US" dirty="0"/>
              <a:t> (no </a:t>
            </a:r>
            <a:r>
              <a:rPr lang="en-US" dirty="0" err="1"/>
              <a:t>inittab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four broad classes of statements:</a:t>
            </a:r>
          </a:p>
          <a:p>
            <a:pPr lvl="2"/>
            <a:r>
              <a:rPr lang="en-US" dirty="0"/>
              <a:t>Actions – named sequences of </a:t>
            </a:r>
            <a:r>
              <a:rPr lang="en-US" dirty="0" smtClean="0"/>
              <a:t>commands based on trigger </a:t>
            </a:r>
            <a:r>
              <a:rPr lang="en-US" dirty="0" err="1" smtClean="0"/>
              <a:t>occurance</a:t>
            </a:r>
            <a:endParaRPr lang="en-US" dirty="0"/>
          </a:p>
          <a:p>
            <a:pPr lvl="2"/>
            <a:r>
              <a:rPr lang="en-US" dirty="0"/>
              <a:t>Commands – start programs, export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Services – start (and optionally restart) programs</a:t>
            </a:r>
          </a:p>
          <a:p>
            <a:pPr lvl="2"/>
            <a:r>
              <a:rPr lang="en-US" dirty="0"/>
              <a:t>Options – modify how and when init runs services</a:t>
            </a:r>
          </a:p>
          <a:p>
            <a:endParaRPr lang="en-US" dirty="0"/>
          </a:p>
        </p:txBody>
      </p:sp>
      <p:pic>
        <p:nvPicPr>
          <p:cNvPr id="5" name="Picture 4" descr="C:\Users\john\AppData\Local\Microsoft\Windows\Temporary Internet Files\Content.IE5\2RGNQGV3\MC900432674[1]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267200"/>
            <a:ext cx="1142857" cy="1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1039</Words>
  <Application>Microsoft Office PowerPoint</Application>
  <PresentationFormat>On-screen Show (4:3)</PresentationFormat>
  <Paragraphs>283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Android Internals System Startup</vt:lpstr>
      <vt:lpstr>System Startup</vt:lpstr>
      <vt:lpstr>The hardware is powered off</vt:lpstr>
      <vt:lpstr>Power is applied</vt:lpstr>
      <vt:lpstr>1st stage boot loader</vt:lpstr>
      <vt:lpstr>2nd stage boot loader</vt:lpstr>
      <vt:lpstr>Linux Kernel</vt:lpstr>
      <vt:lpstr>/init + init.rc</vt:lpstr>
      <vt:lpstr>Init</vt:lpstr>
      <vt:lpstr>daemons</vt:lpstr>
      <vt:lpstr>zygote</vt:lpstr>
      <vt:lpstr>zygote</vt:lpstr>
      <vt:lpstr>systemServer</vt:lpstr>
      <vt:lpstr>And the system is up</vt:lpstr>
      <vt:lpstr>Process Diagram – Running System</vt:lpstr>
      <vt:lpstr>Android’s init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Internals</dc:title>
  <dc:creator>john</dc:creator>
  <cp:lastModifiedBy>John Lombardo</cp:lastModifiedBy>
  <cp:revision>291</cp:revision>
  <dcterms:created xsi:type="dcterms:W3CDTF">2006-08-16T00:00:00Z</dcterms:created>
  <dcterms:modified xsi:type="dcterms:W3CDTF">2012-02-22T01:03:57Z</dcterms:modified>
</cp:coreProperties>
</file>