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3DF7-C633-4B6E-962D-BDC110FEC4C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4043-DCD4-4D3A-A654-8CBD206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hyperlink" Target="http://spark.apache.org/graph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6345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Final Project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Analyzing ACM Citation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2915"/>
            <a:ext cx="9144000" cy="1705707"/>
          </a:xfrm>
        </p:spPr>
        <p:txBody>
          <a:bodyPr/>
          <a:lstStyle/>
          <a:p>
            <a:r>
              <a:rPr lang="en-US" dirty="0"/>
              <a:t>Submitted By :</a:t>
            </a:r>
          </a:p>
          <a:p>
            <a:r>
              <a:rPr lang="en-US" dirty="0" err="1">
                <a:solidFill>
                  <a:srgbClr val="FF0000"/>
                </a:solidFill>
              </a:rPr>
              <a:t>Marakhi</a:t>
            </a:r>
            <a:r>
              <a:rPr lang="en-US" dirty="0">
                <a:solidFill>
                  <a:srgbClr val="FF0000"/>
                </a:solidFill>
              </a:rPr>
              <a:t> Der</a:t>
            </a:r>
          </a:p>
          <a:p>
            <a:r>
              <a:rPr lang="en-US" dirty="0">
                <a:solidFill>
                  <a:srgbClr val="FF0000"/>
                </a:solidFill>
              </a:rPr>
              <a:t>Karan Deepak </a:t>
            </a:r>
            <a:r>
              <a:rPr lang="en-US" dirty="0" err="1">
                <a:solidFill>
                  <a:srgbClr val="FF0000"/>
                </a:solidFill>
              </a:rPr>
              <a:t>Kanwar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03626"/>
              </p:ext>
            </p:extLst>
          </p:nvPr>
        </p:nvGraphicFramePr>
        <p:xfrm>
          <a:off x="942852" y="1934000"/>
          <a:ext cx="1812925" cy="1012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363">
                  <a:extLst>
                    <a:ext uri="{9D8B030D-6E8A-4147-A177-3AD203B41FA5}">
                      <a16:colId xmlns:a16="http://schemas.microsoft.com/office/drawing/2014/main" val="493635976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1537205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In-Node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30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71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48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94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83960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8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8075" algn="l"/>
              </a:tabLst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69388"/>
              </p:ext>
            </p:extLst>
          </p:nvPr>
        </p:nvGraphicFramePr>
        <p:xfrm>
          <a:off x="942852" y="3604071"/>
          <a:ext cx="1695450" cy="81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349635492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947760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3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209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17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487366"/>
                  </a:ext>
                </a:extLst>
              </a:tr>
            </a:tbl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42851" y="4537362"/>
            <a:ext cx="96475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Degree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63820"/>
              </p:ext>
            </p:extLst>
          </p:nvPr>
        </p:nvGraphicFramePr>
        <p:xfrm>
          <a:off x="942851" y="4891882"/>
          <a:ext cx="1768475" cy="81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30379487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889920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64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42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00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888939"/>
                  </a:ext>
                </a:extLst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942852" y="48911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42851" y="3257712"/>
            <a:ext cx="83971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Degree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42851" y="1619495"/>
            <a:ext cx="854529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Table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5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63198"/>
              </p:ext>
            </p:extLst>
          </p:nvPr>
        </p:nvGraphicFramePr>
        <p:xfrm>
          <a:off x="940899" y="1825625"/>
          <a:ext cx="5597525" cy="1841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3312394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369954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529568863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3939546024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95637221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485321893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3614208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In-degree of RN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Out-degree of 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Reference-node (RN)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Out-node(ON)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In-degree of 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Out-degree of 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48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39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43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281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228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26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82692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63372"/>
              </p:ext>
            </p:extLst>
          </p:nvPr>
        </p:nvGraphicFramePr>
        <p:xfrm>
          <a:off x="940899" y="4203859"/>
          <a:ext cx="4697095" cy="1436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159376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21010816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3820170290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162292171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367733148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4162588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Sum(In-degree of RN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Sum(Out-degree of RN)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Out-node(ON)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In-degree of 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Out-degree of 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638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59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378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909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82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01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66994"/>
              </p:ext>
            </p:extLst>
          </p:nvPr>
        </p:nvGraphicFramePr>
        <p:xfrm>
          <a:off x="926123" y="1825625"/>
          <a:ext cx="4800600" cy="1436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624602661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1785980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5218167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902177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Out-node(ON)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In-degree of ON/ Sum(In-degree of RN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Out-degree of ON/ Sum(Out-degree of RN)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86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1/3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1/2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21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2/3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1/2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03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2/2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1/1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00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1/1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2/2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83225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61999"/>
              </p:ext>
            </p:extLst>
          </p:nvPr>
        </p:nvGraphicFramePr>
        <p:xfrm>
          <a:off x="926123" y="4001294"/>
          <a:ext cx="3771900" cy="1436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1351943673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413194318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601552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Out-node(ON)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Column3 * column4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23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(1/3) *(1/2)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52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(2/3) *(1/2)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90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(2/2) *(1/1)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0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(1/1) *(2/2)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87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0177"/>
              </p:ext>
            </p:extLst>
          </p:nvPr>
        </p:nvGraphicFramePr>
        <p:xfrm>
          <a:off x="838200" y="1558576"/>
          <a:ext cx="3337560" cy="1436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8472428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2652481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80414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In-node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Out-node(ON)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Rank * Column3 * column4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761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(1/3) *(1/2) *(1/3)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1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(2/3) *(1/2) *(1/3)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567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(2/2) *(1/1) *(1/3)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36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(1/1) *(2/2) *(1/3)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9932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76201"/>
              </p:ext>
            </p:extLst>
          </p:nvPr>
        </p:nvGraphicFramePr>
        <p:xfrm>
          <a:off x="838200" y="3262376"/>
          <a:ext cx="3920490" cy="1234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290">
                  <a:extLst>
                    <a:ext uri="{9D8B030D-6E8A-4147-A177-3AD203B41FA5}">
                      <a16:colId xmlns:a16="http://schemas.microsoft.com/office/drawing/2014/main" val="47087628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26145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Out-node(ON)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Rank * Column3 * column4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8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(1/3) *(1/2) *(1/3)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49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((2/3) *(1/2) *(1/3)) + ((2/2) *(1/1) *(1/3))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074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(1/1) *(2/2) *(1/3)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4586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73443"/>
              </p:ext>
            </p:extLst>
          </p:nvPr>
        </p:nvGraphicFramePr>
        <p:xfrm>
          <a:off x="838200" y="4901124"/>
          <a:ext cx="3920490" cy="1446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290">
                  <a:extLst>
                    <a:ext uri="{9D8B030D-6E8A-4147-A177-3AD203B41FA5}">
                      <a16:colId xmlns:a16="http://schemas.microsoft.com/office/drawing/2014/main" val="334613735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21631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Out-node(ON)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(Rank * Column3 * column4) *D + (1-D)/N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943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((1/3) *(1/2) *(1/3)) *0.85 + (1-0.85)/3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892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(((2/3) *(1/2) *(1/3)) + ((2/2) *(1/1) *(1/3))) *0.85 + (1-0.85)/3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451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((1/1) *(2/2) *(1/3) ) *0.85 + (1-0.85)/3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78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8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72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8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RESULTS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64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8756"/>
            <a:ext cx="41910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503002"/>
            <a:ext cx="1133475" cy="36195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619002"/>
            <a:ext cx="5943600" cy="4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64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875119"/>
            <a:ext cx="9404838" cy="2577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http://spark.apache.org/graphx/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https://www.wikipedia.org/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http://stackoverflow.com/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W. Xing and A.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Ghorbani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"Weighted PageRank algorithm," Communication Networks and Services Research, 2004. Proceedings. Second Annual Conference on, 2004, pp. 305-314.</a:t>
            </a:r>
          </a:p>
        </p:txBody>
      </p:sp>
    </p:spTree>
    <p:extLst>
      <p:ext uri="{BB962C8B-B14F-4D97-AF65-F5344CB8AC3E}">
        <p14:creationId xmlns:p14="http://schemas.microsoft.com/office/powerpoint/2010/main" val="220034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64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B0F0"/>
                </a:solidFill>
              </a:rPr>
              <a:t>      THANK YOU!!!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project is using ACM citation data set which is extracted from DBLP, ACM, and other sources.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Step 1: Building the citation network</a:t>
            </a:r>
          </a:p>
          <a:p>
            <a:pPr marL="0" indent="0">
              <a:buNone/>
            </a:pPr>
            <a:endParaRPr lang="en-IN" u="sng" dirty="0"/>
          </a:p>
          <a:p>
            <a:r>
              <a:rPr lang="en-IN" dirty="0"/>
              <a:t>Step 2: visualizing the in-degree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Step 3: Weighted Page Rank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6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PROJECT DESCRIPTION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ACM citation data-set is consisting of various attributes (like paper title, authors, year of publish, publication venue, paper index, reference paper index) separated by specific prefix (‘#*’ for paper title, ‘#@’ for author, ‘#t’ for year </a:t>
            </a:r>
            <a:r>
              <a:rPr lang="en-IN" dirty="0" err="1"/>
              <a:t>etc</a:t>
            </a:r>
            <a:r>
              <a:rPr lang="en-IN" dirty="0"/>
              <a:t>). Below is the example file layout.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1" y="3675902"/>
            <a:ext cx="5942857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PROJECT DESCRIPTION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 err="1">
                <a:solidFill>
                  <a:srgbClr val="00B0F0"/>
                </a:solidFill>
              </a:rPr>
              <a:t>GraphX</a:t>
            </a:r>
            <a:endParaRPr lang="en-IN" u="sng" dirty="0">
              <a:solidFill>
                <a:srgbClr val="00B0F0"/>
              </a:solidFill>
            </a:endParaRPr>
          </a:p>
          <a:p>
            <a:r>
              <a:rPr lang="en-US" dirty="0" err="1"/>
              <a:t>Graphx</a:t>
            </a:r>
            <a:r>
              <a:rPr lang="en-US" dirty="0"/>
              <a:t> is the package used for producing graphs in spark. </a:t>
            </a:r>
          </a:p>
          <a:p>
            <a:pPr marL="0" indent="0">
              <a:buNone/>
            </a:pPr>
            <a:r>
              <a:rPr lang="en-IN" u="sng" dirty="0">
                <a:solidFill>
                  <a:srgbClr val="00B0F0"/>
                </a:solidFill>
              </a:rPr>
              <a:t>In-degree Distribution </a:t>
            </a:r>
          </a:p>
          <a:p>
            <a:r>
              <a:rPr lang="en-IN" dirty="0"/>
              <a:t>The degree of a node in a network is the number of connections or edges the node has to other nodes. The degree distribution P(k) of a network is then defined to be the fraction of nodes in the network with degree k. P(k) = </a:t>
            </a:r>
            <a:r>
              <a:rPr lang="en-IN" dirty="0" err="1"/>
              <a:t>nk</a:t>
            </a:r>
            <a:r>
              <a:rPr lang="en-IN" dirty="0"/>
              <a:t>/n.</a:t>
            </a:r>
            <a:endParaRPr lang="en-US" dirty="0"/>
          </a:p>
          <a:p>
            <a:pPr marL="0" indent="0">
              <a:buNone/>
            </a:pPr>
            <a:r>
              <a:rPr lang="en-IN" u="sng" dirty="0">
                <a:solidFill>
                  <a:srgbClr val="00B0F0"/>
                </a:solidFill>
              </a:rPr>
              <a:t>Weighted Page Rank</a:t>
            </a:r>
          </a:p>
          <a:p>
            <a:r>
              <a:rPr lang="en-IN" dirty="0"/>
              <a:t>Weighted page Rank algorithm on the ACM citation network data set, identify the most influential papers.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PROJECT DESCRIPTION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Weighted Page Rank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8" y="2616810"/>
            <a:ext cx="5000625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36" y="3733800"/>
            <a:ext cx="325755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2" y="4742350"/>
            <a:ext cx="382905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36" y="5704985"/>
            <a:ext cx="3505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435"/>
            <a:ext cx="6467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411"/>
            <a:ext cx="64865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4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TECHNICAL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402"/>
            <a:ext cx="7858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7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600</Words>
  <Application>Microsoft Office PowerPoint</Application>
  <PresentationFormat>Widescreen</PresentationFormat>
  <Paragraphs>233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Big Data Final Project  on Analyzing ACM Citation Dataset</vt:lpstr>
      <vt:lpstr>Table of Contents</vt:lpstr>
      <vt:lpstr>INTRODUCTION</vt:lpstr>
      <vt:lpstr>PROJECT DESCRIPTION</vt:lpstr>
      <vt:lpstr>PROJECT DESCRIPTION</vt:lpstr>
      <vt:lpstr>PROJECT DESCRIPTION</vt:lpstr>
      <vt:lpstr>TECHNICAL DETAILS</vt:lpstr>
      <vt:lpstr>TECHNICAL DETAILS</vt:lpstr>
      <vt:lpstr>TECHNICAL DETAILS</vt:lpstr>
      <vt:lpstr>TECHNICAL DETAILS</vt:lpstr>
      <vt:lpstr>TECHNICAL DETAILS</vt:lpstr>
      <vt:lpstr>TECHNICAL DETAILS</vt:lpstr>
      <vt:lpstr>TECHNICAL DETAILS</vt:lpstr>
      <vt:lpstr>TECHNICAL DETAILS</vt:lpstr>
      <vt:lpstr>RESULTS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  on Analyzing ACM Citation Dataset</dc:title>
  <dc:creator>Karan</dc:creator>
  <cp:lastModifiedBy>Karan</cp:lastModifiedBy>
  <cp:revision>11</cp:revision>
  <dcterms:created xsi:type="dcterms:W3CDTF">2016-12-02T05:58:46Z</dcterms:created>
  <dcterms:modified xsi:type="dcterms:W3CDTF">2016-12-02T17:44:35Z</dcterms:modified>
</cp:coreProperties>
</file>