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301" r:id="rId4"/>
    <p:sldId id="265" r:id="rId5"/>
    <p:sldId id="298" r:id="rId6"/>
    <p:sldId id="296" r:id="rId7"/>
    <p:sldId id="297" r:id="rId8"/>
    <p:sldId id="260" r:id="rId9"/>
    <p:sldId id="299" r:id="rId10"/>
    <p:sldId id="300" r:id="rId11"/>
    <p:sldId id="303" r:id="rId12"/>
    <p:sldId id="306" r:id="rId13"/>
    <p:sldId id="270" r:id="rId14"/>
    <p:sldId id="305" r:id="rId15"/>
    <p:sldId id="304" r:id="rId16"/>
    <p:sldId id="307" r:id="rId17"/>
    <p:sldId id="261" r:id="rId18"/>
    <p:sldId id="308" r:id="rId19"/>
    <p:sldId id="309" r:id="rId20"/>
    <p:sldId id="2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2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78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10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190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33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27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6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4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31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099127"/>
            <a:ext cx="3282553" cy="3081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Differential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  	 Drive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Mobile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	  Robot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566;p32">
            <a:extLst>
              <a:ext uri="{FF2B5EF4-FFF2-40B4-BE49-F238E27FC236}">
                <a16:creationId xmlns:a16="http://schemas.microsoft.com/office/drawing/2014/main" id="{21C4C6D2-6C6C-4198-B706-BBFD53CBC5B4}"/>
              </a:ext>
            </a:extLst>
          </p:cNvPr>
          <p:cNvGrpSpPr/>
          <p:nvPr/>
        </p:nvGrpSpPr>
        <p:grpSpPr>
          <a:xfrm rot="5400000">
            <a:off x="2478011" y="579472"/>
            <a:ext cx="2301502" cy="5962529"/>
            <a:chOff x="2112475" y="238125"/>
            <a:chExt cx="3395050" cy="5238750"/>
          </a:xfrm>
        </p:grpSpPr>
        <p:sp>
          <p:nvSpPr>
            <p:cNvPr id="6" name="Google Shape;567;p32">
              <a:extLst>
                <a:ext uri="{FF2B5EF4-FFF2-40B4-BE49-F238E27FC236}">
                  <a16:creationId xmlns:a16="http://schemas.microsoft.com/office/drawing/2014/main" id="{A7A2A13A-133A-4207-B223-6527893136CF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8;p32">
              <a:extLst>
                <a:ext uri="{FF2B5EF4-FFF2-40B4-BE49-F238E27FC236}">
                  <a16:creationId xmlns:a16="http://schemas.microsoft.com/office/drawing/2014/main" id="{158E65D1-FAC7-4167-B96F-227630A94CF0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9;p32">
              <a:extLst>
                <a:ext uri="{FF2B5EF4-FFF2-40B4-BE49-F238E27FC236}">
                  <a16:creationId xmlns:a16="http://schemas.microsoft.com/office/drawing/2014/main" id="{555657CA-B615-44E1-9E38-3987D95A3784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0;p32">
              <a:extLst>
                <a:ext uri="{FF2B5EF4-FFF2-40B4-BE49-F238E27FC236}">
                  <a16:creationId xmlns:a16="http://schemas.microsoft.com/office/drawing/2014/main" id="{4B65B749-1F5C-4494-8EE1-0A929B35D4E5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AA67EA2-54CC-4703-A011-66BF2E4BD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32" y="2467768"/>
            <a:ext cx="4909847" cy="2166888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30D5B553-FC46-49D9-8A11-8B09B9CE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78" y="483656"/>
            <a:ext cx="4944300" cy="645300"/>
          </a:xfrm>
        </p:spPr>
        <p:txBody>
          <a:bodyPr/>
          <a:lstStyle/>
          <a:p>
            <a:r>
              <a:rPr lang="en-US" dirty="0"/>
              <a:t>Error system</a:t>
            </a:r>
          </a:p>
        </p:txBody>
      </p:sp>
      <p:sp>
        <p:nvSpPr>
          <p:cNvPr id="12" name="Google Shape;407;p19">
            <a:extLst>
              <a:ext uri="{FF2B5EF4-FFF2-40B4-BE49-F238E27FC236}">
                <a16:creationId xmlns:a16="http://schemas.microsoft.com/office/drawing/2014/main" id="{7CEBC7CB-4C97-4E17-A007-7393F95D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4367" y="1054279"/>
            <a:ext cx="6471689" cy="1233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We can’t use this form because our trajectory is a circle with 3 meter radius</a:t>
            </a:r>
          </a:p>
          <a:p>
            <a:pPr marL="285750" indent="-285750"/>
            <a:r>
              <a:rPr lang="en-US" dirty="0"/>
              <a:t>Also we need to follow the trajectory, not error</a:t>
            </a:r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AEB7DA-4FCF-4F54-A7FE-67D68FA7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367" y="456990"/>
            <a:ext cx="4944300" cy="645300"/>
          </a:xfrm>
        </p:spPr>
        <p:txBody>
          <a:bodyPr/>
          <a:lstStyle/>
          <a:p>
            <a:r>
              <a:rPr lang="en-US" dirty="0"/>
              <a:t>Modified system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DADB85-EBD2-4680-A457-B99A888C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558497"/>
            <a:ext cx="7528746" cy="30733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245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9297359" y="2665372"/>
            <a:ext cx="378267" cy="40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1"/>
              <a:t>12</a:t>
            </a:fld>
            <a:endParaRPr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9417BF-5B7F-4203-A1C1-BE8626B6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34" y="391886"/>
            <a:ext cx="3320175" cy="2877888"/>
          </a:xfrm>
          <a:prstGeom prst="rect">
            <a:avLst/>
          </a:prstGeom>
          <a:ln w="228600" cap="sq" cmpd="thickThin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3C103E-179B-4BD8-9349-6FA9F821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55" y="1830830"/>
            <a:ext cx="3447812" cy="2975138"/>
          </a:xfrm>
          <a:prstGeom prst="rect">
            <a:avLst/>
          </a:prstGeom>
          <a:ln w="228600" cap="sq" cmpd="thickThin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itle 6">
            <a:extLst>
              <a:ext uri="{FF2B5EF4-FFF2-40B4-BE49-F238E27FC236}">
                <a16:creationId xmlns:a16="http://schemas.microsoft.com/office/drawing/2014/main" id="{ACDB9932-723D-4218-ADCE-3DEB2EF2CB56}"/>
              </a:ext>
            </a:extLst>
          </p:cNvPr>
          <p:cNvSpPr txBox="1">
            <a:spLocks/>
          </p:cNvSpPr>
          <p:nvPr/>
        </p:nvSpPr>
        <p:spPr>
          <a:xfrm>
            <a:off x="1807383" y="495735"/>
            <a:ext cx="2648380" cy="9921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Nixie One"/>
              </a:rPr>
              <a:t>Modified system response</a:t>
            </a:r>
          </a:p>
        </p:txBody>
      </p:sp>
    </p:spTree>
    <p:extLst>
      <p:ext uri="{BB962C8B-B14F-4D97-AF65-F5344CB8AC3E}">
        <p14:creationId xmlns:p14="http://schemas.microsoft.com/office/powerpoint/2010/main" val="71375354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9297359" y="2665372"/>
            <a:ext cx="378267" cy="40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1"/>
              <a:t>13</a:t>
            </a:fld>
            <a:endParaRPr sz="1400" b="1" dirty="0"/>
          </a:p>
        </p:txBody>
      </p:sp>
      <p:sp>
        <p:nvSpPr>
          <p:cNvPr id="11" name="Google Shape;352;p13">
            <a:extLst>
              <a:ext uri="{FF2B5EF4-FFF2-40B4-BE49-F238E27FC236}">
                <a16:creationId xmlns:a16="http://schemas.microsoft.com/office/drawing/2014/main" id="{A93CF1AE-1226-4109-8E67-553998662203}"/>
              </a:ext>
            </a:extLst>
          </p:cNvPr>
          <p:cNvSpPr txBox="1">
            <a:spLocks/>
          </p:cNvSpPr>
          <p:nvPr/>
        </p:nvSpPr>
        <p:spPr>
          <a:xfrm>
            <a:off x="1863308" y="-9513"/>
            <a:ext cx="7195451" cy="71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400" b="1" dirty="0">
                <a:latin typeface="Nixie One"/>
              </a:rPr>
              <a:t>Apply state feedback controller on nonlinear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6A101-E4C8-4868-8A0C-C6585A80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27" y="751911"/>
            <a:ext cx="6210953" cy="22852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CA714-36A1-46B3-80E3-C008D1C5F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060" y="1458018"/>
            <a:ext cx="4212322" cy="3229408"/>
          </a:xfrm>
          <a:prstGeom prst="rect">
            <a:avLst/>
          </a:prstGeom>
          <a:ln w="228600" cap="sq" cmpd="thickThin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9297359" y="2665372"/>
            <a:ext cx="378267" cy="40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1"/>
              <a:t>14</a:t>
            </a:fld>
            <a:endParaRPr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8E823-430E-41A6-882A-039A34DC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37" y="423885"/>
            <a:ext cx="3610793" cy="2816966"/>
          </a:xfrm>
          <a:prstGeom prst="rect">
            <a:avLst/>
          </a:prstGeom>
          <a:ln w="228600" cap="sq" cmpd="thickThin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EBFA1-7ED8-4803-9252-FB0EBE40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4" y="1942398"/>
            <a:ext cx="3566049" cy="2816966"/>
          </a:xfrm>
          <a:prstGeom prst="rect">
            <a:avLst/>
          </a:prstGeom>
          <a:ln w="228600" cap="sq" cmpd="thickThin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29D0D-7C26-4C18-9BE9-F6A478754CD8}"/>
              </a:ext>
            </a:extLst>
          </p:cNvPr>
          <p:cNvSpPr txBox="1"/>
          <p:nvPr/>
        </p:nvSpPr>
        <p:spPr>
          <a:xfrm>
            <a:off x="5329749" y="4107982"/>
            <a:ext cx="1766807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[ 0.4 ; -0.45 ; -0.1 ]</a:t>
            </a:r>
            <a:r>
              <a:rPr lang="en-US" sz="1400" dirty="0">
                <a:solidFill>
                  <a:schemeClr val="tx1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FDAF7-76E6-4D31-B2E5-482EADF4EDB5}"/>
              </a:ext>
            </a:extLst>
          </p:cNvPr>
          <p:cNvSpPr txBox="1"/>
          <p:nvPr/>
        </p:nvSpPr>
        <p:spPr>
          <a:xfrm>
            <a:off x="2162732" y="925935"/>
            <a:ext cx="1921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[ 0.45 ; -0.3 ; 0.3 ]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4D2A5D9D-00B6-4557-A07C-DF3F8AB4995F}"/>
              </a:ext>
            </a:extLst>
          </p:cNvPr>
          <p:cNvSpPr/>
          <p:nvPr/>
        </p:nvSpPr>
        <p:spPr>
          <a:xfrm rot="1519158">
            <a:off x="1601978" y="929045"/>
            <a:ext cx="452177" cy="6093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33C8E68E-0EB5-49C9-B7DD-910B4ACA0AD5}"/>
              </a:ext>
            </a:extLst>
          </p:cNvPr>
          <p:cNvSpPr/>
          <p:nvPr/>
        </p:nvSpPr>
        <p:spPr>
          <a:xfrm rot="17895226">
            <a:off x="7075924" y="3833305"/>
            <a:ext cx="717518" cy="3821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5382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AEB7DA-4FCF-4F54-A7FE-67D68FA7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73" y="187826"/>
            <a:ext cx="6582141" cy="645300"/>
          </a:xfrm>
        </p:spPr>
        <p:txBody>
          <a:bodyPr/>
          <a:lstStyle/>
          <a:p>
            <a:r>
              <a:rPr lang="en-US" dirty="0"/>
              <a:t>Full-order observer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6FA50-97E0-41FD-973E-41540F0F0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40" y="870670"/>
            <a:ext cx="6041550" cy="4093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4735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3508-C308-4C5F-BB3C-4162822E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70" y="419178"/>
            <a:ext cx="6620887" cy="645300"/>
          </a:xfrm>
        </p:spPr>
        <p:txBody>
          <a:bodyPr/>
          <a:lstStyle/>
          <a:p>
            <a:r>
              <a:rPr lang="en-US" dirty="0"/>
              <a:t>Full-order observer response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68C9-62FA-4F2F-A288-3CBEC01F619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0" y="2179422"/>
            <a:ext cx="4571999" cy="2544900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As we expected the states which are errors converged to zero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We chose our observer’s poles farther than our state feedback controller’s pole</a:t>
            </a: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State feedback poles are at </a:t>
            </a:r>
            <a:r>
              <a:rPr lang="nn-NO" sz="16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[-30,</a:t>
            </a:r>
          </a:p>
          <a:p>
            <a:pPr marL="139700" indent="0">
              <a:buNone/>
            </a:pPr>
            <a:r>
              <a:rPr lang="nn-NO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 </a:t>
            </a:r>
            <a:r>
              <a:rPr lang="nn-NO" sz="16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-1+4.899j, -1-4.899j]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Observer’s poles are at </a:t>
            </a:r>
            <a:r>
              <a:rPr lang="en-US" sz="1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[-20, -20, -100]</a:t>
            </a:r>
          </a:p>
          <a:p>
            <a:pPr marL="139700" indent="0">
              <a:buNone/>
            </a:pP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Nixie One"/>
            </a:endParaRPr>
          </a:p>
          <a:p>
            <a:endParaRPr lang="en-US" sz="1600" dirty="0">
              <a:latin typeface="Nixie One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1548-4392-40E9-9C36-1674C5989D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0CB09-5206-4304-8683-128E8E6B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48" y="1491409"/>
            <a:ext cx="4392656" cy="3024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E3459-504F-4109-A221-62FA0BFB8061}"/>
              </a:ext>
            </a:extLst>
          </p:cNvPr>
          <p:cNvSpPr txBox="1"/>
          <p:nvPr/>
        </p:nvSpPr>
        <p:spPr>
          <a:xfrm>
            <a:off x="1671451" y="1094422"/>
            <a:ext cx="26332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Nixie One"/>
                <a:ea typeface="Times New Roman" panose="02020603050405020304" pitchFamily="18" charset="0"/>
                <a:cs typeface="B Nazanin" panose="00000400000000000000" pitchFamily="2" charset="-78"/>
              </a:rPr>
              <a:t>Observer initial </a:t>
            </a:r>
          </a:p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Nixie One"/>
                <a:ea typeface="Times New Roman" panose="02020603050405020304" pitchFamily="18" charset="0"/>
                <a:cs typeface="B Nazanin" panose="00000400000000000000" pitchFamily="2" charset="-78"/>
              </a:rPr>
              <a:t>condition = [0.4; 0.4; 0.5]</a:t>
            </a:r>
          </a:p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  <a:ea typeface="Times New Roman" panose="02020603050405020304" pitchFamily="18" charset="0"/>
                <a:cs typeface="B Nazanin" panose="00000400000000000000" pitchFamily="2" charset="-78"/>
              </a:rPr>
              <a:t>System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Nixie One"/>
                <a:ea typeface="Times New Roman" panose="02020603050405020304" pitchFamily="18" charset="0"/>
                <a:cs typeface="B Nazanin" panose="00000400000000000000" pitchFamily="2" charset="-78"/>
              </a:rPr>
              <a:t> initial </a:t>
            </a:r>
          </a:p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Nixie One"/>
                <a:ea typeface="Times New Roman" panose="02020603050405020304" pitchFamily="18" charset="0"/>
                <a:cs typeface="B Nazanin" panose="00000400000000000000" pitchFamily="2" charset="-78"/>
              </a:rPr>
              <a:t>condition = [0.1; 0.1; 0]</a:t>
            </a:r>
          </a:p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4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D639F0-0EFF-4113-A431-0F287A50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01" y="1600254"/>
            <a:ext cx="5742305" cy="3244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721C5ED-CE9E-427A-A7C4-EDB95C4C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70" y="419178"/>
            <a:ext cx="6620887" cy="645300"/>
          </a:xfrm>
        </p:spPr>
        <p:txBody>
          <a:bodyPr/>
          <a:lstStyle/>
          <a:p>
            <a:r>
              <a:rPr lang="en-US" dirty="0"/>
              <a:t>Reduced-order observer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21C5ED-CE9E-427A-A7C4-EDB95C4C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70" y="419178"/>
            <a:ext cx="6620887" cy="645300"/>
          </a:xfrm>
        </p:spPr>
        <p:txBody>
          <a:bodyPr/>
          <a:lstStyle/>
          <a:p>
            <a:r>
              <a:rPr lang="en-US" sz="3600" dirty="0"/>
              <a:t>Reduced-order observer response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DE61E-4806-4184-976E-D6DC7ADE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38" y="1249604"/>
            <a:ext cx="4858385" cy="301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511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21C5ED-CE9E-427A-A7C4-EDB95C4C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70" y="419178"/>
            <a:ext cx="6620887" cy="645300"/>
          </a:xfrm>
        </p:spPr>
        <p:txBody>
          <a:bodyPr/>
          <a:lstStyle/>
          <a:p>
            <a:r>
              <a:rPr lang="en-US" sz="3600" dirty="0"/>
              <a:t>Robustness of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E5988-344B-4B45-9751-974B6A88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36" y="1472188"/>
            <a:ext cx="4366895" cy="3144520"/>
          </a:xfrm>
          <a:prstGeom prst="rect">
            <a:avLst/>
          </a:prstGeom>
          <a:ln w="228600" cap="sq" cmpd="thickThin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6518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035042" y="888693"/>
            <a:ext cx="4137158" cy="815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Hello!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2160403" y="1377366"/>
            <a:ext cx="5899591" cy="340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Sajad Ghadiri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	Maral Mordad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		Mahya Haghgoo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			Mohammad Barabadi</a:t>
            </a:r>
            <a:endParaRPr sz="2000" i="1" dirty="0">
              <a:solidFill>
                <a:srgbClr val="C6DAEC"/>
              </a:solidFill>
              <a:latin typeface="Nixie One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Nixie One"/>
              </a:rPr>
              <a:t>Any questions?</a:t>
            </a:r>
            <a:endParaRPr dirty="0">
              <a:latin typeface="Nixie One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577841" y="1480089"/>
            <a:ext cx="6798993" cy="859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2"/>
                </a:solidFill>
              </a:rPr>
              <a:t>W</a:t>
            </a:r>
            <a:r>
              <a:rPr lang="en" sz="5400" dirty="0">
                <a:solidFill>
                  <a:schemeClr val="accent2"/>
                </a:solidFill>
              </a:rPr>
              <a:t>hat is mobile robot ?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52;p13">
            <a:extLst>
              <a:ext uri="{FF2B5EF4-FFF2-40B4-BE49-F238E27FC236}">
                <a16:creationId xmlns:a16="http://schemas.microsoft.com/office/drawing/2014/main" id="{CE8566E1-D8A0-436A-B5E6-70343005E2A2}"/>
              </a:ext>
            </a:extLst>
          </p:cNvPr>
          <p:cNvSpPr txBox="1">
            <a:spLocks/>
          </p:cNvSpPr>
          <p:nvPr/>
        </p:nvSpPr>
        <p:spPr>
          <a:xfrm>
            <a:off x="1655332" y="2413496"/>
            <a:ext cx="7068103" cy="21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sz="16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Applications</a:t>
            </a:r>
          </a:p>
          <a:p>
            <a:pPr marL="285750" indent="-285750"/>
            <a:r>
              <a:rPr lang="en-US" sz="16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Why we chose kinematic instead of dynamic?</a:t>
            </a:r>
            <a:endParaRPr lang="en-US" sz="1600" i="1" dirty="0">
              <a:latin typeface="Nixie One"/>
            </a:endParaRPr>
          </a:p>
          <a:p>
            <a:pPr marL="285750" indent="-285750"/>
            <a:r>
              <a:rPr lang="en-US" sz="1600" i="1" dirty="0">
                <a:solidFill>
                  <a:srgbClr val="C6DAEC"/>
                </a:solidFill>
                <a:latin typeface="Nixie One"/>
                <a:ea typeface="Muli"/>
                <a:cs typeface="Muli"/>
                <a:sym typeface="Muli"/>
              </a:rPr>
              <a:t>We assumed 4 wheeled mobile robot which side wheels move with each other</a:t>
            </a:r>
          </a:p>
          <a:p>
            <a:pPr marL="285750" indent="-285750"/>
            <a:endParaRPr lang="en-US" sz="1600" i="1" dirty="0">
              <a:solidFill>
                <a:srgbClr val="C6DAEC"/>
              </a:solidFill>
              <a:latin typeface="Nixie One"/>
              <a:ea typeface="Muli"/>
              <a:cs typeface="Muli"/>
              <a:sym typeface="Muli"/>
            </a:endParaRPr>
          </a:p>
          <a:p>
            <a:pPr marL="0" indent="0">
              <a:buNone/>
            </a:pPr>
            <a:endParaRPr lang="en-US" sz="1600" i="1" dirty="0">
              <a:solidFill>
                <a:srgbClr val="C6DAEC"/>
              </a:solidFill>
              <a:latin typeface="Nixie One"/>
              <a:ea typeface="Muli"/>
              <a:cs typeface="Muli"/>
              <a:sym typeface="Muli"/>
            </a:endParaRPr>
          </a:p>
          <a:p>
            <a:pPr marL="285750" indent="-285750"/>
            <a:endParaRPr lang="en-US" sz="1600" i="1" dirty="0">
              <a:solidFill>
                <a:srgbClr val="C6DAEC"/>
              </a:solidFill>
              <a:latin typeface="Nixie One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0409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E57CE-3D0B-421F-B752-F556CEC5D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6" y="1822380"/>
            <a:ext cx="3899855" cy="3142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8253E-69AB-44DE-B1CB-53083B80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5" y="2058345"/>
            <a:ext cx="2331995" cy="19515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9877E-6 L 0.21111 2.09877E-6 C 0.30521 2.09877E-6 0.42222 -0.07778 0.42222 -0.14321 L 0.42222 -0.285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11" y="-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241B68B-5BB8-46CF-92C5-1B266634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34" y="2571750"/>
            <a:ext cx="4341797" cy="1199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B967E-347C-4EB2-9D1D-2D0CDE65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35" y="638879"/>
            <a:ext cx="4341797" cy="1932872"/>
          </a:xfrm>
          <a:prstGeom prst="rect">
            <a:avLst/>
          </a:prstGeom>
        </p:spPr>
      </p:pic>
      <p:grpSp>
        <p:nvGrpSpPr>
          <p:cNvPr id="4" name="Google Shape;581;p33">
            <a:extLst>
              <a:ext uri="{FF2B5EF4-FFF2-40B4-BE49-F238E27FC236}">
                <a16:creationId xmlns:a16="http://schemas.microsoft.com/office/drawing/2014/main" id="{7DF2F1D9-D9EC-4951-8591-777EC3A2C2A5}"/>
              </a:ext>
            </a:extLst>
          </p:cNvPr>
          <p:cNvGrpSpPr/>
          <p:nvPr/>
        </p:nvGrpSpPr>
        <p:grpSpPr>
          <a:xfrm>
            <a:off x="2409986" y="418454"/>
            <a:ext cx="5680129" cy="3696346"/>
            <a:chOff x="3438912" y="1241123"/>
            <a:chExt cx="5041613" cy="2953821"/>
          </a:xfrm>
        </p:grpSpPr>
        <p:sp>
          <p:nvSpPr>
            <p:cNvPr id="5" name="Google Shape;582;p33">
              <a:extLst>
                <a:ext uri="{FF2B5EF4-FFF2-40B4-BE49-F238E27FC236}">
                  <a16:creationId xmlns:a16="http://schemas.microsoft.com/office/drawing/2014/main" id="{C9193093-E884-48D9-9942-A9C906055FE5}"/>
                </a:ext>
              </a:extLst>
            </p:cNvPr>
            <p:cNvSpPr/>
            <p:nvPr/>
          </p:nvSpPr>
          <p:spPr>
            <a:xfrm>
              <a:off x="3947889" y="1241123"/>
              <a:ext cx="4118798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83;p33">
              <a:extLst>
                <a:ext uri="{FF2B5EF4-FFF2-40B4-BE49-F238E27FC236}">
                  <a16:creationId xmlns:a16="http://schemas.microsoft.com/office/drawing/2014/main" id="{F924A7D1-1383-4C0A-BACB-6D0257497F3C}"/>
                </a:ext>
              </a:extLst>
            </p:cNvPr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84;p33">
              <a:extLst>
                <a:ext uri="{FF2B5EF4-FFF2-40B4-BE49-F238E27FC236}">
                  <a16:creationId xmlns:a16="http://schemas.microsoft.com/office/drawing/2014/main" id="{D5E9E682-DFF6-42DB-B259-DC006524E38D}"/>
                </a:ext>
              </a:extLst>
            </p:cNvPr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85;p33">
              <a:extLst>
                <a:ext uri="{FF2B5EF4-FFF2-40B4-BE49-F238E27FC236}">
                  <a16:creationId xmlns:a16="http://schemas.microsoft.com/office/drawing/2014/main" id="{B40CE3D7-D62C-45AC-8753-B75388759045}"/>
                </a:ext>
              </a:extLst>
            </p:cNvPr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2ADD11B2-CC48-4F03-AB4D-559C483429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85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3AFD-ADEA-490F-8EE8-E52A262402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419DA-9226-458F-86DE-6C729373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81" y="971515"/>
            <a:ext cx="4508613" cy="13477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12654-BA80-4A01-ACE4-D7B72A9E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41" y="3052129"/>
            <a:ext cx="4538643" cy="1264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354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4295-C802-4F9D-8E1C-7BA34F066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D74B8-CD56-4CFE-B445-959022FE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39" y="1253166"/>
            <a:ext cx="5897718" cy="13992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BCD024-2368-4827-BF6B-67DFFF08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7" y="3039311"/>
            <a:ext cx="4752975" cy="1682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ECFAD253-F6B4-408D-9DD5-9898D3B2C45F}"/>
              </a:ext>
            </a:extLst>
          </p:cNvPr>
          <p:cNvSpPr/>
          <p:nvPr/>
        </p:nvSpPr>
        <p:spPr>
          <a:xfrm rot="2357532">
            <a:off x="1500555" y="1600933"/>
            <a:ext cx="785089" cy="1166062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76664-D6C0-4C33-AB8F-E3E682A9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333" y="3039311"/>
            <a:ext cx="1724024" cy="752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67A4B-27FA-4861-A1DC-B7613906E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32" y="4035836"/>
            <a:ext cx="1724025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60656B-CF0E-449A-885B-BC36C003205E}"/>
              </a:ext>
            </a:extLst>
          </p:cNvPr>
          <p:cNvSpPr/>
          <p:nvPr/>
        </p:nvSpPr>
        <p:spPr>
          <a:xfrm rot="20602406">
            <a:off x="5734769" y="3316137"/>
            <a:ext cx="1030272" cy="335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9732B1-05E3-4EAC-8023-FB23C75783F8}"/>
              </a:ext>
            </a:extLst>
          </p:cNvPr>
          <p:cNvSpPr/>
          <p:nvPr/>
        </p:nvSpPr>
        <p:spPr>
          <a:xfrm rot="653628">
            <a:off x="5738797" y="4130171"/>
            <a:ext cx="1030272" cy="335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oogle Shape;342;p12">
            <a:extLst>
              <a:ext uri="{FF2B5EF4-FFF2-40B4-BE49-F238E27FC236}">
                <a16:creationId xmlns:a16="http://schemas.microsoft.com/office/drawing/2014/main" id="{4A646275-B6A1-48E9-8260-AA66D8E3E116}"/>
              </a:ext>
            </a:extLst>
          </p:cNvPr>
          <p:cNvSpPr txBox="1">
            <a:spLocks/>
          </p:cNvSpPr>
          <p:nvPr/>
        </p:nvSpPr>
        <p:spPr>
          <a:xfrm>
            <a:off x="2566120" y="68030"/>
            <a:ext cx="4073150" cy="815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566908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8E30DA-8E46-404E-9C8F-78A1342B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38" y="1624007"/>
            <a:ext cx="2611755" cy="16663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2C6D5-A2D2-4743-8DE1-9799B102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73" y="280606"/>
            <a:ext cx="2841320" cy="16663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BC0BB0-545E-42F9-AE3E-5D8B31B66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968" y="2905375"/>
            <a:ext cx="2828925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96349-BBF4-48C6-B868-2E8DCBB1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58" y="1202849"/>
            <a:ext cx="4843206" cy="1970878"/>
          </a:xfrm>
          <a:prstGeom prst="rect">
            <a:avLst/>
          </a:prstGeom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Google Shape;581;p33">
            <a:extLst>
              <a:ext uri="{FF2B5EF4-FFF2-40B4-BE49-F238E27FC236}">
                <a16:creationId xmlns:a16="http://schemas.microsoft.com/office/drawing/2014/main" id="{0D60BA59-12E9-4BC3-AF61-9BCD2B553C14}"/>
              </a:ext>
            </a:extLst>
          </p:cNvPr>
          <p:cNvGrpSpPr/>
          <p:nvPr/>
        </p:nvGrpSpPr>
        <p:grpSpPr>
          <a:xfrm>
            <a:off x="896961" y="1070286"/>
            <a:ext cx="6138195" cy="2270760"/>
            <a:chOff x="3438912" y="1241123"/>
            <a:chExt cx="5041613" cy="2953821"/>
          </a:xfrm>
        </p:grpSpPr>
        <p:sp>
          <p:nvSpPr>
            <p:cNvPr id="7" name="Google Shape;582;p33">
              <a:extLst>
                <a:ext uri="{FF2B5EF4-FFF2-40B4-BE49-F238E27FC236}">
                  <a16:creationId xmlns:a16="http://schemas.microsoft.com/office/drawing/2014/main" id="{A3D37C5D-93BA-4F49-A4BC-7AD109FECA4C}"/>
                </a:ext>
              </a:extLst>
            </p:cNvPr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83;p33">
              <a:extLst>
                <a:ext uri="{FF2B5EF4-FFF2-40B4-BE49-F238E27FC236}">
                  <a16:creationId xmlns:a16="http://schemas.microsoft.com/office/drawing/2014/main" id="{D832298C-06B3-4F4F-AB1B-CB89D167E1ED}"/>
                </a:ext>
              </a:extLst>
            </p:cNvPr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84;p33">
              <a:extLst>
                <a:ext uri="{FF2B5EF4-FFF2-40B4-BE49-F238E27FC236}">
                  <a16:creationId xmlns:a16="http://schemas.microsoft.com/office/drawing/2014/main" id="{31EC86A6-B124-4393-9C96-326FD8938403}"/>
                </a:ext>
              </a:extLst>
            </p:cNvPr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85;p33">
              <a:extLst>
                <a:ext uri="{FF2B5EF4-FFF2-40B4-BE49-F238E27FC236}">
                  <a16:creationId xmlns:a16="http://schemas.microsoft.com/office/drawing/2014/main" id="{30583681-BC3F-4F5A-8380-9D870F22A82E}"/>
                </a:ext>
              </a:extLst>
            </p:cNvPr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5EBD05-7238-4EBD-8510-33BECE5EC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7" y="4065724"/>
            <a:ext cx="2194560" cy="5468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2C297-9B39-4090-B8DA-BB274B5D3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124" y="669693"/>
            <a:ext cx="2073975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959D1-D6E1-4419-8BE6-57837F499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861" y="4063969"/>
            <a:ext cx="3657600" cy="5486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Google Shape;342;p12">
            <a:extLst>
              <a:ext uri="{FF2B5EF4-FFF2-40B4-BE49-F238E27FC236}">
                <a16:creationId xmlns:a16="http://schemas.microsoft.com/office/drawing/2014/main" id="{824F3AA1-51B4-4CC7-AF04-0C5C100509CC}"/>
              </a:ext>
            </a:extLst>
          </p:cNvPr>
          <p:cNvSpPr txBox="1">
            <a:spLocks/>
          </p:cNvSpPr>
          <p:nvPr/>
        </p:nvSpPr>
        <p:spPr>
          <a:xfrm>
            <a:off x="2033182" y="72763"/>
            <a:ext cx="2538818" cy="815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Nixie One"/>
              </a:rPr>
              <a:t>Stability?!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0071B796-1F65-4B7D-B38C-8DCD306F1AEF}"/>
              </a:ext>
            </a:extLst>
          </p:cNvPr>
          <p:cNvSpPr/>
          <p:nvPr/>
        </p:nvSpPr>
        <p:spPr>
          <a:xfrm rot="6927978">
            <a:off x="92531" y="2748317"/>
            <a:ext cx="993722" cy="8508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841C68B-45B2-4F5E-8621-A0964E9F1D8B}"/>
              </a:ext>
            </a:extLst>
          </p:cNvPr>
          <p:cNvSpPr/>
          <p:nvPr/>
        </p:nvSpPr>
        <p:spPr>
          <a:xfrm>
            <a:off x="6896746" y="2743200"/>
            <a:ext cx="712922" cy="11219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2B710CFE-8C86-454B-ACF0-3DABFBEB0784}"/>
              </a:ext>
            </a:extLst>
          </p:cNvPr>
          <p:cNvSpPr/>
          <p:nvPr/>
        </p:nvSpPr>
        <p:spPr>
          <a:xfrm rot="19498855">
            <a:off x="6796152" y="1572237"/>
            <a:ext cx="1038386" cy="5664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227</Words>
  <Application>Microsoft Office PowerPoint</Application>
  <PresentationFormat>On-screen Show (16:9)</PresentationFormat>
  <Paragraphs>59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 Nazanin</vt:lpstr>
      <vt:lpstr>Calibri</vt:lpstr>
      <vt:lpstr>Century</vt:lpstr>
      <vt:lpstr>Helvetica Neue</vt:lpstr>
      <vt:lpstr>Muli</vt:lpstr>
      <vt:lpstr>Nixie One</vt:lpstr>
      <vt:lpstr>Imogen template</vt:lpstr>
      <vt:lpstr>Differential      Drive Mobile    Robot</vt:lpstr>
      <vt:lpstr>Hello!</vt:lpstr>
      <vt:lpstr>What is mobile robot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system</vt:lpstr>
      <vt:lpstr>Modified system</vt:lpstr>
      <vt:lpstr>PowerPoint Presentation</vt:lpstr>
      <vt:lpstr>PowerPoint Presentation</vt:lpstr>
      <vt:lpstr>PowerPoint Presentation</vt:lpstr>
      <vt:lpstr>Full-order observer</vt:lpstr>
      <vt:lpstr>Full-order observer response</vt:lpstr>
      <vt:lpstr>Reduced-order observer </vt:lpstr>
      <vt:lpstr>Reduced-order observer response </vt:lpstr>
      <vt:lpstr>Robustness of system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     Drive Mobile    Robot</dc:title>
  <dc:creator>sajad ghadiri</dc:creator>
  <cp:lastModifiedBy>sajad ghadiri</cp:lastModifiedBy>
  <cp:revision>26</cp:revision>
  <dcterms:modified xsi:type="dcterms:W3CDTF">2022-01-24T04:17:09Z</dcterms:modified>
</cp:coreProperties>
</file>