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D40"/>
    <a:srgbClr val="483436"/>
    <a:srgbClr val="745350"/>
    <a:srgbClr val="E4CFCE"/>
    <a:srgbClr val="FFB7E5"/>
    <a:srgbClr val="FF9BDB"/>
    <a:srgbClr val="FF9BC1"/>
    <a:srgbClr val="F0DACA"/>
    <a:srgbClr val="946B67"/>
    <a:srgbClr val="FFB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110" d="100"/>
          <a:sy n="110" d="100"/>
        </p:scale>
        <p:origin x="65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647154"/>
            <a:ext cx="335951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0" y="2584002"/>
            <a:ext cx="3351275" cy="80538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57" y="126383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8470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50" y="739290"/>
            <a:ext cx="3359510" cy="15270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Wind Turbine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8A5B2B-1167-4091-BE1C-63CA46CBBD63}"/>
              </a:ext>
            </a:extLst>
          </p:cNvPr>
          <p:cNvSpPr txBox="1">
            <a:spLocks/>
          </p:cNvSpPr>
          <p:nvPr/>
        </p:nvSpPr>
        <p:spPr>
          <a:xfrm>
            <a:off x="296260" y="2419045"/>
            <a:ext cx="2529348" cy="1527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Barabadi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Maral Mordad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Sajad Ghadiri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Mahya Haghgoo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Controller Design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302297" y="1688797"/>
            <a:ext cx="2901395" cy="21378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01670" y="1197405"/>
            <a:ext cx="3359510" cy="1243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965" y="2588455"/>
            <a:ext cx="38533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latin typeface="Times New Roman "/>
                <a:cs typeface="+mj-cs"/>
              </a:rPr>
              <a:t>Membership Function Plots for Inputs</a:t>
            </a:r>
            <a:r>
              <a:rPr lang="fa-IR" sz="1600" dirty="0">
                <a:solidFill>
                  <a:schemeClr val="bg1"/>
                </a:solidFill>
                <a:latin typeface="Times New Roman "/>
                <a:cs typeface="+mj-cs"/>
              </a:rPr>
              <a:t> 'e' and 'ec'</a:t>
            </a: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01670" y="2977149"/>
            <a:ext cx="3359510" cy="14322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8704" y="4509713"/>
            <a:ext cx="3485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Function Plots for Outputs</a:t>
            </a:r>
            <a:endParaRPr lang="fa-I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Controller Design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7163"/>
              </p:ext>
            </p:extLst>
          </p:nvPr>
        </p:nvGraphicFramePr>
        <p:xfrm>
          <a:off x="1212490" y="1197405"/>
          <a:ext cx="5497384" cy="33742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87173">
                  <a:extLst>
                    <a:ext uri="{9D8B030D-6E8A-4147-A177-3AD203B41FA5}">
                      <a16:colId xmlns:a16="http://schemas.microsoft.com/office/drawing/2014/main" val="250687711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224154205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476886830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3420471779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3459225908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2924974581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3303798209"/>
                    </a:ext>
                  </a:extLst>
                </a:gridCol>
                <a:gridCol w="687173">
                  <a:extLst>
                    <a:ext uri="{9D8B030D-6E8A-4147-A177-3AD203B41FA5}">
                      <a16:colId xmlns:a16="http://schemas.microsoft.com/office/drawing/2014/main" val="3412806605"/>
                    </a:ext>
                  </a:extLst>
                </a:gridCol>
              </a:tblGrid>
              <a:tr h="377130">
                <a:tc gridSpan="7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524760" algn="ctr"/>
                        </a:tabLs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399482"/>
                  </a:ext>
                </a:extLst>
              </a:tr>
              <a:tr h="36717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39704"/>
                  </a:ext>
                </a:extLst>
              </a:tr>
              <a:tr h="3771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624581"/>
                  </a:ext>
                </a:extLst>
              </a:tr>
              <a:tr h="3771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583764"/>
                  </a:ext>
                </a:extLst>
              </a:tr>
              <a:tr h="3771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491924"/>
                  </a:ext>
                </a:extLst>
              </a:tr>
              <a:tr h="3771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662882"/>
                  </a:ext>
                </a:extLst>
              </a:tr>
              <a:tr h="36717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759116"/>
                  </a:ext>
                </a:extLst>
              </a:tr>
              <a:tr h="3771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155946"/>
                  </a:ext>
                </a:extLst>
              </a:tr>
              <a:tr h="37713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137645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6709874" y="733280"/>
            <a:ext cx="85971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41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Controller Design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9874" y="733280"/>
            <a:ext cx="85971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83397"/>
              </p:ext>
            </p:extLst>
          </p:nvPr>
        </p:nvGraphicFramePr>
        <p:xfrm>
          <a:off x="1212490" y="1197405"/>
          <a:ext cx="5560168" cy="337413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95021">
                  <a:extLst>
                    <a:ext uri="{9D8B030D-6E8A-4147-A177-3AD203B41FA5}">
                      <a16:colId xmlns:a16="http://schemas.microsoft.com/office/drawing/2014/main" val="2551251646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302992473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3091733035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3366633217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2119433125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3257168097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3523718954"/>
                    </a:ext>
                  </a:extLst>
                </a:gridCol>
                <a:gridCol w="695021">
                  <a:extLst>
                    <a:ext uri="{9D8B030D-6E8A-4147-A177-3AD203B41FA5}">
                      <a16:colId xmlns:a16="http://schemas.microsoft.com/office/drawing/2014/main" val="2765987210"/>
                    </a:ext>
                  </a:extLst>
                </a:gridCol>
              </a:tblGrid>
              <a:tr h="377117">
                <a:tc gridSpan="7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524760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326441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76694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80331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03364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18087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89819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329596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856841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26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67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Controller Design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09874" y="733280"/>
            <a:ext cx="85971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01004"/>
              </p:ext>
            </p:extLst>
          </p:nvPr>
        </p:nvGraphicFramePr>
        <p:xfrm>
          <a:off x="1237483" y="1197405"/>
          <a:ext cx="5470248" cy="337413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83781">
                  <a:extLst>
                    <a:ext uri="{9D8B030D-6E8A-4147-A177-3AD203B41FA5}">
                      <a16:colId xmlns:a16="http://schemas.microsoft.com/office/drawing/2014/main" val="2632022963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421242827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2595739795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1441370155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1383860256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3255276091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237779508"/>
                    </a:ext>
                  </a:extLst>
                </a:gridCol>
                <a:gridCol w="683781">
                  <a:extLst>
                    <a:ext uri="{9D8B030D-6E8A-4147-A177-3AD203B41FA5}">
                      <a16:colId xmlns:a16="http://schemas.microsoft.com/office/drawing/2014/main" val="720559723"/>
                    </a:ext>
                  </a:extLst>
                </a:gridCol>
              </a:tblGrid>
              <a:tr h="377117">
                <a:tc gridSpan="7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524760" algn="ctr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033636"/>
                  </a:ext>
                </a:extLst>
              </a:tr>
              <a:tr h="36715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34168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936533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719914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312192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165829"/>
                  </a:ext>
                </a:extLst>
              </a:tr>
              <a:tr h="36715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733760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907977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79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5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621" y="213987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the Controllers and Results</a:t>
            </a: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197405"/>
            <a:ext cx="5955495" cy="1374345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1" y="2734252"/>
            <a:ext cx="3466305" cy="22990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09940" y="733280"/>
            <a:ext cx="2109611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Controller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55820"/>
              </p:ext>
            </p:extLst>
          </p:nvPr>
        </p:nvGraphicFramePr>
        <p:xfrm>
          <a:off x="4113884" y="3182570"/>
          <a:ext cx="3664921" cy="159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873">
                  <a:extLst>
                    <a:ext uri="{9D8B030D-6E8A-4147-A177-3AD203B41FA5}">
                      <a16:colId xmlns:a16="http://schemas.microsoft.com/office/drawing/2014/main" val="691027693"/>
                    </a:ext>
                  </a:extLst>
                </a:gridCol>
                <a:gridCol w="1999048">
                  <a:extLst>
                    <a:ext uri="{9D8B030D-6E8A-4147-A177-3AD203B41FA5}">
                      <a16:colId xmlns:a16="http://schemas.microsoft.com/office/drawing/2014/main" val="1779770464"/>
                    </a:ext>
                  </a:extLst>
                </a:gridCol>
              </a:tblGrid>
              <a:tr h="49425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6105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Domain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without 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610389"/>
                  </a:ext>
                </a:extLst>
              </a:tr>
              <a:tr h="21621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215490"/>
                  </a:ext>
                </a:extLst>
              </a:tr>
              <a:tr h="21621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56495"/>
                  </a:ext>
                </a:extLst>
              </a:tr>
              <a:tr h="21621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Settling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141177"/>
                  </a:ext>
                </a:extLst>
              </a:tr>
              <a:tr h="21621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overshoot(%)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32.157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570218"/>
                  </a:ext>
                </a:extLst>
              </a:tr>
              <a:tr h="21621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Steady state error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5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1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the Controllers and Results	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257252"/>
            <a:ext cx="5191970" cy="128997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488230" y="733280"/>
            <a:ext cx="2109611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8965" y="2724454"/>
            <a:ext cx="3086093" cy="219654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55621"/>
              </p:ext>
            </p:extLst>
          </p:nvPr>
        </p:nvGraphicFramePr>
        <p:xfrm>
          <a:off x="3961179" y="3209366"/>
          <a:ext cx="3636662" cy="130911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818331">
                  <a:extLst>
                    <a:ext uri="{9D8B030D-6E8A-4147-A177-3AD203B41FA5}">
                      <a16:colId xmlns:a16="http://schemas.microsoft.com/office/drawing/2014/main" val="3348664004"/>
                    </a:ext>
                  </a:extLst>
                </a:gridCol>
                <a:gridCol w="1818331">
                  <a:extLst>
                    <a:ext uri="{9D8B030D-6E8A-4147-A177-3AD203B41FA5}">
                      <a16:colId xmlns:a16="http://schemas.microsoft.com/office/drawing/2014/main" val="3661226918"/>
                    </a:ext>
                  </a:extLst>
                </a:gridCol>
              </a:tblGrid>
              <a:tr h="19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Domain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48338"/>
                  </a:ext>
                </a:extLst>
              </a:tr>
              <a:tr h="19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 sec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276633"/>
                  </a:ext>
                </a:extLst>
              </a:tr>
              <a:tr h="19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4.19 sec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20782"/>
                  </a:ext>
                </a:extLst>
              </a:tr>
              <a:tr h="19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 sec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Settling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038762"/>
                  </a:ext>
                </a:extLst>
              </a:tr>
              <a:tr h="19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21.34 sec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overshoot(%)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970306"/>
                  </a:ext>
                </a:extLst>
              </a:tr>
              <a:tr h="19273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Steady state error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8944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08475" y="2596270"/>
                <a:ext cx="346524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a-I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a-I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fa-I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75" y="2596270"/>
                <a:ext cx="3465244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7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the Controllers and Results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8230" y="733280"/>
            <a:ext cx="2109611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Controller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0122" y="1350110"/>
            <a:ext cx="5344675" cy="13003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6260" y="2931003"/>
            <a:ext cx="3781985" cy="17538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52460" y="3264052"/>
            <a:ext cx="3679050" cy="12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4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the Controllers and Results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8230" y="733280"/>
            <a:ext cx="2109611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Controller 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42754" y="1655520"/>
            <a:ext cx="3345141" cy="259598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52611"/>
              </p:ext>
            </p:extLst>
          </p:nvPr>
        </p:nvGraphicFramePr>
        <p:xfrm>
          <a:off x="3770298" y="2113635"/>
          <a:ext cx="3435864" cy="153219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717932">
                  <a:extLst>
                    <a:ext uri="{9D8B030D-6E8A-4147-A177-3AD203B41FA5}">
                      <a16:colId xmlns:a16="http://schemas.microsoft.com/office/drawing/2014/main" val="985359938"/>
                    </a:ext>
                  </a:extLst>
                </a:gridCol>
                <a:gridCol w="1717932">
                  <a:extLst>
                    <a:ext uri="{9D8B030D-6E8A-4147-A177-3AD203B41FA5}">
                      <a16:colId xmlns:a16="http://schemas.microsoft.com/office/drawing/2014/main" val="2495600714"/>
                    </a:ext>
                  </a:extLst>
                </a:gridCol>
              </a:tblGrid>
              <a:tr h="40223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with fuzzy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controller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Domain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140534"/>
                  </a:ext>
                </a:extLst>
              </a:tr>
              <a:tr h="201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953342"/>
                  </a:ext>
                </a:extLst>
              </a:tr>
              <a:tr h="201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7.49s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275465"/>
                  </a:ext>
                </a:extLst>
              </a:tr>
              <a:tr h="201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20.5s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Settling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797468"/>
                  </a:ext>
                </a:extLst>
              </a:tr>
              <a:tr h="201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overshoot(%)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193119"/>
                  </a:ext>
                </a:extLst>
              </a:tr>
              <a:tr h="201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Steady state error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4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0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413-EFAA-4AFB-AD00-52DD9E83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93" y="-10585"/>
            <a:ext cx="2582757" cy="7635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D693F-4124-4A60-99E8-2CA11CEFA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90" y="847898"/>
            <a:ext cx="4902574" cy="1476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76F7D-D2C3-43E3-B6E0-34894ECCB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0" y="2419045"/>
            <a:ext cx="3838755" cy="24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4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F52F-6437-40A9-A225-FD49B0FF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84057"/>
            <a:ext cx="6252670" cy="763525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494C34-9155-481C-A3DA-45138AB32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99" y="1655520"/>
            <a:ext cx="6600945" cy="2595986"/>
          </a:xfrm>
        </p:spPr>
      </p:pic>
    </p:spTree>
    <p:extLst>
      <p:ext uri="{BB962C8B-B14F-4D97-AF65-F5344CB8AC3E}">
        <p14:creationId xmlns:p14="http://schemas.microsoft.com/office/powerpoint/2010/main" val="343866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5254" y="1015695"/>
            <a:ext cx="3994039" cy="91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speed wind turbines Variable speed wind turbines</a:t>
            </a:r>
          </a:p>
        </p:txBody>
      </p:sp>
      <p:pic>
        <p:nvPicPr>
          <p:cNvPr id="1026" name="Picture 2" descr="3-s2.0-B9780128042083000029-f02-05-9780128042083.jpg (499×17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2" y="1886123"/>
            <a:ext cx="2925104" cy="10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-s2.0-B9780128042083000029-f02-06-9780128042083.jpg (499×17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84" y="1886122"/>
            <a:ext cx="2925104" cy="10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-s2.0-B9780128042083000029-f02-07-9780128042083.jpg (499×274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2" y="3256002"/>
            <a:ext cx="2925104" cy="15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-s2.0-B9780128042083000029-f02-08-9780128042083.jpg (499×117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84" y="3524613"/>
            <a:ext cx="2925104" cy="100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839712" y="2848189"/>
            <a:ext cx="116512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839712" y="4778600"/>
            <a:ext cx="116512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DFIG</a:t>
            </a:r>
            <a:r>
              <a:rPr lang="en-US" dirty="0"/>
              <a:t>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00186" y="4556915"/>
            <a:ext cx="1220503" cy="58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Power Converter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00187" y="2848188"/>
            <a:ext cx="116512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15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67F-4A0C-4EDE-9926-63C622E8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81175"/>
            <a:ext cx="2435045" cy="7635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229F4-FC32-4995-842A-67F39CD77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811" y="1808225"/>
            <a:ext cx="3374003" cy="2500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1628B-FA36-4F2F-811D-946562E73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06" y="1808225"/>
            <a:ext cx="3382325" cy="25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86835" y="1731872"/>
            <a:ext cx="3664920" cy="167975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64" y="2260329"/>
            <a:ext cx="2443280" cy="244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7" y="2266340"/>
            <a:ext cx="1840208" cy="2494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43" y="2266340"/>
            <a:ext cx="1840208" cy="249431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10893" y="1496805"/>
            <a:ext cx="116512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</a:t>
            </a:r>
            <a:r>
              <a:rPr lang="en-US" dirty="0"/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76686" y="1502280"/>
            <a:ext cx="1165122" cy="46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7168900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of Wind Turbine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1350110"/>
            <a:ext cx="474345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570" y="2377136"/>
            <a:ext cx="3314700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304134"/>
            <a:ext cx="7168900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of Wind Turbine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5" y="1214284"/>
            <a:ext cx="2404266" cy="40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76" y="1217897"/>
            <a:ext cx="3864874" cy="407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540" y="1808703"/>
            <a:ext cx="1068935" cy="557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900" y="2419045"/>
            <a:ext cx="3567159" cy="698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551" y="3194847"/>
            <a:ext cx="2656912" cy="71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29" y="4098800"/>
            <a:ext cx="59817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7620881" cy="92602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the Wind Turbine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350110"/>
            <a:ext cx="6782011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1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271378"/>
            <a:ext cx="7468176" cy="81718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the Wind Turbine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0629" y="1197405"/>
                <a:ext cx="1461554" cy="47230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</m:oMath>
                </a14:m>
                <a:endParaRPr lang="fa-I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9" y="1197405"/>
                <a:ext cx="1461554" cy="472309"/>
              </a:xfrm>
              <a:prstGeom prst="rect">
                <a:avLst/>
              </a:prstGeom>
              <a:blipFill>
                <a:blip r:embed="rId2"/>
                <a:stretch>
                  <a:fillRect l="-9167" t="-2564" r="-4583" b="-1410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629" y="1740206"/>
                <a:ext cx="2151423" cy="40697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Arial" panose="020B0604020202020204" pitchFamily="34" charset="0"/>
                  <a:buChar char="•"/>
                  <a:defRPr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(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9" y="1740206"/>
                <a:ext cx="2151423" cy="406971"/>
              </a:xfrm>
              <a:prstGeom prst="rect">
                <a:avLst/>
              </a:prstGeom>
              <a:blipFill>
                <a:blip r:embed="rId3"/>
                <a:stretch>
                  <a:fillRect l="-6232" t="-2985" r="-4249" b="-149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0629" y="2217669"/>
                <a:ext cx="1907766" cy="40697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fa-I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9" y="2217669"/>
                <a:ext cx="1907766" cy="406971"/>
              </a:xfrm>
              <a:prstGeom prst="rect">
                <a:avLst/>
              </a:prstGeom>
              <a:blipFill>
                <a:blip r:embed="rId4"/>
                <a:stretch>
                  <a:fillRect l="-7029" t="-2985" r="-1917" b="-134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0629" y="2695132"/>
                <a:ext cx="2089162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fa-I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9" y="2695132"/>
                <a:ext cx="2089162" cy="301749"/>
              </a:xfrm>
              <a:prstGeom prst="rect">
                <a:avLst/>
              </a:prstGeom>
              <a:blipFill>
                <a:blip r:embed="rId5"/>
                <a:stretch>
                  <a:fillRect l="-6414" t="-18000" b="-32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9632" y="3067373"/>
                <a:ext cx="212545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fa-I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32" y="3067373"/>
                <a:ext cx="2125454" cy="301749"/>
              </a:xfrm>
              <a:prstGeom prst="rect">
                <a:avLst/>
              </a:prstGeom>
              <a:blipFill>
                <a:blip r:embed="rId6"/>
                <a:stretch>
                  <a:fillRect l="-6017" t="-18000" b="-32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629" y="3442947"/>
                <a:ext cx="1405769" cy="47230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fa-I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9" y="3442947"/>
                <a:ext cx="1405769" cy="472309"/>
              </a:xfrm>
              <a:prstGeom prst="rect">
                <a:avLst/>
              </a:prstGeom>
              <a:blipFill>
                <a:blip r:embed="rId7"/>
                <a:stretch>
                  <a:fillRect l="-9524" t="-2597" r="-3030" b="-142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121226"/>
                  </p:ext>
                </p:extLst>
              </p:nvPr>
            </p:nvGraphicFramePr>
            <p:xfrm>
              <a:off x="3197655" y="1197405"/>
              <a:ext cx="3970331" cy="3547233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720442">
                      <a:extLst>
                        <a:ext uri="{9D8B030D-6E8A-4147-A177-3AD203B41FA5}">
                          <a16:colId xmlns:a16="http://schemas.microsoft.com/office/drawing/2014/main" val="357325242"/>
                        </a:ext>
                      </a:extLst>
                    </a:gridCol>
                    <a:gridCol w="2249889">
                      <a:extLst>
                        <a:ext uri="{9D8B030D-6E8A-4147-A177-3AD203B41FA5}">
                          <a16:colId xmlns:a16="http://schemas.microsoft.com/office/drawing/2014/main" val="1268071971"/>
                        </a:ext>
                      </a:extLst>
                    </a:gridCol>
                  </a:tblGrid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 KW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Rated generator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3834626962"/>
                      </a:ext>
                    </a:extLst>
                  </a:tr>
                  <a:tr h="383513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1500 rpm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Rated generator speed,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4208800227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rpm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Rated turning speed of rotor,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3374378097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 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blade radius, R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1647579060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to 90 deg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References pitch angle,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634753036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 deg / sec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 of change of pitch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3393244396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 deg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accuracy of pitch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452806502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N.m./ rad /sec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Damping coefficient,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2377305030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 N.m2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empus Sans ITC" panose="04020404030D07020202" pitchFamily="82" charset="0"/>
                              <a:cs typeface="Times New Roman" panose="02020603050405020304" pitchFamily="18" charset="0"/>
                            </a:rPr>
                            <a:t>Drive-train inertia,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empus Sans ITC" panose="04020404030D07020202" pitchFamily="82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424840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121226"/>
                  </p:ext>
                </p:extLst>
              </p:nvPr>
            </p:nvGraphicFramePr>
            <p:xfrm>
              <a:off x="3197655" y="1197405"/>
              <a:ext cx="3970331" cy="3547233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720442">
                      <a:extLst>
                        <a:ext uri="{9D8B030D-6E8A-4147-A177-3AD203B41FA5}">
                          <a16:colId xmlns:a16="http://schemas.microsoft.com/office/drawing/2014/main" val="357325242"/>
                        </a:ext>
                      </a:extLst>
                    </a:gridCol>
                    <a:gridCol w="2249889">
                      <a:extLst>
                        <a:ext uri="{9D8B030D-6E8A-4147-A177-3AD203B41FA5}">
                          <a16:colId xmlns:a16="http://schemas.microsoft.com/office/drawing/2014/main" val="1268071971"/>
                        </a:ext>
                      </a:extLst>
                    </a:gridCol>
                  </a:tblGrid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1000 KW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701" marR="53701" marT="0" marB="0">
                        <a:blipFill>
                          <a:blip r:embed="rId8"/>
                          <a:stretch>
                            <a:fillRect l="-76965" t="-12308" r="-1355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626962"/>
                      </a:ext>
                    </a:extLst>
                  </a:tr>
                  <a:tr h="383513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1500 rpm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701" marR="53701" marT="0" marB="0">
                        <a:blipFill>
                          <a:blip r:embed="rId8"/>
                          <a:stretch>
                            <a:fillRect l="-76965" t="-115873" r="-1355" b="-7253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8800227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rpm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701" marR="53701" marT="0" marB="0">
                        <a:blipFill>
                          <a:blip r:embed="rId8"/>
                          <a:stretch>
                            <a:fillRect l="-76965" t="-209231" r="-1355" b="-6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78097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 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blade radius, R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1647579060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to 90 deg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701" marR="53701" marT="0" marB="0">
                        <a:blipFill>
                          <a:blip r:embed="rId8"/>
                          <a:stretch>
                            <a:fillRect l="-76965" t="-409231" r="-1355" b="-4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4753036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 deg / sec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 of change of pitch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3393244396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 deg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accuracy of pitch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extLst>
                      <a:ext uri="{0D108BD9-81ED-4DB2-BD59-A6C34878D82A}">
                        <a16:rowId xmlns:a16="http://schemas.microsoft.com/office/drawing/2014/main" val="452806502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N.m./ rad /sec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701" marR="53701" marT="0" marB="0">
                        <a:blipFill>
                          <a:blip r:embed="rId8"/>
                          <a:stretch>
                            <a:fillRect l="-76965" t="-709231" r="-1355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305030"/>
                      </a:ext>
                    </a:extLst>
                  </a:tr>
                  <a:tr h="39546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 N.m2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3701" marR="5370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701" marR="53701" marT="0" marB="0">
                        <a:blipFill>
                          <a:blip r:embed="rId8"/>
                          <a:stretch>
                            <a:fillRect l="-76965" t="-809231" r="-1355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40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9632" y="3989081"/>
                <a:ext cx="2462341" cy="53072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fa-I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32" y="3989081"/>
                <a:ext cx="2462341" cy="530723"/>
              </a:xfrm>
              <a:prstGeom prst="rect">
                <a:avLst/>
              </a:prstGeom>
              <a:blipFill>
                <a:blip r:embed="rId9"/>
                <a:stretch>
                  <a:fillRect l="-5198" t="-2299" r="-2723" b="-919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74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30" y="271378"/>
            <a:ext cx="3955960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Terrain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3859689"/>
                  </p:ext>
                </p:extLst>
              </p:nvPr>
            </p:nvGraphicFramePr>
            <p:xfrm>
              <a:off x="3981637" y="1034903"/>
              <a:ext cx="3388690" cy="393518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802252">
                      <a:extLst>
                        <a:ext uri="{9D8B030D-6E8A-4147-A177-3AD203B41FA5}">
                          <a16:colId xmlns:a16="http://schemas.microsoft.com/office/drawing/2014/main" val="2614536859"/>
                        </a:ext>
                      </a:extLst>
                    </a:gridCol>
                    <a:gridCol w="1586438">
                      <a:extLst>
                        <a:ext uri="{9D8B030D-6E8A-4147-A177-3AD203B41FA5}">
                          <a16:colId xmlns:a16="http://schemas.microsoft.com/office/drawing/2014/main" val="3196693427"/>
                        </a:ext>
                      </a:extLst>
                    </a:gridCol>
                  </a:tblGrid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1367130889"/>
                      </a:ext>
                    </a:extLst>
                  </a:tr>
                  <a:tr h="3048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inertia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2668272598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inertia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947116696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Stiffness coefficient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1924400253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Damper coefficient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2661283514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torque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3173410507"/>
                      </a:ext>
                    </a:extLst>
                  </a:tr>
                  <a:tr h="39292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electromechanical torque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4266397201"/>
                      </a:ext>
                    </a:extLst>
                  </a:tr>
                  <a:tr h="37339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shaft speed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70726285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shaft speed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1076550702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shaft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2434065164"/>
                      </a:ext>
                    </a:extLst>
                  </a:tr>
                  <a:tr h="24076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shaft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103656144"/>
                      </a:ext>
                    </a:extLst>
                  </a:tr>
                  <a:tr h="384551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Gear ratio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𝑔𝑒𝑎𝑟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2450640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3859689"/>
                  </p:ext>
                </p:extLst>
              </p:nvPr>
            </p:nvGraphicFramePr>
            <p:xfrm>
              <a:off x="3981637" y="1034903"/>
              <a:ext cx="3388690" cy="3935187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1802252">
                      <a:extLst>
                        <a:ext uri="{9D8B030D-6E8A-4147-A177-3AD203B41FA5}">
                          <a16:colId xmlns:a16="http://schemas.microsoft.com/office/drawing/2014/main" val="2614536859"/>
                        </a:ext>
                      </a:extLst>
                    </a:gridCol>
                    <a:gridCol w="1586438">
                      <a:extLst>
                        <a:ext uri="{9D8B030D-6E8A-4147-A177-3AD203B41FA5}">
                          <a16:colId xmlns:a16="http://schemas.microsoft.com/office/drawing/2014/main" val="3196693427"/>
                        </a:ext>
                      </a:extLst>
                    </a:gridCol>
                  </a:tblGrid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extLst>
                      <a:ext uri="{0D108BD9-81ED-4DB2-BD59-A6C34878D82A}">
                        <a16:rowId xmlns:a16="http://schemas.microsoft.com/office/drawing/2014/main" val="1367130889"/>
                      </a:ext>
                    </a:extLst>
                  </a:tr>
                  <a:tr h="3048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inertia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120000" r="-1533" b="-1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8272598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inertia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215686" r="-1533" b="-9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116696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Stiffness coefficient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309615" r="-1533" b="-86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400253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Damper coefficient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409615" r="-1533" b="-76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283514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torque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509615" r="-1533" b="-66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410507"/>
                      </a:ext>
                    </a:extLst>
                  </a:tr>
                  <a:tr h="39292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electromechanical torque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495313" r="-1533" b="-43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6397201"/>
                      </a:ext>
                    </a:extLst>
                  </a:tr>
                  <a:tr h="37339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shaft speed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614516" r="-1533" b="-35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726285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shaft speed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868627" r="-1533" b="-3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550702"/>
                      </a:ext>
                    </a:extLst>
                  </a:tr>
                  <a:tr h="314328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 turbine shaft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950000" r="-1533" b="-2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4065164"/>
                      </a:ext>
                    </a:extLst>
                  </a:tr>
                  <a:tr h="240766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Generator shaft angle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1400000" r="-1533" b="-1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44"/>
                      </a:ext>
                    </a:extLst>
                  </a:tr>
                  <a:tr h="42297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Gear ratio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171" marR="40171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171" marR="40171" marT="0" marB="0">
                        <a:blipFill>
                          <a:blip r:embed="rId2"/>
                          <a:stretch>
                            <a:fillRect l="-113793" t="-835714" r="-1533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6408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83" y="1331431"/>
            <a:ext cx="1619369" cy="1140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0572" y="893815"/>
                <a:ext cx="3805901" cy="446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2" y="893815"/>
                <a:ext cx="3805901" cy="446982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2708" y="1298788"/>
                <a:ext cx="1825500" cy="446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a-I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fa-I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fa-I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8" y="1298788"/>
                <a:ext cx="1825500" cy="446982"/>
              </a:xfrm>
              <a:prstGeom prst="rect">
                <a:avLst/>
              </a:prstGeom>
              <a:blipFill>
                <a:blip r:embed="rId5"/>
                <a:stretch>
                  <a:fillRect l="-1333" b="-27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1034" y="1678294"/>
                <a:ext cx="1785682" cy="446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a-I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𝐵𝑤</m:t>
                    </m:r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4" y="1678294"/>
                <a:ext cx="1785682" cy="446982"/>
              </a:xfrm>
              <a:prstGeom prst="rect">
                <a:avLst/>
              </a:prstGeom>
              <a:blipFill>
                <a:blip r:embed="rId6"/>
                <a:stretch>
                  <a:fillRect l="-1365" b="-135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5562" y="2086565"/>
                <a:ext cx="19035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a-I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𝐵𝑊</m:t>
                    </m:r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2" y="2086565"/>
                <a:ext cx="1903534" cy="338554"/>
              </a:xfrm>
              <a:prstGeom prst="rect">
                <a:avLst/>
              </a:prstGeom>
              <a:blipFill>
                <a:blip r:embed="rId7"/>
                <a:stretch>
                  <a:fillRect l="-1278" b="-178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5562" y="2409968"/>
                <a:ext cx="19035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a-I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2" y="2409968"/>
                <a:ext cx="1903534" cy="338554"/>
              </a:xfrm>
              <a:prstGeom prst="rect">
                <a:avLst/>
              </a:prstGeom>
              <a:blipFill>
                <a:blip r:embed="rId8"/>
                <a:stretch>
                  <a:fillRect l="-1278" b="-178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5562" y="2718978"/>
                <a:ext cx="19035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a-I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2" y="2718978"/>
                <a:ext cx="1903534" cy="338554"/>
              </a:xfrm>
              <a:prstGeom prst="rect">
                <a:avLst/>
              </a:prstGeom>
              <a:blipFill>
                <a:blip r:embed="rId9"/>
                <a:stretch>
                  <a:fillRect l="-1278" b="-178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13803" y="3042381"/>
                <a:ext cx="1803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a-I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𝐽𝑠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fa-I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03" y="3042381"/>
                <a:ext cx="1803507" cy="338554"/>
              </a:xfrm>
              <a:prstGeom prst="rect">
                <a:avLst/>
              </a:prstGeom>
              <a:blipFill>
                <a:blip r:embed="rId10"/>
                <a:stretch>
                  <a:fillRect l="-1351" b="-1785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1034" y="3386283"/>
                <a:ext cx="1377300" cy="46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a-I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𝐽𝑠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34" y="3386283"/>
                <a:ext cx="1377300" cy="467307"/>
              </a:xfrm>
              <a:prstGeom prst="rect">
                <a:avLst/>
              </a:prstGeom>
              <a:blipFill>
                <a:blip r:embed="rId11"/>
                <a:stretch>
                  <a:fillRect l="-1770" b="-259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10630" y="3793905"/>
                <a:ext cx="4123035" cy="649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a-I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fa-I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a-I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fa-I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d>
                          <m:dPr>
                            <m:ctrlP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fa-I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a-IR" sz="16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a-IR" sz="16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a-IR" sz="16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num>
                              <m:den>
                                <m:r>
                                  <a:rPr lang="fa-IR" sz="16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  <m:r>
                      <a:rPr lang="fa-IR" sz="16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a-I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a-I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a-I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d>
                          <m:dPr>
                            <m:ctrlP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375</m:t>
                            </m:r>
                            <m:r>
                              <a:rPr lang="fa-I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a-I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fa-I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0" y="3793905"/>
                <a:ext cx="4123035" cy="6494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99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629" y="85935"/>
            <a:ext cx="5941125" cy="7635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Stability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195" y="1240908"/>
            <a:ext cx="5191970" cy="11781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29" y="2574281"/>
            <a:ext cx="3206805" cy="2260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34742" y="2574281"/>
                <a:ext cx="4211000" cy="827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𝑑𝑟𝑖𝑣𝑒𝑇𝑒𝑟𝑟𝑎𝑖𝑛</m:t>
                          </m:r>
                        </m:sub>
                      </m:sSub>
                      <m:r>
                        <a:rPr lang="fa-I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a-I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  <m:r>
                                <a:rPr lang="fa-I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a-I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  <m:r>
                                <a:rPr lang="fa-I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fa-I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fa-I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42" y="2574281"/>
                <a:ext cx="4211000" cy="827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55770" y="3401943"/>
                <a:ext cx="2139111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𝑝𝑖𝑡𝑐</m:t>
                          </m:r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𝐴𝑐𝑡𝑢𝑎𝑡𝑜𝑟</m:t>
                          </m:r>
                        </m:sub>
                      </m:sSub>
                      <m:r>
                        <a:rPr lang="fa-I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a-I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a-I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70" y="3401943"/>
                <a:ext cx="2139111" cy="500650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5770" y="4005605"/>
                <a:ext cx="3145861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𝑝𝑙𝑎𝑛𝑡</m:t>
                          </m:r>
                        </m:sub>
                      </m:sSub>
                      <m:r>
                        <a:rPr lang="fa-I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𝑑𝑟𝑖𝑣𝑒𝑇𝑒𝑟𝑟𝑎𝑖𝑛</m:t>
                          </m:r>
                        </m:sub>
                      </m:sSub>
                      <m:r>
                        <a:rPr lang="fa-I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𝑝𝑖𝑡𝑐</m:t>
                          </m:r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a-I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𝐴𝑐𝑡𝑢𝑎𝑡𝑜𝑟</m:t>
                          </m:r>
                        </m:sub>
                      </m:sSub>
                    </m:oMath>
                  </m:oMathPara>
                </a14:m>
                <a:endParaRPr lang="fa-I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70" y="4005605"/>
                <a:ext cx="3145861" cy="324384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25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340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 Nazanin</vt:lpstr>
      <vt:lpstr>Calibri</vt:lpstr>
      <vt:lpstr>Cambria Math</vt:lpstr>
      <vt:lpstr>Tempus Sans ITC</vt:lpstr>
      <vt:lpstr>Times New Roman</vt:lpstr>
      <vt:lpstr>Times New Roman </vt:lpstr>
      <vt:lpstr>Office Theme</vt:lpstr>
      <vt:lpstr>Control Of Wind Turbine System</vt:lpstr>
      <vt:lpstr>Introduction</vt:lpstr>
      <vt:lpstr>Introduction</vt:lpstr>
      <vt:lpstr>Mathematical Model of Wind Turbine</vt:lpstr>
      <vt:lpstr>Mathematical Model of Wind Turbine</vt:lpstr>
      <vt:lpstr>Modelling of the Wind Turbine System</vt:lpstr>
      <vt:lpstr>Modelling of the Wind Turbine System</vt:lpstr>
      <vt:lpstr>Drive Terrain Model</vt:lpstr>
      <vt:lpstr>System Stability</vt:lpstr>
      <vt:lpstr>Fuzzy Controller Design</vt:lpstr>
      <vt:lpstr>Fuzzy Controller Design</vt:lpstr>
      <vt:lpstr>Fuzzy Controller Design</vt:lpstr>
      <vt:lpstr>Fuzzy Controller Design</vt:lpstr>
      <vt:lpstr>Simulation of the Controllers and Results</vt:lpstr>
      <vt:lpstr>Simulation of the Controllers and Results </vt:lpstr>
      <vt:lpstr>Simulation of the Controllers and Results</vt:lpstr>
      <vt:lpstr>Simulation of the Controllers and Results</vt:lpstr>
      <vt:lpstr>uncertainty</vt:lpstr>
      <vt:lpstr>Disturbance</vt:lpstr>
      <vt:lpstr>Disturbance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2022-01-27T03:56:43Z</dcterms:modified>
</cp:coreProperties>
</file>