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9144000"/>
  <p:notesSz cx="7559675" cy="10691800"/>
  <p:embeddedFontLst>
    <p:embeddedFont>
      <p:font typeface="Teko"/>
      <p:regular r:id="rId28"/>
      <p:bold r:id="rId29"/>
    </p:embeddedFont>
    <p:embeddedFont>
      <p:font typeface="Arial Narr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in8kyZlnZbBadqGDC41Q+TszrX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722EDA-E5DE-4C8F-AD40-9E342C4D648F}">
  <a:tblStyle styleId="{40722EDA-E5DE-4C8F-AD40-9E342C4D648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C1624F5B-375F-4186-BF5D-0561A115F4CF}"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AF0"/>
          </a:solidFill>
        </a:fill>
      </a:tcStyle>
    </a:wholeTbl>
    <a:band1H>
      <a:tcTxStyle/>
      <a:tcStyle>
        <a:fill>
          <a:solidFill>
            <a:srgbClr val="D7D2DF"/>
          </a:solidFill>
        </a:fill>
      </a:tcStyle>
    </a:band1H>
    <a:band2H>
      <a:tcTxStyle/>
    </a:band2H>
    <a:band1V>
      <a:tcTxStyle/>
      <a:tcStyle>
        <a:fill>
          <a:solidFill>
            <a:srgbClr val="D7D2DF"/>
          </a:solidFill>
        </a:fill>
      </a:tcStyle>
    </a:band1V>
    <a:band2V>
      <a:tcTxStyle/>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 styleId="{AA08F19A-B3AD-4A66-877D-935BCF2C5F17}"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5"/>
          </a:solidFill>
        </a:fill>
      </a:tcStyle>
    </a:wholeTbl>
    <a:band1H>
      <a:tcTxStyle/>
      <a:tcStyle>
        <a:fill>
          <a:solidFill>
            <a:srgbClr val="CEE2EA"/>
          </a:solidFill>
        </a:fill>
      </a:tcStyle>
    </a:band1H>
    <a:band2H>
      <a:tcTxStyle/>
    </a:band2H>
    <a:band1V>
      <a:tcTxStyle/>
      <a:tcStyle>
        <a:fill>
          <a:solidFill>
            <a:srgbClr val="CEE2EA"/>
          </a:solidFill>
        </a:fill>
      </a:tcStyle>
    </a:band1V>
    <a:band2V>
      <a:tcTxStyle/>
    </a:band2V>
    <a:lastCol>
      <a:tcTxStyle b="on" i="off">
        <a:font>
          <a:latin typeface="Arial"/>
          <a:ea typeface="Arial"/>
          <a:cs typeface="Arial"/>
        </a:font>
        <a:schemeClr val="lt1"/>
      </a:tcTxStyle>
      <a:tcStyle>
        <a:fill>
          <a:solidFill>
            <a:schemeClr val="accent5"/>
          </a:solidFill>
        </a:fill>
      </a:tcStyle>
    </a:lastCol>
    <a:firstCol>
      <a:tcTxStyle b="on" i="off">
        <a:font>
          <a:latin typeface="Arial"/>
          <a:ea typeface="Arial"/>
          <a:cs typeface="Arial"/>
        </a:font>
        <a:schemeClr val="lt1"/>
      </a:tcTxStyle>
      <a:tcStyle>
        <a:fill>
          <a:solidFill>
            <a:schemeClr val="accent5"/>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Tek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Tek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rialNarrow-bold.fntdata"/><Relationship Id="rId30" Type="http://schemas.openxmlformats.org/officeDocument/2006/relationships/font" Target="fonts/ArialNarrow-regular.fntdata"/><Relationship Id="rId11" Type="http://schemas.openxmlformats.org/officeDocument/2006/relationships/slide" Target="slides/slide4.xml"/><Relationship Id="rId33" Type="http://schemas.openxmlformats.org/officeDocument/2006/relationships/font" Target="fonts/ArialNarrow-boldItalic.fntdata"/><Relationship Id="rId10" Type="http://schemas.openxmlformats.org/officeDocument/2006/relationships/slide" Target="slides/slide3.xml"/><Relationship Id="rId32" Type="http://schemas.openxmlformats.org/officeDocument/2006/relationships/font" Target="fonts/ArialNarrow-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49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49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49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58c7059cc_0_0:notes"/>
          <p:cNvSpPr/>
          <p:nvPr>
            <p:ph idx="2" type="sldImg"/>
          </p:nvPr>
        </p:nvSpPr>
        <p:spPr>
          <a:xfrm>
            <a:off x="1106488" y="801688"/>
            <a:ext cx="5346600" cy="4010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58c7059cc_0_0:notes"/>
          <p:cNvSpPr txBox="1"/>
          <p:nvPr>
            <p:ph idx="1" type="body"/>
          </p:nvPr>
        </p:nvSpPr>
        <p:spPr>
          <a:xfrm>
            <a:off x="755650" y="5078413"/>
            <a:ext cx="6048300" cy="4811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f58c7059cc_0_0:notes"/>
          <p:cNvSpPr txBox="1"/>
          <p:nvPr>
            <p:ph idx="12" type="sldNum"/>
          </p:nvPr>
        </p:nvSpPr>
        <p:spPr>
          <a:xfrm>
            <a:off x="4281488" y="10155238"/>
            <a:ext cx="3276600" cy="53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58c7059cc_0_6:notes"/>
          <p:cNvSpPr/>
          <p:nvPr>
            <p:ph idx="2" type="sldImg"/>
          </p:nvPr>
        </p:nvSpPr>
        <p:spPr>
          <a:xfrm>
            <a:off x="1106488" y="801688"/>
            <a:ext cx="5346600" cy="4010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58c7059cc_0_6:notes"/>
          <p:cNvSpPr txBox="1"/>
          <p:nvPr>
            <p:ph idx="1" type="body"/>
          </p:nvPr>
        </p:nvSpPr>
        <p:spPr>
          <a:xfrm>
            <a:off x="755650" y="5078413"/>
            <a:ext cx="6048300" cy="4811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f58c7059cc_0_6:notes"/>
          <p:cNvSpPr txBox="1"/>
          <p:nvPr>
            <p:ph idx="12" type="sldNum"/>
          </p:nvPr>
        </p:nvSpPr>
        <p:spPr>
          <a:xfrm>
            <a:off x="4281488" y="10155238"/>
            <a:ext cx="3276600" cy="53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58c7059cc_0_13:notes"/>
          <p:cNvSpPr/>
          <p:nvPr>
            <p:ph idx="2" type="sldImg"/>
          </p:nvPr>
        </p:nvSpPr>
        <p:spPr>
          <a:xfrm>
            <a:off x="1106488" y="801688"/>
            <a:ext cx="5346600" cy="4010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58c7059cc_0_13:notes"/>
          <p:cNvSpPr txBox="1"/>
          <p:nvPr>
            <p:ph idx="1" type="body"/>
          </p:nvPr>
        </p:nvSpPr>
        <p:spPr>
          <a:xfrm>
            <a:off x="755650" y="5078413"/>
            <a:ext cx="6048300" cy="4811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f58c7059cc_0_13:notes"/>
          <p:cNvSpPr txBox="1"/>
          <p:nvPr>
            <p:ph idx="12" type="sldNum"/>
          </p:nvPr>
        </p:nvSpPr>
        <p:spPr>
          <a:xfrm>
            <a:off x="4281488" y="10155238"/>
            <a:ext cx="3276600" cy="53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58c7059cc_0_20:notes"/>
          <p:cNvSpPr/>
          <p:nvPr>
            <p:ph idx="2" type="sldImg"/>
          </p:nvPr>
        </p:nvSpPr>
        <p:spPr>
          <a:xfrm>
            <a:off x="1106488" y="801688"/>
            <a:ext cx="5346600" cy="4010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58c7059cc_0_20:notes"/>
          <p:cNvSpPr txBox="1"/>
          <p:nvPr>
            <p:ph idx="1" type="body"/>
          </p:nvPr>
        </p:nvSpPr>
        <p:spPr>
          <a:xfrm>
            <a:off x="755650" y="5078413"/>
            <a:ext cx="6048300" cy="4811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f58c7059cc_0_20:notes"/>
          <p:cNvSpPr txBox="1"/>
          <p:nvPr>
            <p:ph idx="12" type="sldNum"/>
          </p:nvPr>
        </p:nvSpPr>
        <p:spPr>
          <a:xfrm>
            <a:off x="4281488" y="10155238"/>
            <a:ext cx="3276600" cy="53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58c7059cc_0_28:notes"/>
          <p:cNvSpPr/>
          <p:nvPr>
            <p:ph idx="2" type="sldImg"/>
          </p:nvPr>
        </p:nvSpPr>
        <p:spPr>
          <a:xfrm>
            <a:off x="1106488" y="801688"/>
            <a:ext cx="5346600" cy="4010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58c7059cc_0_28:notes"/>
          <p:cNvSpPr txBox="1"/>
          <p:nvPr>
            <p:ph idx="1" type="body"/>
          </p:nvPr>
        </p:nvSpPr>
        <p:spPr>
          <a:xfrm>
            <a:off x="755650" y="5078413"/>
            <a:ext cx="6048300" cy="4811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f58c7059cc_0_28:notes"/>
          <p:cNvSpPr txBox="1"/>
          <p:nvPr>
            <p:ph idx="12" type="sldNum"/>
          </p:nvPr>
        </p:nvSpPr>
        <p:spPr>
          <a:xfrm>
            <a:off x="4281488" y="10155238"/>
            <a:ext cx="3276600" cy="53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06488" y="801688"/>
            <a:ext cx="53467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5" name="Google Shape;45;p29"/>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9" name="Google Shape;49;p3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0" name="Google Shape;50;p30"/>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30"/>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5" name="Google Shape;55;p31"/>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56" name="Google Shape;56;p3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7" name="Google Shape;57;p3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1" name="Google Shape;71;p3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35"/>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9" name="Google Shape;79;p36"/>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0" name="Google Shape;80;p36"/>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5" name="Google Shape;85;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9" name="Google Shape;89;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0" name="Google Shape;90;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4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8" name="Google Shape;98;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9" name="Google Shape;99;p40"/>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0" name="Google Shape;100;p40"/>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41"/>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05" name="Google Shape;105;p4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06" name="Google Shape;106;p4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 name="Google Shape;22;p2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25"/>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 name="Google Shape;30;p26"/>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1" name="Google Shape;31;p26"/>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5" name="Google Shape;35;p2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6" name="Google Shape;36;p2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2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0" name="Google Shape;40;p2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1" name="Google Shape;41;p28"/>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274680"/>
            <a:ext cx="8228880" cy="1142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8"/>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www.unicode.org/standard/translations/spanish.html" TargetMode="External"/><Relationship Id="rId4" Type="http://schemas.openxmlformats.org/officeDocument/2006/relationships/hyperlink" Target="https://unicode-table.com/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docs.oracle.com/javase/tutorial/java/nutsandbolts/datatypes.html" TargetMode="External"/><Relationship Id="rId4" Type="http://schemas.openxmlformats.org/officeDocument/2006/relationships/hyperlink" Target="https://docs.microsoft.com/es-es/dotnet/csharp/language-reference/builtin-types/built-in-typ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s-ES" sz="4400" u="none" cap="none" strike="noStrike">
                <a:solidFill>
                  <a:srgbClr val="000000"/>
                </a:solidFill>
                <a:latin typeface="Calibri"/>
                <a:ea typeface="Calibri"/>
                <a:cs typeface="Calibri"/>
                <a:sym typeface="Calibri"/>
              </a:rPr>
              <a:t>Sistemas Informáticos</a:t>
            </a:r>
            <a:endParaRPr b="0" i="0" sz="1800" u="none" cap="none" strike="noStrike">
              <a:solidFill>
                <a:schemeClr val="dk1"/>
              </a:solidFill>
              <a:latin typeface="Arial"/>
              <a:ea typeface="Arial"/>
              <a:cs typeface="Arial"/>
              <a:sym typeface="Arial"/>
            </a:endParaRPr>
          </a:p>
        </p:txBody>
      </p:sp>
      <p:sp>
        <p:nvSpPr>
          <p:cNvPr id="112" name="Google Shape;112;p1"/>
          <p:cNvSpPr/>
          <p:nvPr/>
        </p:nvSpPr>
        <p:spPr>
          <a:xfrm>
            <a:off x="1371600" y="3886200"/>
            <a:ext cx="6400080" cy="1751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ES" sz="3200" u="none" cap="none" strike="noStrike">
                <a:solidFill>
                  <a:srgbClr val="8B8B8B"/>
                </a:solidFill>
                <a:latin typeface="Calibri"/>
                <a:ea typeface="Calibri"/>
                <a:cs typeface="Calibri"/>
                <a:sym typeface="Calibri"/>
              </a:rPr>
              <a:t>Sistemas de numeración y codificación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1800">
              <a:solidFill>
                <a:schemeClr val="dk1"/>
              </a:solidFill>
              <a:latin typeface="Arial"/>
              <a:ea typeface="Arial"/>
              <a:cs typeface="Arial"/>
              <a:sym typeface="Arial"/>
            </a:endParaRPr>
          </a:p>
        </p:txBody>
      </p:sp>
      <p:sp>
        <p:nvSpPr>
          <p:cNvPr id="184" name="Google Shape;184;p1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s-ES" sz="2400">
                <a:solidFill>
                  <a:srgbClr val="000000"/>
                </a:solidFill>
                <a:latin typeface="Calibri"/>
                <a:ea typeface="Calibri"/>
                <a:cs typeface="Calibri"/>
                <a:sym typeface="Calibri"/>
              </a:rPr>
              <a:t>	Básicamente, los ordenadores sólo trabajan con números,  almacenan letras y otros caracteres mediante la asignación de un número (código) a cada uno. Antes de que se implementara  </a:t>
            </a:r>
            <a:r>
              <a:rPr i="1" lang="es-ES" sz="2400">
                <a:solidFill>
                  <a:srgbClr val="000000"/>
                </a:solidFill>
                <a:latin typeface="Calibri"/>
                <a:ea typeface="Calibri"/>
                <a:cs typeface="Calibri"/>
                <a:sym typeface="Calibri"/>
              </a:rPr>
              <a:t>Unicode</a:t>
            </a:r>
            <a:r>
              <a:rPr lang="es-ES" sz="2400">
                <a:solidFill>
                  <a:srgbClr val="000000"/>
                </a:solidFill>
                <a:latin typeface="Calibri"/>
                <a:ea typeface="Calibri"/>
                <a:cs typeface="Calibri"/>
                <a:sym typeface="Calibri"/>
              </a:rPr>
              <a:t>, existían cientos de sistemas de codificación distintos para asignar estos números. Ninguna codificación específica podía contener caracteres suficientes, por ejemplo, la Unión Europea, por sí sola, necesita varios sistemas de codificación distintos para cubrir todos sus idiomas. Incluso para un solo idioma como el inglés, no había un único sistema de codificación que se adecuara a todas las letras, signos de puntuación y símbolos técnicos de uso común.</a:t>
            </a:r>
            <a:endParaRPr sz="24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4400"/>
          </a:p>
        </p:txBody>
      </p:sp>
      <p:sp>
        <p:nvSpPr>
          <p:cNvPr id="190" name="Google Shape;190;p11"/>
          <p:cNvSpPr txBox="1"/>
          <p:nvPr>
            <p:ph idx="1" type="subTitle"/>
          </p:nvPr>
        </p:nvSpPr>
        <p:spPr>
          <a:xfrm>
            <a:off x="457200" y="1604520"/>
            <a:ext cx="8229240" cy="4560784"/>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lang="es-ES" sz="2800" strike="noStrike">
                <a:solidFill>
                  <a:srgbClr val="000000"/>
                </a:solidFill>
                <a:latin typeface="Calibri"/>
                <a:ea typeface="Calibri"/>
                <a:cs typeface="Calibri"/>
                <a:sym typeface="Calibri"/>
              </a:rPr>
              <a:t>	Además, estos sistemas de codificación presentan problemas entre ellos dado que pueden utilizar el mismo código para dos caracteres distintos o bien utilizar códigos distintos para un mismo carácter. Todo ordenador (especialmente los servidores) necesita ser compatible con muchos sistemas de codificación distintos, por lo que cada vez que los datos se traspasan entre distintos sistemas de codificación o plataformas, dichos datos corren el riesgo de sufrir cambios no deseados o incompresibles para el destinatario.</a:t>
            </a:r>
            <a:endParaRPr sz="2800"/>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1800">
              <a:solidFill>
                <a:schemeClr val="dk1"/>
              </a:solidFill>
              <a:latin typeface="Arial"/>
              <a:ea typeface="Arial"/>
              <a:cs typeface="Arial"/>
              <a:sym typeface="Arial"/>
            </a:endParaRPr>
          </a:p>
        </p:txBody>
      </p:sp>
      <p:sp>
        <p:nvSpPr>
          <p:cNvPr id="196" name="Google Shape;196;p12"/>
          <p:cNvSpPr/>
          <p:nvPr/>
        </p:nvSpPr>
        <p:spPr>
          <a:xfrm>
            <a:off x="467640" y="160056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pic>
        <p:nvPicPr>
          <p:cNvPr id="197" name="Google Shape;197;p12"/>
          <p:cNvPicPr preferRelativeResize="0"/>
          <p:nvPr/>
        </p:nvPicPr>
        <p:blipFill rotWithShape="1">
          <a:blip r:embed="rId3">
            <a:alphaModFix/>
          </a:blip>
          <a:srcRect b="0" l="0" r="0" t="0"/>
          <a:stretch/>
        </p:blipFill>
        <p:spPr>
          <a:xfrm>
            <a:off x="801000" y="1340640"/>
            <a:ext cx="7590600" cy="5276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s-ES" sz="4400" strike="noStrike">
                <a:solidFill>
                  <a:srgbClr val="000000"/>
                </a:solidFill>
                <a:latin typeface="Calibri"/>
                <a:ea typeface="Calibri"/>
                <a:cs typeface="Calibri"/>
                <a:sym typeface="Calibri"/>
              </a:rPr>
              <a:t>Sistemas de codificación</a:t>
            </a:r>
            <a:br>
              <a:rPr lang="es-ES"/>
            </a:br>
            <a:endParaRPr/>
          </a:p>
        </p:txBody>
      </p:sp>
      <p:sp>
        <p:nvSpPr>
          <p:cNvPr id="203" name="Google Shape;203;p13"/>
          <p:cNvSpPr txBox="1"/>
          <p:nvPr/>
        </p:nvSpPr>
        <p:spPr>
          <a:xfrm>
            <a:off x="539552" y="1772816"/>
            <a:ext cx="8064896" cy="43396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0000"/>
                </a:solidFill>
                <a:latin typeface="Calibri"/>
                <a:ea typeface="Calibri"/>
                <a:cs typeface="Calibri"/>
                <a:sym typeface="Calibri"/>
              </a:rPr>
              <a:t>	Como solución a estos problemas, desde 1991 se ha acordado internacionalmente utilizar la norma </a:t>
            </a:r>
            <a:r>
              <a:rPr lang="es-ES" sz="1800" u="sng">
                <a:solidFill>
                  <a:srgbClr val="0000FF"/>
                </a:solidFill>
                <a:latin typeface="Calibri"/>
                <a:ea typeface="Calibri"/>
                <a:cs typeface="Calibri"/>
                <a:sym typeface="Calibri"/>
              </a:rPr>
              <a:t>Unicode</a:t>
            </a:r>
            <a:r>
              <a:rPr lang="es-ES" sz="1800">
                <a:solidFill>
                  <a:srgbClr val="000000"/>
                </a:solidFill>
                <a:latin typeface="Calibri"/>
                <a:ea typeface="Calibri"/>
                <a:cs typeface="Calibri"/>
                <a:sym typeface="Calibri"/>
              </a:rPr>
              <a:t>, que es una gran tabla (</a:t>
            </a:r>
            <a:r>
              <a:rPr b="1" i="1" lang="es-ES" sz="1800">
                <a:solidFill>
                  <a:srgbClr val="000000"/>
                </a:solidFill>
                <a:latin typeface="Calibri"/>
                <a:ea typeface="Calibri"/>
                <a:cs typeface="Calibri"/>
                <a:sym typeface="Calibri"/>
              </a:rPr>
              <a:t>conjunto de caracteres</a:t>
            </a:r>
            <a:r>
              <a:rPr lang="es-ES" sz="1800">
                <a:solidFill>
                  <a:srgbClr val="000000"/>
                </a:solidFill>
                <a:latin typeface="Calibri"/>
                <a:ea typeface="Calibri"/>
                <a:cs typeface="Calibri"/>
                <a:sym typeface="Calibri"/>
              </a:rPr>
              <a:t>), que en la actualidad asigna un código a cada uno de los más de </a:t>
            </a:r>
            <a:r>
              <a:rPr b="1" lang="es-ES" sz="1800">
                <a:solidFill>
                  <a:srgbClr val="000000"/>
                </a:solidFill>
                <a:latin typeface="Calibri"/>
                <a:ea typeface="Calibri"/>
                <a:cs typeface="Calibri"/>
                <a:sym typeface="Calibri"/>
              </a:rPr>
              <a:t>cincuenta mil símbolos</a:t>
            </a:r>
            <a:r>
              <a:rPr lang="es-ES" sz="1800">
                <a:solidFill>
                  <a:srgbClr val="000000"/>
                </a:solidFill>
                <a:latin typeface="Calibri"/>
                <a:ea typeface="Calibri"/>
                <a:cs typeface="Calibri"/>
                <a:sym typeface="Calibri"/>
              </a:rPr>
              <a:t>, los cuales abarcan todos los alfabetos europeos, ideogramas chinos, japoneses, coreanos, muchas otras formas de escritura, y más de un millar de símbolos locales.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i="1" lang="es-ES" sz="2400">
                <a:solidFill>
                  <a:srgbClr val="000000"/>
                </a:solidFill>
                <a:latin typeface="Calibri"/>
                <a:ea typeface="Calibri"/>
                <a:cs typeface="Calibri"/>
                <a:sym typeface="Calibri"/>
              </a:rPr>
              <a:t>Unicode</a:t>
            </a:r>
            <a:r>
              <a:rPr i="1" lang="es-ES" sz="2400">
                <a:solidFill>
                  <a:srgbClr val="000000"/>
                </a:solidFill>
                <a:latin typeface="Calibri"/>
                <a:ea typeface="Calibri"/>
                <a:cs typeface="Calibri"/>
                <a:sym typeface="Calibri"/>
              </a:rPr>
              <a:t> </a:t>
            </a:r>
            <a:r>
              <a:rPr i="1" lang="es-ES" sz="1800">
                <a:solidFill>
                  <a:srgbClr val="000000"/>
                </a:solidFill>
                <a:latin typeface="Calibri"/>
                <a:ea typeface="Calibri"/>
                <a:cs typeface="Calibri"/>
                <a:sym typeface="Calibri"/>
              </a:rPr>
              <a:t>proporciona un código único para cada carácter, </a:t>
            </a:r>
            <a:endParaRPr/>
          </a:p>
          <a:p>
            <a:pPr indent="0" lvl="0" marL="0" marR="0" rtl="0" algn="ctr">
              <a:spcBef>
                <a:spcPts val="0"/>
              </a:spcBef>
              <a:spcAft>
                <a:spcPts val="0"/>
              </a:spcAft>
              <a:buNone/>
            </a:pPr>
            <a:r>
              <a:rPr i="1" lang="es-ES" sz="1800">
                <a:solidFill>
                  <a:srgbClr val="000000"/>
                </a:solidFill>
                <a:latin typeface="Calibri"/>
                <a:ea typeface="Calibri"/>
                <a:cs typeface="Calibri"/>
                <a:sym typeface="Calibri"/>
              </a:rPr>
              <a:t>sin importar la plataforma, </a:t>
            </a:r>
            <a:endParaRPr/>
          </a:p>
          <a:p>
            <a:pPr indent="0" lvl="0" marL="0" marR="0" rtl="0" algn="ctr">
              <a:spcBef>
                <a:spcPts val="0"/>
              </a:spcBef>
              <a:spcAft>
                <a:spcPts val="0"/>
              </a:spcAft>
              <a:buNone/>
            </a:pPr>
            <a:r>
              <a:rPr i="1" lang="es-ES" sz="1800">
                <a:solidFill>
                  <a:srgbClr val="000000"/>
                </a:solidFill>
                <a:latin typeface="Calibri"/>
                <a:ea typeface="Calibri"/>
                <a:cs typeface="Calibri"/>
                <a:sym typeface="Calibri"/>
              </a:rPr>
              <a:t>sin importar el programa, </a:t>
            </a:r>
            <a:endParaRPr/>
          </a:p>
          <a:p>
            <a:pPr indent="0" lvl="0" marL="0" marR="0" rtl="0" algn="ctr">
              <a:spcBef>
                <a:spcPts val="0"/>
              </a:spcBef>
              <a:spcAft>
                <a:spcPts val="0"/>
              </a:spcAft>
              <a:buNone/>
            </a:pPr>
            <a:r>
              <a:rPr i="1" lang="es-ES" sz="1800">
                <a:solidFill>
                  <a:srgbClr val="000000"/>
                </a:solidFill>
                <a:latin typeface="Calibri"/>
                <a:ea typeface="Calibri"/>
                <a:cs typeface="Calibri"/>
                <a:sym typeface="Calibri"/>
              </a:rPr>
              <a:t>sin importar el idioma.</a:t>
            </a:r>
            <a:endParaRPr/>
          </a:p>
          <a:p>
            <a:pPr indent="0" lvl="0" marL="0" marR="0" rtl="0" algn="l">
              <a:spcBef>
                <a:spcPts val="0"/>
              </a:spcBef>
              <a:spcAft>
                <a:spcPts val="0"/>
              </a:spcAft>
              <a:buNone/>
            </a:pPr>
            <a:r>
              <a:t/>
            </a:r>
            <a:endParaRPr i="1" sz="1800">
              <a:solidFill>
                <a:srgbClr val="000000"/>
              </a:solidFill>
              <a:latin typeface="Calibri"/>
              <a:ea typeface="Calibri"/>
              <a:cs typeface="Calibri"/>
              <a:sym typeface="Calibri"/>
            </a:endParaRPr>
          </a:p>
          <a:p>
            <a:pPr indent="0" lvl="0" marL="0" marR="0" rtl="0" algn="ctr">
              <a:spcBef>
                <a:spcPts val="0"/>
              </a:spcBef>
              <a:spcAft>
                <a:spcPts val="0"/>
              </a:spcAft>
              <a:buNone/>
            </a:pPr>
            <a:r>
              <a:rPr b="1" i="1" lang="es-ES" sz="1800" u="sng">
                <a:solidFill>
                  <a:srgbClr val="0000FF"/>
                </a:solidFill>
                <a:latin typeface="Calibri"/>
                <a:ea typeface="Calibri"/>
                <a:cs typeface="Calibri"/>
                <a:sym typeface="Calibri"/>
                <a:hlinkClick r:id="rId3">
                  <a:extLst>
                    <a:ext uri="{A12FA001-AC4F-418D-AE19-62706E023703}">
                      <ahyp:hlinkClr val="tx"/>
                    </a:ext>
                  </a:extLst>
                </a:hlinkClick>
              </a:rPr>
              <a:t>Sitio oficial de Unicode</a:t>
            </a:r>
            <a:endParaRPr sz="1100">
              <a:solidFill>
                <a:schemeClr val="dk1"/>
              </a:solidFill>
              <a:latin typeface="Arial"/>
              <a:ea typeface="Arial"/>
              <a:cs typeface="Arial"/>
              <a:sym typeface="Arial"/>
            </a:endParaRPr>
          </a:p>
          <a:p>
            <a:pPr indent="0" lvl="0" marL="0" marR="0" rtl="0" algn="ctr">
              <a:spcBef>
                <a:spcPts val="0"/>
              </a:spcBef>
              <a:spcAft>
                <a:spcPts val="0"/>
              </a:spcAft>
              <a:buNone/>
            </a:pPr>
            <a:r>
              <a:rPr b="1" i="1" lang="es-ES" sz="1800" u="sng">
                <a:solidFill>
                  <a:srgbClr val="0000FF"/>
                </a:solidFill>
                <a:latin typeface="Calibri"/>
                <a:ea typeface="Calibri"/>
                <a:cs typeface="Calibri"/>
                <a:sym typeface="Calibri"/>
                <a:hlinkClick r:id="rId4">
                  <a:extLst>
                    <a:ext uri="{A12FA001-AC4F-418D-AE19-62706E023703}">
                      <ahyp:hlinkClr val="tx"/>
                    </a:ext>
                  </a:extLst>
                </a:hlinkClick>
              </a:rPr>
              <a:t>Tabla de Unicode</a:t>
            </a:r>
            <a:endParaRPr b="1" i="1" sz="1800" u="sng">
              <a:solidFill>
                <a:srgbClr val="0000FF"/>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1800">
              <a:solidFill>
                <a:schemeClr val="dk1"/>
              </a:solidFill>
              <a:latin typeface="Arial"/>
              <a:ea typeface="Arial"/>
              <a:cs typeface="Arial"/>
              <a:sym typeface="Arial"/>
            </a:endParaRPr>
          </a:p>
        </p:txBody>
      </p:sp>
      <p:sp>
        <p:nvSpPr>
          <p:cNvPr id="209" name="Google Shape;209;p1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114300" lvl="0" marL="0" marR="0" rtl="0" algn="just">
              <a:lnSpc>
                <a:spcPct val="100000"/>
              </a:lnSpc>
              <a:spcBef>
                <a:spcPts val="0"/>
              </a:spcBef>
              <a:spcAft>
                <a:spcPts val="0"/>
              </a:spcAft>
              <a:buClr>
                <a:srgbClr val="000000"/>
              </a:buClr>
              <a:buSzPts val="1800"/>
              <a:buFont typeface="Arial"/>
              <a:buChar char="•"/>
            </a:pPr>
            <a:r>
              <a:rPr b="1" lang="es-ES" sz="1800" strike="noStrike">
                <a:solidFill>
                  <a:srgbClr val="000000"/>
                </a:solidFill>
                <a:latin typeface="Calibri"/>
                <a:ea typeface="Calibri"/>
                <a:cs typeface="Calibri"/>
                <a:sym typeface="Calibri"/>
              </a:rPr>
              <a:t>UTF-8</a:t>
            </a:r>
            <a:r>
              <a:rPr lang="es-ES" sz="1800" strike="noStrike">
                <a:solidFill>
                  <a:srgbClr val="000000"/>
                </a:solidFill>
                <a:latin typeface="Calibri"/>
                <a:ea typeface="Calibri"/>
                <a:cs typeface="Calibri"/>
                <a:sym typeface="Calibri"/>
              </a:rPr>
              <a:t> (8-</a:t>
            </a:r>
            <a:r>
              <a:rPr lang="es-ES" sz="1800" u="sng" strike="noStrike">
                <a:solidFill>
                  <a:srgbClr val="0000FF"/>
                </a:solidFill>
                <a:latin typeface="Calibri"/>
                <a:ea typeface="Calibri"/>
                <a:cs typeface="Calibri"/>
                <a:sym typeface="Calibri"/>
              </a:rPr>
              <a:t>bit</a:t>
            </a:r>
            <a:r>
              <a:rPr lang="es-ES" sz="1800" strike="noStrike">
                <a:solidFill>
                  <a:srgbClr val="000000"/>
                </a:solidFill>
                <a:latin typeface="Calibri"/>
                <a:ea typeface="Calibri"/>
                <a:cs typeface="Calibri"/>
                <a:sym typeface="Calibri"/>
              </a:rPr>
              <a:t> </a:t>
            </a:r>
            <a:r>
              <a:rPr i="1" lang="es-ES" sz="1800" u="sng" strike="noStrike">
                <a:solidFill>
                  <a:srgbClr val="0000FF"/>
                </a:solidFill>
                <a:latin typeface="Calibri"/>
                <a:ea typeface="Calibri"/>
                <a:cs typeface="Calibri"/>
                <a:sym typeface="Calibri"/>
              </a:rPr>
              <a:t>Unicode Transformation Format</a:t>
            </a:r>
            <a:r>
              <a:rPr lang="es-ES" sz="1800" strike="noStrike">
                <a:solidFill>
                  <a:srgbClr val="000000"/>
                </a:solidFill>
                <a:latin typeface="Calibri"/>
                <a:ea typeface="Calibri"/>
                <a:cs typeface="Calibri"/>
                <a:sym typeface="Calibri"/>
              </a:rPr>
              <a:t>) es un formato de codificación de caracteres </a:t>
            </a:r>
            <a:r>
              <a:rPr lang="es-ES" sz="1800" u="sng" strike="noStrike">
                <a:solidFill>
                  <a:srgbClr val="0000FF"/>
                </a:solidFill>
                <a:latin typeface="Calibri"/>
                <a:ea typeface="Calibri"/>
                <a:cs typeface="Calibri"/>
                <a:sym typeface="Calibri"/>
              </a:rPr>
              <a:t>Unicode</a:t>
            </a:r>
            <a:r>
              <a:rPr lang="es-ES" sz="1800" strike="noStrike">
                <a:solidFill>
                  <a:srgbClr val="000000"/>
                </a:solidFill>
                <a:latin typeface="Calibri"/>
                <a:ea typeface="Calibri"/>
                <a:cs typeface="Calibri"/>
                <a:sym typeface="Calibri"/>
              </a:rPr>
              <a:t> e </a:t>
            </a:r>
            <a:r>
              <a:rPr lang="es-ES" sz="1800" u="sng" strike="noStrike">
                <a:solidFill>
                  <a:srgbClr val="0000FF"/>
                </a:solidFill>
                <a:latin typeface="Calibri"/>
                <a:ea typeface="Calibri"/>
                <a:cs typeface="Calibri"/>
                <a:sym typeface="Calibri"/>
              </a:rPr>
              <a:t>ISO 10646</a:t>
            </a:r>
            <a:r>
              <a:rPr lang="es-ES" sz="1800" strike="noStrike">
                <a:solidFill>
                  <a:srgbClr val="000000"/>
                </a:solidFill>
                <a:latin typeface="Calibri"/>
                <a:ea typeface="Calibri"/>
                <a:cs typeface="Calibri"/>
                <a:sym typeface="Calibri"/>
              </a:rPr>
              <a:t> utilizando símbolos de longitud variable. Está definido como estándar por la </a:t>
            </a:r>
            <a:r>
              <a:rPr lang="es-ES" sz="1800" u="sng" strike="noStrike">
                <a:solidFill>
                  <a:srgbClr val="0000FF"/>
                </a:solidFill>
                <a:latin typeface="Calibri"/>
                <a:ea typeface="Calibri"/>
                <a:cs typeface="Calibri"/>
                <a:sym typeface="Calibri"/>
              </a:rPr>
              <a:t>RFC 3629</a:t>
            </a:r>
            <a:r>
              <a:rPr lang="es-ES" sz="1800" strike="noStrike">
                <a:solidFill>
                  <a:srgbClr val="000000"/>
                </a:solidFill>
                <a:latin typeface="Calibri"/>
                <a:ea typeface="Calibri"/>
                <a:cs typeface="Calibri"/>
                <a:sym typeface="Calibri"/>
              </a:rPr>
              <a:t> de la </a:t>
            </a:r>
            <a:r>
              <a:rPr i="1" lang="es-ES" sz="1800" u="sng" strike="noStrike">
                <a:solidFill>
                  <a:srgbClr val="0000FF"/>
                </a:solidFill>
                <a:latin typeface="Calibri"/>
                <a:ea typeface="Calibri"/>
                <a:cs typeface="Calibri"/>
                <a:sym typeface="Calibri"/>
              </a:rPr>
              <a:t>Internet Engineering Task Force</a:t>
            </a:r>
            <a:r>
              <a:rPr lang="es-ES" sz="1800" strike="noStrike">
                <a:solidFill>
                  <a:srgbClr val="000000"/>
                </a:solidFill>
                <a:latin typeface="Calibri"/>
                <a:ea typeface="Calibri"/>
                <a:cs typeface="Calibri"/>
                <a:sym typeface="Calibri"/>
              </a:rPr>
              <a:t> (IETF). Actualmente es una de las tres posibilidades de codificación reconocidas por Unicode y lenguajes web, o cuatro en </a:t>
            </a:r>
            <a:r>
              <a:rPr lang="es-ES" sz="1800" u="sng" strike="noStrike">
                <a:solidFill>
                  <a:srgbClr val="0000FF"/>
                </a:solidFill>
                <a:latin typeface="Calibri"/>
                <a:ea typeface="Calibri"/>
                <a:cs typeface="Calibri"/>
                <a:sym typeface="Calibri"/>
              </a:rPr>
              <a:t>ISO 10646</a:t>
            </a:r>
            <a:r>
              <a:rPr lang="es-ES" sz="1800" strike="noStrike">
                <a:solidFill>
                  <a:srgbClr val="000000"/>
                </a:solidFill>
                <a:latin typeface="Calibri"/>
                <a:ea typeface="Calibri"/>
                <a:cs typeface="Calibri"/>
                <a:sym typeface="Calibri"/>
              </a:rPr>
              <a:t>.</a:t>
            </a:r>
            <a:endParaRPr sz="1800">
              <a:solidFill>
                <a:schemeClr val="dk1"/>
              </a:solidFill>
              <a:latin typeface="Arial"/>
              <a:ea typeface="Arial"/>
              <a:cs typeface="Arial"/>
              <a:sym typeface="Arial"/>
            </a:endParaRPr>
          </a:p>
          <a:p>
            <a:pPr indent="-114300" lvl="0" marL="0" marR="0" rtl="0" algn="just">
              <a:lnSpc>
                <a:spcPct val="100000"/>
              </a:lnSpc>
              <a:spcBef>
                <a:spcPts val="0"/>
              </a:spcBef>
              <a:spcAft>
                <a:spcPts val="0"/>
              </a:spcAft>
              <a:buClr>
                <a:srgbClr val="000000"/>
              </a:buClr>
              <a:buSzPts val="1800"/>
              <a:buFont typeface="Arial"/>
              <a:buChar char="•"/>
            </a:pPr>
            <a:r>
              <a:rPr lang="es-ES" sz="1800" strike="noStrike">
                <a:solidFill>
                  <a:srgbClr val="000000"/>
                </a:solidFill>
                <a:latin typeface="Calibri"/>
                <a:ea typeface="Calibri"/>
                <a:cs typeface="Calibri"/>
                <a:sym typeface="Calibri"/>
              </a:rPr>
              <a:t>Sus características principales son:</a:t>
            </a:r>
            <a:endParaRPr sz="1800">
              <a:solidFill>
                <a:schemeClr val="dk1"/>
              </a:solidFill>
              <a:latin typeface="Arial"/>
              <a:ea typeface="Arial"/>
              <a:cs typeface="Arial"/>
              <a:sym typeface="Arial"/>
            </a:endParaRPr>
          </a:p>
          <a:p>
            <a:pPr indent="-114300" lvl="1" marL="457200" marR="0" rtl="0" algn="just">
              <a:lnSpc>
                <a:spcPct val="100000"/>
              </a:lnSpc>
              <a:spcBef>
                <a:spcPts val="0"/>
              </a:spcBef>
              <a:spcAft>
                <a:spcPts val="0"/>
              </a:spcAft>
              <a:buClr>
                <a:srgbClr val="000000"/>
              </a:buClr>
              <a:buSzPts val="1800"/>
              <a:buFont typeface="Arial"/>
              <a:buChar char="–"/>
            </a:pPr>
            <a:r>
              <a:rPr b="0" i="0" lang="es-ES" sz="1800" u="none" cap="none" strike="noStrike">
                <a:solidFill>
                  <a:srgbClr val="000000"/>
                </a:solidFill>
                <a:latin typeface="Calibri"/>
                <a:ea typeface="Calibri"/>
                <a:cs typeface="Calibri"/>
                <a:sym typeface="Calibri"/>
              </a:rPr>
              <a:t>Es capaz de representar cualquier carácter Unicode.</a:t>
            </a:r>
            <a:endParaRPr b="0" i="0" sz="1800" u="none" cap="none" strike="noStrike">
              <a:solidFill>
                <a:schemeClr val="dk1"/>
              </a:solidFill>
              <a:latin typeface="Arial"/>
              <a:ea typeface="Arial"/>
              <a:cs typeface="Arial"/>
              <a:sym typeface="Arial"/>
            </a:endParaRPr>
          </a:p>
          <a:p>
            <a:pPr indent="-114300" lvl="1" marL="457200" marR="0" rtl="0" algn="just">
              <a:lnSpc>
                <a:spcPct val="100000"/>
              </a:lnSpc>
              <a:spcBef>
                <a:spcPts val="0"/>
              </a:spcBef>
              <a:spcAft>
                <a:spcPts val="0"/>
              </a:spcAft>
              <a:buClr>
                <a:srgbClr val="000000"/>
              </a:buClr>
              <a:buSzPts val="1800"/>
              <a:buFont typeface="Arial"/>
              <a:buChar char="–"/>
            </a:pPr>
            <a:r>
              <a:rPr b="0" i="0" lang="es-ES" sz="1800" u="none" cap="none" strike="noStrike">
                <a:solidFill>
                  <a:srgbClr val="000000"/>
                </a:solidFill>
                <a:latin typeface="Calibri"/>
                <a:ea typeface="Calibri"/>
                <a:cs typeface="Calibri"/>
                <a:sym typeface="Calibri"/>
              </a:rPr>
              <a:t>Usa símbolos de longitud variable (de 1 a 4 bytes por carácter Unicode).</a:t>
            </a:r>
            <a:endParaRPr b="0" i="0" sz="1800" u="none" cap="none" strike="noStrike">
              <a:solidFill>
                <a:schemeClr val="dk1"/>
              </a:solidFill>
              <a:latin typeface="Arial"/>
              <a:ea typeface="Arial"/>
              <a:cs typeface="Arial"/>
              <a:sym typeface="Arial"/>
            </a:endParaRPr>
          </a:p>
          <a:p>
            <a:pPr indent="-114300" lvl="1" marL="457200" marR="0" rtl="0" algn="just">
              <a:lnSpc>
                <a:spcPct val="100000"/>
              </a:lnSpc>
              <a:spcBef>
                <a:spcPts val="0"/>
              </a:spcBef>
              <a:spcAft>
                <a:spcPts val="0"/>
              </a:spcAft>
              <a:buClr>
                <a:srgbClr val="000000"/>
              </a:buClr>
              <a:buSzPts val="1800"/>
              <a:buFont typeface="Arial"/>
              <a:buChar char="–"/>
            </a:pPr>
            <a:r>
              <a:rPr b="0" i="0" lang="es-ES" sz="1800" u="none" cap="none" strike="noStrike">
                <a:solidFill>
                  <a:srgbClr val="000000"/>
                </a:solidFill>
                <a:latin typeface="Calibri"/>
                <a:ea typeface="Calibri"/>
                <a:cs typeface="Calibri"/>
                <a:sym typeface="Calibri"/>
              </a:rPr>
              <a:t>Incluye la especificación </a:t>
            </a:r>
            <a:r>
              <a:rPr b="0" i="0" lang="es-ES" sz="1800" u="sng" cap="none" strike="noStrike">
                <a:solidFill>
                  <a:srgbClr val="0000FF"/>
                </a:solidFill>
                <a:latin typeface="Calibri"/>
                <a:ea typeface="Calibri"/>
                <a:cs typeface="Calibri"/>
                <a:sym typeface="Calibri"/>
              </a:rPr>
              <a:t>US-ASCII</a:t>
            </a:r>
            <a:r>
              <a:rPr b="0" i="0" lang="es-ES" sz="1800" u="none" cap="none" strike="noStrike">
                <a:solidFill>
                  <a:srgbClr val="000000"/>
                </a:solidFill>
                <a:latin typeface="Calibri"/>
                <a:ea typeface="Calibri"/>
                <a:cs typeface="Calibri"/>
                <a:sym typeface="Calibri"/>
              </a:rPr>
              <a:t> de 7 bits, por lo que cualquier mensaje ASCII se representa sin cambios.</a:t>
            </a:r>
            <a:endParaRPr b="0" i="0" sz="1800" u="none" cap="none" strike="noStrike">
              <a:solidFill>
                <a:schemeClr val="dk1"/>
              </a:solidFill>
              <a:latin typeface="Arial"/>
              <a:ea typeface="Arial"/>
              <a:cs typeface="Arial"/>
              <a:sym typeface="Arial"/>
            </a:endParaRPr>
          </a:p>
          <a:p>
            <a:pPr indent="-114300" lvl="0" marL="0" marR="0" rtl="0" algn="just">
              <a:lnSpc>
                <a:spcPct val="100000"/>
              </a:lnSpc>
              <a:spcBef>
                <a:spcPts val="0"/>
              </a:spcBef>
              <a:spcAft>
                <a:spcPts val="0"/>
              </a:spcAft>
              <a:buClr>
                <a:srgbClr val="000000"/>
              </a:buClr>
              <a:buSzPts val="1800"/>
              <a:buFont typeface="Arial"/>
              <a:buChar char="•"/>
            </a:pPr>
            <a:r>
              <a:rPr lang="es-ES" sz="1800" strike="noStrike">
                <a:solidFill>
                  <a:srgbClr val="000000"/>
                </a:solidFill>
                <a:latin typeface="Calibri"/>
                <a:ea typeface="Calibri"/>
                <a:cs typeface="Calibri"/>
                <a:sym typeface="Calibri"/>
              </a:rPr>
              <a:t>Estas características lo hacen atractivo en la codificación de correos electrónicos y páginas web. El </a:t>
            </a:r>
            <a:r>
              <a:rPr lang="es-ES" sz="1800" u="sng" strike="noStrike">
                <a:solidFill>
                  <a:srgbClr val="0000FF"/>
                </a:solidFill>
                <a:latin typeface="Calibri"/>
                <a:ea typeface="Calibri"/>
                <a:cs typeface="Calibri"/>
                <a:sym typeface="Calibri"/>
              </a:rPr>
              <a:t>IETF</a:t>
            </a:r>
            <a:r>
              <a:rPr lang="es-ES" sz="1800" strike="noStrike">
                <a:solidFill>
                  <a:srgbClr val="000000"/>
                </a:solidFill>
                <a:latin typeface="Calibri"/>
                <a:ea typeface="Calibri"/>
                <a:cs typeface="Calibri"/>
                <a:sym typeface="Calibri"/>
              </a:rPr>
              <a:t> requiere que todos los protocolos de </a:t>
            </a:r>
            <a:r>
              <a:rPr lang="es-ES" sz="1800" u="sng" strike="noStrike">
                <a:solidFill>
                  <a:srgbClr val="0000FF"/>
                </a:solidFill>
                <a:latin typeface="Calibri"/>
                <a:ea typeface="Calibri"/>
                <a:cs typeface="Calibri"/>
                <a:sym typeface="Calibri"/>
              </a:rPr>
              <a:t>Internet</a:t>
            </a:r>
            <a:r>
              <a:rPr lang="es-ES" sz="1800" strike="noStrike">
                <a:solidFill>
                  <a:srgbClr val="000000"/>
                </a:solidFill>
                <a:latin typeface="Calibri"/>
                <a:ea typeface="Calibri"/>
                <a:cs typeface="Calibri"/>
                <a:sym typeface="Calibri"/>
              </a:rPr>
              <a:t> indiquen qué </a:t>
            </a:r>
            <a:r>
              <a:rPr lang="es-ES" sz="1800" u="sng" strike="noStrike">
                <a:solidFill>
                  <a:srgbClr val="0000FF"/>
                </a:solidFill>
                <a:latin typeface="Calibri"/>
                <a:ea typeface="Calibri"/>
                <a:cs typeface="Calibri"/>
                <a:sym typeface="Calibri"/>
              </a:rPr>
              <a:t>codificación</a:t>
            </a:r>
            <a:r>
              <a:rPr lang="es-ES" sz="1800" strike="noStrike">
                <a:solidFill>
                  <a:srgbClr val="000000"/>
                </a:solidFill>
                <a:latin typeface="Calibri"/>
                <a:ea typeface="Calibri"/>
                <a:cs typeface="Calibri"/>
                <a:sym typeface="Calibri"/>
              </a:rPr>
              <a:t> utilizan para los textos y que UTF-8 sea una de las codificaciones contempladas. El </a:t>
            </a:r>
            <a:r>
              <a:rPr i="1" lang="es-ES" sz="1800" u="sng" strike="noStrike">
                <a:solidFill>
                  <a:srgbClr val="0000FF"/>
                </a:solidFill>
                <a:latin typeface="Calibri"/>
                <a:ea typeface="Calibri"/>
                <a:cs typeface="Calibri"/>
                <a:sym typeface="Calibri"/>
              </a:rPr>
              <a:t>Internet Mail Consortium</a:t>
            </a:r>
            <a:r>
              <a:rPr lang="es-ES" sz="1800" strike="noStrike">
                <a:solidFill>
                  <a:srgbClr val="000000"/>
                </a:solidFill>
                <a:latin typeface="Calibri"/>
                <a:ea typeface="Calibri"/>
                <a:cs typeface="Calibri"/>
                <a:sym typeface="Calibri"/>
              </a:rPr>
              <a:t> (IMC) recomienda que todos los programas de correo electrónico sean capaces de crear y mostrar mensajes codificados utilizando UTF-8.</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5"/>
          <p:cNvPicPr preferRelativeResize="0"/>
          <p:nvPr/>
        </p:nvPicPr>
        <p:blipFill rotWithShape="1">
          <a:blip r:embed="rId3">
            <a:alphaModFix/>
          </a:blip>
          <a:srcRect b="0" l="0" r="0" t="0"/>
          <a:stretch/>
        </p:blipFill>
        <p:spPr>
          <a:xfrm>
            <a:off x="3563888" y="4024461"/>
            <a:ext cx="4810125" cy="2428875"/>
          </a:xfrm>
          <a:prstGeom prst="rect">
            <a:avLst/>
          </a:prstGeom>
          <a:noFill/>
          <a:ln>
            <a:noFill/>
          </a:ln>
        </p:spPr>
      </p:pic>
      <p:pic>
        <p:nvPicPr>
          <p:cNvPr id="215" name="Google Shape;215;p15"/>
          <p:cNvPicPr preferRelativeResize="0"/>
          <p:nvPr/>
        </p:nvPicPr>
        <p:blipFill rotWithShape="1">
          <a:blip r:embed="rId4">
            <a:alphaModFix/>
          </a:blip>
          <a:srcRect b="0" l="0" r="0" t="0"/>
          <a:stretch/>
        </p:blipFill>
        <p:spPr>
          <a:xfrm>
            <a:off x="0" y="476672"/>
            <a:ext cx="9144000" cy="2718722"/>
          </a:xfrm>
          <a:prstGeom prst="rect">
            <a:avLst/>
          </a:prstGeom>
          <a:noFill/>
          <a:ln>
            <a:noFill/>
          </a:ln>
        </p:spPr>
      </p:pic>
      <p:sp>
        <p:nvSpPr>
          <p:cNvPr id="216" name="Google Shape;216;p15"/>
          <p:cNvSpPr/>
          <p:nvPr/>
        </p:nvSpPr>
        <p:spPr>
          <a:xfrm flipH="1" rot="10800000">
            <a:off x="1691680" y="3633991"/>
            <a:ext cx="1728192" cy="2171273"/>
          </a:xfrm>
          <a:prstGeom prst="bentArrow">
            <a:avLst>
              <a:gd fmla="val 25000" name="adj1"/>
              <a:gd fmla="val 25000" name="adj2"/>
              <a:gd fmla="val 25000" name="adj3"/>
              <a:gd fmla="val 43750" name="adj4"/>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5"/>
          <p:cNvSpPr txBox="1"/>
          <p:nvPr/>
        </p:nvSpPr>
        <p:spPr>
          <a:xfrm>
            <a:off x="536009" y="3356992"/>
            <a:ext cx="742222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Arial"/>
                <a:ea typeface="Arial"/>
                <a:cs typeface="Arial"/>
                <a:sym typeface="Arial"/>
              </a:rPr>
              <a:t>Como </a:t>
            </a:r>
            <a:r>
              <a:rPr i="1" lang="es-ES" sz="1200">
                <a:solidFill>
                  <a:schemeClr val="dk1"/>
                </a:solidFill>
                <a:latin typeface="Arial"/>
                <a:ea typeface="Arial"/>
                <a:cs typeface="Arial"/>
                <a:sym typeface="Arial"/>
              </a:rPr>
              <a:t>00007F</a:t>
            </a:r>
            <a:r>
              <a:rPr lang="es-ES" sz="1200">
                <a:solidFill>
                  <a:schemeClr val="dk1"/>
                </a:solidFill>
                <a:latin typeface="Arial"/>
                <a:ea typeface="Arial"/>
                <a:cs typeface="Arial"/>
                <a:sym typeface="Arial"/>
              </a:rPr>
              <a:t> &lt; </a:t>
            </a:r>
            <a:r>
              <a:rPr b="1" lang="es-ES" sz="1200">
                <a:solidFill>
                  <a:srgbClr val="FF0000"/>
                </a:solidFill>
                <a:latin typeface="Arial"/>
                <a:ea typeface="Arial"/>
                <a:cs typeface="Arial"/>
                <a:sym typeface="Arial"/>
              </a:rPr>
              <a:t>00F1</a:t>
            </a:r>
            <a:r>
              <a:rPr lang="es-ES" sz="1200">
                <a:solidFill>
                  <a:schemeClr val="dk1"/>
                </a:solidFill>
                <a:latin typeface="Arial"/>
                <a:ea typeface="Arial"/>
                <a:cs typeface="Arial"/>
                <a:sym typeface="Arial"/>
              </a:rPr>
              <a:t> &lt; </a:t>
            </a:r>
            <a:r>
              <a:rPr i="1" lang="es-ES" sz="1200">
                <a:solidFill>
                  <a:schemeClr val="dk1"/>
                </a:solidFill>
                <a:latin typeface="Arial"/>
                <a:ea typeface="Arial"/>
                <a:cs typeface="Arial"/>
                <a:sym typeface="Arial"/>
              </a:rPr>
              <a:t>0007FF</a:t>
            </a:r>
            <a:r>
              <a:rPr lang="es-ES" sz="1200">
                <a:solidFill>
                  <a:schemeClr val="dk1"/>
                </a:solidFill>
                <a:latin typeface="Arial"/>
                <a:ea typeface="Arial"/>
                <a:cs typeface="Arial"/>
                <a:sym typeface="Arial"/>
              </a:rPr>
              <a:t> aplicamos la codificación establecida en la segunda fila (000080-0007FF)</a:t>
            </a:r>
            <a:endParaRPr sz="1200">
              <a:solidFill>
                <a:schemeClr val="dk1"/>
              </a:solidFill>
              <a:latin typeface="Arial"/>
              <a:ea typeface="Arial"/>
              <a:cs typeface="Arial"/>
              <a:sym typeface="Arial"/>
            </a:endParaRPr>
          </a:p>
        </p:txBody>
      </p:sp>
      <p:sp>
        <p:nvSpPr>
          <p:cNvPr id="218" name="Google Shape;218;p15"/>
          <p:cNvSpPr/>
          <p:nvPr/>
        </p:nvSpPr>
        <p:spPr>
          <a:xfrm>
            <a:off x="35496" y="1556792"/>
            <a:ext cx="9073008" cy="432048"/>
          </a:xfrm>
          <a:prstGeom prst="roundRect">
            <a:avLst>
              <a:gd fmla="val 16667" name="adj"/>
            </a:avLst>
          </a:prstGeom>
          <a:solidFill>
            <a:srgbClr val="538CD5">
              <a:alpha val="2784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5"/>
          <p:cNvSpPr/>
          <p:nvPr/>
        </p:nvSpPr>
        <p:spPr>
          <a:xfrm>
            <a:off x="3419872" y="476672"/>
            <a:ext cx="648072" cy="648072"/>
          </a:xfrm>
          <a:prstGeom prst="ellipse">
            <a:avLst/>
          </a:prstGeom>
          <a:solidFill>
            <a:srgbClr val="538CD5">
              <a:alpha val="40784"/>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58c7059cc_0_0"/>
          <p:cNvSpPr txBox="1"/>
          <p:nvPr>
            <p:ph type="title"/>
          </p:nvPr>
        </p:nvSpPr>
        <p:spPr>
          <a:xfrm>
            <a:off x="457200" y="273600"/>
            <a:ext cx="82293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ES" sz="3000"/>
              <a:t>Representación de valores numéricos</a:t>
            </a:r>
            <a:endParaRPr sz="3000"/>
          </a:p>
        </p:txBody>
      </p:sp>
      <p:sp>
        <p:nvSpPr>
          <p:cNvPr id="226" name="Google Shape;226;gf58c7059cc_0_0"/>
          <p:cNvSpPr txBox="1"/>
          <p:nvPr>
            <p:ph idx="1" type="subTitle"/>
          </p:nvPr>
        </p:nvSpPr>
        <p:spPr>
          <a:xfrm>
            <a:off x="457200" y="1604526"/>
            <a:ext cx="8229300" cy="4489800"/>
          </a:xfrm>
          <a:prstGeom prst="rect">
            <a:avLst/>
          </a:prstGeom>
        </p:spPr>
        <p:txBody>
          <a:bodyPr anchorCtr="0" anchor="t" bIns="0" lIns="0" spcFirstLastPara="1" rIns="0" wrap="square" tIns="0">
            <a:noAutofit/>
          </a:bodyPr>
          <a:lstStyle/>
          <a:p>
            <a:pPr indent="457200" lvl="0" marL="0" rtl="0" algn="just">
              <a:spcBef>
                <a:spcPts val="0"/>
              </a:spcBef>
              <a:spcAft>
                <a:spcPts val="0"/>
              </a:spcAft>
              <a:buNone/>
            </a:pPr>
            <a:r>
              <a:rPr lang="es-ES" sz="2400">
                <a:latin typeface="Calibri"/>
                <a:ea typeface="Calibri"/>
                <a:cs typeface="Calibri"/>
                <a:sym typeface="Calibri"/>
              </a:rPr>
              <a:t>Hemos visto </a:t>
            </a:r>
            <a:r>
              <a:rPr lang="es-ES" sz="2400">
                <a:latin typeface="Calibri"/>
                <a:ea typeface="Calibri"/>
                <a:cs typeface="Calibri"/>
                <a:sym typeface="Calibri"/>
              </a:rPr>
              <a:t>cómo</a:t>
            </a:r>
            <a:r>
              <a:rPr lang="es-ES" sz="2400">
                <a:latin typeface="Calibri"/>
                <a:ea typeface="Calibri"/>
                <a:cs typeface="Calibri"/>
                <a:sym typeface="Calibri"/>
              </a:rPr>
              <a:t> se representan/almacenan los distintos caracteres como si fueran cadenas (</a:t>
            </a:r>
            <a:r>
              <a:rPr lang="es-ES" sz="2400" u="sng">
                <a:solidFill>
                  <a:schemeClr val="hlink"/>
                </a:solidFill>
                <a:latin typeface="Calibri"/>
                <a:ea typeface="Calibri"/>
                <a:cs typeface="Calibri"/>
                <a:sym typeface="Calibri"/>
                <a:hlinkClick r:id="rId3"/>
              </a:rPr>
              <a:t>tipos de datos en Java</a:t>
            </a:r>
            <a:r>
              <a:rPr lang="es-ES" sz="2400">
                <a:latin typeface="Calibri"/>
                <a:ea typeface="Calibri"/>
                <a:cs typeface="Calibri"/>
                <a:sym typeface="Calibri"/>
              </a:rPr>
              <a:t>, t</a:t>
            </a:r>
            <a:r>
              <a:rPr lang="es-ES" sz="2400" u="sng">
                <a:solidFill>
                  <a:schemeClr val="hlink"/>
                </a:solidFill>
                <a:latin typeface="Calibri"/>
                <a:ea typeface="Calibri"/>
                <a:cs typeface="Calibri"/>
                <a:sym typeface="Calibri"/>
                <a:hlinkClick r:id="rId4"/>
              </a:rPr>
              <a:t>ipos integrados en C#</a:t>
            </a:r>
            <a:r>
              <a:rPr lang="es-ES" sz="2400">
                <a:latin typeface="Calibri"/>
                <a:ea typeface="Calibri"/>
                <a:cs typeface="Calibri"/>
                <a:sym typeface="Calibri"/>
              </a:rPr>
              <a:t>). Para almacenar valores numéricos con los que se realizarán posteriormente operaciones aritméticas hay varias formas, las más habituales son las siguientes:</a:t>
            </a:r>
            <a:endParaRPr sz="2400">
              <a:latin typeface="Calibri"/>
              <a:ea typeface="Calibri"/>
              <a:cs typeface="Calibri"/>
              <a:sym typeface="Calibri"/>
            </a:endParaRPr>
          </a:p>
          <a:p>
            <a:pPr indent="-317500" lvl="0" marL="457200" rtl="0" algn="just">
              <a:spcBef>
                <a:spcPts val="0"/>
              </a:spcBef>
              <a:spcAft>
                <a:spcPts val="0"/>
              </a:spcAft>
              <a:buSzPts val="1400"/>
              <a:buFont typeface="Calibri"/>
              <a:buChar char="●"/>
            </a:pPr>
            <a:r>
              <a:rPr b="1" lang="es-ES" sz="2600">
                <a:latin typeface="Calibri"/>
                <a:ea typeface="Calibri"/>
                <a:cs typeface="Calibri"/>
                <a:sym typeface="Calibri"/>
              </a:rPr>
              <a:t>enteros sin signo</a:t>
            </a:r>
            <a:r>
              <a:rPr lang="es-ES" sz="2400">
                <a:latin typeface="Calibri"/>
                <a:ea typeface="Calibri"/>
                <a:cs typeface="Calibri"/>
                <a:sym typeface="Calibri"/>
              </a:rPr>
              <a:t>. En binario sin ninguna modificación.</a:t>
            </a:r>
            <a:endParaRPr sz="2400">
              <a:latin typeface="Calibri"/>
              <a:ea typeface="Calibri"/>
              <a:cs typeface="Calibri"/>
              <a:sym typeface="Calibri"/>
            </a:endParaRPr>
          </a:p>
          <a:p>
            <a:pPr indent="-317500" lvl="0" marL="457200" rtl="0" algn="just">
              <a:spcBef>
                <a:spcPts val="0"/>
              </a:spcBef>
              <a:spcAft>
                <a:spcPts val="0"/>
              </a:spcAft>
              <a:buSzPts val="1400"/>
              <a:buFont typeface="Calibri"/>
              <a:buChar char="●"/>
            </a:pPr>
            <a:r>
              <a:rPr b="1" lang="es-ES" sz="2600">
                <a:latin typeface="Calibri"/>
                <a:ea typeface="Calibri"/>
                <a:cs typeface="Calibri"/>
                <a:sym typeface="Calibri"/>
              </a:rPr>
              <a:t>enteros con signo</a:t>
            </a:r>
            <a:r>
              <a:rPr lang="es-ES" sz="2400">
                <a:latin typeface="Calibri"/>
                <a:ea typeface="Calibri"/>
                <a:cs typeface="Calibri"/>
                <a:sym typeface="Calibri"/>
              </a:rPr>
              <a:t>. En binario con complemento a dos, reservando el bit más significativo (izda.) para el signo (0=positivo, 1=negativo).</a:t>
            </a:r>
            <a:endParaRPr sz="2400">
              <a:latin typeface="Calibri"/>
              <a:ea typeface="Calibri"/>
              <a:cs typeface="Calibri"/>
              <a:sym typeface="Calibri"/>
            </a:endParaRPr>
          </a:p>
          <a:p>
            <a:pPr indent="-317500" lvl="0" marL="457200" rtl="0" algn="just">
              <a:spcBef>
                <a:spcPts val="0"/>
              </a:spcBef>
              <a:spcAft>
                <a:spcPts val="0"/>
              </a:spcAft>
              <a:buSzPts val="1400"/>
              <a:buFont typeface="Calibri"/>
              <a:buChar char="●"/>
            </a:pPr>
            <a:r>
              <a:rPr b="1" lang="es-ES" sz="2600">
                <a:latin typeface="Calibri"/>
                <a:ea typeface="Calibri"/>
                <a:cs typeface="Calibri"/>
                <a:sym typeface="Calibri"/>
              </a:rPr>
              <a:t>números </a:t>
            </a:r>
            <a:r>
              <a:rPr b="1" lang="es-ES" sz="2600">
                <a:latin typeface="Calibri"/>
                <a:ea typeface="Calibri"/>
                <a:cs typeface="Calibri"/>
                <a:sym typeface="Calibri"/>
              </a:rPr>
              <a:t>fraccionarios</a:t>
            </a:r>
            <a:r>
              <a:rPr lang="es-ES" sz="2400">
                <a:latin typeface="Calibri"/>
                <a:ea typeface="Calibri"/>
                <a:cs typeface="Calibri"/>
                <a:sym typeface="Calibri"/>
              </a:rPr>
              <a:t>. En coma flotante </a:t>
            </a:r>
            <a:r>
              <a:rPr lang="es-ES" sz="2400">
                <a:latin typeface="Calibri"/>
                <a:ea typeface="Calibri"/>
                <a:cs typeface="Calibri"/>
                <a:sym typeface="Calibri"/>
              </a:rPr>
              <a:t>según</a:t>
            </a:r>
            <a:r>
              <a:rPr lang="es-ES" sz="2400">
                <a:latin typeface="Calibri"/>
                <a:ea typeface="Calibri"/>
                <a:cs typeface="Calibri"/>
                <a:sym typeface="Calibri"/>
              </a:rPr>
              <a:t> la norma </a:t>
            </a:r>
            <a:r>
              <a:rPr i="1" lang="es-ES" sz="2400">
                <a:latin typeface="Calibri"/>
                <a:ea typeface="Calibri"/>
                <a:cs typeface="Calibri"/>
                <a:sym typeface="Calibri"/>
              </a:rPr>
              <a:t>IEEE 754</a:t>
            </a:r>
            <a:r>
              <a:rPr lang="es-ES" sz="2400">
                <a:latin typeface="Calibri"/>
                <a:ea typeface="Calibri"/>
                <a:cs typeface="Calibri"/>
                <a:sym typeface="Calibri"/>
              </a:rPr>
              <a:t>, con signo, exponente sesgado y mantisa normalizada.</a:t>
            </a:r>
            <a:endParaRPr sz="2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58c7059cc_0_6"/>
          <p:cNvSpPr txBox="1"/>
          <p:nvPr>
            <p:ph type="title"/>
          </p:nvPr>
        </p:nvSpPr>
        <p:spPr>
          <a:xfrm>
            <a:off x="457200" y="273600"/>
            <a:ext cx="82293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ES" sz="3100"/>
              <a:t>Enteros sin signo</a:t>
            </a:r>
            <a:endParaRPr sz="3100"/>
          </a:p>
        </p:txBody>
      </p:sp>
      <p:sp>
        <p:nvSpPr>
          <p:cNvPr id="233" name="Google Shape;233;gf58c7059cc_0_6"/>
          <p:cNvSpPr txBox="1"/>
          <p:nvPr>
            <p:ph idx="1" type="subTitle"/>
          </p:nvPr>
        </p:nvSpPr>
        <p:spPr>
          <a:xfrm>
            <a:off x="457200" y="1604520"/>
            <a:ext cx="8229300" cy="3977400"/>
          </a:xfrm>
          <a:prstGeom prst="rect">
            <a:avLst/>
          </a:prstGeom>
        </p:spPr>
        <p:txBody>
          <a:bodyPr anchorCtr="0" anchor="t" bIns="0" lIns="0" spcFirstLastPara="1" rIns="0" wrap="square" tIns="0">
            <a:noAutofit/>
          </a:bodyPr>
          <a:lstStyle/>
          <a:p>
            <a:pPr indent="-336550" lvl="0" marL="457200" rtl="0" algn="l">
              <a:spcBef>
                <a:spcPts val="0"/>
              </a:spcBef>
              <a:spcAft>
                <a:spcPts val="0"/>
              </a:spcAft>
              <a:buSzPts val="1700"/>
              <a:buChar char="●"/>
            </a:pPr>
            <a:r>
              <a:rPr lang="es-ES" sz="2100"/>
              <a:t>En función del tipo se reservarán 8, 16, 32, 64 bits</a:t>
            </a:r>
            <a:endParaRPr sz="2100"/>
          </a:p>
          <a:p>
            <a:pPr indent="0" lvl="0" marL="0" rtl="0" algn="l">
              <a:spcBef>
                <a:spcPts val="0"/>
              </a:spcBef>
              <a:spcAft>
                <a:spcPts val="0"/>
              </a:spcAft>
              <a:buNone/>
            </a:pPr>
            <a:r>
              <a:t/>
            </a:r>
            <a:endParaRPr sz="2100"/>
          </a:p>
          <a:p>
            <a:pPr indent="-336550" lvl="0" marL="457200" rtl="0" algn="just">
              <a:spcBef>
                <a:spcPts val="0"/>
              </a:spcBef>
              <a:spcAft>
                <a:spcPts val="0"/>
              </a:spcAft>
              <a:buSzPts val="1700"/>
              <a:buChar char="●"/>
            </a:pPr>
            <a:r>
              <a:rPr lang="es-ES" sz="2100"/>
              <a:t>El valor se pasará a binario y se almacenará tal cual, normalmente en formato little-endian (</a:t>
            </a:r>
            <a:r>
              <a:rPr i="1" lang="es-ES" sz="2100"/>
              <a:t>intel</a:t>
            </a:r>
            <a:r>
              <a:rPr lang="es-ES" sz="2100"/>
              <a:t>) o big-endian, según proceda.</a:t>
            </a:r>
            <a:endParaRPr sz="2100"/>
          </a:p>
          <a:p>
            <a:pPr indent="0" lvl="0" marL="0" rtl="0" algn="l">
              <a:spcBef>
                <a:spcPts val="0"/>
              </a:spcBef>
              <a:spcAft>
                <a:spcPts val="0"/>
              </a:spcAft>
              <a:buNone/>
            </a:pPr>
            <a:r>
              <a:t/>
            </a:r>
            <a:endParaRPr sz="2100"/>
          </a:p>
          <a:p>
            <a:pPr indent="-317500" lvl="0" marL="457200" rtl="0" algn="l">
              <a:spcBef>
                <a:spcPts val="0"/>
              </a:spcBef>
              <a:spcAft>
                <a:spcPts val="0"/>
              </a:spcAft>
              <a:buSzPts val="1400"/>
              <a:buChar char="★"/>
            </a:pPr>
            <a:r>
              <a:rPr lang="es-ES" sz="2100"/>
              <a:t>variable de tipo uInt </a:t>
            </a:r>
            <a:r>
              <a:rPr lang="es-ES" sz="1500"/>
              <a:t>(32 bits sin signo)</a:t>
            </a:r>
            <a:r>
              <a:rPr lang="es-ES" sz="2100"/>
              <a:t> con valor decimal 68430 </a:t>
            </a:r>
            <a:endParaRPr sz="2100"/>
          </a:p>
          <a:p>
            <a:pPr indent="0" lvl="0" marL="0" rtl="0" algn="ctr">
              <a:spcBef>
                <a:spcPts val="0"/>
              </a:spcBef>
              <a:spcAft>
                <a:spcPts val="0"/>
              </a:spcAft>
              <a:buNone/>
            </a:pPr>
            <a:r>
              <a:t/>
            </a:r>
            <a:endParaRPr b="1" sz="2400"/>
          </a:p>
          <a:p>
            <a:pPr indent="0" lvl="0" marL="0" rtl="0" algn="ctr">
              <a:spcBef>
                <a:spcPts val="0"/>
              </a:spcBef>
              <a:spcAft>
                <a:spcPts val="0"/>
              </a:spcAft>
              <a:buNone/>
            </a:pPr>
            <a:r>
              <a:rPr b="1" lang="es-ES" sz="2400"/>
              <a:t>00</a:t>
            </a:r>
            <a:r>
              <a:rPr b="1" lang="es-ES" sz="2400"/>
              <a:t>0000000000</a:t>
            </a:r>
            <a:r>
              <a:rPr b="1" lang="es-ES" sz="2400"/>
              <a:t>00010000101101001110  </a:t>
            </a:r>
            <a:r>
              <a:rPr lang="es-ES" sz="2400"/>
              <a:t> </a:t>
            </a:r>
            <a:r>
              <a:rPr i="1" lang="es-ES" sz="1600"/>
              <a:t>big-endian</a:t>
            </a:r>
            <a:endParaRPr i="1" sz="1600"/>
          </a:p>
          <a:p>
            <a:pPr indent="0" lvl="0" marL="0" rtl="0" algn="ctr">
              <a:spcBef>
                <a:spcPts val="0"/>
              </a:spcBef>
              <a:spcAft>
                <a:spcPts val="0"/>
              </a:spcAft>
              <a:buNone/>
            </a:pPr>
            <a:r>
              <a:rPr b="1" lang="es-ES" sz="2400"/>
              <a:t>01110010110100001000000000000000</a:t>
            </a:r>
            <a:r>
              <a:rPr i="1" lang="es-ES" sz="1600"/>
              <a:t>  littlel-endian</a:t>
            </a:r>
            <a:endParaRPr i="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f58c7059cc_0_13"/>
          <p:cNvSpPr txBox="1"/>
          <p:nvPr>
            <p:ph type="title"/>
          </p:nvPr>
        </p:nvSpPr>
        <p:spPr>
          <a:xfrm>
            <a:off x="457200" y="273600"/>
            <a:ext cx="82293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ES" sz="2800"/>
              <a:t>Enteros con signo</a:t>
            </a:r>
            <a:endParaRPr sz="2800"/>
          </a:p>
        </p:txBody>
      </p:sp>
      <p:sp>
        <p:nvSpPr>
          <p:cNvPr id="240" name="Google Shape;240;gf58c7059cc_0_13"/>
          <p:cNvSpPr txBox="1"/>
          <p:nvPr>
            <p:ph idx="1" type="subTitle"/>
          </p:nvPr>
        </p:nvSpPr>
        <p:spPr>
          <a:xfrm>
            <a:off x="457200" y="1604526"/>
            <a:ext cx="8229300" cy="45795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s-ES"/>
              <a:t>Se reserva el bit más a la izquierda para el signo (positivo=0, negativo=1) y se aplica el complemento a 2.</a:t>
            </a:r>
            <a:endParaRPr/>
          </a:p>
          <a:p>
            <a:pPr indent="0" lvl="0" marL="457200" rtl="0" algn="l">
              <a:spcBef>
                <a:spcPts val="0"/>
              </a:spcBef>
              <a:spcAft>
                <a:spcPts val="0"/>
              </a:spcAft>
              <a:buNone/>
            </a:pPr>
            <a:r>
              <a:rPr lang="es-ES"/>
              <a:t>Ca1 → Complemento a 1 = cambiar los 0 por 1 y </a:t>
            </a:r>
            <a:r>
              <a:rPr lang="es-ES"/>
              <a:t>viceversa</a:t>
            </a:r>
            <a:endParaRPr/>
          </a:p>
          <a:p>
            <a:pPr indent="0" lvl="0" marL="457200" rtl="0" algn="l">
              <a:spcBef>
                <a:spcPts val="0"/>
              </a:spcBef>
              <a:spcAft>
                <a:spcPts val="0"/>
              </a:spcAft>
              <a:buNone/>
            </a:pPr>
            <a:r>
              <a:rPr lang="es-ES"/>
              <a:t>Ca2 → Complemento a 2 = Ca1 + 1</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s-ES">
                <a:solidFill>
                  <a:schemeClr val="dk1"/>
                </a:solidFill>
              </a:rPr>
              <a:t>variable de tipo </a:t>
            </a:r>
            <a:r>
              <a:rPr i="1" lang="es-ES">
                <a:solidFill>
                  <a:schemeClr val="dk1"/>
                </a:solidFill>
              </a:rPr>
              <a:t>short </a:t>
            </a:r>
            <a:r>
              <a:rPr lang="es-ES" sz="1200">
                <a:solidFill>
                  <a:schemeClr val="dk1"/>
                </a:solidFill>
              </a:rPr>
              <a:t>(16 bits con signo)</a:t>
            </a:r>
            <a:r>
              <a:rPr lang="es-ES">
                <a:solidFill>
                  <a:schemeClr val="dk1"/>
                </a:solidFill>
              </a:rPr>
              <a:t> con valor decimal 68430 → OVERFLOW!!</a:t>
            </a:r>
            <a:endParaRPr/>
          </a:p>
          <a:p>
            <a:pPr indent="-317500" lvl="0" marL="457200" rtl="0" algn="l">
              <a:spcBef>
                <a:spcPts val="0"/>
              </a:spcBef>
              <a:spcAft>
                <a:spcPts val="0"/>
              </a:spcAft>
              <a:buClr>
                <a:schemeClr val="dk1"/>
              </a:buClr>
              <a:buSzPts val="1400"/>
              <a:buChar char="★"/>
            </a:pPr>
            <a:r>
              <a:rPr lang="es-ES">
                <a:solidFill>
                  <a:schemeClr val="dk1"/>
                </a:solidFill>
              </a:rPr>
              <a:t>variable de tipo </a:t>
            </a:r>
            <a:r>
              <a:rPr i="1" lang="es-ES">
                <a:solidFill>
                  <a:schemeClr val="dk1"/>
                </a:solidFill>
              </a:rPr>
              <a:t>short </a:t>
            </a:r>
            <a:r>
              <a:rPr lang="es-ES" sz="1200">
                <a:solidFill>
                  <a:schemeClr val="dk1"/>
                </a:solidFill>
              </a:rPr>
              <a:t>(16 bits con signo)</a:t>
            </a:r>
            <a:r>
              <a:rPr lang="es-ES">
                <a:solidFill>
                  <a:schemeClr val="dk1"/>
                </a:solidFill>
              </a:rPr>
              <a:t> con valor decimal </a:t>
            </a:r>
            <a:r>
              <a:rPr b="1" lang="es-ES">
                <a:solidFill>
                  <a:schemeClr val="dk1"/>
                </a:solidFill>
              </a:rPr>
              <a:t>-15420</a:t>
            </a:r>
            <a:endParaRPr b="1">
              <a:solidFill>
                <a:schemeClr val="dk1"/>
              </a:solidFill>
            </a:endParaRPr>
          </a:p>
          <a:p>
            <a:pPr indent="0" lvl="0" marL="457200" rtl="0" algn="l">
              <a:spcBef>
                <a:spcPts val="0"/>
              </a:spcBef>
              <a:spcAft>
                <a:spcPts val="0"/>
              </a:spcAft>
              <a:buNone/>
            </a:pPr>
            <a:r>
              <a:rPr lang="es-ES">
                <a:solidFill>
                  <a:schemeClr val="dk1"/>
                </a:solidFill>
              </a:rPr>
              <a:t>0011110000111100 = +15420</a:t>
            </a:r>
            <a:endParaRPr>
              <a:solidFill>
                <a:schemeClr val="dk1"/>
              </a:solidFill>
            </a:endParaRPr>
          </a:p>
          <a:p>
            <a:pPr indent="0" lvl="0" marL="457200" rtl="0" algn="l">
              <a:spcBef>
                <a:spcPts val="0"/>
              </a:spcBef>
              <a:spcAft>
                <a:spcPts val="0"/>
              </a:spcAft>
              <a:buNone/>
            </a:pPr>
            <a:r>
              <a:rPr lang="es-ES">
                <a:solidFill>
                  <a:schemeClr val="dk1"/>
                </a:solidFill>
              </a:rPr>
              <a:t>1011110000111100 ← cambiamos el primer bit por 1 al ser negativo</a:t>
            </a:r>
            <a:endParaRPr>
              <a:solidFill>
                <a:schemeClr val="dk1"/>
              </a:solidFill>
            </a:endParaRPr>
          </a:p>
          <a:p>
            <a:pPr indent="0" lvl="0" marL="457200" rtl="0" algn="l">
              <a:spcBef>
                <a:spcPts val="0"/>
              </a:spcBef>
              <a:spcAft>
                <a:spcPts val="0"/>
              </a:spcAft>
              <a:buNone/>
            </a:pPr>
            <a:r>
              <a:rPr lang="es-ES">
                <a:solidFill>
                  <a:schemeClr val="dk1"/>
                </a:solidFill>
              </a:rPr>
              <a:t>1100001111000011 ← Ca1</a:t>
            </a:r>
            <a:endParaRPr>
              <a:solidFill>
                <a:schemeClr val="dk1"/>
              </a:solidFill>
            </a:endParaRPr>
          </a:p>
          <a:p>
            <a:pPr indent="0" lvl="0" marL="457200" rtl="0" algn="l">
              <a:spcBef>
                <a:spcPts val="0"/>
              </a:spcBef>
              <a:spcAft>
                <a:spcPts val="0"/>
              </a:spcAft>
              <a:buNone/>
            </a:pPr>
            <a:r>
              <a:rPr lang="es-ES">
                <a:solidFill>
                  <a:schemeClr val="dk1"/>
                </a:solidFill>
              </a:rPr>
              <a:t>1100001111000100 ← Ca2 </a:t>
            </a:r>
            <a:endParaRPr>
              <a:solidFill>
                <a:schemeClr val="dk1"/>
              </a:solidFill>
            </a:endParaRPr>
          </a:p>
          <a:p>
            <a:pPr indent="0" lvl="0" marL="457200" rtl="0" algn="l">
              <a:spcBef>
                <a:spcPts val="0"/>
              </a:spcBef>
              <a:spcAft>
                <a:spcPts val="0"/>
              </a:spcAft>
              <a:buNone/>
            </a:pPr>
            <a:r>
              <a:rPr lang="es-ES">
                <a:solidFill>
                  <a:schemeClr val="dk1"/>
                </a:solidFill>
              </a:rPr>
              <a:t>Resultado: </a:t>
            </a:r>
            <a:r>
              <a:rPr b="1" lang="es-ES" sz="2400">
                <a:solidFill>
                  <a:schemeClr val="dk1"/>
                </a:solidFill>
              </a:rPr>
              <a:t>1100001111000100</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just">
              <a:spcBef>
                <a:spcPts val="0"/>
              </a:spcBef>
              <a:spcAft>
                <a:spcPts val="0"/>
              </a:spcAft>
              <a:buClr>
                <a:schemeClr val="dk1"/>
              </a:buClr>
              <a:buSzPts val="1100"/>
              <a:buFont typeface="Arial"/>
              <a:buNone/>
            </a:pPr>
            <a:r>
              <a:rPr i="1" lang="es-ES">
                <a:solidFill>
                  <a:schemeClr val="dk1"/>
                </a:solidFill>
              </a:rPr>
              <a:t>(!) Un atajo puede ser partir del binario positivo y de izda. a dcha. dejar los bits tal cual hasta el primer 1 y a partir de ahí cambiar los 0 y los 1. Ten en cuenta que el último 1 es el signo - y no debes cambiarlo.</a:t>
            </a:r>
            <a:endParaRPr i="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f58c7059cc_0_20"/>
          <p:cNvSpPr txBox="1"/>
          <p:nvPr>
            <p:ph type="title"/>
          </p:nvPr>
        </p:nvSpPr>
        <p:spPr>
          <a:xfrm>
            <a:off x="457200" y="273600"/>
            <a:ext cx="82293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ES" sz="3000"/>
              <a:t>Números en coma flotante</a:t>
            </a:r>
            <a:endParaRPr sz="3300"/>
          </a:p>
        </p:txBody>
      </p:sp>
      <p:sp>
        <p:nvSpPr>
          <p:cNvPr id="247" name="Google Shape;247;gf58c7059cc_0_20"/>
          <p:cNvSpPr txBox="1"/>
          <p:nvPr>
            <p:ph idx="1" type="subTitle"/>
          </p:nvPr>
        </p:nvSpPr>
        <p:spPr>
          <a:xfrm>
            <a:off x="457200" y="1275095"/>
            <a:ext cx="8229300" cy="3977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Char char="★"/>
            </a:pPr>
            <a:r>
              <a:rPr lang="es-ES">
                <a:solidFill>
                  <a:schemeClr val="dk1"/>
                </a:solidFill>
              </a:rPr>
              <a:t>variable de tipo </a:t>
            </a:r>
            <a:r>
              <a:rPr i="1" lang="es-ES">
                <a:solidFill>
                  <a:schemeClr val="dk1"/>
                </a:solidFill>
              </a:rPr>
              <a:t>float </a:t>
            </a:r>
            <a:r>
              <a:rPr lang="es-ES" sz="1200">
                <a:solidFill>
                  <a:schemeClr val="dk1"/>
                </a:solidFill>
              </a:rPr>
              <a:t>(32 bits con signo)</a:t>
            </a:r>
            <a:r>
              <a:rPr lang="es-ES">
                <a:solidFill>
                  <a:schemeClr val="dk1"/>
                </a:solidFill>
              </a:rPr>
              <a:t> con valor decimal </a:t>
            </a:r>
            <a:r>
              <a:rPr b="1" lang="es-ES">
                <a:solidFill>
                  <a:schemeClr val="dk1"/>
                </a:solidFill>
              </a:rPr>
              <a:t>-15420,62</a:t>
            </a:r>
            <a:endParaRPr b="1">
              <a:solidFill>
                <a:schemeClr val="dk1"/>
              </a:solidFill>
            </a:endParaRPr>
          </a:p>
          <a:p>
            <a:pPr indent="0" lvl="0" marL="0" rtl="0" algn="ctr">
              <a:spcBef>
                <a:spcPts val="0"/>
              </a:spcBef>
              <a:spcAft>
                <a:spcPts val="0"/>
              </a:spcAft>
              <a:buNone/>
            </a:pPr>
            <a:r>
              <a:rPr lang="es-ES">
                <a:solidFill>
                  <a:schemeClr val="dk1"/>
                </a:solidFill>
              </a:rPr>
              <a:t>Al ser de 32 bits: 1bit para el signo, 8 para el exponente y 23 para la mantisa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ES">
                <a:solidFill>
                  <a:schemeClr val="dk1"/>
                </a:solidFill>
              </a:rPr>
              <a:t>Al ser negativo, el bit 31 será </a:t>
            </a:r>
            <a:r>
              <a:rPr b="1" lang="es-ES">
                <a:solidFill>
                  <a:schemeClr val="dk1"/>
                </a:solidFill>
              </a:rPr>
              <a:t>1</a:t>
            </a:r>
            <a:endParaRPr b="1">
              <a:solidFill>
                <a:schemeClr val="dk1"/>
              </a:solidFill>
            </a:endParaRPr>
          </a:p>
          <a:p>
            <a:pPr indent="0" lvl="0" marL="0" rtl="0" algn="l">
              <a:spcBef>
                <a:spcPts val="0"/>
              </a:spcBef>
              <a:spcAft>
                <a:spcPts val="0"/>
              </a:spcAft>
              <a:buNone/>
            </a:pPr>
            <a:r>
              <a:rPr lang="es-ES">
                <a:solidFill>
                  <a:schemeClr val="dk1"/>
                </a:solidFill>
              </a:rPr>
              <a:t>Pasamos el número a binario = 1100001111000100,101</a:t>
            </a:r>
            <a:endParaRPr>
              <a:solidFill>
                <a:schemeClr val="dk1"/>
              </a:solidFill>
            </a:endParaRPr>
          </a:p>
          <a:p>
            <a:pPr indent="0" lvl="0" marL="0" rtl="0" algn="l">
              <a:spcBef>
                <a:spcPts val="0"/>
              </a:spcBef>
              <a:spcAft>
                <a:spcPts val="0"/>
              </a:spcAft>
              <a:buNone/>
            </a:pPr>
            <a:r>
              <a:rPr lang="es-ES">
                <a:solidFill>
                  <a:schemeClr val="dk1"/>
                </a:solidFill>
              </a:rPr>
              <a:t>Normalizamos el número = 1,100001111000100101 * 2^15</a:t>
            </a:r>
            <a:endParaRPr>
              <a:solidFill>
                <a:schemeClr val="dk1"/>
              </a:solidFill>
            </a:endParaRPr>
          </a:p>
          <a:p>
            <a:pPr indent="0" lvl="0" marL="0" rtl="0" algn="l">
              <a:spcBef>
                <a:spcPts val="0"/>
              </a:spcBef>
              <a:spcAft>
                <a:spcPts val="0"/>
              </a:spcAft>
              <a:buNone/>
            </a:pPr>
            <a:r>
              <a:rPr lang="es-ES">
                <a:solidFill>
                  <a:schemeClr val="dk1"/>
                </a:solidFill>
              </a:rPr>
              <a:t>exponente→ 15 + 127 = </a:t>
            </a:r>
            <a:r>
              <a:rPr b="1" lang="es-ES">
                <a:solidFill>
                  <a:schemeClr val="dk1"/>
                </a:solidFill>
              </a:rPr>
              <a:t>142 →10001110  </a:t>
            </a:r>
            <a:r>
              <a:rPr i="1" lang="es-ES" sz="1200">
                <a:solidFill>
                  <a:schemeClr val="dk1"/>
                </a:solidFill>
              </a:rPr>
              <a:t>se suma 127 para poder representar valores negativos</a:t>
            </a:r>
            <a:endParaRPr i="1" sz="1200">
              <a:solidFill>
                <a:schemeClr val="dk1"/>
              </a:solidFill>
            </a:endParaRPr>
          </a:p>
          <a:p>
            <a:pPr indent="0" lvl="0" marL="0" rtl="0" algn="l">
              <a:spcBef>
                <a:spcPts val="0"/>
              </a:spcBef>
              <a:spcAft>
                <a:spcPts val="0"/>
              </a:spcAft>
              <a:buNone/>
            </a:pPr>
            <a:r>
              <a:rPr lang="es-ES">
                <a:solidFill>
                  <a:schemeClr val="dk1"/>
                </a:solidFill>
              </a:rPr>
              <a:t>mantisa normalizada→</a:t>
            </a:r>
            <a:r>
              <a:rPr lang="es-ES">
                <a:solidFill>
                  <a:srgbClr val="980000"/>
                </a:solidFill>
              </a:rPr>
              <a:t> 1</a:t>
            </a:r>
            <a:r>
              <a:rPr b="1" lang="es-ES">
                <a:solidFill>
                  <a:schemeClr val="dk1"/>
                </a:solidFill>
              </a:rPr>
              <a:t>100001111000100101</a:t>
            </a:r>
            <a:r>
              <a:rPr b="1" lang="es-ES">
                <a:solidFill>
                  <a:srgbClr val="007826"/>
                </a:solidFill>
              </a:rPr>
              <a:t>00000</a:t>
            </a:r>
            <a:r>
              <a:rPr b="1" lang="es-ES">
                <a:solidFill>
                  <a:srgbClr val="980000"/>
                </a:solidFill>
              </a:rPr>
              <a:t> </a:t>
            </a:r>
            <a:r>
              <a:rPr i="1" lang="es-ES" sz="1200">
                <a:solidFill>
                  <a:schemeClr val="dk1"/>
                </a:solidFill>
              </a:rPr>
              <a:t>el primer 1 se elimina porque todos los valores empezarán por 1 y se añaden 0 a la derecha hasta 23 bits</a:t>
            </a:r>
            <a:endParaRPr i="1" sz="1200">
              <a:solidFill>
                <a:schemeClr val="dk1"/>
              </a:solidFill>
            </a:endParaRPr>
          </a:p>
          <a:p>
            <a:pPr indent="0" lvl="0" marL="0" rtl="0" algn="ctr">
              <a:spcBef>
                <a:spcPts val="0"/>
              </a:spcBef>
              <a:spcAft>
                <a:spcPts val="0"/>
              </a:spcAft>
              <a:buNone/>
            </a:pPr>
            <a:r>
              <a:rPr lang="es-ES">
                <a:solidFill>
                  <a:schemeClr val="dk1"/>
                </a:solidFill>
              </a:rPr>
              <a:t>Resultado: </a:t>
            </a:r>
            <a:r>
              <a:rPr b="1" lang="es-ES" sz="2000">
                <a:solidFill>
                  <a:srgbClr val="007826"/>
                </a:solidFill>
              </a:rPr>
              <a:t>1 10001110 10000111100010010100000</a:t>
            </a:r>
            <a:endParaRPr b="1" sz="2000">
              <a:solidFill>
                <a:srgbClr val="007826"/>
              </a:solidFill>
            </a:endParaRPr>
          </a:p>
          <a:p>
            <a:pPr indent="0" lvl="0" marL="0" rtl="0" algn="l">
              <a:spcBef>
                <a:spcPts val="0"/>
              </a:spcBef>
              <a:spcAft>
                <a:spcPts val="0"/>
              </a:spcAft>
              <a:buNone/>
            </a:pPr>
            <a:r>
              <a:t/>
            </a:r>
            <a:endParaRPr b="1">
              <a:solidFill>
                <a:schemeClr val="dk1"/>
              </a:solidFill>
            </a:endParaRPr>
          </a:p>
        </p:txBody>
      </p:sp>
      <p:pic>
        <p:nvPicPr>
          <p:cNvPr id="248" name="Google Shape;248;gf58c7059cc_0_20"/>
          <p:cNvPicPr preferRelativeResize="0"/>
          <p:nvPr/>
        </p:nvPicPr>
        <p:blipFill>
          <a:blip r:embed="rId3">
            <a:alphaModFix/>
          </a:blip>
          <a:stretch>
            <a:fillRect/>
          </a:stretch>
        </p:blipFill>
        <p:spPr>
          <a:xfrm>
            <a:off x="0" y="5038375"/>
            <a:ext cx="9144000" cy="1891860"/>
          </a:xfrm>
          <a:prstGeom prst="rect">
            <a:avLst/>
          </a:prstGeom>
          <a:noFill/>
          <a:ln>
            <a:noFill/>
          </a:ln>
        </p:spPr>
      </p:pic>
      <p:pic>
        <p:nvPicPr>
          <p:cNvPr id="249" name="Google Shape;249;gf58c7059cc_0_20"/>
          <p:cNvPicPr preferRelativeResize="0"/>
          <p:nvPr/>
        </p:nvPicPr>
        <p:blipFill>
          <a:blip r:embed="rId4">
            <a:alphaModFix/>
          </a:blip>
          <a:stretch>
            <a:fillRect/>
          </a:stretch>
        </p:blipFill>
        <p:spPr>
          <a:xfrm>
            <a:off x="381000" y="1857378"/>
            <a:ext cx="8351099" cy="138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s-ES" sz="4400" u="none" cap="none" strike="noStrike">
                <a:solidFill>
                  <a:srgbClr val="000000"/>
                </a:solidFill>
                <a:latin typeface="Calibri"/>
                <a:ea typeface="Calibri"/>
                <a:cs typeface="Calibri"/>
                <a:sym typeface="Calibri"/>
              </a:rPr>
              <a:t>Sistemas de numeración</a:t>
            </a:r>
            <a:endParaRPr b="0" i="0" sz="1800" u="none" cap="none" strike="noStrike">
              <a:solidFill>
                <a:schemeClr val="dk1"/>
              </a:solidFill>
              <a:latin typeface="Arial"/>
              <a:ea typeface="Arial"/>
              <a:cs typeface="Arial"/>
              <a:sym typeface="Arial"/>
            </a:endParaRPr>
          </a:p>
        </p:txBody>
      </p:sp>
      <p:sp>
        <p:nvSpPr>
          <p:cNvPr id="118" name="Google Shape;118;p2"/>
          <p:cNvSpPr/>
          <p:nvPr/>
        </p:nvSpPr>
        <p:spPr>
          <a:xfrm>
            <a:off x="576000" y="1584000"/>
            <a:ext cx="8228880" cy="4525200"/>
          </a:xfrm>
          <a:prstGeom prst="rect">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f58c7059cc_0_28"/>
          <p:cNvSpPr txBox="1"/>
          <p:nvPr>
            <p:ph type="title"/>
          </p:nvPr>
        </p:nvSpPr>
        <p:spPr>
          <a:xfrm>
            <a:off x="457200" y="273600"/>
            <a:ext cx="82293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ES" sz="2600"/>
              <a:t>Potencias negativas de 2</a:t>
            </a:r>
            <a:endParaRPr sz="2600"/>
          </a:p>
        </p:txBody>
      </p:sp>
      <p:pic>
        <p:nvPicPr>
          <p:cNvPr id="256" name="Google Shape;256;gf58c7059cc_0_28"/>
          <p:cNvPicPr preferRelativeResize="0"/>
          <p:nvPr/>
        </p:nvPicPr>
        <p:blipFill>
          <a:blip r:embed="rId3">
            <a:alphaModFix/>
          </a:blip>
          <a:stretch>
            <a:fillRect/>
          </a:stretch>
        </p:blipFill>
        <p:spPr>
          <a:xfrm>
            <a:off x="457200" y="1604530"/>
            <a:ext cx="8229300" cy="1985854"/>
          </a:xfrm>
          <a:prstGeom prst="rect">
            <a:avLst/>
          </a:prstGeom>
          <a:noFill/>
          <a:ln>
            <a:noFill/>
          </a:ln>
          <a:effectLst>
            <a:outerShdw blurRad="57150" rotWithShape="0" algn="bl" dir="5400000" dist="19050">
              <a:srgbClr val="000000">
                <a:alpha val="50000"/>
              </a:srgbClr>
            </a:outerShdw>
          </a:effectLst>
        </p:spPr>
      </p:pic>
      <p:sp>
        <p:nvSpPr>
          <p:cNvPr id="257" name="Google Shape;257;gf58c7059cc_0_28"/>
          <p:cNvSpPr txBox="1"/>
          <p:nvPr/>
        </p:nvSpPr>
        <p:spPr>
          <a:xfrm>
            <a:off x="5630150" y="4671825"/>
            <a:ext cx="73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s-ES" sz="4400">
                <a:latin typeface="Calibri"/>
                <a:ea typeface="Calibri"/>
                <a:cs typeface="Calibri"/>
                <a:sym typeface="Calibri"/>
              </a:rPr>
              <a:t>Sistemas de numeración</a:t>
            </a:r>
            <a:endParaRPr/>
          </a:p>
        </p:txBody>
      </p:sp>
      <p:sp>
        <p:nvSpPr>
          <p:cNvPr id="124" name="Google Shape;124;p3"/>
          <p:cNvSpPr txBox="1"/>
          <p:nvPr>
            <p:ph idx="1" type="subTitle"/>
          </p:nvPr>
        </p:nvSpPr>
        <p:spPr>
          <a:xfrm>
            <a:off x="457200" y="273600"/>
            <a:ext cx="8229240" cy="114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s-ES" sz="1800"/>
              <a:t> </a:t>
            </a:r>
            <a:endParaRPr/>
          </a:p>
        </p:txBody>
      </p:sp>
      <p:graphicFrame>
        <p:nvGraphicFramePr>
          <p:cNvPr id="125" name="Google Shape;125;p3"/>
          <p:cNvGraphicFramePr/>
          <p:nvPr/>
        </p:nvGraphicFramePr>
        <p:xfrm>
          <a:off x="1547664" y="1556792"/>
          <a:ext cx="3000000" cy="3000000"/>
        </p:xfrm>
        <a:graphic>
          <a:graphicData uri="http://schemas.openxmlformats.org/drawingml/2006/table">
            <a:tbl>
              <a:tblPr bandRow="1" firstRow="1">
                <a:noFill/>
                <a:tableStyleId>{40722EDA-E5DE-4C8F-AD40-9E342C4D648F}</a:tableStyleId>
              </a:tblPr>
              <a:tblGrid>
                <a:gridCol w="677325"/>
                <a:gridCol w="677325"/>
                <a:gridCol w="677325"/>
                <a:gridCol w="677325"/>
                <a:gridCol w="677325"/>
                <a:gridCol w="677325"/>
                <a:gridCol w="677325"/>
                <a:gridCol w="677325"/>
                <a:gridCol w="677325"/>
              </a:tblGrid>
              <a:tr h="370850">
                <a:tc>
                  <a:txBody>
                    <a:bodyPr/>
                    <a:lstStyle/>
                    <a:p>
                      <a:pPr indent="0" lvl="0" marL="0" rtl="0" algn="l">
                        <a:spcBef>
                          <a:spcPts val="0"/>
                        </a:spcBef>
                        <a:spcAft>
                          <a:spcPts val="0"/>
                        </a:spcAft>
                        <a:buNone/>
                      </a:pPr>
                      <a:r>
                        <a:rPr lang="es-ES" sz="900">
                          <a:latin typeface="Teko"/>
                          <a:ea typeface="Teko"/>
                          <a:cs typeface="Teko"/>
                          <a:sym typeface="Teko"/>
                        </a:rPr>
                        <a:t>posición</a:t>
                      </a:r>
                      <a:endParaRPr/>
                    </a:p>
                  </a:txBody>
                  <a:tcPr marT="45725" marB="45725" marR="91450" marL="91450" anchor="ctr"/>
                </a:tc>
                <a:tc>
                  <a:txBody>
                    <a:bodyPr/>
                    <a:lstStyle/>
                    <a:p>
                      <a:pPr indent="0" lvl="0" marL="0" rtl="0" algn="r">
                        <a:spcBef>
                          <a:spcPts val="0"/>
                        </a:spcBef>
                        <a:spcAft>
                          <a:spcPts val="0"/>
                        </a:spcAft>
                        <a:buNone/>
                      </a:pPr>
                      <a:r>
                        <a:rPr lang="es-ES" sz="1800"/>
                        <a:t>7</a:t>
                      </a:r>
                      <a:endParaRPr/>
                    </a:p>
                  </a:txBody>
                  <a:tcPr marT="45725" marB="45725" marR="91450" marL="91450"/>
                </a:tc>
                <a:tc>
                  <a:txBody>
                    <a:bodyPr/>
                    <a:lstStyle/>
                    <a:p>
                      <a:pPr indent="0" lvl="0" marL="0" rtl="0" algn="r">
                        <a:spcBef>
                          <a:spcPts val="0"/>
                        </a:spcBef>
                        <a:spcAft>
                          <a:spcPts val="0"/>
                        </a:spcAft>
                        <a:buNone/>
                      </a:pPr>
                      <a:r>
                        <a:rPr lang="es-ES" sz="1800"/>
                        <a:t>6</a:t>
                      </a:r>
                      <a:endParaRPr/>
                    </a:p>
                  </a:txBody>
                  <a:tcPr marT="45725" marB="45725" marR="91450" marL="91450"/>
                </a:tc>
                <a:tc>
                  <a:txBody>
                    <a:bodyPr/>
                    <a:lstStyle/>
                    <a:p>
                      <a:pPr indent="0" lvl="0" marL="0" rtl="0" algn="r">
                        <a:spcBef>
                          <a:spcPts val="0"/>
                        </a:spcBef>
                        <a:spcAft>
                          <a:spcPts val="0"/>
                        </a:spcAft>
                        <a:buNone/>
                      </a:pPr>
                      <a:r>
                        <a:rPr lang="es-ES" sz="1800"/>
                        <a:t>5</a:t>
                      </a:r>
                      <a:endParaRPr/>
                    </a:p>
                  </a:txBody>
                  <a:tcPr marT="45725" marB="45725" marR="91450" marL="91450"/>
                </a:tc>
                <a:tc>
                  <a:txBody>
                    <a:bodyPr/>
                    <a:lstStyle/>
                    <a:p>
                      <a:pPr indent="0" lvl="0" marL="0" rtl="0" algn="r">
                        <a:spcBef>
                          <a:spcPts val="0"/>
                        </a:spcBef>
                        <a:spcAft>
                          <a:spcPts val="0"/>
                        </a:spcAft>
                        <a:buNone/>
                      </a:pPr>
                      <a:r>
                        <a:rPr lang="es-ES" sz="1800"/>
                        <a:t>4</a:t>
                      </a:r>
                      <a:endParaRPr/>
                    </a:p>
                  </a:txBody>
                  <a:tcPr marT="45725" marB="45725" marR="91450" marL="91450"/>
                </a:tc>
                <a:tc>
                  <a:txBody>
                    <a:bodyPr/>
                    <a:lstStyle/>
                    <a:p>
                      <a:pPr indent="0" lvl="0" marL="0" rtl="0" algn="r">
                        <a:spcBef>
                          <a:spcPts val="0"/>
                        </a:spcBef>
                        <a:spcAft>
                          <a:spcPts val="0"/>
                        </a:spcAft>
                        <a:buNone/>
                      </a:pPr>
                      <a:r>
                        <a:rPr lang="es-ES" sz="1800"/>
                        <a:t>3</a:t>
                      </a:r>
                      <a:endParaRPr/>
                    </a:p>
                  </a:txBody>
                  <a:tcPr marT="45725" marB="45725" marR="91450" marL="91450"/>
                </a:tc>
                <a:tc>
                  <a:txBody>
                    <a:bodyPr/>
                    <a:lstStyle/>
                    <a:p>
                      <a:pPr indent="0" lvl="0" marL="0" rtl="0" algn="r">
                        <a:spcBef>
                          <a:spcPts val="0"/>
                        </a:spcBef>
                        <a:spcAft>
                          <a:spcPts val="0"/>
                        </a:spcAft>
                        <a:buNone/>
                      </a:pPr>
                      <a:r>
                        <a:rPr lang="es-ES" sz="1800"/>
                        <a:t>2</a:t>
                      </a:r>
                      <a:endParaRPr/>
                    </a:p>
                  </a:txBody>
                  <a:tcPr marT="45725" marB="45725" marR="91450" marL="91450"/>
                </a:tc>
                <a:tc>
                  <a:txBody>
                    <a:bodyPr/>
                    <a:lstStyle/>
                    <a:p>
                      <a:pPr indent="0" lvl="0" marL="0" rtl="0" algn="r">
                        <a:spcBef>
                          <a:spcPts val="0"/>
                        </a:spcBef>
                        <a:spcAft>
                          <a:spcPts val="0"/>
                        </a:spcAft>
                        <a:buNone/>
                      </a:pPr>
                      <a:r>
                        <a:rPr lang="es-ES" sz="1800"/>
                        <a:t>1</a:t>
                      </a:r>
                      <a:endParaRPr/>
                    </a:p>
                  </a:txBody>
                  <a:tcPr marT="45725" marB="45725" marR="91450" marL="91450"/>
                </a:tc>
                <a:tc>
                  <a:txBody>
                    <a:bodyPr/>
                    <a:lstStyle/>
                    <a:p>
                      <a:pPr indent="0" lvl="0" marL="0" rtl="0" algn="r">
                        <a:spcBef>
                          <a:spcPts val="0"/>
                        </a:spcBef>
                        <a:spcAft>
                          <a:spcPts val="0"/>
                        </a:spcAft>
                        <a:buNone/>
                      </a:pPr>
                      <a:r>
                        <a:rPr lang="es-ES" sz="1800"/>
                        <a:t>0</a:t>
                      </a:r>
                      <a:endParaRPr/>
                    </a:p>
                  </a:txBody>
                  <a:tcPr marT="45725" marB="45725" marR="91450" marL="91450"/>
                </a:tc>
              </a:tr>
              <a:tr h="370850">
                <a:tc>
                  <a:txBody>
                    <a:bodyPr/>
                    <a:lstStyle/>
                    <a:p>
                      <a:pPr indent="0" lvl="0" marL="0" rtl="0" algn="l">
                        <a:spcBef>
                          <a:spcPts val="0"/>
                        </a:spcBef>
                        <a:spcAft>
                          <a:spcPts val="0"/>
                        </a:spcAft>
                        <a:buNone/>
                      </a:pPr>
                      <a:r>
                        <a:rPr b="1" lang="es-ES" sz="1600">
                          <a:latin typeface="Teko"/>
                          <a:ea typeface="Teko"/>
                          <a:cs typeface="Teko"/>
                          <a:sym typeface="Teko"/>
                        </a:rPr>
                        <a:t>base</a:t>
                      </a:r>
                      <a:endParaRPr/>
                    </a:p>
                  </a:txBody>
                  <a:tcPr marT="45725" marB="45725" marR="91450" marL="91450" anchor="ctr"/>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c>
                  <a:txBody>
                    <a:bodyPr/>
                    <a:lstStyle/>
                    <a:p>
                      <a:pPr indent="0" lvl="0" marL="0" rtl="0" algn="ctr">
                        <a:spcBef>
                          <a:spcPts val="0"/>
                        </a:spcBef>
                        <a:spcAft>
                          <a:spcPts val="0"/>
                        </a:spcAft>
                        <a:buNone/>
                      </a:pPr>
                      <a:r>
                        <a:rPr b="1" lang="es-ES" sz="2800"/>
                        <a:t>2</a:t>
                      </a:r>
                      <a:endParaRPr/>
                    </a:p>
                  </a:txBody>
                  <a:tcPr marT="45725" marB="45725" marR="91450" marL="91450"/>
                </a:tc>
              </a:tr>
              <a:tr h="370850">
                <a:tc>
                  <a:txBody>
                    <a:bodyPr/>
                    <a:lstStyle/>
                    <a:p>
                      <a:pPr indent="0" lvl="0" marL="0" rtl="0" algn="l">
                        <a:spcBef>
                          <a:spcPts val="0"/>
                        </a:spcBef>
                        <a:spcAft>
                          <a:spcPts val="0"/>
                        </a:spcAft>
                        <a:buNone/>
                      </a:pPr>
                      <a:r>
                        <a:rPr i="1" lang="es-ES" sz="1600">
                          <a:latin typeface="Teko"/>
                          <a:ea typeface="Teko"/>
                          <a:cs typeface="Teko"/>
                          <a:sym typeface="Teko"/>
                        </a:rPr>
                        <a:t>valor</a:t>
                      </a:r>
                      <a:endParaRPr/>
                    </a:p>
                  </a:txBody>
                  <a:tcPr marT="45725" marB="45725" marR="91450" marL="91450" anchor="ctr"/>
                </a:tc>
                <a:tc>
                  <a:txBody>
                    <a:bodyPr/>
                    <a:lstStyle/>
                    <a:p>
                      <a:pPr indent="0" lvl="0" marL="0" rtl="0" algn="ctr">
                        <a:spcBef>
                          <a:spcPts val="0"/>
                        </a:spcBef>
                        <a:spcAft>
                          <a:spcPts val="0"/>
                        </a:spcAft>
                        <a:buNone/>
                      </a:pPr>
                      <a:r>
                        <a:rPr i="1" lang="es-ES" sz="1800"/>
                        <a:t>128</a:t>
                      </a:r>
                      <a:endParaRPr/>
                    </a:p>
                  </a:txBody>
                  <a:tcPr marT="45725" marB="45725" marR="91450" marL="91450"/>
                </a:tc>
                <a:tc>
                  <a:txBody>
                    <a:bodyPr/>
                    <a:lstStyle/>
                    <a:p>
                      <a:pPr indent="0" lvl="0" marL="0" rtl="0" algn="ctr">
                        <a:spcBef>
                          <a:spcPts val="0"/>
                        </a:spcBef>
                        <a:spcAft>
                          <a:spcPts val="0"/>
                        </a:spcAft>
                        <a:buNone/>
                      </a:pPr>
                      <a:r>
                        <a:rPr i="1" lang="es-ES" sz="1800"/>
                        <a:t>64</a:t>
                      </a:r>
                      <a:endParaRPr/>
                    </a:p>
                  </a:txBody>
                  <a:tcPr marT="45725" marB="45725" marR="91450" marL="91450"/>
                </a:tc>
                <a:tc>
                  <a:txBody>
                    <a:bodyPr/>
                    <a:lstStyle/>
                    <a:p>
                      <a:pPr indent="0" lvl="0" marL="0" rtl="0" algn="ctr">
                        <a:spcBef>
                          <a:spcPts val="0"/>
                        </a:spcBef>
                        <a:spcAft>
                          <a:spcPts val="0"/>
                        </a:spcAft>
                        <a:buNone/>
                      </a:pPr>
                      <a:r>
                        <a:rPr i="1" lang="es-ES" sz="1800"/>
                        <a:t>32</a:t>
                      </a:r>
                      <a:endParaRPr/>
                    </a:p>
                  </a:txBody>
                  <a:tcPr marT="45725" marB="45725" marR="91450" marL="91450"/>
                </a:tc>
                <a:tc>
                  <a:txBody>
                    <a:bodyPr/>
                    <a:lstStyle/>
                    <a:p>
                      <a:pPr indent="0" lvl="0" marL="0" rtl="0" algn="ctr">
                        <a:spcBef>
                          <a:spcPts val="0"/>
                        </a:spcBef>
                        <a:spcAft>
                          <a:spcPts val="0"/>
                        </a:spcAft>
                        <a:buNone/>
                      </a:pPr>
                      <a:r>
                        <a:rPr i="1" lang="es-ES" sz="1800"/>
                        <a:t>16</a:t>
                      </a:r>
                      <a:endParaRPr/>
                    </a:p>
                  </a:txBody>
                  <a:tcPr marT="45725" marB="45725" marR="91450" marL="91450"/>
                </a:tc>
                <a:tc>
                  <a:txBody>
                    <a:bodyPr/>
                    <a:lstStyle/>
                    <a:p>
                      <a:pPr indent="0" lvl="0" marL="0" rtl="0" algn="ctr">
                        <a:spcBef>
                          <a:spcPts val="0"/>
                        </a:spcBef>
                        <a:spcAft>
                          <a:spcPts val="0"/>
                        </a:spcAft>
                        <a:buNone/>
                      </a:pPr>
                      <a:r>
                        <a:rPr i="1" lang="es-ES" sz="1800"/>
                        <a:t>8</a:t>
                      </a:r>
                      <a:endParaRPr/>
                    </a:p>
                  </a:txBody>
                  <a:tcPr marT="45725" marB="45725" marR="91450" marL="91450"/>
                </a:tc>
                <a:tc>
                  <a:txBody>
                    <a:bodyPr/>
                    <a:lstStyle/>
                    <a:p>
                      <a:pPr indent="0" lvl="0" marL="0" rtl="0" algn="ctr">
                        <a:spcBef>
                          <a:spcPts val="0"/>
                        </a:spcBef>
                        <a:spcAft>
                          <a:spcPts val="0"/>
                        </a:spcAft>
                        <a:buNone/>
                      </a:pPr>
                      <a:r>
                        <a:rPr i="1" lang="es-ES" sz="1800"/>
                        <a:t>4</a:t>
                      </a:r>
                      <a:endParaRPr/>
                    </a:p>
                  </a:txBody>
                  <a:tcPr marT="45725" marB="45725" marR="91450" marL="91450"/>
                </a:tc>
                <a:tc>
                  <a:txBody>
                    <a:bodyPr/>
                    <a:lstStyle/>
                    <a:p>
                      <a:pPr indent="0" lvl="0" marL="0" rtl="0" algn="ctr">
                        <a:spcBef>
                          <a:spcPts val="0"/>
                        </a:spcBef>
                        <a:spcAft>
                          <a:spcPts val="0"/>
                        </a:spcAft>
                        <a:buNone/>
                      </a:pPr>
                      <a:r>
                        <a:rPr i="1" lang="es-ES" sz="1800"/>
                        <a:t>2</a:t>
                      </a:r>
                      <a:endParaRPr/>
                    </a:p>
                  </a:txBody>
                  <a:tcPr marT="45725" marB="45725" marR="91450" marL="91450"/>
                </a:tc>
                <a:tc>
                  <a:txBody>
                    <a:bodyPr/>
                    <a:lstStyle/>
                    <a:p>
                      <a:pPr indent="0" lvl="0" marL="0" rtl="0" algn="ctr">
                        <a:spcBef>
                          <a:spcPts val="0"/>
                        </a:spcBef>
                        <a:spcAft>
                          <a:spcPts val="0"/>
                        </a:spcAft>
                        <a:buNone/>
                      </a:pPr>
                      <a:r>
                        <a:rPr i="1" lang="es-ES" sz="1800"/>
                        <a:t>1</a:t>
                      </a:r>
                      <a:endParaRPr/>
                    </a:p>
                  </a:txBody>
                  <a:tcPr marT="45725" marB="45725" marR="91450" marL="91450"/>
                </a:tc>
              </a:tr>
            </a:tbl>
          </a:graphicData>
        </a:graphic>
      </p:graphicFrame>
      <p:graphicFrame>
        <p:nvGraphicFramePr>
          <p:cNvPr id="126" name="Google Shape;126;p3"/>
          <p:cNvGraphicFramePr/>
          <p:nvPr/>
        </p:nvGraphicFramePr>
        <p:xfrm>
          <a:off x="2771800" y="4653136"/>
          <a:ext cx="3000000" cy="3000000"/>
        </p:xfrm>
        <a:graphic>
          <a:graphicData uri="http://schemas.openxmlformats.org/drawingml/2006/table">
            <a:tbl>
              <a:tblPr bandRow="1" firstRow="1">
                <a:noFill/>
                <a:tableStyleId>{C1624F5B-375F-4186-BF5D-0561A115F4CF}</a:tableStyleId>
              </a:tblPr>
              <a:tblGrid>
                <a:gridCol w="677325"/>
                <a:gridCol w="754375"/>
                <a:gridCol w="678175"/>
                <a:gridCol w="677325"/>
                <a:gridCol w="677325"/>
              </a:tblGrid>
              <a:tr h="370850">
                <a:tc>
                  <a:txBody>
                    <a:bodyPr/>
                    <a:lstStyle/>
                    <a:p>
                      <a:pPr indent="0" lvl="0" marL="0" rtl="0" algn="l">
                        <a:spcBef>
                          <a:spcPts val="0"/>
                        </a:spcBef>
                        <a:spcAft>
                          <a:spcPts val="0"/>
                        </a:spcAft>
                        <a:buNone/>
                      </a:pPr>
                      <a:r>
                        <a:rPr lang="es-ES" sz="900">
                          <a:latin typeface="Teko"/>
                          <a:ea typeface="Teko"/>
                          <a:cs typeface="Teko"/>
                          <a:sym typeface="Teko"/>
                        </a:rPr>
                        <a:t>posición</a:t>
                      </a:r>
                      <a:endParaRPr/>
                    </a:p>
                  </a:txBody>
                  <a:tcPr marT="45725" marB="45725" marR="91450" marL="91450" anchor="ctr"/>
                </a:tc>
                <a:tc>
                  <a:txBody>
                    <a:bodyPr/>
                    <a:lstStyle/>
                    <a:p>
                      <a:pPr indent="0" lvl="0" marL="0" rtl="0" algn="r">
                        <a:spcBef>
                          <a:spcPts val="0"/>
                        </a:spcBef>
                        <a:spcAft>
                          <a:spcPts val="0"/>
                        </a:spcAft>
                        <a:buNone/>
                      </a:pPr>
                      <a:r>
                        <a:rPr lang="es-ES" sz="1800"/>
                        <a:t>3</a:t>
                      </a:r>
                      <a:endParaRPr/>
                    </a:p>
                  </a:txBody>
                  <a:tcPr marT="45725" marB="45725" marR="91450" marL="91450"/>
                </a:tc>
                <a:tc>
                  <a:txBody>
                    <a:bodyPr/>
                    <a:lstStyle/>
                    <a:p>
                      <a:pPr indent="0" lvl="0" marL="0" rtl="0" algn="r">
                        <a:spcBef>
                          <a:spcPts val="0"/>
                        </a:spcBef>
                        <a:spcAft>
                          <a:spcPts val="0"/>
                        </a:spcAft>
                        <a:buNone/>
                      </a:pPr>
                      <a:r>
                        <a:rPr lang="es-ES" sz="1800"/>
                        <a:t>2</a:t>
                      </a:r>
                      <a:endParaRPr/>
                    </a:p>
                  </a:txBody>
                  <a:tcPr marT="45725" marB="45725" marR="91450" marL="91450"/>
                </a:tc>
                <a:tc>
                  <a:txBody>
                    <a:bodyPr/>
                    <a:lstStyle/>
                    <a:p>
                      <a:pPr indent="0" lvl="0" marL="0" rtl="0" algn="r">
                        <a:spcBef>
                          <a:spcPts val="0"/>
                        </a:spcBef>
                        <a:spcAft>
                          <a:spcPts val="0"/>
                        </a:spcAft>
                        <a:buNone/>
                      </a:pPr>
                      <a:r>
                        <a:rPr lang="es-ES" sz="1800"/>
                        <a:t>1</a:t>
                      </a:r>
                      <a:endParaRPr/>
                    </a:p>
                  </a:txBody>
                  <a:tcPr marT="45725" marB="45725" marR="91450" marL="91450"/>
                </a:tc>
                <a:tc>
                  <a:txBody>
                    <a:bodyPr/>
                    <a:lstStyle/>
                    <a:p>
                      <a:pPr indent="0" lvl="0" marL="0" rtl="0" algn="r">
                        <a:spcBef>
                          <a:spcPts val="0"/>
                        </a:spcBef>
                        <a:spcAft>
                          <a:spcPts val="0"/>
                        </a:spcAft>
                        <a:buNone/>
                      </a:pPr>
                      <a:r>
                        <a:rPr lang="es-ES" sz="1800"/>
                        <a:t>0</a:t>
                      </a:r>
                      <a:endParaRPr/>
                    </a:p>
                  </a:txBody>
                  <a:tcPr marT="45725" marB="45725" marR="91450" marL="91450"/>
                </a:tc>
              </a:tr>
              <a:tr h="370850">
                <a:tc>
                  <a:txBody>
                    <a:bodyPr/>
                    <a:lstStyle/>
                    <a:p>
                      <a:pPr indent="0" lvl="0" marL="0" rtl="0" algn="l">
                        <a:spcBef>
                          <a:spcPts val="0"/>
                        </a:spcBef>
                        <a:spcAft>
                          <a:spcPts val="0"/>
                        </a:spcAft>
                        <a:buNone/>
                      </a:pPr>
                      <a:r>
                        <a:rPr b="1" lang="es-ES" sz="1600">
                          <a:latin typeface="Teko"/>
                          <a:ea typeface="Teko"/>
                          <a:cs typeface="Teko"/>
                          <a:sym typeface="Teko"/>
                        </a:rPr>
                        <a:t>base</a:t>
                      </a:r>
                      <a:endParaRPr/>
                    </a:p>
                  </a:txBody>
                  <a:tcPr marT="45725" marB="45725" marR="91450" marL="91450" anchor="ctr"/>
                </a:tc>
                <a:tc>
                  <a:txBody>
                    <a:bodyPr/>
                    <a:lstStyle/>
                    <a:p>
                      <a:pPr indent="0" lvl="0" marL="0" rtl="0" algn="ctr">
                        <a:spcBef>
                          <a:spcPts val="0"/>
                        </a:spcBef>
                        <a:spcAft>
                          <a:spcPts val="0"/>
                        </a:spcAft>
                        <a:buNone/>
                      </a:pPr>
                      <a:r>
                        <a:rPr b="1" lang="es-ES" sz="2800"/>
                        <a:t>16</a:t>
                      </a:r>
                      <a:endParaRPr b="1" sz="2800"/>
                    </a:p>
                  </a:txBody>
                  <a:tcPr marT="45725" marB="45725" marR="91450" marL="91450"/>
                </a:tc>
                <a:tc>
                  <a:txBody>
                    <a:bodyPr/>
                    <a:lstStyle/>
                    <a:p>
                      <a:pPr indent="0" lvl="0" marL="0" rtl="0" algn="ctr">
                        <a:spcBef>
                          <a:spcPts val="0"/>
                        </a:spcBef>
                        <a:spcAft>
                          <a:spcPts val="0"/>
                        </a:spcAft>
                        <a:buNone/>
                      </a:pPr>
                      <a:r>
                        <a:rPr b="1" lang="es-ES" sz="2800"/>
                        <a:t>16</a:t>
                      </a:r>
                      <a:endParaRPr b="1" sz="2800"/>
                    </a:p>
                  </a:txBody>
                  <a:tcPr marT="45725" marB="45725" marR="91450" marL="91450"/>
                </a:tc>
                <a:tc>
                  <a:txBody>
                    <a:bodyPr/>
                    <a:lstStyle/>
                    <a:p>
                      <a:pPr indent="0" lvl="0" marL="0" rtl="0" algn="ctr">
                        <a:spcBef>
                          <a:spcPts val="0"/>
                        </a:spcBef>
                        <a:spcAft>
                          <a:spcPts val="0"/>
                        </a:spcAft>
                        <a:buNone/>
                      </a:pPr>
                      <a:r>
                        <a:rPr b="1" lang="es-ES" sz="2800"/>
                        <a:t>16</a:t>
                      </a:r>
                      <a:endParaRPr b="1" sz="2800"/>
                    </a:p>
                  </a:txBody>
                  <a:tcPr marT="45725" marB="45725" marR="91450" marL="91450"/>
                </a:tc>
                <a:tc>
                  <a:txBody>
                    <a:bodyPr/>
                    <a:lstStyle/>
                    <a:p>
                      <a:pPr indent="0" lvl="0" marL="0" rtl="0" algn="ctr">
                        <a:spcBef>
                          <a:spcPts val="0"/>
                        </a:spcBef>
                        <a:spcAft>
                          <a:spcPts val="0"/>
                        </a:spcAft>
                        <a:buNone/>
                      </a:pPr>
                      <a:r>
                        <a:rPr b="1" lang="es-ES" sz="2800"/>
                        <a:t>16</a:t>
                      </a:r>
                      <a:endParaRPr/>
                    </a:p>
                  </a:txBody>
                  <a:tcPr marT="45725" marB="45725" marR="91450" marL="91450"/>
                </a:tc>
              </a:tr>
              <a:tr h="370850">
                <a:tc>
                  <a:txBody>
                    <a:bodyPr/>
                    <a:lstStyle/>
                    <a:p>
                      <a:pPr indent="0" lvl="0" marL="0" rtl="0" algn="l">
                        <a:spcBef>
                          <a:spcPts val="0"/>
                        </a:spcBef>
                        <a:spcAft>
                          <a:spcPts val="0"/>
                        </a:spcAft>
                        <a:buNone/>
                      </a:pPr>
                      <a:r>
                        <a:rPr i="1" lang="es-ES" sz="1600">
                          <a:latin typeface="Teko"/>
                          <a:ea typeface="Teko"/>
                          <a:cs typeface="Teko"/>
                          <a:sym typeface="Teko"/>
                        </a:rPr>
                        <a:t>valor</a:t>
                      </a:r>
                      <a:endParaRPr/>
                    </a:p>
                  </a:txBody>
                  <a:tcPr marT="45725" marB="45725" marR="91450" marL="91450" anchor="ctr"/>
                </a:tc>
                <a:tc>
                  <a:txBody>
                    <a:bodyPr/>
                    <a:lstStyle/>
                    <a:p>
                      <a:pPr indent="0" lvl="0" marL="0" rtl="0" algn="ctr">
                        <a:spcBef>
                          <a:spcPts val="0"/>
                        </a:spcBef>
                        <a:spcAft>
                          <a:spcPts val="0"/>
                        </a:spcAft>
                        <a:buNone/>
                      </a:pPr>
                      <a:r>
                        <a:rPr i="1" lang="es-ES" sz="1800"/>
                        <a:t>4096</a:t>
                      </a:r>
                      <a:endParaRPr/>
                    </a:p>
                  </a:txBody>
                  <a:tcPr marT="45725" marB="45725" marR="91450" marL="91450"/>
                </a:tc>
                <a:tc>
                  <a:txBody>
                    <a:bodyPr/>
                    <a:lstStyle/>
                    <a:p>
                      <a:pPr indent="0" lvl="0" marL="0" rtl="0" algn="ctr">
                        <a:spcBef>
                          <a:spcPts val="0"/>
                        </a:spcBef>
                        <a:spcAft>
                          <a:spcPts val="0"/>
                        </a:spcAft>
                        <a:buNone/>
                      </a:pPr>
                      <a:r>
                        <a:rPr i="1" lang="es-ES" sz="1800"/>
                        <a:t>256</a:t>
                      </a:r>
                      <a:endParaRPr/>
                    </a:p>
                  </a:txBody>
                  <a:tcPr marT="45725" marB="45725" marR="91450" marL="91450"/>
                </a:tc>
                <a:tc>
                  <a:txBody>
                    <a:bodyPr/>
                    <a:lstStyle/>
                    <a:p>
                      <a:pPr indent="0" lvl="0" marL="0" rtl="0" algn="ctr">
                        <a:spcBef>
                          <a:spcPts val="0"/>
                        </a:spcBef>
                        <a:spcAft>
                          <a:spcPts val="0"/>
                        </a:spcAft>
                        <a:buNone/>
                      </a:pPr>
                      <a:r>
                        <a:rPr i="1" lang="es-ES" sz="1800"/>
                        <a:t>16</a:t>
                      </a:r>
                      <a:endParaRPr/>
                    </a:p>
                  </a:txBody>
                  <a:tcPr marT="45725" marB="45725" marR="91450" marL="91450"/>
                </a:tc>
                <a:tc>
                  <a:txBody>
                    <a:bodyPr/>
                    <a:lstStyle/>
                    <a:p>
                      <a:pPr indent="0" lvl="0" marL="0" rtl="0" algn="ctr">
                        <a:spcBef>
                          <a:spcPts val="0"/>
                        </a:spcBef>
                        <a:spcAft>
                          <a:spcPts val="0"/>
                        </a:spcAft>
                        <a:buNone/>
                      </a:pPr>
                      <a:r>
                        <a:rPr i="1" lang="es-ES" sz="1800"/>
                        <a:t>1</a:t>
                      </a:r>
                      <a:endParaRPr/>
                    </a:p>
                  </a:txBody>
                  <a:tcPr marT="45725" marB="45725" marR="91450" marL="91450"/>
                </a:tc>
              </a:tr>
            </a:tbl>
          </a:graphicData>
        </a:graphic>
      </p:graphicFrame>
      <p:graphicFrame>
        <p:nvGraphicFramePr>
          <p:cNvPr id="127" name="Google Shape;127;p3"/>
          <p:cNvGraphicFramePr/>
          <p:nvPr/>
        </p:nvGraphicFramePr>
        <p:xfrm>
          <a:off x="1547664" y="2996952"/>
          <a:ext cx="3000000" cy="3000000"/>
        </p:xfrm>
        <a:graphic>
          <a:graphicData uri="http://schemas.openxmlformats.org/drawingml/2006/table">
            <a:tbl>
              <a:tblPr bandRow="1" firstRow="1">
                <a:noFill/>
                <a:tableStyleId>{AA08F19A-B3AD-4A66-877D-935BCF2C5F17}</a:tableStyleId>
              </a:tblPr>
              <a:tblGrid>
                <a:gridCol w="677325"/>
                <a:gridCol w="677325"/>
                <a:gridCol w="677325"/>
                <a:gridCol w="677325"/>
                <a:gridCol w="677325"/>
                <a:gridCol w="677325"/>
                <a:gridCol w="677325"/>
                <a:gridCol w="677325"/>
                <a:gridCol w="677325"/>
              </a:tblGrid>
              <a:tr h="370850">
                <a:tc>
                  <a:txBody>
                    <a:bodyPr/>
                    <a:lstStyle/>
                    <a:p>
                      <a:pPr indent="0" lvl="0" marL="0" rtl="0" algn="l">
                        <a:spcBef>
                          <a:spcPts val="0"/>
                        </a:spcBef>
                        <a:spcAft>
                          <a:spcPts val="0"/>
                        </a:spcAft>
                        <a:buNone/>
                      </a:pPr>
                      <a:r>
                        <a:rPr lang="es-ES" sz="900">
                          <a:latin typeface="Arial"/>
                          <a:ea typeface="Arial"/>
                          <a:cs typeface="Arial"/>
                          <a:sym typeface="Arial"/>
                        </a:rPr>
                        <a:t>Cifra</a:t>
                      </a:r>
                      <a:r>
                        <a:rPr lang="es-ES" sz="900">
                          <a:latin typeface="Arial"/>
                          <a:ea typeface="Arial"/>
                          <a:cs typeface="Arial"/>
                          <a:sym typeface="Arial"/>
                        </a:rPr>
                        <a:t> en</a:t>
                      </a:r>
                      <a:endParaRPr/>
                    </a:p>
                    <a:p>
                      <a:pPr indent="0" lvl="0" marL="0" rtl="0" algn="l">
                        <a:spcBef>
                          <a:spcPts val="0"/>
                        </a:spcBef>
                        <a:spcAft>
                          <a:spcPts val="0"/>
                        </a:spcAft>
                        <a:buNone/>
                      </a:pPr>
                      <a:r>
                        <a:rPr lang="es-ES" sz="900">
                          <a:latin typeface="Arial"/>
                          <a:ea typeface="Arial"/>
                          <a:cs typeface="Arial"/>
                          <a:sym typeface="Arial"/>
                        </a:rPr>
                        <a:t>base 2</a:t>
                      </a:r>
                      <a:endParaRPr sz="900">
                        <a:latin typeface="Teko"/>
                        <a:ea typeface="Teko"/>
                        <a:cs typeface="Teko"/>
                        <a:sym typeface="Teko"/>
                      </a:endParaRPr>
                    </a:p>
                  </a:txBody>
                  <a:tcPr marT="45725" marB="45725" marR="91450" marL="91450" anchor="ctr"/>
                </a:tc>
                <a:tc>
                  <a:txBody>
                    <a:bodyPr/>
                    <a:lstStyle/>
                    <a:p>
                      <a:pPr indent="0" lvl="0" marL="0" rtl="0" algn="ctr">
                        <a:spcBef>
                          <a:spcPts val="0"/>
                        </a:spcBef>
                        <a:spcAft>
                          <a:spcPts val="0"/>
                        </a:spcAft>
                        <a:buNone/>
                      </a:pPr>
                      <a:r>
                        <a:rPr lang="es-ES" sz="1800"/>
                        <a:t>1</a:t>
                      </a:r>
                      <a:endParaRPr/>
                    </a:p>
                  </a:txBody>
                  <a:tcPr marT="45725" marB="45725" marR="91450" marL="91450"/>
                </a:tc>
                <a:tc>
                  <a:txBody>
                    <a:bodyPr/>
                    <a:lstStyle/>
                    <a:p>
                      <a:pPr indent="0" lvl="0" marL="0" rtl="0" algn="ctr">
                        <a:spcBef>
                          <a:spcPts val="0"/>
                        </a:spcBef>
                        <a:spcAft>
                          <a:spcPts val="0"/>
                        </a:spcAft>
                        <a:buNone/>
                      </a:pPr>
                      <a:r>
                        <a:rPr lang="es-ES" sz="1800"/>
                        <a:t>0</a:t>
                      </a:r>
                      <a:endParaRPr/>
                    </a:p>
                  </a:txBody>
                  <a:tcPr marT="45725" marB="45725" marR="91450" marL="91450"/>
                </a:tc>
                <a:tc>
                  <a:txBody>
                    <a:bodyPr/>
                    <a:lstStyle/>
                    <a:p>
                      <a:pPr indent="0" lvl="0" marL="0" rtl="0" algn="ctr">
                        <a:spcBef>
                          <a:spcPts val="0"/>
                        </a:spcBef>
                        <a:spcAft>
                          <a:spcPts val="0"/>
                        </a:spcAft>
                        <a:buNone/>
                      </a:pPr>
                      <a:r>
                        <a:rPr lang="es-ES" sz="1800"/>
                        <a:t>0</a:t>
                      </a:r>
                      <a:endParaRPr/>
                    </a:p>
                  </a:txBody>
                  <a:tcPr marT="45725" marB="45725" marR="91450" marL="91450"/>
                </a:tc>
                <a:tc>
                  <a:txBody>
                    <a:bodyPr/>
                    <a:lstStyle/>
                    <a:p>
                      <a:pPr indent="0" lvl="0" marL="0" rtl="0" algn="ctr">
                        <a:spcBef>
                          <a:spcPts val="0"/>
                        </a:spcBef>
                        <a:spcAft>
                          <a:spcPts val="0"/>
                        </a:spcAft>
                        <a:buNone/>
                      </a:pPr>
                      <a:r>
                        <a:rPr lang="es-ES" sz="1800"/>
                        <a:t>1</a:t>
                      </a:r>
                      <a:endParaRPr/>
                    </a:p>
                  </a:txBody>
                  <a:tcPr marT="45725" marB="45725" marR="91450" marL="91450"/>
                </a:tc>
                <a:tc>
                  <a:txBody>
                    <a:bodyPr/>
                    <a:lstStyle/>
                    <a:p>
                      <a:pPr indent="0" lvl="0" marL="0" rtl="0" algn="ctr">
                        <a:spcBef>
                          <a:spcPts val="0"/>
                        </a:spcBef>
                        <a:spcAft>
                          <a:spcPts val="0"/>
                        </a:spcAft>
                        <a:buNone/>
                      </a:pPr>
                      <a:r>
                        <a:rPr lang="es-ES" sz="1800"/>
                        <a:t>0</a:t>
                      </a:r>
                      <a:endParaRPr/>
                    </a:p>
                  </a:txBody>
                  <a:tcPr marT="45725" marB="45725" marR="91450" marL="91450"/>
                </a:tc>
                <a:tc>
                  <a:txBody>
                    <a:bodyPr/>
                    <a:lstStyle/>
                    <a:p>
                      <a:pPr indent="0" lvl="0" marL="0" rtl="0" algn="ctr">
                        <a:spcBef>
                          <a:spcPts val="0"/>
                        </a:spcBef>
                        <a:spcAft>
                          <a:spcPts val="0"/>
                        </a:spcAft>
                        <a:buNone/>
                      </a:pPr>
                      <a:r>
                        <a:rPr lang="es-ES" sz="1800"/>
                        <a:t>1</a:t>
                      </a:r>
                      <a:endParaRPr/>
                    </a:p>
                  </a:txBody>
                  <a:tcPr marT="45725" marB="45725" marR="91450" marL="91450"/>
                </a:tc>
                <a:tc>
                  <a:txBody>
                    <a:bodyPr/>
                    <a:lstStyle/>
                    <a:p>
                      <a:pPr indent="0" lvl="0" marL="0" rtl="0" algn="ctr">
                        <a:spcBef>
                          <a:spcPts val="0"/>
                        </a:spcBef>
                        <a:spcAft>
                          <a:spcPts val="0"/>
                        </a:spcAft>
                        <a:buNone/>
                      </a:pPr>
                      <a:r>
                        <a:rPr lang="es-ES" sz="1800"/>
                        <a:t>1</a:t>
                      </a:r>
                      <a:endParaRPr/>
                    </a:p>
                  </a:txBody>
                  <a:tcPr marT="45725" marB="45725" marR="91450" marL="91450"/>
                </a:tc>
                <a:tc>
                  <a:txBody>
                    <a:bodyPr/>
                    <a:lstStyle/>
                    <a:p>
                      <a:pPr indent="0" lvl="0" marL="0" rtl="0" algn="ctr">
                        <a:spcBef>
                          <a:spcPts val="0"/>
                        </a:spcBef>
                        <a:spcAft>
                          <a:spcPts val="0"/>
                        </a:spcAft>
                        <a:buNone/>
                      </a:pPr>
                      <a:r>
                        <a:rPr lang="es-ES" sz="1800"/>
                        <a:t>0</a:t>
                      </a:r>
                      <a:endParaRPr/>
                    </a:p>
                  </a:txBody>
                  <a:tcPr marT="45725" marB="45725" marR="91450" marL="91450"/>
                </a:tc>
              </a:tr>
              <a:tr h="370850">
                <a:tc>
                  <a:txBody>
                    <a:bodyPr/>
                    <a:lstStyle/>
                    <a:p>
                      <a:pPr indent="0" lvl="0" marL="0" rtl="0" algn="l">
                        <a:spcBef>
                          <a:spcPts val="0"/>
                        </a:spcBef>
                        <a:spcAft>
                          <a:spcPts val="0"/>
                        </a:spcAft>
                        <a:buNone/>
                      </a:pPr>
                      <a:r>
                        <a:rPr i="1" lang="es-ES" sz="1600">
                          <a:solidFill>
                            <a:schemeClr val="dk1"/>
                          </a:solidFill>
                          <a:latin typeface="Teko"/>
                          <a:ea typeface="Teko"/>
                          <a:cs typeface="Teko"/>
                          <a:sym typeface="Teko"/>
                        </a:rPr>
                        <a:t>valor</a:t>
                      </a:r>
                      <a:endParaRPr/>
                    </a:p>
                  </a:txBody>
                  <a:tcPr marT="45725" marB="45725" marR="91450" marL="91450" anchor="ctr"/>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128</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0</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0</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16</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0</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4</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2</a:t>
                      </a:r>
                      <a:endParaRPr/>
                    </a:p>
                  </a:txBody>
                  <a:tcPr marT="45725" marB="45725" marR="91450" marL="91450"/>
                </a:tc>
                <a:tc>
                  <a:txBody>
                    <a:bodyPr/>
                    <a:lstStyle/>
                    <a:p>
                      <a:pPr indent="0" lvl="0" marL="0" rtl="0" algn="ctr">
                        <a:spcBef>
                          <a:spcPts val="0"/>
                        </a:spcBef>
                        <a:spcAft>
                          <a:spcPts val="0"/>
                        </a:spcAft>
                        <a:buNone/>
                      </a:pPr>
                      <a:r>
                        <a:rPr i="1" lang="es-ES" sz="1800">
                          <a:solidFill>
                            <a:schemeClr val="dk1"/>
                          </a:solidFill>
                          <a:latin typeface="Arial"/>
                          <a:ea typeface="Arial"/>
                          <a:cs typeface="Arial"/>
                          <a:sym typeface="Arial"/>
                        </a:rPr>
                        <a:t>0</a:t>
                      </a:r>
                      <a:endParaRPr/>
                    </a:p>
                  </a:txBody>
                  <a:tcPr marT="45725" marB="45725" marR="91450" marL="91450"/>
                </a:tc>
              </a:tr>
              <a:tr h="370850">
                <a:tc gridSpan="9">
                  <a:txBody>
                    <a:bodyPr/>
                    <a:lstStyle/>
                    <a:p>
                      <a:pPr indent="0" lvl="0" marL="0" rtl="0" algn="ctr">
                        <a:spcBef>
                          <a:spcPts val="0"/>
                        </a:spcBef>
                        <a:spcAft>
                          <a:spcPts val="0"/>
                        </a:spcAft>
                        <a:buNone/>
                      </a:pPr>
                      <a:r>
                        <a:rPr b="1" i="0" lang="es-ES" sz="3200">
                          <a:latin typeface="Teko"/>
                          <a:ea typeface="Teko"/>
                          <a:cs typeface="Teko"/>
                          <a:sym typeface="Teko"/>
                        </a:rPr>
                        <a:t>128 + 16 + 4 + 2 = 150</a:t>
                      </a:r>
                      <a:endParaRPr/>
                    </a:p>
                  </a:txBody>
                  <a:tcPr marT="45725" marB="45725" marR="91450" marL="91450" anchor="ctr"/>
                </a:tc>
                <a:tc hMerge="1"/>
                <a:tc hMerge="1"/>
                <a:tc hMerge="1"/>
                <a:tc hMerge="1"/>
                <a:tc hMerge="1"/>
                <a:tc hMerge="1"/>
                <a:tc hMerge="1"/>
                <a:tc hMerge="1"/>
              </a:tr>
            </a:tbl>
          </a:graphicData>
        </a:graphic>
      </p:graphicFrame>
      <p:sp>
        <p:nvSpPr>
          <p:cNvPr id="128" name="Google Shape;128;p3"/>
          <p:cNvSpPr txBox="1"/>
          <p:nvPr/>
        </p:nvSpPr>
        <p:spPr>
          <a:xfrm>
            <a:off x="316900" y="4960712"/>
            <a:ext cx="26709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200" u="none" cap="none" strike="noStrike">
                <a:solidFill>
                  <a:srgbClr val="FABF8E"/>
                </a:solidFill>
                <a:latin typeface="Consolas"/>
                <a:ea typeface="Consolas"/>
                <a:cs typeface="Consolas"/>
                <a:sym typeface="Consolas"/>
              </a:rPr>
              <a:t>hexadecimal</a:t>
            </a:r>
            <a:endParaRPr/>
          </a:p>
        </p:txBody>
      </p:sp>
      <p:sp>
        <p:nvSpPr>
          <p:cNvPr id="129" name="Google Shape;129;p3"/>
          <p:cNvSpPr txBox="1"/>
          <p:nvPr/>
        </p:nvSpPr>
        <p:spPr>
          <a:xfrm>
            <a:off x="-75150" y="1844824"/>
            <a:ext cx="176683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200">
                <a:solidFill>
                  <a:srgbClr val="FABF8E"/>
                </a:solidFill>
                <a:latin typeface="Consolas"/>
                <a:ea typeface="Consolas"/>
                <a:cs typeface="Consolas"/>
                <a:sym typeface="Consolas"/>
              </a:rPr>
              <a:t>binario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numeración</a:t>
            </a:r>
            <a:endParaRPr sz="1800">
              <a:solidFill>
                <a:schemeClr val="dk1"/>
              </a:solidFill>
              <a:latin typeface="Arial"/>
              <a:ea typeface="Arial"/>
              <a:cs typeface="Arial"/>
              <a:sym typeface="Arial"/>
            </a:endParaRPr>
          </a:p>
        </p:txBody>
      </p:sp>
      <p:sp>
        <p:nvSpPr>
          <p:cNvPr id="135" name="Google Shape;135;p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s-ES" sz="900" strike="noStrike">
                <a:solidFill>
                  <a:srgbClr val="77933C"/>
                </a:solidFill>
                <a:latin typeface="Calibri"/>
                <a:ea typeface="Calibri"/>
                <a:cs typeface="Calibri"/>
                <a:sym typeface="Calibri"/>
              </a:rPr>
              <a:t>DECIMAL</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3200" strike="noStrike">
                <a:solidFill>
                  <a:srgbClr val="77933C"/>
                </a:solidFill>
                <a:latin typeface="Calibri"/>
                <a:ea typeface="Calibri"/>
                <a:cs typeface="Calibri"/>
                <a:sym typeface="Calibri"/>
              </a:rPr>
              <a:t>345</a:t>
            </a:r>
            <a:r>
              <a:rPr b="1" baseline="-25000" lang="es-ES" sz="3200" strike="noStrike">
                <a:solidFill>
                  <a:srgbClr val="77933C"/>
                </a:solidFill>
                <a:latin typeface="Calibri"/>
                <a:ea typeface="Calibri"/>
                <a:cs typeface="Calibri"/>
                <a:sym typeface="Calibri"/>
              </a:rPr>
              <a:t>10</a:t>
            </a:r>
            <a:r>
              <a:rPr baseline="-25000" lang="es-ES" sz="3200" strike="noStrike">
                <a:solidFill>
                  <a:srgbClr val="000000"/>
                </a:solidFill>
                <a:latin typeface="Calibri"/>
                <a:ea typeface="Calibri"/>
                <a:cs typeface="Calibri"/>
                <a:sym typeface="Calibri"/>
              </a:rPr>
              <a:t> </a:t>
            </a:r>
            <a:r>
              <a:rPr lang="es-ES" sz="3200" strike="noStrike">
                <a:solidFill>
                  <a:srgbClr val="000000"/>
                </a:solidFill>
                <a:latin typeface="Calibri"/>
                <a:ea typeface="Calibri"/>
                <a:cs typeface="Calibri"/>
                <a:sym typeface="Calibri"/>
              </a:rPr>
              <a:t>= 3x10</a:t>
            </a:r>
            <a:r>
              <a:rPr baseline="30000" lang="es-ES" sz="3200" strike="noStrike">
                <a:solidFill>
                  <a:srgbClr val="000000"/>
                </a:solidFill>
                <a:latin typeface="Calibri"/>
                <a:ea typeface="Calibri"/>
                <a:cs typeface="Calibri"/>
                <a:sym typeface="Calibri"/>
              </a:rPr>
              <a:t>2 </a:t>
            </a:r>
            <a:r>
              <a:rPr lang="es-ES" sz="3200" strike="noStrike">
                <a:solidFill>
                  <a:srgbClr val="000000"/>
                </a:solidFill>
                <a:latin typeface="Calibri"/>
                <a:ea typeface="Calibri"/>
                <a:cs typeface="Calibri"/>
                <a:sym typeface="Calibri"/>
              </a:rPr>
              <a:t>+ 4x10</a:t>
            </a:r>
            <a:r>
              <a:rPr baseline="30000" lang="es-ES" sz="3200" strike="noStrike">
                <a:solidFill>
                  <a:srgbClr val="000000"/>
                </a:solidFill>
                <a:latin typeface="Calibri"/>
                <a:ea typeface="Calibri"/>
                <a:cs typeface="Calibri"/>
                <a:sym typeface="Calibri"/>
              </a:rPr>
              <a:t>1 </a:t>
            </a:r>
            <a:r>
              <a:rPr lang="es-ES" sz="3200" strike="noStrike">
                <a:solidFill>
                  <a:srgbClr val="000000"/>
                </a:solidFill>
                <a:latin typeface="Calibri"/>
                <a:ea typeface="Calibri"/>
                <a:cs typeface="Calibri"/>
                <a:sym typeface="Calibri"/>
              </a:rPr>
              <a:t>+ 5x10</a:t>
            </a:r>
            <a:r>
              <a:rPr baseline="30000" lang="es-ES" sz="3200" strike="noStrike">
                <a:solidFill>
                  <a:srgbClr val="000000"/>
                </a:solidFill>
                <a:latin typeface="Calibri"/>
                <a:ea typeface="Calibri"/>
                <a:cs typeface="Calibri"/>
                <a:sym typeface="Calibri"/>
              </a:rPr>
              <a:t>0 </a:t>
            </a:r>
            <a:r>
              <a:rPr lang="es-ES" sz="3200" strike="noStrike">
                <a:solidFill>
                  <a:srgbClr val="000000"/>
                </a:solidFill>
                <a:latin typeface="Calibri"/>
                <a:ea typeface="Calibri"/>
                <a:cs typeface="Calibri"/>
                <a:sym typeface="Calibri"/>
              </a:rPr>
              <a:t>= 300 + 40 + 5</a:t>
            </a:r>
            <a:endParaRPr sz="18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s-ES" sz="2400" strike="noStrike">
                <a:solidFill>
                  <a:srgbClr val="558ED5"/>
                </a:solidFill>
                <a:latin typeface="Arial Narrow"/>
                <a:ea typeface="Arial Narrow"/>
                <a:cs typeface="Arial Narrow"/>
                <a:sym typeface="Arial Narrow"/>
              </a:rPr>
              <a:t>0,1,2,3,4,5,6,7,8,9 </a:t>
            </a:r>
            <a:r>
              <a:rPr lang="es-ES" sz="2400" strike="noStrike">
                <a:solidFill>
                  <a:srgbClr val="558ED5"/>
                </a:solidFill>
                <a:latin typeface="Noto Sans Symbols"/>
                <a:ea typeface="Noto Sans Symbols"/>
                <a:cs typeface="Noto Sans Symbols"/>
                <a:sym typeface="Noto Sans Symbols"/>
              </a:rPr>
              <a:t>🡪</a:t>
            </a:r>
            <a:r>
              <a:rPr lang="es-ES" sz="2400" strike="noStrike">
                <a:solidFill>
                  <a:srgbClr val="558ED5"/>
                </a:solidFill>
                <a:latin typeface="Arial Narrow"/>
                <a:ea typeface="Arial Narrow"/>
                <a:cs typeface="Arial Narrow"/>
                <a:sym typeface="Arial Narrow"/>
              </a:rPr>
              <a:t> 10 símbolos (con valores del 0 al 9)</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900" strike="noStrike">
                <a:solidFill>
                  <a:srgbClr val="77933C"/>
                </a:solidFill>
                <a:latin typeface="Calibri"/>
                <a:ea typeface="Calibri"/>
                <a:cs typeface="Calibri"/>
                <a:sym typeface="Calibri"/>
              </a:rPr>
              <a:t>BINARIO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3200" strike="noStrike">
                <a:solidFill>
                  <a:srgbClr val="77933C"/>
                </a:solidFill>
                <a:latin typeface="Calibri"/>
                <a:ea typeface="Calibri"/>
                <a:cs typeface="Calibri"/>
                <a:sym typeface="Calibri"/>
              </a:rPr>
              <a:t>101</a:t>
            </a:r>
            <a:r>
              <a:rPr b="1" baseline="-25000" lang="es-ES" sz="3200" strike="noStrike">
                <a:solidFill>
                  <a:srgbClr val="77933C"/>
                </a:solidFill>
                <a:latin typeface="Calibri"/>
                <a:ea typeface="Calibri"/>
                <a:cs typeface="Calibri"/>
                <a:sym typeface="Calibri"/>
              </a:rPr>
              <a:t>2</a:t>
            </a:r>
            <a:r>
              <a:rPr baseline="-25000" lang="es-ES" sz="3200" strike="noStrike">
                <a:solidFill>
                  <a:srgbClr val="000000"/>
                </a:solidFill>
                <a:latin typeface="Calibri"/>
                <a:ea typeface="Calibri"/>
                <a:cs typeface="Calibri"/>
                <a:sym typeface="Calibri"/>
              </a:rPr>
              <a:t> </a:t>
            </a:r>
            <a:r>
              <a:rPr lang="es-ES" sz="3200" strike="noStrike">
                <a:solidFill>
                  <a:srgbClr val="000000"/>
                </a:solidFill>
                <a:latin typeface="Calibri"/>
                <a:ea typeface="Calibri"/>
                <a:cs typeface="Calibri"/>
                <a:sym typeface="Calibri"/>
              </a:rPr>
              <a:t>= 1x2</a:t>
            </a:r>
            <a:r>
              <a:rPr baseline="30000" lang="es-ES" sz="3200" strike="noStrike">
                <a:solidFill>
                  <a:srgbClr val="000000"/>
                </a:solidFill>
                <a:latin typeface="Calibri"/>
                <a:ea typeface="Calibri"/>
                <a:cs typeface="Calibri"/>
                <a:sym typeface="Calibri"/>
              </a:rPr>
              <a:t>2 </a:t>
            </a:r>
            <a:r>
              <a:rPr lang="es-ES" sz="3200" strike="noStrike">
                <a:solidFill>
                  <a:srgbClr val="000000"/>
                </a:solidFill>
                <a:latin typeface="Calibri"/>
                <a:ea typeface="Calibri"/>
                <a:cs typeface="Calibri"/>
                <a:sym typeface="Calibri"/>
              </a:rPr>
              <a:t>+ 0x2</a:t>
            </a:r>
            <a:r>
              <a:rPr baseline="30000" lang="es-ES" sz="3200" strike="noStrike">
                <a:solidFill>
                  <a:srgbClr val="000000"/>
                </a:solidFill>
                <a:latin typeface="Calibri"/>
                <a:ea typeface="Calibri"/>
                <a:cs typeface="Calibri"/>
                <a:sym typeface="Calibri"/>
              </a:rPr>
              <a:t>1 </a:t>
            </a:r>
            <a:r>
              <a:rPr lang="es-ES" sz="3200" strike="noStrike">
                <a:solidFill>
                  <a:srgbClr val="000000"/>
                </a:solidFill>
                <a:latin typeface="Calibri"/>
                <a:ea typeface="Calibri"/>
                <a:cs typeface="Calibri"/>
                <a:sym typeface="Calibri"/>
              </a:rPr>
              <a:t>+ 1x2</a:t>
            </a:r>
            <a:r>
              <a:rPr baseline="30000" lang="es-ES" sz="3200" strike="noStrike">
                <a:solidFill>
                  <a:srgbClr val="000000"/>
                </a:solidFill>
                <a:latin typeface="Calibri"/>
                <a:ea typeface="Calibri"/>
                <a:cs typeface="Calibri"/>
                <a:sym typeface="Calibri"/>
              </a:rPr>
              <a:t>0</a:t>
            </a:r>
            <a:r>
              <a:rPr lang="es-ES" sz="3200" strike="noStrike">
                <a:solidFill>
                  <a:srgbClr val="000000"/>
                </a:solidFill>
                <a:latin typeface="Calibri"/>
                <a:ea typeface="Calibri"/>
                <a:cs typeface="Calibri"/>
                <a:sym typeface="Calibri"/>
              </a:rPr>
              <a:t>= 1x4 + 0x2 + 1x1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3200" strike="noStrike">
                <a:solidFill>
                  <a:srgbClr val="000000"/>
                </a:solidFill>
                <a:latin typeface="Calibri"/>
                <a:ea typeface="Calibri"/>
                <a:cs typeface="Calibri"/>
                <a:sym typeface="Calibri"/>
              </a:rPr>
              <a:t>	</a:t>
            </a:r>
            <a:r>
              <a:rPr lang="es-ES" sz="3200">
                <a:solidFill>
                  <a:srgbClr val="000000"/>
                </a:solidFill>
                <a:latin typeface="Calibri"/>
                <a:ea typeface="Calibri"/>
                <a:cs typeface="Calibri"/>
                <a:sym typeface="Calibri"/>
              </a:rPr>
              <a:t>				</a:t>
            </a:r>
            <a:r>
              <a:rPr lang="es-ES" sz="3200" strike="noStrike">
                <a:solidFill>
                  <a:srgbClr val="000000"/>
                </a:solidFill>
                <a:latin typeface="Calibri"/>
                <a:ea typeface="Calibri"/>
                <a:cs typeface="Calibri"/>
                <a:sym typeface="Calibri"/>
              </a:rPr>
              <a:t>= 4 + 0 + 1 = </a:t>
            </a:r>
            <a:r>
              <a:rPr b="1" lang="es-ES" sz="3200" strike="noStrike">
                <a:solidFill>
                  <a:srgbClr val="953735"/>
                </a:solidFill>
                <a:latin typeface="Calibri"/>
                <a:ea typeface="Calibri"/>
                <a:cs typeface="Calibri"/>
                <a:sym typeface="Calibri"/>
              </a:rPr>
              <a:t>5</a:t>
            </a:r>
            <a:r>
              <a:rPr b="1" baseline="-25000" lang="es-ES" sz="3200" strike="noStrike">
                <a:solidFill>
                  <a:srgbClr val="953735"/>
                </a:solidFill>
                <a:latin typeface="Calibri"/>
                <a:ea typeface="Calibri"/>
                <a:cs typeface="Calibri"/>
                <a:sym typeface="Calibri"/>
              </a:rPr>
              <a:t>10</a:t>
            </a:r>
            <a:endParaRPr sz="18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s-ES" sz="2400" strike="noStrike">
                <a:solidFill>
                  <a:srgbClr val="558ED5"/>
                </a:solidFill>
                <a:latin typeface="Arial Narrow"/>
                <a:ea typeface="Arial Narrow"/>
                <a:cs typeface="Arial Narrow"/>
                <a:sym typeface="Arial Narrow"/>
              </a:rPr>
              <a:t>0,1 </a:t>
            </a:r>
            <a:r>
              <a:rPr lang="es-ES" sz="2400" strike="noStrike">
                <a:solidFill>
                  <a:srgbClr val="558ED5"/>
                </a:solidFill>
                <a:latin typeface="Noto Sans Symbols"/>
                <a:ea typeface="Noto Sans Symbols"/>
                <a:cs typeface="Noto Sans Symbols"/>
                <a:sym typeface="Noto Sans Symbols"/>
              </a:rPr>
              <a:t>🡪</a:t>
            </a:r>
            <a:r>
              <a:rPr lang="es-ES" sz="2400" strike="noStrike">
                <a:solidFill>
                  <a:srgbClr val="558ED5"/>
                </a:solidFill>
                <a:latin typeface="Arial Narrow"/>
                <a:ea typeface="Arial Narrow"/>
                <a:cs typeface="Arial Narrow"/>
                <a:sym typeface="Arial Narrow"/>
              </a:rPr>
              <a:t> 2 símbolos (con valores del 0 al 1)</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900" strike="noStrike">
                <a:solidFill>
                  <a:srgbClr val="77933C"/>
                </a:solidFill>
                <a:latin typeface="Calibri"/>
                <a:ea typeface="Calibri"/>
                <a:cs typeface="Calibri"/>
                <a:sym typeface="Calibri"/>
              </a:rPr>
              <a:t>HEXADECIMAL</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3200" strike="noStrike">
                <a:solidFill>
                  <a:srgbClr val="77933C"/>
                </a:solidFill>
                <a:latin typeface="Calibri"/>
                <a:ea typeface="Calibri"/>
                <a:cs typeface="Calibri"/>
                <a:sym typeface="Calibri"/>
              </a:rPr>
              <a:t>A9</a:t>
            </a:r>
            <a:r>
              <a:rPr b="1" baseline="-25000" lang="es-ES" sz="3200" strike="noStrike">
                <a:solidFill>
                  <a:srgbClr val="77933C"/>
                </a:solidFill>
                <a:latin typeface="Calibri"/>
                <a:ea typeface="Calibri"/>
                <a:cs typeface="Calibri"/>
                <a:sym typeface="Calibri"/>
              </a:rPr>
              <a:t>16</a:t>
            </a:r>
            <a:r>
              <a:rPr b="1" baseline="-25000" lang="es-ES" sz="3200" strike="noStrike">
                <a:solidFill>
                  <a:srgbClr val="000000"/>
                </a:solidFill>
                <a:latin typeface="Calibri"/>
                <a:ea typeface="Calibri"/>
                <a:cs typeface="Calibri"/>
                <a:sym typeface="Calibri"/>
              </a:rPr>
              <a:t> </a:t>
            </a:r>
            <a:r>
              <a:rPr lang="es-ES" sz="3200" strike="noStrike">
                <a:solidFill>
                  <a:srgbClr val="000000"/>
                </a:solidFill>
                <a:latin typeface="Calibri"/>
                <a:ea typeface="Calibri"/>
                <a:cs typeface="Calibri"/>
                <a:sym typeface="Calibri"/>
              </a:rPr>
              <a:t>= 10x16</a:t>
            </a:r>
            <a:r>
              <a:rPr baseline="30000" lang="es-ES" sz="3200" strike="noStrike">
                <a:solidFill>
                  <a:srgbClr val="000000"/>
                </a:solidFill>
                <a:latin typeface="Calibri"/>
                <a:ea typeface="Calibri"/>
                <a:cs typeface="Calibri"/>
                <a:sym typeface="Calibri"/>
              </a:rPr>
              <a:t>1 </a:t>
            </a:r>
            <a:r>
              <a:rPr lang="es-ES" sz="3200" strike="noStrike">
                <a:solidFill>
                  <a:srgbClr val="000000"/>
                </a:solidFill>
                <a:latin typeface="Calibri"/>
                <a:ea typeface="Calibri"/>
                <a:cs typeface="Calibri"/>
                <a:sym typeface="Calibri"/>
              </a:rPr>
              <a:t>+ 9x16</a:t>
            </a:r>
            <a:r>
              <a:rPr baseline="30000" lang="es-ES" sz="3200" strike="noStrike">
                <a:solidFill>
                  <a:srgbClr val="000000"/>
                </a:solidFill>
                <a:latin typeface="Calibri"/>
                <a:ea typeface="Calibri"/>
                <a:cs typeface="Calibri"/>
                <a:sym typeface="Calibri"/>
              </a:rPr>
              <a:t>0 </a:t>
            </a:r>
            <a:r>
              <a:rPr lang="es-ES" sz="3200" strike="noStrike">
                <a:solidFill>
                  <a:srgbClr val="000000"/>
                </a:solidFill>
                <a:latin typeface="Calibri"/>
                <a:ea typeface="Calibri"/>
                <a:cs typeface="Calibri"/>
                <a:sym typeface="Calibri"/>
              </a:rPr>
              <a:t>= 160 + 9 = </a:t>
            </a:r>
            <a:r>
              <a:rPr b="1" lang="es-ES" sz="3200" strike="noStrike">
                <a:solidFill>
                  <a:srgbClr val="953735"/>
                </a:solidFill>
                <a:latin typeface="Calibri"/>
                <a:ea typeface="Calibri"/>
                <a:cs typeface="Calibri"/>
                <a:sym typeface="Calibri"/>
              </a:rPr>
              <a:t>169</a:t>
            </a:r>
            <a:r>
              <a:rPr b="1" baseline="-25000" lang="es-ES" sz="3200" strike="noStrike">
                <a:solidFill>
                  <a:srgbClr val="953735"/>
                </a:solidFill>
                <a:latin typeface="Calibri"/>
                <a:ea typeface="Calibri"/>
                <a:cs typeface="Calibri"/>
                <a:sym typeface="Calibri"/>
              </a:rPr>
              <a:t>10</a:t>
            </a:r>
            <a:endParaRPr sz="18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s-ES" sz="2400" strike="noStrike">
                <a:solidFill>
                  <a:srgbClr val="558ED5"/>
                </a:solidFill>
                <a:latin typeface="Arial Narrow"/>
                <a:ea typeface="Arial Narrow"/>
                <a:cs typeface="Arial Narrow"/>
                <a:sym typeface="Arial Narrow"/>
              </a:rPr>
              <a:t>0,1,2,3,4,5,6,7,8,9,A,B,C,D,E,F </a:t>
            </a:r>
            <a:r>
              <a:rPr lang="es-ES" sz="2400" strike="noStrike">
                <a:solidFill>
                  <a:srgbClr val="558ED5"/>
                </a:solidFill>
                <a:latin typeface="Noto Sans Symbols"/>
                <a:ea typeface="Noto Sans Symbols"/>
                <a:cs typeface="Noto Sans Symbols"/>
                <a:sym typeface="Noto Sans Symbols"/>
              </a:rPr>
              <a:t>🡪</a:t>
            </a:r>
            <a:r>
              <a:rPr lang="es-ES" sz="2400" strike="noStrike">
                <a:solidFill>
                  <a:srgbClr val="558ED5"/>
                </a:solidFill>
                <a:latin typeface="Arial Narrow"/>
                <a:ea typeface="Arial Narrow"/>
                <a:cs typeface="Arial Narrow"/>
                <a:sym typeface="Arial Narrow"/>
              </a:rPr>
              <a:t> 16 símbolos (con valores del 0 al 15)</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numeración</a:t>
            </a:r>
            <a:endParaRPr sz="1800">
              <a:solidFill>
                <a:schemeClr val="dk1"/>
              </a:solidFill>
              <a:latin typeface="Arial"/>
              <a:ea typeface="Arial"/>
              <a:cs typeface="Arial"/>
              <a:sym typeface="Arial"/>
            </a:endParaRPr>
          </a:p>
        </p:txBody>
      </p:sp>
      <p:sp>
        <p:nvSpPr>
          <p:cNvPr id="141" name="Google Shape;141;p5"/>
          <p:cNvSpPr/>
          <p:nvPr/>
        </p:nvSpPr>
        <p:spPr>
          <a:xfrm>
            <a:off x="467640" y="1556640"/>
            <a:ext cx="8218440" cy="2332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2000" strike="noStrike">
                <a:solidFill>
                  <a:srgbClr val="000000"/>
                </a:solidFill>
                <a:latin typeface="Calibri"/>
                <a:ea typeface="Calibri"/>
                <a:cs typeface="Calibri"/>
                <a:sym typeface="Calibri"/>
              </a:rPr>
              <a:t>De base 10 a cualquier base con el método de divisiones sucesivas: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000000"/>
                </a:solidFill>
                <a:latin typeface="Calibri"/>
                <a:ea typeface="Calibri"/>
                <a:cs typeface="Calibri"/>
                <a:sym typeface="Calibri"/>
              </a:rPr>
              <a:t>  </a:t>
            </a:r>
            <a:r>
              <a:rPr b="1" lang="es-ES" sz="1800" strike="noStrike">
                <a:solidFill>
                  <a:srgbClr val="000000"/>
                </a:solidFill>
                <a:latin typeface="Calibri"/>
                <a:ea typeface="Calibri"/>
                <a:cs typeface="Calibri"/>
                <a:sym typeface="Calibri"/>
              </a:rPr>
              <a:t>18</a:t>
            </a:r>
            <a:r>
              <a:rPr lang="es-ES" sz="1800" strike="noStrike">
                <a:solidFill>
                  <a:srgbClr val="000000"/>
                </a:solidFill>
                <a:latin typeface="Calibri"/>
                <a:ea typeface="Calibri"/>
                <a:cs typeface="Calibri"/>
                <a:sym typeface="Calibri"/>
              </a:rPr>
              <a:t>  2</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000000"/>
                </a:solidFill>
                <a:latin typeface="Calibri"/>
                <a:ea typeface="Calibri"/>
                <a:cs typeface="Calibri"/>
                <a:sym typeface="Calibri"/>
              </a:rPr>
              <a:t>   </a:t>
            </a:r>
            <a:r>
              <a:rPr lang="es-ES" sz="1800" strike="noStrike">
                <a:solidFill>
                  <a:srgbClr val="77933C"/>
                </a:solidFill>
                <a:latin typeface="Calibri"/>
                <a:ea typeface="Calibri"/>
                <a:cs typeface="Calibri"/>
                <a:sym typeface="Calibri"/>
              </a:rPr>
              <a:t>0</a:t>
            </a:r>
            <a:r>
              <a:rPr lang="es-ES" sz="1800" strike="noStrike">
                <a:solidFill>
                  <a:srgbClr val="000000"/>
                </a:solidFill>
                <a:latin typeface="Calibri"/>
                <a:ea typeface="Calibri"/>
                <a:cs typeface="Calibri"/>
                <a:sym typeface="Calibri"/>
              </a:rPr>
              <a:t>   9   2</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77933C"/>
                </a:solidFill>
                <a:latin typeface="Calibri"/>
                <a:ea typeface="Calibri"/>
                <a:cs typeface="Calibri"/>
                <a:sym typeface="Calibri"/>
              </a:rPr>
              <a:t>        1   </a:t>
            </a:r>
            <a:r>
              <a:rPr lang="es-ES" sz="1800" strike="noStrike">
                <a:solidFill>
                  <a:srgbClr val="000000"/>
                </a:solidFill>
                <a:latin typeface="Calibri"/>
                <a:ea typeface="Calibri"/>
                <a:cs typeface="Calibri"/>
                <a:sym typeface="Calibri"/>
              </a:rPr>
              <a:t>4    2</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77933C"/>
                </a:solidFill>
                <a:latin typeface="Calibri"/>
                <a:ea typeface="Calibri"/>
                <a:cs typeface="Calibri"/>
                <a:sym typeface="Calibri"/>
              </a:rPr>
              <a:t>             0</a:t>
            </a:r>
            <a:r>
              <a:rPr lang="es-ES" sz="1800" strike="noStrike">
                <a:solidFill>
                  <a:srgbClr val="000000"/>
                </a:solidFill>
                <a:latin typeface="Calibri"/>
                <a:ea typeface="Calibri"/>
                <a:cs typeface="Calibri"/>
                <a:sym typeface="Calibri"/>
              </a:rPr>
              <a:t>    2    2</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000000"/>
                </a:solidFill>
                <a:latin typeface="Calibri"/>
                <a:ea typeface="Calibri"/>
                <a:cs typeface="Calibri"/>
                <a:sym typeface="Calibri"/>
              </a:rPr>
              <a:t>                   </a:t>
            </a:r>
            <a:r>
              <a:rPr lang="es-ES" sz="1800" strike="noStrike">
                <a:solidFill>
                  <a:srgbClr val="77933C"/>
                </a:solidFill>
                <a:latin typeface="Calibri"/>
                <a:ea typeface="Calibri"/>
                <a:cs typeface="Calibri"/>
                <a:sym typeface="Calibri"/>
              </a:rPr>
              <a:t>0     1</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5"/>
          <p:cNvSpPr/>
          <p:nvPr/>
        </p:nvSpPr>
        <p:spPr>
          <a:xfrm>
            <a:off x="4752000" y="2133000"/>
            <a:ext cx="337320" cy="249120"/>
          </a:xfrm>
          <a:custGeom>
            <a:rect b="b" l="l" r="r" t="t"/>
            <a:pathLst>
              <a:path extrusionOk="0" h="249676" w="338135">
                <a:moveTo>
                  <a:pt x="18538" y="0"/>
                </a:moveTo>
                <a:cubicBezTo>
                  <a:pt x="21497" y="17755"/>
                  <a:pt x="27415" y="35266"/>
                  <a:pt x="27415" y="53266"/>
                </a:cubicBezTo>
                <a:cubicBezTo>
                  <a:pt x="27415" y="64416"/>
                  <a:pt x="13847" y="102848"/>
                  <a:pt x="9660" y="115409"/>
                </a:cubicBezTo>
                <a:cubicBezTo>
                  <a:pt x="6701" y="139083"/>
                  <a:pt x="782" y="162573"/>
                  <a:pt x="782" y="186431"/>
                </a:cubicBezTo>
                <a:cubicBezTo>
                  <a:pt x="782" y="201520"/>
                  <a:pt x="0" y="219227"/>
                  <a:pt x="9660" y="230819"/>
                </a:cubicBezTo>
                <a:cubicBezTo>
                  <a:pt x="17471" y="240192"/>
                  <a:pt x="33006" y="238761"/>
                  <a:pt x="45171" y="239697"/>
                </a:cubicBezTo>
                <a:cubicBezTo>
                  <a:pt x="110149" y="244695"/>
                  <a:pt x="175376" y="245615"/>
                  <a:pt x="240479" y="248574"/>
                </a:cubicBezTo>
                <a:cubicBezTo>
                  <a:pt x="249357" y="245615"/>
                  <a:pt x="257754" y="239697"/>
                  <a:pt x="267112" y="239697"/>
                </a:cubicBezTo>
                <a:cubicBezTo>
                  <a:pt x="282201" y="239697"/>
                  <a:pt x="296528" y="246703"/>
                  <a:pt x="311501" y="248574"/>
                </a:cubicBezTo>
                <a:cubicBezTo>
                  <a:pt x="320310" y="249675"/>
                  <a:pt x="329256" y="248574"/>
                  <a:pt x="338134" y="248574"/>
                </a:cubicBezTo>
              </a:path>
            </a:pathLst>
          </a:custGeom>
          <a:noFill/>
          <a:ln cap="flat" cmpd="sng" w="28425">
            <a:solidFill>
              <a:srgbClr val="4A7E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187640" y="2241000"/>
            <a:ext cx="337320" cy="249120"/>
          </a:xfrm>
          <a:custGeom>
            <a:rect b="b" l="l" r="r" t="t"/>
            <a:pathLst>
              <a:path extrusionOk="0" h="249676" w="338135">
                <a:moveTo>
                  <a:pt x="18538" y="0"/>
                </a:moveTo>
                <a:cubicBezTo>
                  <a:pt x="21497" y="17755"/>
                  <a:pt x="27415" y="35266"/>
                  <a:pt x="27415" y="53266"/>
                </a:cubicBezTo>
                <a:cubicBezTo>
                  <a:pt x="27415" y="64416"/>
                  <a:pt x="13847" y="102848"/>
                  <a:pt x="9660" y="115409"/>
                </a:cubicBezTo>
                <a:cubicBezTo>
                  <a:pt x="6701" y="139083"/>
                  <a:pt x="782" y="162573"/>
                  <a:pt x="782" y="186431"/>
                </a:cubicBezTo>
                <a:cubicBezTo>
                  <a:pt x="782" y="201520"/>
                  <a:pt x="0" y="219227"/>
                  <a:pt x="9660" y="230819"/>
                </a:cubicBezTo>
                <a:cubicBezTo>
                  <a:pt x="17471" y="240192"/>
                  <a:pt x="33006" y="238761"/>
                  <a:pt x="45171" y="239697"/>
                </a:cubicBezTo>
                <a:cubicBezTo>
                  <a:pt x="110149" y="244695"/>
                  <a:pt x="175376" y="245615"/>
                  <a:pt x="240479" y="248574"/>
                </a:cubicBezTo>
                <a:cubicBezTo>
                  <a:pt x="249357" y="245615"/>
                  <a:pt x="257754" y="239697"/>
                  <a:pt x="267112" y="239697"/>
                </a:cubicBezTo>
                <a:cubicBezTo>
                  <a:pt x="282201" y="239697"/>
                  <a:pt x="296528" y="246703"/>
                  <a:pt x="311501" y="248574"/>
                </a:cubicBezTo>
                <a:cubicBezTo>
                  <a:pt x="320310" y="249675"/>
                  <a:pt x="329256" y="248574"/>
                  <a:pt x="338134" y="248574"/>
                </a:cubicBezTo>
              </a:path>
            </a:pathLst>
          </a:custGeom>
          <a:noFill/>
          <a:ln cap="flat" cmpd="sng" w="28425">
            <a:solidFill>
              <a:srgbClr val="4A7E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1470600" y="2476440"/>
            <a:ext cx="337320" cy="249120"/>
          </a:xfrm>
          <a:custGeom>
            <a:rect b="b" l="l" r="r" t="t"/>
            <a:pathLst>
              <a:path extrusionOk="0" h="249676" w="338135">
                <a:moveTo>
                  <a:pt x="18538" y="0"/>
                </a:moveTo>
                <a:cubicBezTo>
                  <a:pt x="21497" y="17755"/>
                  <a:pt x="27415" y="35266"/>
                  <a:pt x="27415" y="53266"/>
                </a:cubicBezTo>
                <a:cubicBezTo>
                  <a:pt x="27415" y="64416"/>
                  <a:pt x="13847" y="102848"/>
                  <a:pt x="9660" y="115409"/>
                </a:cubicBezTo>
                <a:cubicBezTo>
                  <a:pt x="6701" y="139083"/>
                  <a:pt x="782" y="162573"/>
                  <a:pt x="782" y="186431"/>
                </a:cubicBezTo>
                <a:cubicBezTo>
                  <a:pt x="782" y="201520"/>
                  <a:pt x="0" y="219227"/>
                  <a:pt x="9660" y="230819"/>
                </a:cubicBezTo>
                <a:cubicBezTo>
                  <a:pt x="17471" y="240192"/>
                  <a:pt x="33006" y="238761"/>
                  <a:pt x="45171" y="239697"/>
                </a:cubicBezTo>
                <a:cubicBezTo>
                  <a:pt x="110149" y="244695"/>
                  <a:pt x="175376" y="245615"/>
                  <a:pt x="240479" y="248574"/>
                </a:cubicBezTo>
                <a:cubicBezTo>
                  <a:pt x="249357" y="245615"/>
                  <a:pt x="257754" y="239697"/>
                  <a:pt x="267112" y="239697"/>
                </a:cubicBezTo>
                <a:cubicBezTo>
                  <a:pt x="282201" y="239697"/>
                  <a:pt x="296528" y="246703"/>
                  <a:pt x="311501" y="248574"/>
                </a:cubicBezTo>
                <a:cubicBezTo>
                  <a:pt x="320310" y="249675"/>
                  <a:pt x="329256" y="248574"/>
                  <a:pt x="338134" y="248574"/>
                </a:cubicBezTo>
              </a:path>
            </a:pathLst>
          </a:custGeom>
          <a:noFill/>
          <a:ln cap="flat" cmpd="sng" w="28425">
            <a:solidFill>
              <a:srgbClr val="4A7E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1785600" y="2747160"/>
            <a:ext cx="337320" cy="249120"/>
          </a:xfrm>
          <a:custGeom>
            <a:rect b="b" l="l" r="r" t="t"/>
            <a:pathLst>
              <a:path extrusionOk="0" h="249676" w="338135">
                <a:moveTo>
                  <a:pt x="18538" y="0"/>
                </a:moveTo>
                <a:cubicBezTo>
                  <a:pt x="21497" y="17755"/>
                  <a:pt x="27415" y="35266"/>
                  <a:pt x="27415" y="53266"/>
                </a:cubicBezTo>
                <a:cubicBezTo>
                  <a:pt x="27415" y="64416"/>
                  <a:pt x="13847" y="102848"/>
                  <a:pt x="9660" y="115409"/>
                </a:cubicBezTo>
                <a:cubicBezTo>
                  <a:pt x="6701" y="139083"/>
                  <a:pt x="782" y="162573"/>
                  <a:pt x="782" y="186431"/>
                </a:cubicBezTo>
                <a:cubicBezTo>
                  <a:pt x="782" y="201520"/>
                  <a:pt x="0" y="219227"/>
                  <a:pt x="9660" y="230819"/>
                </a:cubicBezTo>
                <a:cubicBezTo>
                  <a:pt x="17471" y="240192"/>
                  <a:pt x="33006" y="238761"/>
                  <a:pt x="45171" y="239697"/>
                </a:cubicBezTo>
                <a:cubicBezTo>
                  <a:pt x="110149" y="244695"/>
                  <a:pt x="175376" y="245615"/>
                  <a:pt x="240479" y="248574"/>
                </a:cubicBezTo>
                <a:cubicBezTo>
                  <a:pt x="249357" y="245615"/>
                  <a:pt x="257754" y="239697"/>
                  <a:pt x="267112" y="239697"/>
                </a:cubicBezTo>
                <a:cubicBezTo>
                  <a:pt x="282201" y="239697"/>
                  <a:pt x="296528" y="246703"/>
                  <a:pt x="311501" y="248574"/>
                </a:cubicBezTo>
                <a:cubicBezTo>
                  <a:pt x="320310" y="249675"/>
                  <a:pt x="329256" y="248574"/>
                  <a:pt x="338134" y="248574"/>
                </a:cubicBezTo>
              </a:path>
            </a:pathLst>
          </a:custGeom>
          <a:noFill/>
          <a:ln cap="flat" cmpd="sng" w="28425">
            <a:solidFill>
              <a:srgbClr val="4A7E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2310480" y="3255480"/>
            <a:ext cx="1306800" cy="401040"/>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s-ES" sz="1800" strike="noStrike">
                <a:solidFill>
                  <a:srgbClr val="FFFFFF"/>
                </a:solidFill>
                <a:latin typeface="Calibri"/>
                <a:ea typeface="Calibri"/>
                <a:cs typeface="Calibri"/>
                <a:sym typeface="Calibri"/>
              </a:rPr>
              <a:t>18</a:t>
            </a:r>
            <a:r>
              <a:rPr b="1" baseline="-25000" lang="es-ES" sz="1800" strike="noStrike">
                <a:solidFill>
                  <a:srgbClr val="FFFFFF"/>
                </a:solidFill>
                <a:latin typeface="Calibri"/>
                <a:ea typeface="Calibri"/>
                <a:cs typeface="Calibri"/>
                <a:sym typeface="Calibri"/>
              </a:rPr>
              <a:t>10</a:t>
            </a:r>
            <a:r>
              <a:rPr b="1" lang="es-ES" sz="1800" strike="noStrike">
                <a:solidFill>
                  <a:srgbClr val="FFFFFF"/>
                </a:solidFill>
                <a:latin typeface="Calibri"/>
                <a:ea typeface="Calibri"/>
                <a:cs typeface="Calibri"/>
                <a:sym typeface="Calibri"/>
              </a:rPr>
              <a:t>=10010</a:t>
            </a:r>
            <a:r>
              <a:rPr b="1" baseline="-25000" lang="es-ES" sz="1800" strike="noStrike">
                <a:solidFill>
                  <a:srgbClr val="FFFFFF"/>
                </a:solidFill>
                <a:latin typeface="Calibri"/>
                <a:ea typeface="Calibri"/>
                <a:cs typeface="Calibri"/>
                <a:sym typeface="Calibri"/>
              </a:rPr>
              <a:t>2</a:t>
            </a:r>
            <a:endParaRPr sz="1800">
              <a:solidFill>
                <a:schemeClr val="dk1"/>
              </a:solidFill>
              <a:latin typeface="Arial"/>
              <a:ea typeface="Arial"/>
              <a:cs typeface="Arial"/>
              <a:sym typeface="Arial"/>
            </a:endParaRPr>
          </a:p>
        </p:txBody>
      </p:sp>
      <p:sp>
        <p:nvSpPr>
          <p:cNvPr id="147" name="Google Shape;147;p5"/>
          <p:cNvSpPr/>
          <p:nvPr/>
        </p:nvSpPr>
        <p:spPr>
          <a:xfrm>
            <a:off x="4284000" y="2061000"/>
            <a:ext cx="1080088" cy="151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s-ES" sz="1800" strike="noStrike">
                <a:solidFill>
                  <a:srgbClr val="000000"/>
                </a:solidFill>
                <a:latin typeface="Calibri"/>
                <a:ea typeface="Calibri"/>
                <a:cs typeface="Calibri"/>
                <a:sym typeface="Calibri"/>
              </a:rPr>
              <a:t>245</a:t>
            </a:r>
            <a:r>
              <a:rPr lang="es-ES" sz="1800" strike="noStrike">
                <a:solidFill>
                  <a:srgbClr val="000000"/>
                </a:solidFill>
                <a:latin typeface="Calibri"/>
                <a:ea typeface="Calibri"/>
                <a:cs typeface="Calibri"/>
                <a:sym typeface="Calibri"/>
              </a:rPr>
              <a:t>  16</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000000"/>
                </a:solidFill>
                <a:latin typeface="Calibri"/>
                <a:ea typeface="Calibri"/>
                <a:cs typeface="Calibri"/>
                <a:sym typeface="Calibri"/>
              </a:rPr>
              <a:t>   85   </a:t>
            </a:r>
            <a:r>
              <a:rPr lang="es-ES" sz="1800" strike="noStrike">
                <a:solidFill>
                  <a:srgbClr val="77933C"/>
                </a:solidFill>
                <a:latin typeface="Calibri"/>
                <a:ea typeface="Calibri"/>
                <a:cs typeface="Calibri"/>
                <a:sym typeface="Calibri"/>
              </a:rPr>
              <a:t>15</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s-ES" sz="1800" strike="noStrike">
                <a:solidFill>
                  <a:srgbClr val="77933C"/>
                </a:solidFill>
                <a:latin typeface="Calibri"/>
                <a:ea typeface="Calibri"/>
                <a:cs typeface="Calibri"/>
                <a:sym typeface="Calibri"/>
              </a:rPr>
              <a:t>     5</a:t>
            </a:r>
            <a:r>
              <a:rPr lang="es-ES" sz="1800" strike="noStrike">
                <a:solidFill>
                  <a:srgbClr val="000000"/>
                </a:solidFill>
                <a:latin typeface="Calibri"/>
                <a:ea typeface="Calibri"/>
                <a:cs typeface="Calibri"/>
                <a:sym typeface="Calibri"/>
              </a:rPr>
              <a:t>  </a:t>
            </a:r>
            <a:endParaRPr sz="1800">
              <a:solidFill>
                <a:schemeClr val="dk1"/>
              </a:solidFill>
              <a:latin typeface="Arial"/>
              <a:ea typeface="Arial"/>
              <a:cs typeface="Arial"/>
              <a:sym typeface="Arial"/>
            </a:endParaRPr>
          </a:p>
        </p:txBody>
      </p:sp>
      <p:sp>
        <p:nvSpPr>
          <p:cNvPr id="148" name="Google Shape;148;p5"/>
          <p:cNvSpPr/>
          <p:nvPr/>
        </p:nvSpPr>
        <p:spPr>
          <a:xfrm>
            <a:off x="5364088" y="2424960"/>
            <a:ext cx="1131840" cy="401040"/>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s-ES" sz="1800" strike="noStrike">
                <a:solidFill>
                  <a:srgbClr val="FFFFFF"/>
                </a:solidFill>
                <a:latin typeface="Calibri"/>
                <a:ea typeface="Calibri"/>
                <a:cs typeface="Calibri"/>
                <a:sym typeface="Calibri"/>
              </a:rPr>
              <a:t>245</a:t>
            </a:r>
            <a:r>
              <a:rPr b="1" baseline="-25000" lang="es-ES" sz="1800" strike="noStrike">
                <a:solidFill>
                  <a:srgbClr val="FFFFFF"/>
                </a:solidFill>
                <a:latin typeface="Calibri"/>
                <a:ea typeface="Calibri"/>
                <a:cs typeface="Calibri"/>
                <a:sym typeface="Calibri"/>
              </a:rPr>
              <a:t>10</a:t>
            </a:r>
            <a:r>
              <a:rPr b="1" lang="es-ES" sz="1800" strike="noStrike">
                <a:solidFill>
                  <a:srgbClr val="FFFFFF"/>
                </a:solidFill>
                <a:latin typeface="Calibri"/>
                <a:ea typeface="Calibri"/>
                <a:cs typeface="Calibri"/>
                <a:sym typeface="Calibri"/>
              </a:rPr>
              <a:t>=F5</a:t>
            </a:r>
            <a:r>
              <a:rPr b="1" baseline="-25000" lang="es-ES" sz="1800" strike="noStrike">
                <a:solidFill>
                  <a:srgbClr val="FFFFFF"/>
                </a:solidFill>
                <a:latin typeface="Calibri"/>
                <a:ea typeface="Calibri"/>
                <a:cs typeface="Calibri"/>
                <a:sym typeface="Calibri"/>
              </a:rPr>
              <a:t>16</a:t>
            </a:r>
            <a:endParaRPr sz="1800">
              <a:solidFill>
                <a:schemeClr val="dk1"/>
              </a:solidFill>
              <a:latin typeface="Arial"/>
              <a:ea typeface="Arial"/>
              <a:cs typeface="Arial"/>
              <a:sym typeface="Arial"/>
            </a:endParaRPr>
          </a:p>
        </p:txBody>
      </p:sp>
      <p:sp>
        <p:nvSpPr>
          <p:cNvPr id="149" name="Google Shape;149;p5"/>
          <p:cNvSpPr/>
          <p:nvPr/>
        </p:nvSpPr>
        <p:spPr>
          <a:xfrm>
            <a:off x="921600" y="1955160"/>
            <a:ext cx="337320" cy="249120"/>
          </a:xfrm>
          <a:custGeom>
            <a:rect b="b" l="l" r="r" t="t"/>
            <a:pathLst>
              <a:path extrusionOk="0" h="249676" w="338135">
                <a:moveTo>
                  <a:pt x="18538" y="0"/>
                </a:moveTo>
                <a:cubicBezTo>
                  <a:pt x="21497" y="17755"/>
                  <a:pt x="27415" y="35266"/>
                  <a:pt x="27415" y="53266"/>
                </a:cubicBezTo>
                <a:cubicBezTo>
                  <a:pt x="27415" y="64416"/>
                  <a:pt x="13847" y="102848"/>
                  <a:pt x="9660" y="115409"/>
                </a:cubicBezTo>
                <a:cubicBezTo>
                  <a:pt x="6701" y="139083"/>
                  <a:pt x="782" y="162573"/>
                  <a:pt x="782" y="186431"/>
                </a:cubicBezTo>
                <a:cubicBezTo>
                  <a:pt x="782" y="201520"/>
                  <a:pt x="0" y="219227"/>
                  <a:pt x="9660" y="230819"/>
                </a:cubicBezTo>
                <a:cubicBezTo>
                  <a:pt x="17471" y="240192"/>
                  <a:pt x="33006" y="238761"/>
                  <a:pt x="45171" y="239697"/>
                </a:cubicBezTo>
                <a:cubicBezTo>
                  <a:pt x="110149" y="244695"/>
                  <a:pt x="175376" y="245615"/>
                  <a:pt x="240479" y="248574"/>
                </a:cubicBezTo>
                <a:cubicBezTo>
                  <a:pt x="249357" y="245615"/>
                  <a:pt x="257754" y="239697"/>
                  <a:pt x="267112" y="239697"/>
                </a:cubicBezTo>
                <a:cubicBezTo>
                  <a:pt x="282201" y="239697"/>
                  <a:pt x="296528" y="246703"/>
                  <a:pt x="311501" y="248574"/>
                </a:cubicBezTo>
                <a:cubicBezTo>
                  <a:pt x="320310" y="249675"/>
                  <a:pt x="329256" y="248574"/>
                  <a:pt x="338134" y="248574"/>
                </a:cubicBezTo>
              </a:path>
            </a:pathLst>
          </a:custGeom>
          <a:noFill/>
          <a:ln cap="flat" cmpd="sng" w="28425">
            <a:solidFill>
              <a:srgbClr val="4A7E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39640" y="4365000"/>
            <a:ext cx="6984000" cy="675360"/>
          </a:xfrm>
          <a:prstGeom prst="rect">
            <a:avLst/>
          </a:prstGeom>
          <a:gradFill>
            <a:gsLst>
              <a:gs pos="0">
                <a:srgbClr val="DAFEA4"/>
              </a:gs>
              <a:gs pos="35000">
                <a:srgbClr val="E3FEBF"/>
              </a:gs>
              <a:gs pos="100000">
                <a:srgbClr val="F4FEE6"/>
              </a:gs>
            </a:gsLst>
            <a:lin ang="16200000" scaled="0"/>
          </a:gradFill>
          <a:ln cap="flat" cmpd="sng" w="9525">
            <a:solidFill>
              <a:srgbClr val="98B855"/>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1800" strike="noStrike">
                <a:solidFill>
                  <a:srgbClr val="000000"/>
                </a:solidFill>
                <a:latin typeface="Calibri"/>
                <a:ea typeface="Calibri"/>
                <a:cs typeface="Calibri"/>
                <a:sym typeface="Calibri"/>
              </a:rPr>
              <a:t>De binario a hexadecimal (agrupaciones de 4):</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1800" strike="noStrike">
                <a:solidFill>
                  <a:srgbClr val="000000"/>
                </a:solidFill>
                <a:latin typeface="Calibri"/>
                <a:ea typeface="Calibri"/>
                <a:cs typeface="Calibri"/>
                <a:sym typeface="Calibri"/>
              </a:rPr>
              <a:t>01101101</a:t>
            </a:r>
            <a:r>
              <a:rPr b="1" baseline="-25000" lang="es-ES" sz="1800" strike="noStrike">
                <a:solidFill>
                  <a:srgbClr val="000000"/>
                </a:solidFill>
                <a:latin typeface="Calibri"/>
                <a:ea typeface="Calibri"/>
                <a:cs typeface="Calibri"/>
                <a:sym typeface="Calibri"/>
              </a:rPr>
              <a:t>2</a:t>
            </a:r>
            <a:r>
              <a:rPr lang="es-ES" sz="1800" strike="noStrike">
                <a:solidFill>
                  <a:srgbClr val="000000"/>
                </a:solidFill>
                <a:latin typeface="Calibri"/>
                <a:ea typeface="Calibri"/>
                <a:cs typeface="Calibri"/>
                <a:sym typeface="Calibri"/>
              </a:rPr>
              <a:t> </a:t>
            </a:r>
            <a:r>
              <a:rPr lang="es-ES" sz="1800" strike="noStrike">
                <a:solidFill>
                  <a:srgbClr val="000000"/>
                </a:solidFill>
                <a:latin typeface="Noto Sans Symbols"/>
                <a:ea typeface="Noto Sans Symbols"/>
                <a:cs typeface="Noto Sans Symbols"/>
                <a:sym typeface="Noto Sans Symbols"/>
              </a:rPr>
              <a:t>🡪</a:t>
            </a:r>
            <a:r>
              <a:rPr lang="es-ES" sz="1800" strike="noStrike">
                <a:solidFill>
                  <a:srgbClr val="000000"/>
                </a:solidFill>
                <a:latin typeface="Calibri"/>
                <a:ea typeface="Calibri"/>
                <a:cs typeface="Calibri"/>
                <a:sym typeface="Calibri"/>
              </a:rPr>
              <a:t> 0110   1101 </a:t>
            </a:r>
            <a:r>
              <a:rPr lang="es-ES" sz="1800" strike="noStrike">
                <a:solidFill>
                  <a:srgbClr val="000000"/>
                </a:solidFill>
                <a:latin typeface="Noto Sans Symbols"/>
                <a:ea typeface="Noto Sans Symbols"/>
                <a:cs typeface="Noto Sans Symbols"/>
                <a:sym typeface="Noto Sans Symbols"/>
              </a:rPr>
              <a:t>🡪</a:t>
            </a:r>
            <a:r>
              <a:rPr lang="es-ES" sz="1800" strike="noStrike">
                <a:solidFill>
                  <a:srgbClr val="000000"/>
                </a:solidFill>
                <a:latin typeface="Calibri"/>
                <a:ea typeface="Calibri"/>
                <a:cs typeface="Calibri"/>
                <a:sym typeface="Calibri"/>
              </a:rPr>
              <a:t> 6   13 </a:t>
            </a:r>
            <a:r>
              <a:rPr lang="es-ES" sz="1800" strike="noStrike">
                <a:solidFill>
                  <a:srgbClr val="000000"/>
                </a:solidFill>
                <a:latin typeface="Noto Sans Symbols"/>
                <a:ea typeface="Noto Sans Symbols"/>
                <a:cs typeface="Noto Sans Symbols"/>
                <a:sym typeface="Noto Sans Symbols"/>
              </a:rPr>
              <a:t>🡪</a:t>
            </a:r>
            <a:r>
              <a:rPr lang="es-ES" sz="1800" strike="noStrike">
                <a:solidFill>
                  <a:srgbClr val="000000"/>
                </a:solidFill>
                <a:latin typeface="Calibri"/>
                <a:ea typeface="Calibri"/>
                <a:cs typeface="Calibri"/>
                <a:sym typeface="Calibri"/>
              </a:rPr>
              <a:t> </a:t>
            </a:r>
            <a:r>
              <a:rPr b="1" lang="es-ES" sz="1800" strike="noStrike">
                <a:solidFill>
                  <a:srgbClr val="000000"/>
                </a:solidFill>
                <a:latin typeface="Calibri"/>
                <a:ea typeface="Calibri"/>
                <a:cs typeface="Calibri"/>
                <a:sym typeface="Calibri"/>
              </a:rPr>
              <a:t>6D</a:t>
            </a:r>
            <a:r>
              <a:rPr b="1" baseline="-25000" lang="es-ES" sz="1800" strike="noStrike">
                <a:solidFill>
                  <a:srgbClr val="000000"/>
                </a:solidFill>
                <a:latin typeface="Calibri"/>
                <a:ea typeface="Calibri"/>
                <a:cs typeface="Calibri"/>
                <a:sym typeface="Calibri"/>
              </a:rPr>
              <a:t>16</a:t>
            </a:r>
            <a:endParaRPr sz="1800">
              <a:solidFill>
                <a:schemeClr val="dk1"/>
              </a:solidFill>
              <a:latin typeface="Arial"/>
              <a:ea typeface="Arial"/>
              <a:cs typeface="Arial"/>
              <a:sym typeface="Arial"/>
            </a:endParaRPr>
          </a:p>
        </p:txBody>
      </p:sp>
      <p:sp>
        <p:nvSpPr>
          <p:cNvPr id="151" name="Google Shape;151;p5"/>
          <p:cNvSpPr/>
          <p:nvPr/>
        </p:nvSpPr>
        <p:spPr>
          <a:xfrm>
            <a:off x="539640" y="5229360"/>
            <a:ext cx="6984000" cy="987120"/>
          </a:xfrm>
          <a:prstGeom prst="rect">
            <a:avLst/>
          </a:prstGeom>
          <a:gradFill>
            <a:gsLst>
              <a:gs pos="0">
                <a:srgbClr val="DAFEA4"/>
              </a:gs>
              <a:gs pos="35000">
                <a:srgbClr val="E3FEBF"/>
              </a:gs>
              <a:gs pos="100000">
                <a:srgbClr val="F4FEE6"/>
              </a:gs>
            </a:gsLst>
            <a:lin ang="16200000" scaled="0"/>
          </a:gradFill>
          <a:ln cap="flat" cmpd="sng" w="9525">
            <a:solidFill>
              <a:srgbClr val="98B855"/>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1800" strike="noStrike">
                <a:solidFill>
                  <a:srgbClr val="000000"/>
                </a:solidFill>
                <a:latin typeface="Calibri"/>
                <a:ea typeface="Calibri"/>
                <a:cs typeface="Calibri"/>
                <a:sym typeface="Calibri"/>
              </a:rPr>
              <a:t>De hexadecimal a binario: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1800" strike="noStrike">
                <a:solidFill>
                  <a:srgbClr val="000000"/>
                </a:solidFill>
                <a:latin typeface="Calibri"/>
                <a:ea typeface="Calibri"/>
                <a:cs typeface="Calibri"/>
                <a:sym typeface="Calibri"/>
              </a:rPr>
              <a:t>7E</a:t>
            </a:r>
            <a:r>
              <a:rPr b="1" baseline="-25000" lang="es-ES" sz="1800" strike="noStrike">
                <a:solidFill>
                  <a:srgbClr val="000000"/>
                </a:solidFill>
                <a:latin typeface="Calibri"/>
                <a:ea typeface="Calibri"/>
                <a:cs typeface="Calibri"/>
                <a:sym typeface="Calibri"/>
              </a:rPr>
              <a:t>16</a:t>
            </a:r>
            <a:r>
              <a:rPr lang="es-ES" sz="1800" strike="noStrike">
                <a:solidFill>
                  <a:srgbClr val="000000"/>
                </a:solidFill>
                <a:latin typeface="Noto Sans Symbols"/>
                <a:ea typeface="Noto Sans Symbols"/>
                <a:cs typeface="Noto Sans Symbols"/>
                <a:sym typeface="Noto Sans Symbols"/>
              </a:rPr>
              <a:t>🡪</a:t>
            </a:r>
            <a:r>
              <a:rPr lang="es-ES" sz="1800" strike="noStrike">
                <a:solidFill>
                  <a:srgbClr val="000000"/>
                </a:solidFill>
                <a:latin typeface="Calibri"/>
                <a:ea typeface="Calibri"/>
                <a:cs typeface="Calibri"/>
                <a:sym typeface="Calibri"/>
              </a:rPr>
              <a:t> 7   14 </a:t>
            </a:r>
            <a:r>
              <a:rPr lang="es-ES" sz="1800" strike="noStrike">
                <a:solidFill>
                  <a:srgbClr val="000000"/>
                </a:solidFill>
                <a:latin typeface="Noto Sans Symbols"/>
                <a:ea typeface="Noto Sans Symbols"/>
                <a:cs typeface="Noto Sans Symbols"/>
                <a:sym typeface="Noto Sans Symbols"/>
              </a:rPr>
              <a:t>🡪</a:t>
            </a:r>
            <a:r>
              <a:rPr lang="es-ES" sz="1800" strike="noStrike">
                <a:solidFill>
                  <a:srgbClr val="000000"/>
                </a:solidFill>
                <a:latin typeface="Calibri"/>
                <a:ea typeface="Calibri"/>
                <a:cs typeface="Calibri"/>
                <a:sym typeface="Calibri"/>
              </a:rPr>
              <a:t> 0111   1110 </a:t>
            </a:r>
            <a:r>
              <a:rPr lang="es-ES" sz="1800" strike="noStrike">
                <a:solidFill>
                  <a:srgbClr val="000000"/>
                </a:solidFill>
                <a:latin typeface="Noto Sans Symbols"/>
                <a:ea typeface="Noto Sans Symbols"/>
                <a:cs typeface="Noto Sans Symbols"/>
                <a:sym typeface="Noto Sans Symbols"/>
              </a:rPr>
              <a:t>🡪</a:t>
            </a:r>
            <a:r>
              <a:rPr lang="es-ES" sz="1800" strike="noStrike">
                <a:solidFill>
                  <a:srgbClr val="000000"/>
                </a:solidFill>
                <a:latin typeface="Calibri"/>
                <a:ea typeface="Calibri"/>
                <a:cs typeface="Calibri"/>
                <a:sym typeface="Calibri"/>
              </a:rPr>
              <a:t> </a:t>
            </a:r>
            <a:r>
              <a:rPr b="1" lang="es-ES" sz="1800" strike="noStrike">
                <a:solidFill>
                  <a:srgbClr val="000000"/>
                </a:solidFill>
                <a:latin typeface="Calibri"/>
                <a:ea typeface="Calibri"/>
                <a:cs typeface="Calibri"/>
                <a:sym typeface="Calibri"/>
              </a:rPr>
              <a:t>01111110</a:t>
            </a:r>
            <a:r>
              <a:rPr b="1" baseline="-25000" lang="es-ES" sz="1800" strike="noStrike">
                <a:solidFill>
                  <a:srgbClr val="000000"/>
                </a:solidFill>
                <a:latin typeface="Calibri"/>
                <a:ea typeface="Calibri"/>
                <a:cs typeface="Calibri"/>
                <a:sym typeface="Calibri"/>
              </a:rPr>
              <a:t>2</a:t>
            </a:r>
            <a:r>
              <a:rPr b="1" lang="es-ES" sz="1800" strike="noStrike">
                <a:solidFill>
                  <a:srgbClr val="000000"/>
                </a:solidFill>
                <a:latin typeface="Calibri"/>
                <a:ea typeface="Calibri"/>
                <a:cs typeface="Calibri"/>
                <a:sym typeface="Calibri"/>
              </a:rPr>
              <a:t>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1800" strike="noStrike">
                <a:solidFill>
                  <a:srgbClr val="000000"/>
                </a:solidFill>
                <a:latin typeface="Calibri"/>
                <a:ea typeface="Calibri"/>
                <a:cs typeface="Calibri"/>
                <a:sym typeface="Calibri"/>
              </a:rPr>
              <a:t>CAFE</a:t>
            </a:r>
            <a:r>
              <a:rPr b="1" baseline="-25000" lang="es-ES" sz="1800" strike="noStrike">
                <a:solidFill>
                  <a:srgbClr val="000000"/>
                </a:solidFill>
                <a:latin typeface="Calibri"/>
                <a:ea typeface="Calibri"/>
                <a:cs typeface="Calibri"/>
                <a:sym typeface="Calibri"/>
              </a:rPr>
              <a:t>16</a:t>
            </a:r>
            <a:r>
              <a:rPr lang="es-ES" sz="1800" strike="noStrike">
                <a:solidFill>
                  <a:srgbClr val="000000"/>
                </a:solidFill>
                <a:latin typeface="Calibri"/>
                <a:ea typeface="Calibri"/>
                <a:cs typeface="Calibri"/>
                <a:sym typeface="Calibri"/>
              </a:rPr>
              <a:t>=</a:t>
            </a:r>
            <a:r>
              <a:rPr b="1" lang="es-ES" sz="1800" strike="noStrike">
                <a:solidFill>
                  <a:srgbClr val="000000"/>
                </a:solidFill>
                <a:latin typeface="Calibri"/>
                <a:ea typeface="Calibri"/>
                <a:cs typeface="Calibri"/>
                <a:sym typeface="Calibri"/>
              </a:rPr>
              <a:t>1100 1010 1111 1110</a:t>
            </a:r>
            <a:r>
              <a:rPr b="1" baseline="-25000" lang="es-ES" sz="1800" strike="noStrike">
                <a:solidFill>
                  <a:srgbClr val="000000"/>
                </a:solidFill>
                <a:latin typeface="Calibri"/>
                <a:ea typeface="Calibri"/>
                <a:cs typeface="Calibri"/>
                <a:sym typeface="Calibri"/>
              </a:rPr>
              <a:t>2</a:t>
            </a:r>
            <a:endParaRPr sz="1800">
              <a:solidFill>
                <a:schemeClr val="dk1"/>
              </a:solidFill>
              <a:latin typeface="Arial"/>
              <a:ea typeface="Arial"/>
              <a:cs typeface="Arial"/>
              <a:sym typeface="Arial"/>
            </a:endParaRPr>
          </a:p>
        </p:txBody>
      </p:sp>
      <p:cxnSp>
        <p:nvCxnSpPr>
          <p:cNvPr id="152" name="Google Shape;152;p5"/>
          <p:cNvCxnSpPr/>
          <p:nvPr/>
        </p:nvCxnSpPr>
        <p:spPr>
          <a:xfrm rot="10800000">
            <a:off x="1524960" y="3456000"/>
            <a:ext cx="635040" cy="0"/>
          </a:xfrm>
          <a:prstGeom prst="straightConnector1">
            <a:avLst/>
          </a:prstGeom>
          <a:noFill/>
          <a:ln cap="flat" cmpd="sng" w="12600">
            <a:solidFill>
              <a:srgbClr val="993366"/>
            </a:solidFill>
            <a:prstDash val="solid"/>
            <a:round/>
            <a:headEnd len="med" w="med" type="oval"/>
            <a:tailEnd len="med" w="med" type="stealth"/>
          </a:ln>
        </p:spPr>
      </p:cxnSp>
      <p:cxnSp>
        <p:nvCxnSpPr>
          <p:cNvPr id="153" name="Google Shape;153;p5"/>
          <p:cNvCxnSpPr/>
          <p:nvPr/>
        </p:nvCxnSpPr>
        <p:spPr>
          <a:xfrm rot="10800000">
            <a:off x="576000" y="2376000"/>
            <a:ext cx="936000" cy="1080000"/>
          </a:xfrm>
          <a:prstGeom prst="straightConnector1">
            <a:avLst/>
          </a:prstGeom>
          <a:noFill/>
          <a:ln cap="flat" cmpd="sng" w="12600">
            <a:solidFill>
              <a:srgbClr val="993366"/>
            </a:solidFill>
            <a:prstDash val="solid"/>
            <a:round/>
            <a:headEnd len="med" w="med" type="oval"/>
            <a:tailEnd len="med" w="med" type="stealth"/>
          </a:ln>
        </p:spPr>
      </p:cxnSp>
      <p:cxnSp>
        <p:nvCxnSpPr>
          <p:cNvPr id="154" name="Google Shape;154;p5"/>
          <p:cNvCxnSpPr/>
          <p:nvPr/>
        </p:nvCxnSpPr>
        <p:spPr>
          <a:xfrm flipH="1">
            <a:off x="4608000" y="2664000"/>
            <a:ext cx="576000" cy="432000"/>
          </a:xfrm>
          <a:prstGeom prst="straightConnector1">
            <a:avLst/>
          </a:prstGeom>
          <a:noFill/>
          <a:ln cap="flat" cmpd="sng" w="12600">
            <a:solidFill>
              <a:srgbClr val="993366"/>
            </a:solidFill>
            <a:prstDash val="solid"/>
            <a:round/>
            <a:headEnd len="med" w="med" type="oval"/>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numeración</a:t>
            </a:r>
            <a:endParaRPr sz="1800">
              <a:solidFill>
                <a:schemeClr val="dk1"/>
              </a:solidFill>
              <a:latin typeface="Arial"/>
              <a:ea typeface="Arial"/>
              <a:cs typeface="Arial"/>
              <a:sym typeface="Arial"/>
            </a:endParaRPr>
          </a:p>
        </p:txBody>
      </p:sp>
      <p:sp>
        <p:nvSpPr>
          <p:cNvPr id="160" name="Google Shape;160;p6"/>
          <p:cNvSpPr/>
          <p:nvPr/>
        </p:nvSpPr>
        <p:spPr>
          <a:xfrm>
            <a:off x="483120" y="1584000"/>
            <a:ext cx="8228880" cy="4525200"/>
          </a:xfrm>
          <a:prstGeom prst="rect">
            <a:avLst/>
          </a:prstGeom>
          <a:noFill/>
          <a:ln>
            <a:noFill/>
          </a:ln>
        </p:spPr>
        <p:txBody>
          <a:bodyPr anchorCtr="0" anchor="t" bIns="45000" lIns="90000" spcFirstLastPara="1" rIns="90000" wrap="square" tIns="45000">
            <a:noAutofit/>
          </a:bodyPr>
          <a:lstStyle/>
          <a:p>
            <a:pPr indent="-203200" lvl="0" marL="0" marR="0" rtl="0" algn="l">
              <a:lnSpc>
                <a:spcPct val="100000"/>
              </a:lnSpc>
              <a:spcBef>
                <a:spcPts val="0"/>
              </a:spcBef>
              <a:spcAft>
                <a:spcPts val="0"/>
              </a:spcAft>
              <a:buClr>
                <a:srgbClr val="000000"/>
              </a:buClr>
              <a:buSzPts val="3200"/>
              <a:buFont typeface="Arial"/>
              <a:buChar char="•"/>
            </a:pPr>
            <a:r>
              <a:rPr lang="es-ES" sz="3200" strike="noStrike">
                <a:solidFill>
                  <a:srgbClr val="000000"/>
                </a:solidFill>
                <a:latin typeface="Calibri"/>
                <a:ea typeface="Calibri"/>
                <a:cs typeface="Calibri"/>
                <a:sym typeface="Calibri"/>
              </a:rPr>
              <a:t>Binario: </a:t>
            </a:r>
            <a:r>
              <a:rPr b="1" lang="es-ES" sz="3200" strike="noStrike">
                <a:solidFill>
                  <a:srgbClr val="007826"/>
                </a:solidFill>
                <a:latin typeface="Calibri"/>
                <a:ea typeface="Calibri"/>
                <a:cs typeface="Calibri"/>
                <a:sym typeface="Calibri"/>
              </a:rPr>
              <a:t>10011001</a:t>
            </a:r>
            <a:endParaRPr sz="1800">
              <a:solidFill>
                <a:schemeClr val="dk1"/>
              </a:solidFill>
              <a:latin typeface="Arial"/>
              <a:ea typeface="Arial"/>
              <a:cs typeface="Arial"/>
              <a:sym typeface="Arial"/>
            </a:endParaRPr>
          </a:p>
          <a:p>
            <a:pPr indent="-203200" lvl="0" marL="0" marR="0" rtl="0" algn="l">
              <a:lnSpc>
                <a:spcPct val="100000"/>
              </a:lnSpc>
              <a:spcBef>
                <a:spcPts val="0"/>
              </a:spcBef>
              <a:spcAft>
                <a:spcPts val="0"/>
              </a:spcAft>
              <a:buClr>
                <a:srgbClr val="000000"/>
              </a:buClr>
              <a:buSzPts val="3200"/>
              <a:buFont typeface="Arial"/>
              <a:buChar char="•"/>
            </a:pPr>
            <a:r>
              <a:rPr lang="es-ES" sz="3200" strike="noStrike">
                <a:solidFill>
                  <a:srgbClr val="000000"/>
                </a:solidFill>
                <a:latin typeface="Calibri"/>
                <a:ea typeface="Calibri"/>
                <a:cs typeface="Calibri"/>
                <a:sym typeface="Calibri"/>
              </a:rPr>
              <a:t>Hexadecimal: </a:t>
            </a:r>
            <a:r>
              <a:rPr b="1" lang="es-ES" sz="3200" strike="noStrike">
                <a:solidFill>
                  <a:srgbClr val="007826"/>
                </a:solidFill>
                <a:latin typeface="Calibri"/>
                <a:ea typeface="Calibri"/>
                <a:cs typeface="Calibri"/>
                <a:sym typeface="Calibri"/>
              </a:rPr>
              <a:t>F3D2</a:t>
            </a:r>
            <a:endParaRPr sz="1800">
              <a:solidFill>
                <a:schemeClr val="dk1"/>
              </a:solidFill>
              <a:latin typeface="Arial"/>
              <a:ea typeface="Arial"/>
              <a:cs typeface="Arial"/>
              <a:sym typeface="Arial"/>
            </a:endParaRPr>
          </a:p>
          <a:p>
            <a:pPr indent="-177800" lvl="1" marL="457200" marR="0" rtl="0" algn="l">
              <a:lnSpc>
                <a:spcPct val="100000"/>
              </a:lnSpc>
              <a:spcBef>
                <a:spcPts val="0"/>
              </a:spcBef>
              <a:spcAft>
                <a:spcPts val="0"/>
              </a:spcAft>
              <a:buClr>
                <a:srgbClr val="007826"/>
              </a:buClr>
              <a:buSzPts val="2800"/>
              <a:buFont typeface="Noto Sans Symbols"/>
              <a:buChar char="▪"/>
            </a:pPr>
            <a:r>
              <a:rPr b="1" i="0" lang="es-ES" sz="2800" u="none" cap="none" strike="noStrike">
                <a:solidFill>
                  <a:srgbClr val="007826"/>
                </a:solidFill>
                <a:latin typeface="Calibri"/>
                <a:ea typeface="Calibri"/>
                <a:cs typeface="Calibri"/>
                <a:sym typeface="Calibri"/>
              </a:rPr>
              <a:t>0xF23A</a:t>
            </a:r>
            <a:endParaRPr b="0" i="0" sz="1800" u="none" cap="none" strike="noStrike">
              <a:solidFill>
                <a:schemeClr val="dk1"/>
              </a:solidFill>
              <a:latin typeface="Arial"/>
              <a:ea typeface="Arial"/>
              <a:cs typeface="Arial"/>
              <a:sym typeface="Arial"/>
            </a:endParaRPr>
          </a:p>
          <a:p>
            <a:pPr indent="-177800" lvl="1" marL="457200" marR="0" rtl="0" algn="l">
              <a:lnSpc>
                <a:spcPct val="100000"/>
              </a:lnSpc>
              <a:spcBef>
                <a:spcPts val="0"/>
              </a:spcBef>
              <a:spcAft>
                <a:spcPts val="0"/>
              </a:spcAft>
              <a:buClr>
                <a:srgbClr val="007826"/>
              </a:buClr>
              <a:buSzPts val="2800"/>
              <a:buFont typeface="Noto Sans Symbols"/>
              <a:buChar char="▪"/>
            </a:pPr>
            <a:r>
              <a:rPr b="1" i="0" lang="es-ES" sz="2800" u="none" cap="none" strike="noStrike">
                <a:solidFill>
                  <a:srgbClr val="007826"/>
                </a:solidFill>
                <a:latin typeface="Calibri"/>
                <a:ea typeface="Calibri"/>
                <a:cs typeface="Calibri"/>
                <a:sym typeface="Calibri"/>
              </a:rPr>
              <a:t>&amp;hC017</a:t>
            </a:r>
            <a:r>
              <a:rPr b="0" i="0" lang="es-ES" sz="2800" u="none" cap="none" strike="noStrike">
                <a:solidFill>
                  <a:srgbClr val="000000"/>
                </a:solidFill>
                <a:latin typeface="Calibri"/>
                <a:ea typeface="Calibri"/>
                <a:cs typeface="Calibri"/>
                <a:sym typeface="Calibri"/>
              </a:rPr>
              <a:t> o </a:t>
            </a:r>
            <a:r>
              <a:rPr b="1" i="0" lang="es-ES" sz="2800" u="none" cap="none" strike="noStrike">
                <a:solidFill>
                  <a:srgbClr val="007826"/>
                </a:solidFill>
                <a:latin typeface="Calibri"/>
                <a:ea typeface="Calibri"/>
                <a:cs typeface="Calibri"/>
                <a:sym typeface="Calibri"/>
              </a:rPr>
              <a:t>C017h</a:t>
            </a:r>
            <a:endParaRPr b="0" i="0" sz="1800" u="none" cap="none" strike="noStrike">
              <a:solidFill>
                <a:schemeClr val="dk1"/>
              </a:solidFill>
              <a:latin typeface="Arial"/>
              <a:ea typeface="Arial"/>
              <a:cs typeface="Arial"/>
              <a:sym typeface="Arial"/>
            </a:endParaRPr>
          </a:p>
          <a:p>
            <a:pPr indent="-177800" lvl="1" marL="457200" marR="0" rtl="0" algn="l">
              <a:lnSpc>
                <a:spcPct val="100000"/>
              </a:lnSpc>
              <a:spcBef>
                <a:spcPts val="0"/>
              </a:spcBef>
              <a:spcAft>
                <a:spcPts val="0"/>
              </a:spcAft>
              <a:buClr>
                <a:srgbClr val="007826"/>
              </a:buClr>
              <a:buSzPts val="2800"/>
              <a:buFont typeface="Noto Sans Symbols"/>
              <a:buChar char="▪"/>
            </a:pPr>
            <a:r>
              <a:rPr b="1" i="0" lang="es-ES" sz="2800" u="none" cap="none" strike="noStrike">
                <a:solidFill>
                  <a:srgbClr val="007826"/>
                </a:solidFill>
                <a:latin typeface="Calibri"/>
                <a:ea typeface="Calibri"/>
                <a:cs typeface="Calibri"/>
                <a:sym typeface="Calibri"/>
              </a:rPr>
              <a:t>#FF007E</a:t>
            </a:r>
            <a:r>
              <a:rPr b="0" i="0" lang="es-ES" sz="2800" u="none" cap="none" strike="noStrike">
                <a:solidFill>
                  <a:srgbClr val="000000"/>
                </a:solidFill>
                <a:latin typeface="Calibri"/>
                <a:ea typeface="Calibri"/>
                <a:cs typeface="Calibri"/>
                <a:sym typeface="Calibri"/>
              </a:rPr>
              <a:t> (color HTML o CSS)</a:t>
            </a:r>
            <a:endParaRPr b="0" i="0" sz="1800" u="none" cap="none" strike="noStrike">
              <a:solidFill>
                <a:schemeClr val="dk1"/>
              </a:solidFill>
              <a:latin typeface="Arial"/>
              <a:ea typeface="Arial"/>
              <a:cs typeface="Arial"/>
              <a:sym typeface="Arial"/>
            </a:endParaRPr>
          </a:p>
          <a:p>
            <a:pPr indent="-177800" lvl="1" marL="457200" marR="0" rtl="0" algn="l">
              <a:lnSpc>
                <a:spcPct val="100000"/>
              </a:lnSpc>
              <a:spcBef>
                <a:spcPts val="0"/>
              </a:spcBef>
              <a:spcAft>
                <a:spcPts val="0"/>
              </a:spcAft>
              <a:buClr>
                <a:srgbClr val="007826"/>
              </a:buClr>
              <a:buSzPts val="2800"/>
              <a:buFont typeface="Noto Sans Symbols"/>
              <a:buChar char="▪"/>
            </a:pPr>
            <a:r>
              <a:rPr b="1" i="0" lang="es-ES" sz="2800" u="none" cap="none" strike="noStrike">
                <a:solidFill>
                  <a:srgbClr val="007826"/>
                </a:solidFill>
                <a:latin typeface="Calibri"/>
                <a:ea typeface="Calibri"/>
                <a:cs typeface="Calibri"/>
                <a:sym typeface="Calibri"/>
              </a:rPr>
              <a:t>%20</a:t>
            </a:r>
            <a:r>
              <a:rPr b="0" i="0" lang="es-ES" sz="2800" u="none" cap="none" strike="noStrike">
                <a:solidFill>
                  <a:srgbClr val="000000"/>
                </a:solidFill>
                <a:latin typeface="Calibri"/>
                <a:ea typeface="Calibri"/>
                <a:cs typeface="Calibri"/>
                <a:sym typeface="Calibri"/>
              </a:rPr>
              <a:t> (espacio en blanco en una URI – identificador uniforme de recursos, p.e. una </a:t>
            </a:r>
            <a:r>
              <a:rPr b="0" i="1" lang="es-ES" sz="2800" u="none" cap="none" strike="noStrike">
                <a:solidFill>
                  <a:srgbClr val="000000"/>
                </a:solidFill>
                <a:latin typeface="Calibri"/>
                <a:ea typeface="Calibri"/>
                <a:cs typeface="Calibri"/>
                <a:sym typeface="Calibri"/>
              </a:rPr>
              <a:t>URL</a:t>
            </a:r>
            <a:r>
              <a:rPr b="0" i="0" lang="es-ES" sz="2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Arial"/>
              <a:ea typeface="Arial"/>
              <a:cs typeface="Arial"/>
              <a:sym typeface="Arial"/>
            </a:endParaRPr>
          </a:p>
          <a:p>
            <a:pPr indent="-177800" lvl="1" marL="457200" marR="0" rtl="0" algn="l">
              <a:lnSpc>
                <a:spcPct val="100000"/>
              </a:lnSpc>
              <a:spcBef>
                <a:spcPts val="0"/>
              </a:spcBef>
              <a:spcAft>
                <a:spcPts val="0"/>
              </a:spcAft>
              <a:buClr>
                <a:srgbClr val="007826"/>
              </a:buClr>
              <a:buSzPts val="2800"/>
              <a:buFont typeface="Noto Sans Symbols"/>
              <a:buChar char="▪"/>
            </a:pPr>
            <a:r>
              <a:rPr b="1" i="0" lang="es-ES" sz="2800" u="none" cap="none" strike="noStrike">
                <a:solidFill>
                  <a:srgbClr val="007826"/>
                </a:solidFill>
                <a:latin typeface="Calibri"/>
                <a:ea typeface="Calibri"/>
                <a:cs typeface="Calibri"/>
                <a:sym typeface="Calibri"/>
              </a:rPr>
              <a:t>&amp;#x2019</a:t>
            </a:r>
            <a:r>
              <a:rPr b="0" i="0" lang="es-ES" sz="2800" u="none" cap="none" strike="noStrike">
                <a:solidFill>
                  <a:srgbClr val="000000"/>
                </a:solidFill>
                <a:latin typeface="Calibri"/>
                <a:ea typeface="Calibri"/>
                <a:cs typeface="Calibri"/>
                <a:sym typeface="Calibri"/>
              </a:rPr>
              <a:t> carácter </a:t>
            </a:r>
            <a:r>
              <a:rPr b="0" i="1" lang="es-ES" sz="2800" u="none" cap="none" strike="noStrike">
                <a:solidFill>
                  <a:srgbClr val="000000"/>
                </a:solidFill>
                <a:latin typeface="Calibri"/>
                <a:ea typeface="Calibri"/>
                <a:cs typeface="Calibri"/>
                <a:sym typeface="Calibri"/>
              </a:rPr>
              <a:t>Unicode</a:t>
            </a:r>
            <a:r>
              <a:rPr b="0" i="0" lang="es-ES" sz="2800" u="none" cap="none" strike="noStrike">
                <a:solidFill>
                  <a:srgbClr val="000000"/>
                </a:solidFill>
                <a:latin typeface="Calibri"/>
                <a:ea typeface="Calibri"/>
                <a:cs typeface="Calibri"/>
                <a:sym typeface="Calibri"/>
              </a:rPr>
              <a:t> en archivo XML</a:t>
            </a:r>
            <a:endParaRPr b="0" i="0" sz="1800" u="none" cap="none" strike="noStrike">
              <a:solidFill>
                <a:schemeClr val="dk1"/>
              </a:solidFill>
              <a:latin typeface="Arial"/>
              <a:ea typeface="Arial"/>
              <a:cs typeface="Arial"/>
              <a:sym typeface="Arial"/>
            </a:endParaRPr>
          </a:p>
          <a:p>
            <a:pPr indent="-177800" lvl="1" marL="457200" marR="0" rtl="0" algn="l">
              <a:lnSpc>
                <a:spcPct val="100000"/>
              </a:lnSpc>
              <a:spcBef>
                <a:spcPts val="0"/>
              </a:spcBef>
              <a:spcAft>
                <a:spcPts val="0"/>
              </a:spcAft>
              <a:buClr>
                <a:srgbClr val="007826"/>
              </a:buClr>
              <a:buSzPts val="2800"/>
              <a:buFont typeface="Noto Sans Symbols"/>
              <a:buChar char="▪"/>
            </a:pPr>
            <a:r>
              <a:rPr b="1" i="0" lang="es-ES" sz="2800" u="none" cap="none" strike="noStrike">
                <a:solidFill>
                  <a:srgbClr val="007826"/>
                </a:solidFill>
                <a:latin typeface="Calibri"/>
                <a:ea typeface="Calibri"/>
                <a:cs typeface="Calibri"/>
                <a:sym typeface="Calibri"/>
              </a:rPr>
              <a:t>U+20AC</a:t>
            </a:r>
            <a:r>
              <a:rPr b="0" i="0" lang="es-ES" sz="2800" u="none" cap="none" strike="noStrike">
                <a:solidFill>
                  <a:srgbClr val="000000"/>
                </a:solidFill>
                <a:latin typeface="Calibri"/>
                <a:ea typeface="Calibri"/>
                <a:cs typeface="Calibri"/>
                <a:sym typeface="Calibri"/>
              </a:rPr>
              <a:t> carácter </a:t>
            </a:r>
            <a:r>
              <a:rPr b="0" i="1" lang="es-ES" sz="2800" u="none" cap="none" strike="noStrike">
                <a:solidFill>
                  <a:srgbClr val="000000"/>
                </a:solidFill>
                <a:latin typeface="Calibri"/>
                <a:ea typeface="Calibri"/>
                <a:cs typeface="Calibri"/>
                <a:sym typeface="Calibri"/>
              </a:rPr>
              <a:t>Unicode</a:t>
            </a:r>
            <a:r>
              <a:rPr b="0" i="0" lang="es-ES" sz="2800" u="none" cap="none" strike="noStrike">
                <a:solidFill>
                  <a:srgbClr val="000000"/>
                </a:solidFill>
                <a:latin typeface="Calibri"/>
                <a:ea typeface="Calibri"/>
                <a:cs typeface="Calibri"/>
                <a:sym typeface="Calibri"/>
              </a:rPr>
              <a:t> del símbolo </a:t>
            </a:r>
            <a:r>
              <a:rPr b="0" i="1" lang="es-ES" sz="2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1800">
              <a:solidFill>
                <a:schemeClr val="dk1"/>
              </a:solidFill>
              <a:latin typeface="Arial"/>
              <a:ea typeface="Arial"/>
              <a:cs typeface="Arial"/>
              <a:sym typeface="Arial"/>
            </a:endParaRPr>
          </a:p>
        </p:txBody>
      </p:sp>
      <p:sp>
        <p:nvSpPr>
          <p:cNvPr id="166" name="Google Shape;166;p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203200" lvl="0" marL="0" marR="0" rtl="0" algn="just">
              <a:lnSpc>
                <a:spcPct val="100000"/>
              </a:lnSpc>
              <a:spcBef>
                <a:spcPts val="0"/>
              </a:spcBef>
              <a:spcAft>
                <a:spcPts val="0"/>
              </a:spcAft>
              <a:buClr>
                <a:srgbClr val="000000"/>
              </a:buClr>
              <a:buSzPts val="3200"/>
              <a:buFont typeface="Arial"/>
              <a:buChar char="•"/>
            </a:pPr>
            <a:r>
              <a:rPr lang="es-ES" sz="3200" strike="noStrike">
                <a:solidFill>
                  <a:srgbClr val="000000"/>
                </a:solidFill>
                <a:latin typeface="Calibri"/>
                <a:ea typeface="Calibri"/>
                <a:cs typeface="Calibri"/>
                <a:sym typeface="Calibri"/>
              </a:rPr>
              <a:t>La </a:t>
            </a:r>
            <a:r>
              <a:rPr b="1" lang="es-ES" sz="3200" strike="noStrike">
                <a:solidFill>
                  <a:srgbClr val="000000"/>
                </a:solidFill>
                <a:latin typeface="Calibri"/>
                <a:ea typeface="Calibri"/>
                <a:cs typeface="Calibri"/>
                <a:sym typeface="Calibri"/>
              </a:rPr>
              <a:t>codificación de caracteres</a:t>
            </a:r>
            <a:r>
              <a:rPr lang="es-ES" sz="3200" strike="noStrike">
                <a:solidFill>
                  <a:srgbClr val="000000"/>
                </a:solidFill>
                <a:latin typeface="Calibri"/>
                <a:ea typeface="Calibri"/>
                <a:cs typeface="Calibri"/>
                <a:sym typeface="Calibri"/>
              </a:rPr>
              <a:t> es el </a:t>
            </a:r>
            <a:r>
              <a:rPr lang="es-ES" sz="3200" u="sng" strike="noStrike">
                <a:solidFill>
                  <a:srgbClr val="0000FF"/>
                </a:solidFill>
                <a:latin typeface="Calibri"/>
                <a:ea typeface="Calibri"/>
                <a:cs typeface="Calibri"/>
                <a:sym typeface="Calibri"/>
              </a:rPr>
              <a:t>método</a:t>
            </a:r>
            <a:r>
              <a:rPr lang="es-ES" sz="3200" strike="noStrike">
                <a:solidFill>
                  <a:srgbClr val="000000"/>
                </a:solidFill>
                <a:latin typeface="Calibri"/>
                <a:ea typeface="Calibri"/>
                <a:cs typeface="Calibri"/>
                <a:sym typeface="Calibri"/>
              </a:rPr>
              <a:t> que permite convertir un </a:t>
            </a:r>
            <a:r>
              <a:rPr lang="es-ES" sz="3200" u="sng" strike="noStrike">
                <a:solidFill>
                  <a:srgbClr val="0000FF"/>
                </a:solidFill>
                <a:latin typeface="Calibri"/>
                <a:ea typeface="Calibri"/>
                <a:cs typeface="Calibri"/>
                <a:sym typeface="Calibri"/>
              </a:rPr>
              <a:t>carácter</a:t>
            </a:r>
            <a:r>
              <a:rPr lang="es-ES" sz="3200" strike="noStrike">
                <a:solidFill>
                  <a:srgbClr val="000000"/>
                </a:solidFill>
                <a:latin typeface="Calibri"/>
                <a:ea typeface="Calibri"/>
                <a:cs typeface="Calibri"/>
                <a:sym typeface="Calibri"/>
              </a:rPr>
              <a:t> de un </a:t>
            </a:r>
            <a:r>
              <a:rPr lang="es-ES" sz="3200" u="sng" strike="noStrike">
                <a:solidFill>
                  <a:srgbClr val="0000FF"/>
                </a:solidFill>
                <a:latin typeface="Calibri"/>
                <a:ea typeface="Calibri"/>
                <a:cs typeface="Calibri"/>
                <a:sym typeface="Calibri"/>
              </a:rPr>
              <a:t>lenguaje natural</a:t>
            </a:r>
            <a:r>
              <a:rPr lang="es-ES" sz="3200" strike="noStrike">
                <a:solidFill>
                  <a:srgbClr val="000000"/>
                </a:solidFill>
                <a:latin typeface="Calibri"/>
                <a:ea typeface="Calibri"/>
                <a:cs typeface="Calibri"/>
                <a:sym typeface="Calibri"/>
              </a:rPr>
              <a:t> (</a:t>
            </a:r>
            <a:r>
              <a:rPr lang="es-ES" sz="3200" u="sng" strike="noStrike">
                <a:solidFill>
                  <a:srgbClr val="0000FF"/>
                </a:solidFill>
                <a:latin typeface="Calibri"/>
                <a:ea typeface="Calibri"/>
                <a:cs typeface="Calibri"/>
                <a:sym typeface="Calibri"/>
              </a:rPr>
              <a:t>alfabeto</a:t>
            </a:r>
            <a:r>
              <a:rPr lang="es-ES" sz="3200" strike="noStrike">
                <a:solidFill>
                  <a:srgbClr val="000000"/>
                </a:solidFill>
                <a:latin typeface="Calibri"/>
                <a:ea typeface="Calibri"/>
                <a:cs typeface="Calibri"/>
                <a:sym typeface="Calibri"/>
              </a:rPr>
              <a:t>) en un símbolo de otro sistema de representación, como un número o una secuencia de pulsos eléctricos en un sistema electrónico, aplicando normas o reglas de codificación.</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1800">
              <a:solidFill>
                <a:schemeClr val="dk1"/>
              </a:solidFill>
              <a:latin typeface="Arial"/>
              <a:ea typeface="Arial"/>
              <a:cs typeface="Arial"/>
              <a:sym typeface="Arial"/>
            </a:endParaRPr>
          </a:p>
        </p:txBody>
      </p:sp>
      <p:sp>
        <p:nvSpPr>
          <p:cNvPr id="172" name="Google Shape;172;p8"/>
          <p:cNvSpPr/>
          <p:nvPr/>
        </p:nvSpPr>
        <p:spPr>
          <a:xfrm>
            <a:off x="457200" y="1340640"/>
            <a:ext cx="8228880" cy="478476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s-ES" sz="1800" strike="noStrike">
                <a:solidFill>
                  <a:srgbClr val="000000"/>
                </a:solidFill>
                <a:latin typeface="Calibri"/>
                <a:ea typeface="Calibri"/>
                <a:cs typeface="Calibri"/>
                <a:sym typeface="Calibri"/>
              </a:rPr>
              <a:t>Los sistemas de codificación definen, mediante normas, la forma en la que se codifica un carácter dado en un símbolo en otro sistema de representación. Ejemplos de esto son el </a:t>
            </a:r>
            <a:r>
              <a:rPr lang="es-ES" sz="1800" u="sng" strike="noStrike">
                <a:solidFill>
                  <a:srgbClr val="0000FF"/>
                </a:solidFill>
                <a:latin typeface="Calibri"/>
                <a:ea typeface="Calibri"/>
                <a:cs typeface="Calibri"/>
                <a:sym typeface="Calibri"/>
              </a:rPr>
              <a:t>código Morse</a:t>
            </a:r>
            <a:r>
              <a:rPr lang="es-ES" sz="1800" strike="noStrike">
                <a:solidFill>
                  <a:srgbClr val="000000"/>
                </a:solidFill>
                <a:latin typeface="Calibri"/>
                <a:ea typeface="Calibri"/>
                <a:cs typeface="Calibri"/>
                <a:sym typeface="Calibri"/>
              </a:rPr>
              <a:t>, la norma </a:t>
            </a:r>
            <a:r>
              <a:rPr lang="es-ES" sz="1800" u="sng" strike="noStrike">
                <a:solidFill>
                  <a:srgbClr val="0000FF"/>
                </a:solidFill>
                <a:latin typeface="Calibri"/>
                <a:ea typeface="Calibri"/>
                <a:cs typeface="Calibri"/>
                <a:sym typeface="Calibri"/>
              </a:rPr>
              <a:t>ASCII</a:t>
            </a:r>
            <a:r>
              <a:rPr lang="es-ES" sz="1800" strike="noStrike">
                <a:solidFill>
                  <a:srgbClr val="000000"/>
                </a:solidFill>
                <a:latin typeface="Calibri"/>
                <a:ea typeface="Calibri"/>
                <a:cs typeface="Calibri"/>
                <a:sym typeface="Calibri"/>
              </a:rPr>
              <a:t> o la </a:t>
            </a:r>
            <a:r>
              <a:rPr lang="es-ES" sz="1800" u="sng" strike="noStrike">
                <a:solidFill>
                  <a:srgbClr val="0000FF"/>
                </a:solidFill>
                <a:latin typeface="Calibri"/>
                <a:ea typeface="Calibri"/>
                <a:cs typeface="Calibri"/>
                <a:sym typeface="Calibri"/>
              </a:rPr>
              <a:t>UTF-8</a:t>
            </a:r>
            <a:r>
              <a:rPr lang="es-ES" sz="1800" strike="noStrike">
                <a:solidFill>
                  <a:srgbClr val="000000"/>
                </a:solidFill>
                <a:latin typeface="Calibri"/>
                <a:ea typeface="Calibri"/>
                <a:cs typeface="Calibri"/>
                <a:sym typeface="Calibri"/>
              </a:rPr>
              <a:t>, entre otros.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s-ES" sz="1800" strike="noStrike">
                <a:solidFill>
                  <a:srgbClr val="000000"/>
                </a:solidFill>
                <a:latin typeface="Calibri"/>
                <a:ea typeface="Calibri"/>
                <a:cs typeface="Calibri"/>
                <a:sym typeface="Calibri"/>
              </a:rPr>
              <a:t>ASCII</a:t>
            </a:r>
            <a:endParaRPr sz="1800">
              <a:solidFill>
                <a:schemeClr val="dk1"/>
              </a:solidFill>
              <a:latin typeface="Arial"/>
              <a:ea typeface="Arial"/>
              <a:cs typeface="Arial"/>
              <a:sym typeface="Arial"/>
            </a:endParaRPr>
          </a:p>
          <a:p>
            <a:pPr indent="-114300" lvl="0" marL="0" marR="0" rtl="0" algn="just">
              <a:lnSpc>
                <a:spcPct val="100000"/>
              </a:lnSpc>
              <a:spcBef>
                <a:spcPts val="0"/>
              </a:spcBef>
              <a:spcAft>
                <a:spcPts val="0"/>
              </a:spcAft>
              <a:buClr>
                <a:srgbClr val="000000"/>
              </a:buClr>
              <a:buSzPts val="1800"/>
              <a:buFont typeface="Arial"/>
              <a:buChar char="•"/>
            </a:pPr>
            <a:r>
              <a:rPr lang="es-ES" sz="1800" strike="noStrike">
                <a:solidFill>
                  <a:srgbClr val="000000"/>
                </a:solidFill>
                <a:latin typeface="Calibri"/>
                <a:ea typeface="Calibri"/>
                <a:cs typeface="Calibri"/>
                <a:sym typeface="Calibri"/>
              </a:rPr>
              <a:t>Por estar íntimamente ligado al octeto (y por consiguiente a los enteros que van del 0 al 127), el problema que presenta es que no puede codificar más que 128 símbolos diferentes (128 es el número total de diferentes configuraciones que se pueden conseguir con 7 dígitos binarios o digitales (</a:t>
            </a:r>
            <a:r>
              <a:rPr i="1" lang="es-ES" sz="1800" strike="noStrike">
                <a:solidFill>
                  <a:srgbClr val="000000"/>
                </a:solidFill>
                <a:latin typeface="Calibri"/>
                <a:ea typeface="Calibri"/>
                <a:cs typeface="Calibri"/>
                <a:sym typeface="Calibri"/>
              </a:rPr>
              <a:t>0000000, 0000001,..., 1111111</a:t>
            </a:r>
            <a:r>
              <a:rPr lang="es-ES" sz="1800" strike="noStrike">
                <a:solidFill>
                  <a:srgbClr val="000000"/>
                </a:solidFill>
                <a:latin typeface="Calibri"/>
                <a:ea typeface="Calibri"/>
                <a:cs typeface="Calibri"/>
                <a:sym typeface="Calibri"/>
              </a:rPr>
              <a:t>), usando el octavo dígito de cada octeto (</a:t>
            </a:r>
            <a:r>
              <a:rPr lang="es-ES" sz="1800" u="sng" strike="noStrike">
                <a:solidFill>
                  <a:srgbClr val="0000FF"/>
                </a:solidFill>
                <a:latin typeface="Calibri"/>
                <a:ea typeface="Calibri"/>
                <a:cs typeface="Calibri"/>
                <a:sym typeface="Calibri"/>
              </a:rPr>
              <a:t>bit o dígito de paridad</a:t>
            </a:r>
            <a:r>
              <a:rPr lang="es-ES" sz="1800" strike="noStrike">
                <a:solidFill>
                  <a:srgbClr val="000000"/>
                </a:solidFill>
                <a:latin typeface="Calibri"/>
                <a:ea typeface="Calibri"/>
                <a:cs typeface="Calibri"/>
                <a:sym typeface="Calibri"/>
              </a:rPr>
              <a:t>) para detectar algún error de transmisión). Un cupo de 128 es suficiente para incluir mayúsculas y minúsculas del abecedario inglés, además de cifras, puntuación, y algunos "caracteres de control" (por ejemplo, uno que instruye a una impresora que pase a la hoja siguiente), pero el ASCII no incluye ni los caracteres acentuados ni el comienzo de interrogación que se usa en castellano, ni tantos otros símbolos (matemáticos, letras griegas,...) que son necesarios en muchos contextos.</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s-ES" sz="4400" strike="noStrike">
                <a:solidFill>
                  <a:srgbClr val="000000"/>
                </a:solidFill>
                <a:latin typeface="Calibri"/>
                <a:ea typeface="Calibri"/>
                <a:cs typeface="Calibri"/>
                <a:sym typeface="Calibri"/>
              </a:rPr>
              <a:t>Sistemas de codificación</a:t>
            </a:r>
            <a:endParaRPr sz="1800">
              <a:solidFill>
                <a:schemeClr val="dk1"/>
              </a:solidFill>
              <a:latin typeface="Arial"/>
              <a:ea typeface="Arial"/>
              <a:cs typeface="Arial"/>
              <a:sym typeface="Arial"/>
            </a:endParaRPr>
          </a:p>
        </p:txBody>
      </p:sp>
      <p:sp>
        <p:nvSpPr>
          <p:cNvPr id="178" name="Google Shape;178;p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s-ES" sz="3200" strike="noStrike">
                <a:solidFill>
                  <a:srgbClr val="000000"/>
                </a:solidFill>
                <a:latin typeface="Calibri"/>
                <a:ea typeface="Calibri"/>
                <a:cs typeface="Calibri"/>
                <a:sym typeface="Calibri"/>
              </a:rPr>
              <a:t>ASCII Extendido</a:t>
            </a:r>
            <a:endParaRPr sz="1800">
              <a:solidFill>
                <a:schemeClr val="dk1"/>
              </a:solidFill>
              <a:latin typeface="Arial"/>
              <a:ea typeface="Arial"/>
              <a:cs typeface="Arial"/>
              <a:sym typeface="Arial"/>
            </a:endParaRPr>
          </a:p>
          <a:p>
            <a:pPr indent="-177800" lvl="0" marL="0" marR="0" rtl="0" algn="just">
              <a:lnSpc>
                <a:spcPct val="100000"/>
              </a:lnSpc>
              <a:spcBef>
                <a:spcPts val="0"/>
              </a:spcBef>
              <a:spcAft>
                <a:spcPts val="0"/>
              </a:spcAft>
              <a:buClr>
                <a:srgbClr val="000000"/>
              </a:buClr>
              <a:buSzPts val="2800"/>
              <a:buFont typeface="Arial"/>
              <a:buChar char="•"/>
            </a:pPr>
            <a:r>
              <a:rPr lang="es-ES" sz="2800" strike="noStrike">
                <a:solidFill>
                  <a:srgbClr val="000000"/>
                </a:solidFill>
                <a:latin typeface="Calibri"/>
                <a:ea typeface="Calibri"/>
                <a:cs typeface="Calibri"/>
                <a:sym typeface="Calibri"/>
              </a:rPr>
              <a:t>Debido a las limitaciones del ASCII se definieron varios </a:t>
            </a:r>
            <a:r>
              <a:rPr lang="es-ES" sz="2800" u="sng" strike="noStrike">
                <a:solidFill>
                  <a:srgbClr val="0000FF"/>
                </a:solidFill>
                <a:latin typeface="Calibri"/>
                <a:ea typeface="Calibri"/>
                <a:cs typeface="Calibri"/>
                <a:sym typeface="Calibri"/>
              </a:rPr>
              <a:t>códigos de caracteres de 8 bits</a:t>
            </a:r>
            <a:r>
              <a:rPr lang="es-ES" sz="2800" strike="noStrike">
                <a:solidFill>
                  <a:srgbClr val="000000"/>
                </a:solidFill>
                <a:latin typeface="Calibri"/>
                <a:ea typeface="Calibri"/>
                <a:cs typeface="Calibri"/>
                <a:sym typeface="Calibri"/>
              </a:rPr>
              <a:t>, entre ellos el </a:t>
            </a:r>
            <a:r>
              <a:rPr lang="es-ES" sz="2800" u="sng" strike="noStrike">
                <a:solidFill>
                  <a:srgbClr val="0000FF"/>
                </a:solidFill>
                <a:latin typeface="Calibri"/>
                <a:ea typeface="Calibri"/>
                <a:cs typeface="Calibri"/>
                <a:sym typeface="Calibri"/>
              </a:rPr>
              <a:t>ASCII extendido (ANSI)</a:t>
            </a:r>
            <a:r>
              <a:rPr lang="es-ES" sz="2800" strike="noStrike">
                <a:solidFill>
                  <a:srgbClr val="000000"/>
                </a:solidFill>
                <a:latin typeface="Calibri"/>
                <a:ea typeface="Calibri"/>
                <a:cs typeface="Calibri"/>
                <a:sym typeface="Calibri"/>
              </a:rPr>
              <a:t>. Sin embargo, el problema de estos códigos de 8 bits es que cada uno de ellos se define para un conjunto de lenguas con escrituras semejantes y por tanto no dan una solución unificada a la codificación de todas las lenguas del mundo. Es decir, no son suficientes 8 bits para codificar todos los </a:t>
            </a:r>
            <a:r>
              <a:rPr lang="es-ES" sz="2800" u="sng" strike="noStrike">
                <a:solidFill>
                  <a:srgbClr val="0000FF"/>
                </a:solidFill>
                <a:latin typeface="Calibri"/>
                <a:ea typeface="Calibri"/>
                <a:cs typeface="Calibri"/>
                <a:sym typeface="Calibri"/>
              </a:rPr>
              <a:t>alfabetos y escrituras del mundo</a:t>
            </a:r>
            <a:r>
              <a:rPr lang="es-ES" sz="2800" strike="noStrike">
                <a:solidFill>
                  <a:srgbClr val="000000"/>
                </a:solidFill>
                <a:latin typeface="Calibri"/>
                <a:ea typeface="Calibri"/>
                <a:cs typeface="Calibri"/>
                <a:sym typeface="Calibri"/>
              </a:rPr>
              <a:t> parcialmente.</a:t>
            </a:r>
            <a:endParaRPr sz="16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