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60" r:id="rId5"/>
    <p:sldId id="270" r:id="rId6"/>
    <p:sldId id="267" r:id="rId7"/>
    <p:sldId id="268" r:id="rId8"/>
    <p:sldId id="269" r:id="rId9"/>
    <p:sldId id="264" r:id="rId10"/>
    <p:sldId id="265" r:id="rId11"/>
    <p:sldId id="266"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mCZ+XdtLiXoBlUQ7x767i2e8h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Martín-Sonseca Alonso" userId="044a8a39323ca9b2" providerId="LiveId" clId="{9198A2A9-7E8F-4562-9806-CFF4FF69D251}"/>
    <pc:docChg chg="undo custSel modSld">
      <pc:chgData name="Eduardo Martín-Sonseca Alonso" userId="044a8a39323ca9b2" providerId="LiveId" clId="{9198A2A9-7E8F-4562-9806-CFF4FF69D251}" dt="2022-11-01T19:43:43.495" v="82" actId="20577"/>
      <pc:docMkLst>
        <pc:docMk/>
      </pc:docMkLst>
      <pc:sldChg chg="addSp delSp modSp mod setBg">
        <pc:chgData name="Eduardo Martín-Sonseca Alonso" userId="044a8a39323ca9b2" providerId="LiveId" clId="{9198A2A9-7E8F-4562-9806-CFF4FF69D251}" dt="2022-10-31T11:28:13.326" v="25" actId="26606"/>
        <pc:sldMkLst>
          <pc:docMk/>
          <pc:sldMk cId="0" sldId="256"/>
        </pc:sldMkLst>
        <pc:spChg chg="mod">
          <ac:chgData name="Eduardo Martín-Sonseca Alonso" userId="044a8a39323ca9b2" providerId="LiveId" clId="{9198A2A9-7E8F-4562-9806-CFF4FF69D251}" dt="2022-10-31T11:28:13.326" v="25" actId="26606"/>
          <ac:spMkLst>
            <pc:docMk/>
            <pc:sldMk cId="0" sldId="256"/>
            <ac:spMk id="115" creationId="{00000000-0000-0000-0000-000000000000}"/>
          </ac:spMkLst>
        </pc:spChg>
        <pc:spChg chg="del mod">
          <ac:chgData name="Eduardo Martín-Sonseca Alonso" userId="044a8a39323ca9b2" providerId="LiveId" clId="{9198A2A9-7E8F-4562-9806-CFF4FF69D251}" dt="2022-10-31T11:28:08.580" v="24" actId="478"/>
          <ac:spMkLst>
            <pc:docMk/>
            <pc:sldMk cId="0" sldId="256"/>
            <ac:spMk id="116" creationId="{00000000-0000-0000-0000-000000000000}"/>
          </ac:spMkLst>
        </pc:spChg>
        <pc:spChg chg="add">
          <ac:chgData name="Eduardo Martín-Sonseca Alonso" userId="044a8a39323ca9b2" providerId="LiveId" clId="{9198A2A9-7E8F-4562-9806-CFF4FF69D251}" dt="2022-10-31T11:28:13.326" v="25" actId="26606"/>
          <ac:spMkLst>
            <pc:docMk/>
            <pc:sldMk cId="0" sldId="256"/>
            <ac:spMk id="117" creationId="{313BE87B-D7FD-4BF3-A7BC-511F522528C2}"/>
          </ac:spMkLst>
        </pc:spChg>
        <pc:spChg chg="add">
          <ac:chgData name="Eduardo Martín-Sonseca Alonso" userId="044a8a39323ca9b2" providerId="LiveId" clId="{9198A2A9-7E8F-4562-9806-CFF4FF69D251}" dt="2022-10-31T11:28:13.326" v="25" actId="26606"/>
          <ac:spMkLst>
            <pc:docMk/>
            <pc:sldMk cId="0" sldId="256"/>
            <ac:spMk id="122" creationId="{035A481B-C639-4892-B0EF-4D8373A9B06A}"/>
          </ac:spMkLst>
        </pc:spChg>
        <pc:spChg chg="add">
          <ac:chgData name="Eduardo Martín-Sonseca Alonso" userId="044a8a39323ca9b2" providerId="LiveId" clId="{9198A2A9-7E8F-4562-9806-CFF4FF69D251}" dt="2022-10-31T11:28:13.326" v="25" actId="26606"/>
          <ac:spMkLst>
            <pc:docMk/>
            <pc:sldMk cId="0" sldId="256"/>
            <ac:spMk id="124" creationId="{052BD58B-6284-459E-9FF4-A97F3A569074}"/>
          </ac:spMkLst>
        </pc:spChg>
        <pc:grpChg chg="add">
          <ac:chgData name="Eduardo Martín-Sonseca Alonso" userId="044a8a39323ca9b2" providerId="LiveId" clId="{9198A2A9-7E8F-4562-9806-CFF4FF69D251}" dt="2022-10-31T11:28:13.326" v="25" actId="26606"/>
          <ac:grpSpMkLst>
            <pc:docMk/>
            <pc:sldMk cId="0" sldId="256"/>
            <ac:grpSpMk id="126" creationId="{AE589C21-CEDE-4D90-AC85-6E43B68D1316}"/>
          </ac:grpSpMkLst>
        </pc:grpChg>
        <pc:picChg chg="del">
          <ac:chgData name="Eduardo Martín-Sonseca Alonso" userId="044a8a39323ca9b2" providerId="LiveId" clId="{9198A2A9-7E8F-4562-9806-CFF4FF69D251}" dt="2022-10-31T11:27:42.153" v="2" actId="478"/>
          <ac:picMkLst>
            <pc:docMk/>
            <pc:sldMk cId="0" sldId="256"/>
            <ac:picMk id="120" creationId="{8CAEE5BD-3693-F6FD-30A5-E3AC57E8F952}"/>
          </ac:picMkLst>
        </pc:picChg>
      </pc:sldChg>
      <pc:sldChg chg="addSp delSp modSp mod setBg">
        <pc:chgData name="Eduardo Martín-Sonseca Alonso" userId="044a8a39323ca9b2" providerId="LiveId" clId="{9198A2A9-7E8F-4562-9806-CFF4FF69D251}" dt="2022-11-01T19:43:43.495" v="82" actId="20577"/>
        <pc:sldMkLst>
          <pc:docMk/>
          <pc:sldMk cId="0" sldId="257"/>
        </pc:sldMkLst>
        <pc:spChg chg="mod">
          <ac:chgData name="Eduardo Martín-Sonseca Alonso" userId="044a8a39323ca9b2" providerId="LiveId" clId="{9198A2A9-7E8F-4562-9806-CFF4FF69D251}" dt="2022-11-01T19:43:43.495" v="82" actId="20577"/>
          <ac:spMkLst>
            <pc:docMk/>
            <pc:sldMk cId="0" sldId="257"/>
            <ac:spMk id="121" creationId="{00000000-0000-0000-0000-000000000000}"/>
          </ac:spMkLst>
        </pc:spChg>
        <pc:spChg chg="mod">
          <ac:chgData name="Eduardo Martín-Sonseca Alonso" userId="044a8a39323ca9b2" providerId="LiveId" clId="{9198A2A9-7E8F-4562-9806-CFF4FF69D251}" dt="2022-10-31T11:29:57.483" v="34" actId="1076"/>
          <ac:spMkLst>
            <pc:docMk/>
            <pc:sldMk cId="0" sldId="257"/>
            <ac:spMk id="122" creationId="{00000000-0000-0000-0000-000000000000}"/>
          </ac:spMkLst>
        </pc:spChg>
        <pc:spChg chg="del">
          <ac:chgData name="Eduardo Martín-Sonseca Alonso" userId="044a8a39323ca9b2" providerId="LiveId" clId="{9198A2A9-7E8F-4562-9806-CFF4FF69D251}" dt="2022-10-31T11:29:31.497" v="28" actId="26606"/>
          <ac:spMkLst>
            <pc:docMk/>
            <pc:sldMk cId="0" sldId="257"/>
            <ac:spMk id="159" creationId="{8F4E830A-06F9-4EAA-9E65-110CF2421798}"/>
          </ac:spMkLst>
        </pc:spChg>
        <pc:spChg chg="add">
          <ac:chgData name="Eduardo Martín-Sonseca Alonso" userId="044a8a39323ca9b2" providerId="LiveId" clId="{9198A2A9-7E8F-4562-9806-CFF4FF69D251}" dt="2022-10-31T11:29:31.497" v="28" actId="26606"/>
          <ac:spMkLst>
            <pc:docMk/>
            <pc:sldMk cId="0" sldId="257"/>
            <ac:spMk id="171" creationId="{8F4E830A-06F9-4EAA-9E65-110CF2421798}"/>
          </ac:spMkLst>
        </pc:spChg>
        <pc:grpChg chg="del">
          <ac:chgData name="Eduardo Martín-Sonseca Alonso" userId="044a8a39323ca9b2" providerId="LiveId" clId="{9198A2A9-7E8F-4562-9806-CFF4FF69D251}" dt="2022-10-31T11:29:31.497" v="28" actId="26606"/>
          <ac:grpSpMkLst>
            <pc:docMk/>
            <pc:sldMk cId="0" sldId="257"/>
            <ac:grpSpMk id="152" creationId="{24B32265-D526-44B2-B82E-8977DFEFB457}"/>
          </ac:grpSpMkLst>
        </pc:grpChg>
        <pc:grpChg chg="del">
          <ac:chgData name="Eduardo Martín-Sonseca Alonso" userId="044a8a39323ca9b2" providerId="LiveId" clId="{9198A2A9-7E8F-4562-9806-CFF4FF69D251}" dt="2022-10-31T11:29:31.497" v="28" actId="26606"/>
          <ac:grpSpMkLst>
            <pc:docMk/>
            <pc:sldMk cId="0" sldId="257"/>
            <ac:grpSpMk id="158" creationId="{8F1EF17D-1B70-428C-8A8A-A2C5B390E1E9}"/>
          </ac:grpSpMkLst>
        </pc:grpChg>
        <pc:grpChg chg="add">
          <ac:chgData name="Eduardo Martín-Sonseca Alonso" userId="044a8a39323ca9b2" providerId="LiveId" clId="{9198A2A9-7E8F-4562-9806-CFF4FF69D251}" dt="2022-10-31T11:29:31.497" v="28" actId="26606"/>
          <ac:grpSpMkLst>
            <pc:docMk/>
            <pc:sldMk cId="0" sldId="257"/>
            <ac:grpSpMk id="164" creationId="{8F1EF17D-1B70-428C-8A8A-A2C5B390E1E9}"/>
          </ac:grpSpMkLst>
        </pc:grpChg>
        <pc:picChg chg="mod">
          <ac:chgData name="Eduardo Martín-Sonseca Alonso" userId="044a8a39323ca9b2" providerId="LiveId" clId="{9198A2A9-7E8F-4562-9806-CFF4FF69D251}" dt="2022-10-31T11:29:58.194" v="35" actId="1076"/>
          <ac:picMkLst>
            <pc:docMk/>
            <pc:sldMk cId="0" sldId="257"/>
            <ac:picMk id="2" creationId="{8598C3ED-7F64-41B7-6980-C23A0392DEAF}"/>
          </ac:picMkLst>
        </pc:picChg>
      </pc:sldChg>
      <pc:sldChg chg="modSp mod">
        <pc:chgData name="Eduardo Martín-Sonseca Alonso" userId="044a8a39323ca9b2" providerId="LiveId" clId="{9198A2A9-7E8F-4562-9806-CFF4FF69D251}" dt="2022-10-31T11:30:37.433" v="46" actId="1076"/>
        <pc:sldMkLst>
          <pc:docMk/>
          <pc:sldMk cId="0" sldId="258"/>
        </pc:sldMkLst>
        <pc:spChg chg="mod">
          <ac:chgData name="Eduardo Martín-Sonseca Alonso" userId="044a8a39323ca9b2" providerId="LiveId" clId="{9198A2A9-7E8F-4562-9806-CFF4FF69D251}" dt="2022-10-31T11:30:37.433" v="46" actId="1076"/>
          <ac:spMkLst>
            <pc:docMk/>
            <pc:sldMk cId="0" sldId="258"/>
            <ac:spMk id="128" creationId="{00000000-0000-0000-0000-000000000000}"/>
          </ac:spMkLst>
        </pc:spChg>
        <pc:spChg chg="mod">
          <ac:chgData name="Eduardo Martín-Sonseca Alonso" userId="044a8a39323ca9b2" providerId="LiveId" clId="{9198A2A9-7E8F-4562-9806-CFF4FF69D251}" dt="2022-10-31T11:30:27.236" v="43" actId="1076"/>
          <ac:spMkLst>
            <pc:docMk/>
            <pc:sldMk cId="0" sldId="258"/>
            <ac:spMk id="129" creationId="{00000000-0000-0000-0000-000000000000}"/>
          </ac:spMkLst>
        </pc:spChg>
        <pc:picChg chg="mod">
          <ac:chgData name="Eduardo Martín-Sonseca Alonso" userId="044a8a39323ca9b2" providerId="LiveId" clId="{9198A2A9-7E8F-4562-9806-CFF4FF69D251}" dt="2022-10-31T11:30:22.226" v="42" actId="1076"/>
          <ac:picMkLst>
            <pc:docMk/>
            <pc:sldMk cId="0" sldId="258"/>
            <ac:picMk id="130" creationId="{00000000-0000-0000-0000-000000000000}"/>
          </ac:picMkLst>
        </pc:picChg>
      </pc:sldChg>
      <pc:sldChg chg="modSp mod">
        <pc:chgData name="Eduardo Martín-Sonseca Alonso" userId="044a8a39323ca9b2" providerId="LiveId" clId="{9198A2A9-7E8F-4562-9806-CFF4FF69D251}" dt="2022-10-31T11:31:15.359" v="47" actId="12"/>
        <pc:sldMkLst>
          <pc:docMk/>
          <pc:sldMk cId="0" sldId="260"/>
        </pc:sldMkLst>
        <pc:spChg chg="mod">
          <ac:chgData name="Eduardo Martín-Sonseca Alonso" userId="044a8a39323ca9b2" providerId="LiveId" clId="{9198A2A9-7E8F-4562-9806-CFF4FF69D251}" dt="2022-10-31T11:31:15.359" v="47" actId="12"/>
          <ac:spMkLst>
            <pc:docMk/>
            <pc:sldMk cId="0" sldId="260"/>
            <ac:spMk id="2" creationId="{7463FEED-B69B-B9F1-0E3D-184619B7D5B4}"/>
          </ac:spMkLst>
        </pc:spChg>
        <pc:spChg chg="mod">
          <ac:chgData name="Eduardo Martín-Sonseca Alonso" userId="044a8a39323ca9b2" providerId="LiveId" clId="{9198A2A9-7E8F-4562-9806-CFF4FF69D251}" dt="2022-10-31T11:31:15.359" v="47" actId="12"/>
          <ac:spMkLst>
            <pc:docMk/>
            <pc:sldMk cId="0" sldId="260"/>
            <ac:spMk id="9" creationId="{7BAE433C-C2D3-BC0B-50BA-EC2C035A697E}"/>
          </ac:spMkLst>
        </pc:spChg>
        <pc:spChg chg="mod">
          <ac:chgData name="Eduardo Martín-Sonseca Alonso" userId="044a8a39323ca9b2" providerId="LiveId" clId="{9198A2A9-7E8F-4562-9806-CFF4FF69D251}" dt="2022-10-31T11:31:15.359" v="47" actId="12"/>
          <ac:spMkLst>
            <pc:docMk/>
            <pc:sldMk cId="0" sldId="260"/>
            <ac:spMk id="12" creationId="{157B0937-28FE-6191-A936-F08048574EFF}"/>
          </ac:spMkLst>
        </pc:spChg>
      </pc:sldChg>
      <pc:sldChg chg="modSp mod">
        <pc:chgData name="Eduardo Martín-Sonseca Alonso" userId="044a8a39323ca9b2" providerId="LiveId" clId="{9198A2A9-7E8F-4562-9806-CFF4FF69D251}" dt="2022-10-31T11:32:18.454" v="61" actId="12"/>
        <pc:sldMkLst>
          <pc:docMk/>
          <pc:sldMk cId="2929263307" sldId="267"/>
        </pc:sldMkLst>
        <pc:spChg chg="mod">
          <ac:chgData name="Eduardo Martín-Sonseca Alonso" userId="044a8a39323ca9b2" providerId="LiveId" clId="{9198A2A9-7E8F-4562-9806-CFF4FF69D251}" dt="2022-10-31T11:32:18.454" v="61" actId="12"/>
          <ac:spMkLst>
            <pc:docMk/>
            <pc:sldMk cId="2929263307" sldId="267"/>
            <ac:spMk id="7" creationId="{CC9DEB30-8055-8330-465F-CA00DB4FA3BD}"/>
          </ac:spMkLst>
        </pc:spChg>
        <pc:spChg chg="mod">
          <ac:chgData name="Eduardo Martín-Sonseca Alonso" userId="044a8a39323ca9b2" providerId="LiveId" clId="{9198A2A9-7E8F-4562-9806-CFF4FF69D251}" dt="2022-10-31T11:32:18.454" v="61" actId="12"/>
          <ac:spMkLst>
            <pc:docMk/>
            <pc:sldMk cId="2929263307" sldId="267"/>
            <ac:spMk id="9" creationId="{7BAE433C-C2D3-BC0B-50BA-EC2C035A697E}"/>
          </ac:spMkLst>
        </pc:spChg>
        <pc:spChg chg="mod">
          <ac:chgData name="Eduardo Martín-Sonseca Alonso" userId="044a8a39323ca9b2" providerId="LiveId" clId="{9198A2A9-7E8F-4562-9806-CFF4FF69D251}" dt="2022-10-31T11:32:18.454" v="61" actId="12"/>
          <ac:spMkLst>
            <pc:docMk/>
            <pc:sldMk cId="2929263307" sldId="267"/>
            <ac:spMk id="11" creationId="{B8055CE3-A720-D5AC-D919-95C1DD51C73B}"/>
          </ac:spMkLst>
        </pc:spChg>
      </pc:sldChg>
      <pc:sldChg chg="modSp mod">
        <pc:chgData name="Eduardo Martín-Sonseca Alonso" userId="044a8a39323ca9b2" providerId="LiveId" clId="{9198A2A9-7E8F-4562-9806-CFF4FF69D251}" dt="2022-10-31T11:32:32.015" v="62" actId="12"/>
        <pc:sldMkLst>
          <pc:docMk/>
          <pc:sldMk cId="3657162610" sldId="268"/>
        </pc:sldMkLst>
        <pc:spChg chg="mod">
          <ac:chgData name="Eduardo Martín-Sonseca Alonso" userId="044a8a39323ca9b2" providerId="LiveId" clId="{9198A2A9-7E8F-4562-9806-CFF4FF69D251}" dt="2022-10-31T11:32:32.015" v="62" actId="12"/>
          <ac:spMkLst>
            <pc:docMk/>
            <pc:sldMk cId="3657162610" sldId="268"/>
            <ac:spMk id="7" creationId="{CC9DEB30-8055-8330-465F-CA00DB4FA3BD}"/>
          </ac:spMkLst>
        </pc:spChg>
        <pc:spChg chg="mod">
          <ac:chgData name="Eduardo Martín-Sonseca Alonso" userId="044a8a39323ca9b2" providerId="LiveId" clId="{9198A2A9-7E8F-4562-9806-CFF4FF69D251}" dt="2022-10-31T11:32:32.015" v="62" actId="12"/>
          <ac:spMkLst>
            <pc:docMk/>
            <pc:sldMk cId="3657162610" sldId="268"/>
            <ac:spMk id="9" creationId="{7BAE433C-C2D3-BC0B-50BA-EC2C035A697E}"/>
          </ac:spMkLst>
        </pc:spChg>
        <pc:spChg chg="mod">
          <ac:chgData name="Eduardo Martín-Sonseca Alonso" userId="044a8a39323ca9b2" providerId="LiveId" clId="{9198A2A9-7E8F-4562-9806-CFF4FF69D251}" dt="2022-10-31T11:32:32.015" v="62" actId="12"/>
          <ac:spMkLst>
            <pc:docMk/>
            <pc:sldMk cId="3657162610" sldId="268"/>
            <ac:spMk id="11" creationId="{B8055CE3-A720-D5AC-D919-95C1DD51C73B}"/>
          </ac:spMkLst>
        </pc:spChg>
        <pc:spChg chg="mod">
          <ac:chgData name="Eduardo Martín-Sonseca Alonso" userId="044a8a39323ca9b2" providerId="LiveId" clId="{9198A2A9-7E8F-4562-9806-CFF4FF69D251}" dt="2022-10-31T11:32:00.470" v="60" actId="14100"/>
          <ac:spMkLst>
            <pc:docMk/>
            <pc:sldMk cId="3657162610" sldId="268"/>
            <ac:spMk id="1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219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24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85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92bd7d3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1792bd7d39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20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3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603549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4809361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584555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7827472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370084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57603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80566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4234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8788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3905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1235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6596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1476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1934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6510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852349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s-E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E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811720958"/>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4"/>
        <p:cNvGrpSpPr/>
        <p:nvPr/>
      </p:nvGrpSpPr>
      <p:grpSpPr>
        <a:xfrm>
          <a:off x="0" y="0"/>
          <a:ext cx="0" cy="0"/>
          <a:chOff x="0" y="0"/>
          <a:chExt cx="0" cy="0"/>
        </a:xfrm>
      </p:grpSpPr>
      <p:sp useBgFill="1">
        <p:nvSpPr>
          <p:cNvPr id="117" name="Rectangle 119">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6" name="Group 125">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27" name="Straight Connector 126">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15" name="Google Shape;115;p1"/>
          <p:cNvSpPr txBox="1"/>
          <p:nvPr/>
        </p:nvSpPr>
        <p:spPr>
          <a:xfrm>
            <a:off x="5116738" y="685798"/>
            <a:ext cx="6159273" cy="4495801"/>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a:ln w="3175" cmpd="sng">
                  <a:noFill/>
                </a:ln>
                <a:solidFill>
                  <a:srgbClr val="FFFFFF"/>
                </a:solidFill>
                <a:latin typeface="+mj-lt"/>
                <a:ea typeface="+mj-ea"/>
                <a:cs typeface="+mj-cs"/>
              </a:rPr>
              <a:t>PRÁCTICA II HERRAMIENTAS DE GESTIÓN DE PROYECTOS : SMARTSHEET</a:t>
            </a:r>
            <a:endParaRPr lang="en-US" sz="5400" cap="all">
              <a:ln w="3175" cmpd="sng">
                <a:noFill/>
              </a:ln>
              <a:solidFill>
                <a:srgbClr val="FFFFFF"/>
              </a:solidFill>
              <a:latin typeface="+mj-lt"/>
              <a:ea typeface="+mj-ea"/>
              <a:cs typeface="+mj-cs"/>
              <a:sym typeface="Tek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88"/>
        <p:cNvGrpSpPr/>
        <p:nvPr/>
      </p:nvGrpSpPr>
      <p:grpSpPr>
        <a:xfrm>
          <a:off x="0" y="0"/>
          <a:ext cx="0" cy="0"/>
          <a:chOff x="0" y="0"/>
          <a:chExt cx="0" cy="0"/>
        </a:xfrm>
      </p:grpSpPr>
      <p:grpSp>
        <p:nvGrpSpPr>
          <p:cNvPr id="195" name="Group 194">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3" name="Straight Connector 195">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Rectangle 201">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6" name="Group 205">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07" name="Straight Connector 206">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13" name="Rectangle 212">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89" name="Google Shape;189;p8"/>
          <p:cNvSpPr txBox="1"/>
          <p:nvPr/>
        </p:nvSpPr>
        <p:spPr>
          <a:xfrm>
            <a:off x="1834919" y="685800"/>
            <a:ext cx="3705269" cy="5308599"/>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200" cap="all">
                <a:ln w="3175" cmpd="sng">
                  <a:noFill/>
                </a:ln>
                <a:solidFill>
                  <a:srgbClr val="FFFFFF"/>
                </a:solidFill>
                <a:latin typeface="+mj-lt"/>
                <a:ea typeface="+mj-ea"/>
                <a:cs typeface="+mj-cs"/>
                <a:sym typeface="Teko"/>
              </a:rPr>
              <a:t>Miembros del equipo</a:t>
            </a:r>
          </a:p>
        </p:txBody>
      </p:sp>
      <p:sp>
        <p:nvSpPr>
          <p:cNvPr id="190" name="Google Shape;190;p8"/>
          <p:cNvSpPr txBox="1"/>
          <p:nvPr/>
        </p:nvSpPr>
        <p:spPr>
          <a:xfrm>
            <a:off x="6516553" y="685800"/>
            <a:ext cx="4754563" cy="5410200"/>
          </a:xfrm>
          <a:prstGeom prst="rect">
            <a:avLst/>
          </a:prstGeom>
        </p:spPr>
        <p:txBody>
          <a:bodyPr spcFirstLastPara="1" vert="horz" lIns="91440" tIns="45720" rIns="91440" bIns="45720" rtlCol="0" anchor="ctr" anchorCtr="0">
            <a:normAutofit/>
          </a:bodyPr>
          <a:lstStyle/>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Eduardo Martín-Sonseca</a:t>
            </a:r>
          </a:p>
          <a:p>
            <a:pPr marL="457200" lvl="0" indent="0">
              <a:spcBef>
                <a:spcPct val="20000"/>
              </a:spcBef>
              <a:spcAft>
                <a:spcPts val="600"/>
              </a:spcAft>
              <a:buClr>
                <a:schemeClr val="tx1"/>
              </a:buClr>
              <a:buSzPct val="80000"/>
              <a:buFont typeface="Wingdings 3" panose="05040102010807070707" pitchFamily="18" charset="2"/>
              <a:buChar char=""/>
            </a:pPr>
            <a:endParaRPr lang="en-US">
              <a:solidFill>
                <a:srgbClr val="FFFFFF"/>
              </a:solidFill>
              <a:sym typeface="Century Gothic"/>
            </a:endParaRPr>
          </a:p>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Noel Prieto Pardo</a:t>
            </a:r>
          </a:p>
          <a:p>
            <a:pPr marL="0" lvl="0" indent="0">
              <a:spcBef>
                <a:spcPct val="20000"/>
              </a:spcBef>
              <a:spcAft>
                <a:spcPts val="600"/>
              </a:spcAft>
              <a:buClr>
                <a:schemeClr val="tx1"/>
              </a:buClr>
              <a:buSzPct val="80000"/>
              <a:buFont typeface="Wingdings 3" panose="05040102010807070707" pitchFamily="18" charset="2"/>
              <a:buChar char=""/>
            </a:pPr>
            <a:endParaRPr lang="en-US">
              <a:solidFill>
                <a:srgbClr val="FFFFFF"/>
              </a:solidFill>
              <a:sym typeface="Century Gothic"/>
            </a:endParaRPr>
          </a:p>
          <a:p>
            <a:pPr marL="457200" lvl="0" indent="-3429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Mario Ortuñez Sanz</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4"/>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6" name="Group 205">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07" name="Straight Connector 206">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5" name="Google Shape;195;p9"/>
          <p:cNvSpPr txBox="1"/>
          <p:nvPr/>
        </p:nvSpPr>
        <p:spPr>
          <a:xfrm>
            <a:off x="5116738" y="685798"/>
            <a:ext cx="6159273" cy="4495801"/>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a:ln w="3175" cmpd="sng">
                  <a:noFill/>
                </a:ln>
                <a:solidFill>
                  <a:srgbClr val="FFFFFF"/>
                </a:solidFill>
                <a:latin typeface="+mj-lt"/>
                <a:ea typeface="+mj-ea"/>
                <a:cs typeface="+mj-cs"/>
                <a:sym typeface="Teko"/>
              </a:rPr>
              <a:t>Gracias</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
        <p:cNvGrpSpPr/>
        <p:nvPr/>
      </p:nvGrpSpPr>
      <p:grpSpPr>
        <a:xfrm>
          <a:off x="0" y="0"/>
          <a:ext cx="0" cy="0"/>
          <a:chOff x="0" y="0"/>
          <a:chExt cx="0" cy="0"/>
        </a:xfrm>
      </p:grpSpPr>
      <p:grpSp>
        <p:nvGrpSpPr>
          <p:cNvPr id="164" name="Group 163">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5" name="Straight Connector 164">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1" name="Rectangle 17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oogle Shape;123;p2" descr="Imagen de la aplicación Smartsheet">
            <a:extLst>
              <a:ext uri="{FF2B5EF4-FFF2-40B4-BE49-F238E27FC236}">
                <a16:creationId xmlns:a16="http://schemas.microsoft.com/office/drawing/2014/main" id="{8598C3ED-7F64-41B7-6980-C23A0392DEAF}"/>
              </a:ext>
            </a:extLst>
          </p:cNvPr>
          <p:cNvPicPr preferRelativeResize="0"/>
          <p:nvPr/>
        </p:nvPicPr>
        <p:blipFill rotWithShape="1">
          <a:blip r:embed="rId3">
            <a:alphaModFix amt="35000"/>
          </a:blip>
          <a:srcRect l="5555" r="5556"/>
          <a:stretch/>
        </p:blipFill>
        <p:spPr>
          <a:xfrm>
            <a:off x="3174" y="-28701"/>
            <a:ext cx="12192000" cy="6857990"/>
          </a:xfrm>
          <a:prstGeom prst="rect">
            <a:avLst/>
          </a:prstGeom>
          <a:noFill/>
        </p:spPr>
      </p:pic>
      <p:sp>
        <p:nvSpPr>
          <p:cNvPr id="121" name="Google Shape;121;p2"/>
          <p:cNvSpPr txBox="1"/>
          <p:nvPr/>
        </p:nvSpPr>
        <p:spPr>
          <a:xfrm>
            <a:off x="3921188" y="207427"/>
            <a:ext cx="3860356" cy="150706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dirty="0">
                <a:ln w="3175" cmpd="sng">
                  <a:noFill/>
                </a:ln>
                <a:latin typeface="+mj-lt"/>
                <a:ea typeface="+mj-ea"/>
                <a:cs typeface="+mj-cs"/>
                <a:sym typeface="Teko"/>
              </a:rPr>
              <a:t>INTRODUCCIÓN</a:t>
            </a:r>
          </a:p>
        </p:txBody>
      </p:sp>
      <p:sp>
        <p:nvSpPr>
          <p:cNvPr id="122" name="Google Shape;122;p2"/>
          <p:cNvSpPr txBox="1"/>
          <p:nvPr/>
        </p:nvSpPr>
        <p:spPr>
          <a:xfrm>
            <a:off x="1444625" y="2628643"/>
            <a:ext cx="8534400" cy="1657603"/>
          </a:xfrm>
          <a:prstGeom prst="rect">
            <a:avLst/>
          </a:prstGeom>
        </p:spPr>
        <p:txBody>
          <a:bodyPr spcFirstLastPara="1" vert="horz" lIns="91440" tIns="45720" rIns="91440" bIns="45720" rtlCol="0" anchor="ctr" anchorCtr="0">
            <a:normAutofit/>
          </a:bodyPr>
          <a:lstStyle/>
          <a:p>
            <a:pPr marR="0" lvl="0">
              <a:spcBef>
                <a:spcPct val="20000"/>
              </a:spcBef>
              <a:spcAft>
                <a:spcPts val="600"/>
              </a:spcAft>
              <a:buClr>
                <a:schemeClr val="tx1"/>
              </a:buClr>
              <a:buSzPct val="80000"/>
              <a:buFont typeface="Wingdings 3" panose="05040102010807070707" pitchFamily="18" charset="2"/>
              <a:buChar char=""/>
            </a:pPr>
            <a:r>
              <a:rPr lang="en-US" dirty="0">
                <a:sym typeface="Century Gothic"/>
              </a:rPr>
              <a:t>Smartsheet, es </a:t>
            </a:r>
            <a:r>
              <a:rPr lang="en-US" dirty="0" err="1">
                <a:sym typeface="Century Gothic"/>
              </a:rPr>
              <a:t>una</a:t>
            </a:r>
            <a:r>
              <a:rPr lang="en-US" dirty="0">
                <a:sym typeface="Century Gothic"/>
              </a:rPr>
              <a:t> </a:t>
            </a:r>
            <a:r>
              <a:rPr lang="en-US" dirty="0" err="1">
                <a:sym typeface="Century Gothic"/>
              </a:rPr>
              <a:t>herramienta</a:t>
            </a:r>
            <a:r>
              <a:rPr lang="en-US" dirty="0">
                <a:sym typeface="Century Gothic"/>
              </a:rPr>
              <a:t> online, que </a:t>
            </a:r>
            <a:r>
              <a:rPr lang="en-US" dirty="0" err="1">
                <a:sym typeface="Century Gothic"/>
              </a:rPr>
              <a:t>sirve</a:t>
            </a:r>
            <a:r>
              <a:rPr lang="en-US" dirty="0">
                <a:sym typeface="Century Gothic"/>
              </a:rPr>
              <a:t>, para la </a:t>
            </a:r>
            <a:r>
              <a:rPr lang="en-US" dirty="0" err="1">
                <a:sym typeface="Century Gothic"/>
              </a:rPr>
              <a:t>gestión</a:t>
            </a:r>
            <a:r>
              <a:rPr lang="en-US" dirty="0">
                <a:sym typeface="Century Gothic"/>
              </a:rPr>
              <a:t> de </a:t>
            </a:r>
            <a:r>
              <a:rPr lang="en-US" dirty="0" err="1">
                <a:sym typeface="Century Gothic"/>
              </a:rPr>
              <a:t>proyectos</a:t>
            </a:r>
            <a:r>
              <a:rPr lang="en-US" dirty="0">
                <a:sym typeface="Century Gothic"/>
              </a:rPr>
              <a:t>, de forma </a:t>
            </a:r>
            <a:r>
              <a:rPr lang="en-US" dirty="0" err="1">
                <a:sym typeface="Century Gothic"/>
              </a:rPr>
              <a:t>colaborativa</a:t>
            </a:r>
            <a:r>
              <a:rPr lang="en-US" dirty="0">
                <a:sym typeface="Century Gothic"/>
              </a:rPr>
              <a:t> en </a:t>
            </a:r>
            <a:r>
              <a:rPr lang="en-US" dirty="0" err="1">
                <a:sym typeface="Century Gothic"/>
              </a:rPr>
              <a:t>grupo</a:t>
            </a:r>
            <a:r>
              <a:rPr lang="en-US" dirty="0">
                <a:sym typeface="Century Gothic"/>
              </a:rPr>
              <a:t>, </a:t>
            </a:r>
            <a:r>
              <a:rPr lang="en-US" dirty="0" err="1">
                <a:sym typeface="Century Gothic"/>
              </a:rPr>
              <a:t>su</a:t>
            </a:r>
            <a:r>
              <a:rPr lang="en-US" dirty="0">
                <a:sym typeface="Century Gothic"/>
              </a:rPr>
              <a:t> </a:t>
            </a:r>
            <a:r>
              <a:rPr lang="en-US" dirty="0" err="1">
                <a:sym typeface="Century Gothic"/>
              </a:rPr>
              <a:t>función</a:t>
            </a:r>
            <a:r>
              <a:rPr lang="en-US" dirty="0">
                <a:sym typeface="Century Gothic"/>
              </a:rPr>
              <a:t> es la creación de </a:t>
            </a:r>
            <a:r>
              <a:rPr lang="en-US" dirty="0" err="1">
                <a:sym typeface="Century Gothic"/>
              </a:rPr>
              <a:t>tareas</a:t>
            </a:r>
            <a:r>
              <a:rPr lang="en-US" dirty="0">
                <a:sym typeface="Century Gothic"/>
              </a:rPr>
              <a:t>, </a:t>
            </a:r>
            <a:r>
              <a:rPr lang="en-US" dirty="0" err="1">
                <a:sym typeface="Century Gothic"/>
              </a:rPr>
              <a:t>realización</a:t>
            </a:r>
            <a:r>
              <a:rPr lang="en-US" dirty="0">
                <a:sym typeface="Century Gothic"/>
              </a:rPr>
              <a:t> de </a:t>
            </a:r>
            <a:r>
              <a:rPr lang="en-US" dirty="0" err="1">
                <a:sym typeface="Century Gothic"/>
              </a:rPr>
              <a:t>formularios</a:t>
            </a:r>
            <a:r>
              <a:rPr lang="en-US" dirty="0">
                <a:sym typeface="Century Gothic"/>
              </a:rPr>
              <a:t> web, </a:t>
            </a:r>
            <a:r>
              <a:rPr lang="en-US" dirty="0" err="1">
                <a:sym typeface="Century Gothic"/>
              </a:rPr>
              <a:t>planificación</a:t>
            </a:r>
            <a:r>
              <a:rPr lang="en-US" dirty="0">
                <a:sym typeface="Century Gothic"/>
              </a:rPr>
              <a:t> de </a:t>
            </a:r>
            <a:r>
              <a:rPr lang="en-US" dirty="0" err="1">
                <a:sym typeface="Century Gothic"/>
              </a:rPr>
              <a:t>eventos</a:t>
            </a:r>
            <a:r>
              <a:rPr lang="en-US" dirty="0">
                <a:sym typeface="Century Gothic"/>
              </a:rPr>
              <a:t>… </a:t>
            </a:r>
          </a:p>
        </p:txBody>
      </p:sp>
    </p:spTree>
  </p:cSld>
  <p:clrMapOvr>
    <a:overrideClrMapping bg1="dk1" tx1="lt1" bg2="dk2" tx2="lt2" accent1="accent1" accent2="accent2" accent3="accent3" accent4="accent4" accent5="accent5" accent6="accent6" hlink="hlink" folHlink="folHlink"/>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Shape 127"/>
        <p:cNvGrpSpPr/>
        <p:nvPr/>
      </p:nvGrpSpPr>
      <p:grpSpPr>
        <a:xfrm>
          <a:off x="0" y="0"/>
          <a:ext cx="0" cy="0"/>
          <a:chOff x="0" y="0"/>
          <a:chExt cx="0" cy="0"/>
        </a:xfrm>
      </p:grpSpPr>
      <p:grpSp>
        <p:nvGrpSpPr>
          <p:cNvPr id="147" name="Group 146">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8" name="Straight Connector 147">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54" name="Rectangle 153">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0" name="Google Shape;130;p3" descr="Conoce 3 características de una comunidad online"/>
          <p:cNvPicPr preferRelativeResize="0"/>
          <p:nvPr/>
        </p:nvPicPr>
        <p:blipFill rotWithShape="1">
          <a:blip r:embed="rId3">
            <a:alphaModFix amt="25000"/>
          </a:blip>
          <a:srcRect t="15093" b="637"/>
          <a:stretch/>
        </p:blipFill>
        <p:spPr>
          <a:xfrm>
            <a:off x="20" y="10"/>
            <a:ext cx="12191980" cy="6857990"/>
          </a:xfrm>
          <a:prstGeom prst="rect">
            <a:avLst/>
          </a:prstGeom>
          <a:noFill/>
        </p:spPr>
      </p:pic>
      <p:sp>
        <p:nvSpPr>
          <p:cNvPr id="128" name="Google Shape;128;p3"/>
          <p:cNvSpPr txBox="1"/>
          <p:nvPr/>
        </p:nvSpPr>
        <p:spPr>
          <a:xfrm>
            <a:off x="3793903" y="441112"/>
            <a:ext cx="4597844" cy="150706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600" cap="all" dirty="0" err="1">
                <a:ln w="3175" cmpd="sng">
                  <a:noFill/>
                </a:ln>
                <a:latin typeface="+mj-lt"/>
                <a:ea typeface="+mj-ea"/>
                <a:cs typeface="+mj-cs"/>
                <a:sym typeface="Teko"/>
              </a:rPr>
              <a:t>Características</a:t>
            </a:r>
            <a:endParaRPr lang="en-US" sz="3600" cap="all" dirty="0">
              <a:ln w="3175" cmpd="sng">
                <a:noFill/>
              </a:ln>
              <a:latin typeface="+mj-lt"/>
              <a:ea typeface="+mj-ea"/>
              <a:cs typeface="+mj-cs"/>
              <a:sym typeface="Teko"/>
            </a:endParaRPr>
          </a:p>
        </p:txBody>
      </p:sp>
      <p:sp>
        <p:nvSpPr>
          <p:cNvPr id="129" name="Google Shape;129;p3"/>
          <p:cNvSpPr txBox="1"/>
          <p:nvPr/>
        </p:nvSpPr>
        <p:spPr>
          <a:xfrm>
            <a:off x="954362" y="1948179"/>
            <a:ext cx="8534400" cy="3615267"/>
          </a:xfrm>
          <a:prstGeom prst="rect">
            <a:avLst/>
          </a:prstGeom>
        </p:spPr>
        <p:txBody>
          <a:bodyPr spcFirstLastPara="1" vert="horz" lIns="91440" tIns="45720" rIns="91440" bIns="45720" rtlCol="0" anchor="ctr" anchorCtr="0">
            <a:normAutofit/>
          </a:bodyPr>
          <a:lstStyle/>
          <a:p>
            <a:pPr marL="444500" lvl="0" indent="-228600">
              <a:spcBef>
                <a:spcPct val="20000"/>
              </a:spcBef>
              <a:spcAft>
                <a:spcPts val="600"/>
              </a:spcAft>
              <a:buClr>
                <a:schemeClr val="tx1"/>
              </a:buClr>
              <a:buSzPct val="80000"/>
              <a:buFont typeface="Wingdings 3" panose="05040102010807070707" pitchFamily="18" charset="2"/>
              <a:buChar char=""/>
            </a:pPr>
            <a:r>
              <a:rPr lang="en-US" dirty="0">
                <a:sym typeface="Century Gothic"/>
              </a:rPr>
              <a:t>Lo que </a:t>
            </a:r>
            <a:r>
              <a:rPr lang="en-US" dirty="0" err="1">
                <a:sym typeface="Century Gothic"/>
              </a:rPr>
              <a:t>hace</a:t>
            </a:r>
            <a:r>
              <a:rPr lang="en-US" dirty="0">
                <a:sym typeface="Century Gothic"/>
              </a:rPr>
              <a:t> </a:t>
            </a:r>
            <a:r>
              <a:rPr lang="en-US" dirty="0" err="1">
                <a:sym typeface="Century Gothic"/>
              </a:rPr>
              <a:t>famosa</a:t>
            </a:r>
            <a:r>
              <a:rPr lang="en-US" dirty="0">
                <a:sym typeface="Century Gothic"/>
              </a:rPr>
              <a:t> </a:t>
            </a:r>
            <a:r>
              <a:rPr lang="en-US" dirty="0" err="1">
                <a:sym typeface="Century Gothic"/>
              </a:rPr>
              <a:t>esta</a:t>
            </a:r>
            <a:r>
              <a:rPr lang="en-US" dirty="0">
                <a:sym typeface="Century Gothic"/>
              </a:rPr>
              <a:t> </a:t>
            </a:r>
            <a:r>
              <a:rPr lang="en-US" dirty="0" err="1">
                <a:sym typeface="Century Gothic"/>
              </a:rPr>
              <a:t>plataforma</a:t>
            </a:r>
            <a:r>
              <a:rPr lang="en-US" dirty="0">
                <a:sym typeface="Century Gothic"/>
              </a:rPr>
              <a:t> es que es </a:t>
            </a:r>
            <a:r>
              <a:rPr lang="en-US" dirty="0" err="1">
                <a:sym typeface="Century Gothic"/>
              </a:rPr>
              <a:t>una</a:t>
            </a:r>
            <a:r>
              <a:rPr lang="en-US" dirty="0">
                <a:sym typeface="Century Gothic"/>
              </a:rPr>
              <a:t> hoja de </a:t>
            </a:r>
            <a:r>
              <a:rPr lang="en-US" dirty="0" err="1">
                <a:sym typeface="Century Gothic"/>
              </a:rPr>
              <a:t>cálculo</a:t>
            </a:r>
            <a:r>
              <a:rPr lang="en-US" dirty="0">
                <a:sym typeface="Century Gothic"/>
              </a:rPr>
              <a:t> </a:t>
            </a:r>
            <a:r>
              <a:rPr lang="en-US" dirty="0" err="1">
                <a:sym typeface="Century Gothic"/>
              </a:rPr>
              <a:t>basada</a:t>
            </a:r>
            <a:r>
              <a:rPr lang="en-US" dirty="0">
                <a:sym typeface="Century Gothic"/>
              </a:rPr>
              <a:t> en </a:t>
            </a:r>
            <a:r>
              <a:rPr lang="en-US" b="1" dirty="0" err="1">
                <a:sym typeface="Century Gothic"/>
              </a:rPr>
              <a:t>filas</a:t>
            </a:r>
            <a:r>
              <a:rPr lang="en-US" b="1" dirty="0">
                <a:sym typeface="Century Gothic"/>
              </a:rPr>
              <a:t> y </a:t>
            </a:r>
            <a:r>
              <a:rPr lang="en-US" b="1" dirty="0" err="1">
                <a:sym typeface="Century Gothic"/>
              </a:rPr>
              <a:t>columnas</a:t>
            </a:r>
            <a:endParaRPr lang="en-US" b="1"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Permite</a:t>
            </a:r>
            <a:r>
              <a:rPr lang="en-US" dirty="0">
                <a:sym typeface="Century Gothic"/>
              </a:rPr>
              <a:t> </a:t>
            </a:r>
            <a:r>
              <a:rPr lang="en-US" dirty="0" err="1">
                <a:sym typeface="Century Gothic"/>
              </a:rPr>
              <a:t>cargar</a:t>
            </a:r>
            <a:r>
              <a:rPr lang="en-US" dirty="0">
                <a:sym typeface="Century Gothic"/>
              </a:rPr>
              <a:t> </a:t>
            </a:r>
            <a:r>
              <a:rPr lang="en-US" dirty="0" err="1">
                <a:sym typeface="Century Gothic"/>
              </a:rPr>
              <a:t>archivos</a:t>
            </a:r>
            <a:r>
              <a:rPr lang="en-US" dirty="0">
                <a:sym typeface="Century Gothic"/>
              </a:rPr>
              <a:t> </a:t>
            </a:r>
            <a:r>
              <a:rPr lang="en-US" dirty="0" err="1">
                <a:sym typeface="Century Gothic"/>
              </a:rPr>
              <a:t>adjuntos</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a:sym typeface="Century Gothic"/>
              </a:rPr>
              <a:t>Se </a:t>
            </a:r>
            <a:r>
              <a:rPr lang="en-US" dirty="0" err="1">
                <a:sym typeface="Century Gothic"/>
              </a:rPr>
              <a:t>puede</a:t>
            </a:r>
            <a:r>
              <a:rPr lang="en-US" dirty="0">
                <a:sym typeface="Century Gothic"/>
              </a:rPr>
              <a:t> </a:t>
            </a:r>
            <a:r>
              <a:rPr lang="en-US" dirty="0" err="1">
                <a:sym typeface="Century Gothic"/>
              </a:rPr>
              <a:t>organizar</a:t>
            </a:r>
            <a:r>
              <a:rPr lang="en-US" dirty="0">
                <a:sym typeface="Century Gothic"/>
              </a:rPr>
              <a:t> un debate </a:t>
            </a:r>
            <a:r>
              <a:rPr lang="en-US" dirty="0" err="1">
                <a:sym typeface="Century Gothic"/>
              </a:rPr>
              <a:t>grupal</a:t>
            </a:r>
            <a:r>
              <a:rPr lang="en-US" dirty="0">
                <a:sym typeface="Century Gothic"/>
              </a:rPr>
              <a:t> por hoja o fila</a:t>
            </a: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Su</a:t>
            </a:r>
            <a:r>
              <a:rPr lang="en-US" dirty="0">
                <a:sym typeface="Century Gothic"/>
              </a:rPr>
              <a:t> </a:t>
            </a:r>
            <a:r>
              <a:rPr lang="en-US" dirty="0" err="1">
                <a:sym typeface="Century Gothic"/>
              </a:rPr>
              <a:t>almacenamiento</a:t>
            </a:r>
            <a:r>
              <a:rPr lang="en-US" dirty="0">
                <a:sym typeface="Century Gothic"/>
              </a:rPr>
              <a:t> es </a:t>
            </a:r>
            <a:r>
              <a:rPr lang="en-US" dirty="0" err="1">
                <a:sym typeface="Century Gothic"/>
              </a:rPr>
              <a:t>mediante</a:t>
            </a:r>
            <a:r>
              <a:rPr lang="en-US" dirty="0">
                <a:sym typeface="Century Gothic"/>
              </a:rPr>
              <a:t> la </a:t>
            </a:r>
            <a:r>
              <a:rPr lang="en-US" dirty="0" err="1">
                <a:sym typeface="Century Gothic"/>
              </a:rPr>
              <a:t>nube</a:t>
            </a:r>
            <a:r>
              <a:rPr lang="en-US" dirty="0">
                <a:sym typeface="Century Gothic"/>
              </a:rPr>
              <a:t>, y se </a:t>
            </a:r>
            <a:r>
              <a:rPr lang="en-US" dirty="0" err="1">
                <a:sym typeface="Century Gothic"/>
              </a:rPr>
              <a:t>puede</a:t>
            </a:r>
            <a:r>
              <a:rPr lang="en-US" dirty="0">
                <a:sym typeface="Century Gothic"/>
              </a:rPr>
              <a:t> “</a:t>
            </a:r>
            <a:r>
              <a:rPr lang="en-US" dirty="0" err="1">
                <a:sym typeface="Century Gothic"/>
              </a:rPr>
              <a:t>actualizar</a:t>
            </a:r>
            <a:r>
              <a:rPr lang="en-US" dirty="0">
                <a:sym typeface="Century Gothic"/>
              </a:rPr>
              <a:t>” </a:t>
            </a:r>
            <a:r>
              <a:rPr lang="en-US" dirty="0" err="1">
                <a:sym typeface="Century Gothic"/>
              </a:rPr>
              <a:t>mediante</a:t>
            </a:r>
            <a:r>
              <a:rPr lang="en-US" dirty="0">
                <a:sym typeface="Century Gothic"/>
              </a:rPr>
              <a:t> las </a:t>
            </a:r>
            <a:r>
              <a:rPr lang="en-US" dirty="0" err="1">
                <a:sym typeface="Century Gothic"/>
              </a:rPr>
              <a:t>suscripciones</a:t>
            </a:r>
            <a:r>
              <a:rPr lang="en-US" dirty="0">
                <a:sym typeface="Century Gothic"/>
              </a:rPr>
              <a:t>/</a:t>
            </a:r>
            <a:r>
              <a:rPr lang="en-US" dirty="0" err="1">
                <a:sym typeface="Century Gothic"/>
              </a:rPr>
              <a:t>licencias</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Admite</a:t>
            </a:r>
            <a:r>
              <a:rPr lang="en-US" dirty="0">
                <a:sym typeface="Century Gothic"/>
              </a:rPr>
              <a:t> </a:t>
            </a:r>
            <a:r>
              <a:rPr lang="en-US" dirty="0" err="1">
                <a:sym typeface="Century Gothic"/>
              </a:rPr>
              <a:t>trabajo</a:t>
            </a:r>
            <a:r>
              <a:rPr lang="en-US" dirty="0">
                <a:sym typeface="Century Gothic"/>
              </a:rPr>
              <a:t> </a:t>
            </a:r>
            <a:r>
              <a:rPr lang="en-US" dirty="0" err="1">
                <a:sym typeface="Century Gothic"/>
              </a:rPr>
              <a:t>colaborativo</a:t>
            </a:r>
            <a:endParaRPr lang="en-US" dirty="0">
              <a:sym typeface="Century Gothic"/>
            </a:endParaRPr>
          </a:p>
          <a:p>
            <a:pPr marL="444500" lvl="0" indent="-228600">
              <a:spcBef>
                <a:spcPct val="20000"/>
              </a:spcBef>
              <a:spcAft>
                <a:spcPts val="600"/>
              </a:spcAft>
              <a:buClr>
                <a:schemeClr val="tx1"/>
              </a:buClr>
              <a:buSzPct val="80000"/>
              <a:buFont typeface="Wingdings 3" panose="05040102010807070707" pitchFamily="18" charset="2"/>
              <a:buChar char=""/>
            </a:pPr>
            <a:r>
              <a:rPr lang="en-US" dirty="0" err="1">
                <a:sym typeface="Century Gothic"/>
              </a:rPr>
              <a:t>Permite</a:t>
            </a:r>
            <a:r>
              <a:rPr lang="en-US" dirty="0">
                <a:sym typeface="Century Gothic"/>
              </a:rPr>
              <a:t> la </a:t>
            </a:r>
            <a:r>
              <a:rPr lang="en-US" dirty="0" err="1">
                <a:sym typeface="Century Gothic"/>
              </a:rPr>
              <a:t>integración</a:t>
            </a:r>
            <a:r>
              <a:rPr lang="en-US" dirty="0">
                <a:sym typeface="Century Gothic"/>
              </a:rPr>
              <a:t> con </a:t>
            </a:r>
            <a:r>
              <a:rPr lang="en-US" dirty="0" err="1">
                <a:sym typeface="Century Gothic"/>
              </a:rPr>
              <a:t>varias</a:t>
            </a:r>
            <a:r>
              <a:rPr lang="en-US" dirty="0">
                <a:sym typeface="Century Gothic"/>
              </a:rPr>
              <a:t> </a:t>
            </a:r>
            <a:r>
              <a:rPr lang="en-US" dirty="0" err="1">
                <a:sym typeface="Century Gothic"/>
              </a:rPr>
              <a:t>aplicaciones</a:t>
            </a:r>
            <a:r>
              <a:rPr lang="en-US" dirty="0">
                <a:sym typeface="Century Gothic"/>
              </a:rPr>
              <a:t> (en </a:t>
            </a:r>
            <a:r>
              <a:rPr lang="en-US" dirty="0" err="1">
                <a:sym typeface="Century Gothic"/>
              </a:rPr>
              <a:t>este</a:t>
            </a:r>
            <a:r>
              <a:rPr lang="en-US" dirty="0">
                <a:sym typeface="Century Gothic"/>
              </a:rPr>
              <a:t> </a:t>
            </a:r>
            <a:r>
              <a:rPr lang="en-US" dirty="0" err="1">
                <a:sym typeface="Century Gothic"/>
              </a:rPr>
              <a:t>caso</a:t>
            </a:r>
            <a:r>
              <a:rPr lang="en-US" dirty="0">
                <a:sym typeface="Century Gothic"/>
              </a:rPr>
              <a:t> </a:t>
            </a:r>
            <a:r>
              <a:rPr lang="en-US" b="1" dirty="0">
                <a:sym typeface="Century Gothic"/>
              </a:rPr>
              <a:t>Slack</a:t>
            </a:r>
            <a:r>
              <a:rPr lang="en-US" dirty="0">
                <a:sym typeface="Century Gothic"/>
              </a:rPr>
              <a:t>)</a:t>
            </a:r>
          </a:p>
          <a:p>
            <a:pPr marL="0" marR="0" lvl="0" indent="-228600">
              <a:spcBef>
                <a:spcPct val="20000"/>
              </a:spcBef>
              <a:spcAft>
                <a:spcPts val="600"/>
              </a:spcAft>
              <a:buClr>
                <a:schemeClr val="tx1"/>
              </a:buClr>
              <a:buSzPct val="80000"/>
              <a:buFont typeface="Wingdings 3" panose="05040102010807070707" pitchFamily="18" charset="2"/>
              <a:buChar char=""/>
            </a:pPr>
            <a:endParaRPr lang="en-US" dirty="0">
              <a:sym typeface="Century Gothic"/>
            </a:endParaRPr>
          </a:p>
        </p:txBody>
      </p:sp>
      <p:grpSp>
        <p:nvGrpSpPr>
          <p:cNvPr id="156" name="Group 155">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7" name="Straight Connector 156">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overrideClrMapping bg1="dk1" tx1="lt1" bg2="dk2" tx2="lt2" accent1="accent1" accent2="accent2" accent3="accent3" accent4="accent4" accent5="accent5" accent6="accent6" hlink="hlink" folHlink="folHlink"/>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3297163" y="798885"/>
            <a:ext cx="6159273" cy="113080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Herramientas</a:t>
            </a:r>
          </a:p>
        </p:txBody>
      </p:sp>
      <p:sp>
        <p:nvSpPr>
          <p:cNvPr id="2" name="Subtítulo 2">
            <a:extLst>
              <a:ext uri="{FF2B5EF4-FFF2-40B4-BE49-F238E27FC236}">
                <a16:creationId xmlns:a16="http://schemas.microsoft.com/office/drawing/2014/main" id="{7463FEED-B69B-B9F1-0E3D-184619B7D5B4}"/>
              </a:ext>
            </a:extLst>
          </p:cNvPr>
          <p:cNvSpPr>
            <a:spLocks noGrp="1"/>
          </p:cNvSpPr>
          <p:nvPr>
            <p:ph type="subTitle" idx="1"/>
          </p:nvPr>
        </p:nvSpPr>
        <p:spPr>
          <a:xfrm>
            <a:off x="1438656" y="2008795"/>
            <a:ext cx="9574667" cy="1172479"/>
          </a:xfrm>
        </p:spPr>
        <p:txBody>
          <a:bodyPr vert="horz" lIns="91440" tIns="45720" rIns="91440" bIns="45720" rtlCol="0" anchor="ctr">
            <a:normAutofit/>
          </a:bodyPr>
          <a:lstStyle/>
          <a:p>
            <a:pPr marL="285750" indent="-285750">
              <a:lnSpc>
                <a:spcPct val="90000"/>
              </a:lnSpc>
              <a:buFont typeface="Wingdings" panose="05000000000000000000" pitchFamily="2" charset="2"/>
              <a:buChar char="Ø"/>
            </a:pPr>
            <a:r>
              <a:rPr lang="en-US" sz="1400" b="1" dirty="0">
                <a:solidFill>
                  <a:srgbClr val="FFFFFF"/>
                </a:solidFill>
                <a:sym typeface="Century Gothic"/>
              </a:rPr>
              <a:t>Microsoft Excel u Hojas de Google</a:t>
            </a:r>
            <a:r>
              <a:rPr lang="en-US" sz="1400" dirty="0">
                <a:solidFill>
                  <a:srgbClr val="FFFFFF"/>
                </a:solidFill>
                <a:sym typeface="Century Gothic"/>
              </a:rPr>
              <a:t>: </a:t>
            </a:r>
            <a:r>
              <a:rPr lang="en-US" sz="1400" dirty="0" err="1">
                <a:solidFill>
                  <a:srgbClr val="FFFFFF"/>
                </a:solidFill>
                <a:sym typeface="Century Gothic"/>
              </a:rPr>
              <a:t>estas</a:t>
            </a:r>
            <a:r>
              <a:rPr lang="en-US" sz="1400" dirty="0">
                <a:solidFill>
                  <a:srgbClr val="FFFFFF"/>
                </a:solidFill>
                <a:sym typeface="Century Gothic"/>
              </a:rPr>
              <a:t> son lo que </a:t>
            </a:r>
            <a:r>
              <a:rPr lang="en-US" sz="1400" dirty="0" err="1">
                <a:solidFill>
                  <a:srgbClr val="FFFFFF"/>
                </a:solidFill>
                <a:sym typeface="Century Gothic"/>
              </a:rPr>
              <a:t>conocemos</a:t>
            </a:r>
            <a:r>
              <a:rPr lang="en-US" sz="1400" dirty="0">
                <a:solidFill>
                  <a:srgbClr val="FFFFFF"/>
                </a:solidFill>
                <a:sym typeface="Century Gothic"/>
              </a:rPr>
              <a:t> </a:t>
            </a:r>
            <a:r>
              <a:rPr lang="en-US" sz="1400" dirty="0" err="1">
                <a:solidFill>
                  <a:srgbClr val="FFFFFF"/>
                </a:solidFill>
                <a:sym typeface="Century Gothic"/>
              </a:rPr>
              <a:t>como</a:t>
            </a:r>
            <a:r>
              <a:rPr lang="en-US" sz="1400" dirty="0">
                <a:solidFill>
                  <a:srgbClr val="FFFFFF"/>
                </a:solidFill>
                <a:sym typeface="Century Gothic"/>
              </a:rPr>
              <a:t> hojas  de </a:t>
            </a:r>
            <a:r>
              <a:rPr lang="en-US" sz="1400" dirty="0" err="1">
                <a:solidFill>
                  <a:srgbClr val="FFFFFF"/>
                </a:solidFill>
                <a:sym typeface="Century Gothic"/>
              </a:rPr>
              <a:t>cálculo</a:t>
            </a:r>
            <a:r>
              <a:rPr lang="en-US" sz="1400" dirty="0">
                <a:solidFill>
                  <a:srgbClr val="FFFFFF"/>
                </a:solidFill>
                <a:sym typeface="Century Gothic"/>
              </a:rPr>
              <a:t>, que son </a:t>
            </a:r>
            <a:r>
              <a:rPr lang="en-US" sz="1400" dirty="0" err="1">
                <a:solidFill>
                  <a:srgbClr val="FFFFFF"/>
                </a:solidFill>
                <a:sym typeface="Century Gothic"/>
              </a:rPr>
              <a:t>programas</a:t>
            </a:r>
            <a:r>
              <a:rPr lang="en-US" sz="1400" dirty="0">
                <a:solidFill>
                  <a:srgbClr val="FFFFFF"/>
                </a:solidFill>
                <a:sym typeface="Century Gothic"/>
              </a:rPr>
              <a:t> o </a:t>
            </a:r>
            <a:r>
              <a:rPr lang="en-US" sz="1400" dirty="0" err="1">
                <a:solidFill>
                  <a:srgbClr val="FFFFFF"/>
                </a:solidFill>
                <a:sym typeface="Century Gothic"/>
              </a:rPr>
              <a:t>aplicaciones</a:t>
            </a:r>
            <a:r>
              <a:rPr lang="en-US" sz="1400" dirty="0">
                <a:solidFill>
                  <a:srgbClr val="FFFFFF"/>
                </a:solidFill>
                <a:sym typeface="Century Gothic"/>
              </a:rPr>
              <a:t> </a:t>
            </a:r>
            <a:r>
              <a:rPr lang="en-US" sz="1400" dirty="0" err="1">
                <a:solidFill>
                  <a:srgbClr val="FFFFFF"/>
                </a:solidFill>
                <a:sym typeface="Century Gothic"/>
              </a:rPr>
              <a:t>informáticas</a:t>
            </a:r>
            <a:r>
              <a:rPr lang="en-US" sz="1400" dirty="0">
                <a:solidFill>
                  <a:srgbClr val="FFFFFF"/>
                </a:solidFill>
                <a:sym typeface="Century Gothic"/>
              </a:rPr>
              <a:t> que </a:t>
            </a:r>
            <a:r>
              <a:rPr lang="en-US" sz="1400" dirty="0" err="1">
                <a:solidFill>
                  <a:srgbClr val="FFFFFF"/>
                </a:solidFill>
                <a:sym typeface="Century Gothic"/>
              </a:rPr>
              <a:t>permiten</a:t>
            </a:r>
            <a:r>
              <a:rPr lang="en-US" sz="1400" dirty="0">
                <a:solidFill>
                  <a:srgbClr val="FFFFFF"/>
                </a:solidFill>
                <a:sym typeface="Century Gothic"/>
              </a:rPr>
              <a:t> la </a:t>
            </a:r>
            <a:r>
              <a:rPr lang="en-US" sz="1400" dirty="0" err="1">
                <a:solidFill>
                  <a:srgbClr val="FFFFFF"/>
                </a:solidFill>
                <a:sym typeface="Century Gothic"/>
              </a:rPr>
              <a:t>manipulación</a:t>
            </a:r>
            <a:r>
              <a:rPr lang="en-US" sz="1400" dirty="0">
                <a:solidFill>
                  <a:srgbClr val="FFFFFF"/>
                </a:solidFill>
                <a:sym typeface="Century Gothic"/>
              </a:rPr>
              <a:t> de </a:t>
            </a:r>
            <a:r>
              <a:rPr lang="en-US" sz="1400" dirty="0" err="1">
                <a:solidFill>
                  <a:srgbClr val="FFFFFF"/>
                </a:solidFill>
                <a:sym typeface="Century Gothic"/>
              </a:rPr>
              <a:t>datos</a:t>
            </a:r>
            <a:r>
              <a:rPr lang="en-US" sz="1400" dirty="0">
                <a:solidFill>
                  <a:srgbClr val="FFFFFF"/>
                </a:solidFill>
                <a:sym typeface="Century Gothic"/>
              </a:rPr>
              <a:t> </a:t>
            </a:r>
            <a:r>
              <a:rPr lang="en-US" sz="1400" dirty="0" err="1">
                <a:solidFill>
                  <a:srgbClr val="FFFFFF"/>
                </a:solidFill>
                <a:sym typeface="Century Gothic"/>
              </a:rPr>
              <a:t>numéricos</a:t>
            </a:r>
            <a:r>
              <a:rPr lang="en-US" sz="1400" dirty="0">
                <a:solidFill>
                  <a:srgbClr val="FFFFFF"/>
                </a:solidFill>
                <a:sym typeface="Century Gothic"/>
              </a:rPr>
              <a:t> y </a:t>
            </a:r>
            <a:r>
              <a:rPr lang="en-US" sz="1400" dirty="0" err="1">
                <a:solidFill>
                  <a:srgbClr val="FFFFFF"/>
                </a:solidFill>
                <a:sym typeface="Century Gothic"/>
              </a:rPr>
              <a:t>alfanuméricos</a:t>
            </a:r>
            <a:r>
              <a:rPr lang="en-US" sz="1400" dirty="0">
                <a:solidFill>
                  <a:srgbClr val="FFFFFF"/>
                </a:solidFill>
                <a:sym typeface="Century Gothic"/>
              </a:rPr>
              <a:t> </a:t>
            </a:r>
            <a:r>
              <a:rPr lang="en-US" sz="1400" dirty="0" err="1">
                <a:solidFill>
                  <a:srgbClr val="FFFFFF"/>
                </a:solidFill>
                <a:sym typeface="Century Gothic"/>
              </a:rPr>
              <a:t>dispuestos</a:t>
            </a:r>
            <a:r>
              <a:rPr lang="en-US" sz="1400" dirty="0">
                <a:solidFill>
                  <a:srgbClr val="FFFFFF"/>
                </a:solidFill>
                <a:sym typeface="Century Gothic"/>
              </a:rPr>
              <a:t> en forma de tablas para la </a:t>
            </a:r>
            <a:r>
              <a:rPr lang="en-US" sz="1400" dirty="0" err="1">
                <a:solidFill>
                  <a:srgbClr val="FFFFFF"/>
                </a:solidFill>
                <a:sym typeface="Century Gothic"/>
              </a:rPr>
              <a:t>operación</a:t>
            </a:r>
            <a:r>
              <a:rPr lang="en-US" sz="1400" dirty="0">
                <a:solidFill>
                  <a:srgbClr val="FFFFFF"/>
                </a:solidFill>
                <a:sym typeface="Century Gothic"/>
              </a:rPr>
              <a:t> </a:t>
            </a:r>
            <a:r>
              <a:rPr lang="en-US" sz="1400" dirty="0" err="1">
                <a:solidFill>
                  <a:srgbClr val="FFFFFF"/>
                </a:solidFill>
                <a:sym typeface="Century Gothic"/>
              </a:rPr>
              <a:t>sobre</a:t>
            </a:r>
            <a:r>
              <a:rPr lang="en-US" sz="1400" dirty="0">
                <a:solidFill>
                  <a:srgbClr val="FFFFFF"/>
                </a:solidFill>
                <a:sym typeface="Century Gothic"/>
              </a:rPr>
              <a:t> </a:t>
            </a:r>
            <a:r>
              <a:rPr lang="en-US" sz="1400" dirty="0" err="1">
                <a:solidFill>
                  <a:srgbClr val="FFFFFF"/>
                </a:solidFill>
                <a:sym typeface="Century Gothic"/>
              </a:rPr>
              <a:t>cálculos</a:t>
            </a:r>
            <a:r>
              <a:rPr lang="en-US" sz="1400" dirty="0">
                <a:solidFill>
                  <a:srgbClr val="FFFFFF"/>
                </a:solidFill>
                <a:sym typeface="Century Gothic"/>
              </a:rPr>
              <a:t> </a:t>
            </a:r>
            <a:r>
              <a:rPr lang="en-US" sz="1400" dirty="0" err="1">
                <a:solidFill>
                  <a:srgbClr val="FFFFFF"/>
                </a:solidFill>
                <a:sym typeface="Century Gothic"/>
              </a:rPr>
              <a:t>complejos</a:t>
            </a:r>
            <a:r>
              <a:rPr lang="en-US" sz="1400" dirty="0">
                <a:solidFill>
                  <a:srgbClr val="FFFFFF"/>
                </a:solidFill>
                <a:sym typeface="Century Gothic"/>
              </a:rPr>
              <a:t> de </a:t>
            </a:r>
            <a:r>
              <a:rPr lang="en-US" sz="1400" dirty="0" err="1">
                <a:solidFill>
                  <a:srgbClr val="FFFFFF"/>
                </a:solidFill>
                <a:sym typeface="Century Gothic"/>
              </a:rPr>
              <a:t>contabilidad</a:t>
            </a:r>
            <a:r>
              <a:rPr lang="en-US" sz="1400" dirty="0">
                <a:solidFill>
                  <a:srgbClr val="FFFFFF"/>
                </a:solidFill>
                <a:sym typeface="Century Gothic"/>
              </a:rPr>
              <a:t>, </a:t>
            </a:r>
            <a:r>
              <a:rPr lang="en-US" sz="1400" dirty="0" err="1">
                <a:solidFill>
                  <a:srgbClr val="FFFFFF"/>
                </a:solidFill>
                <a:sym typeface="Century Gothic"/>
              </a:rPr>
              <a:t>finanzas</a:t>
            </a:r>
            <a:r>
              <a:rPr lang="en-US" sz="1400" dirty="0">
                <a:solidFill>
                  <a:srgbClr val="FFFFFF"/>
                </a:solidFill>
                <a:sym typeface="Century Gothic"/>
              </a:rPr>
              <a:t> y </a:t>
            </a:r>
            <a:r>
              <a:rPr lang="en-US" sz="1400" dirty="0" err="1">
                <a:solidFill>
                  <a:srgbClr val="FFFFFF"/>
                </a:solidFill>
                <a:sym typeface="Century Gothic"/>
              </a:rPr>
              <a:t>negocios</a:t>
            </a:r>
            <a:r>
              <a:rPr lang="en-US" sz="1400" dirty="0">
                <a:solidFill>
                  <a:srgbClr val="FFFFFF"/>
                </a:solidFill>
                <a:sym typeface="Century Gothic"/>
              </a:rPr>
              <a:t>.</a:t>
            </a:r>
            <a:endParaRPr lang="en-US" sz="1400" dirty="0">
              <a:solidFill>
                <a:srgbClr val="FFFFFF"/>
              </a:solidFill>
            </a:endParaRPr>
          </a:p>
          <a:p>
            <a:pPr marL="285750" indent="-285750" algn="r">
              <a:lnSpc>
                <a:spcPct val="90000"/>
              </a:lnSpc>
              <a:buFont typeface="Wingdings" panose="05000000000000000000" pitchFamily="2" charset="2"/>
              <a:buChar char="Ø"/>
            </a:pPr>
            <a:endParaRPr lang="en-US" sz="1600" dirty="0">
              <a:solidFill>
                <a:srgbClr val="FFFFFF"/>
              </a:solidFill>
            </a:endParaRPr>
          </a:p>
        </p:txBody>
      </p:sp>
      <p:sp>
        <p:nvSpPr>
          <p:cNvPr id="9" name="CuadroTexto 8">
            <a:extLst>
              <a:ext uri="{FF2B5EF4-FFF2-40B4-BE49-F238E27FC236}">
                <a16:creationId xmlns:a16="http://schemas.microsoft.com/office/drawing/2014/main" id="{7BAE433C-C2D3-BC0B-50BA-EC2C035A697E}"/>
              </a:ext>
            </a:extLst>
          </p:cNvPr>
          <p:cNvSpPr txBox="1"/>
          <p:nvPr/>
        </p:nvSpPr>
        <p:spPr>
          <a:xfrm>
            <a:off x="1536327" y="3163150"/>
            <a:ext cx="9834182" cy="52322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s-ES" sz="1400" b="0" i="0" u="none" strike="noStrike" dirty="0">
                <a:solidFill>
                  <a:srgbClr val="FFFFFF"/>
                </a:solidFill>
                <a:effectLst/>
              </a:rPr>
              <a:t>  </a:t>
            </a:r>
            <a:r>
              <a:rPr lang="es-ES" sz="1400" b="1" i="0" u="none" strike="noStrike" dirty="0">
                <a:solidFill>
                  <a:srgbClr val="FFFFFF"/>
                </a:solidFill>
                <a:effectLst/>
              </a:rPr>
              <a:t>Microsoft Project</a:t>
            </a:r>
            <a:r>
              <a:rPr lang="es-ES" sz="1400" b="0" i="0" u="none" strike="noStrike" dirty="0">
                <a:solidFill>
                  <a:srgbClr val="FFFFFF"/>
                </a:solidFill>
                <a:effectLst/>
              </a:rPr>
              <a:t>: esta es una aplicación de Microsoft que nos sirve para crear tableros o utensilios de metodologías que nos ayudan a organizar eficazmente el trabajo y gestionar los proyectos y tareas.</a:t>
            </a:r>
            <a:endParaRPr lang="es-ES" sz="1200" b="0" i="0" u="none" strike="noStrike" dirty="0">
              <a:solidFill>
                <a:srgbClr val="FFFFFF"/>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157B0937-28FE-6191-A936-F08048574EFF}"/>
              </a:ext>
            </a:extLst>
          </p:cNvPr>
          <p:cNvSpPr txBox="1"/>
          <p:nvPr/>
        </p:nvSpPr>
        <p:spPr>
          <a:xfrm>
            <a:off x="1536327" y="3781093"/>
            <a:ext cx="9834182" cy="738664"/>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s-ES" sz="1400" b="1" i="0" u="none" strike="noStrike" dirty="0">
                <a:solidFill>
                  <a:srgbClr val="FFFFFF"/>
                </a:solidFill>
                <a:effectLst/>
              </a:rPr>
              <a:t>  </a:t>
            </a:r>
            <a:r>
              <a:rPr lang="es-ES" sz="1400" b="1" i="0" u="none" strike="noStrike" dirty="0" err="1">
                <a:solidFill>
                  <a:srgbClr val="FFFFFF"/>
                </a:solidFill>
                <a:effectLst/>
              </a:rPr>
              <a:t>Atlassian</a:t>
            </a:r>
            <a:r>
              <a:rPr lang="es-ES" sz="1400" b="1" i="0" u="none" strike="noStrike" dirty="0">
                <a:solidFill>
                  <a:srgbClr val="FFFFFF"/>
                </a:solidFill>
                <a:effectLst/>
              </a:rPr>
              <a:t> Trello</a:t>
            </a:r>
            <a:r>
              <a:rPr lang="es-ES" sz="1400" i="0" u="none" strike="noStrike" dirty="0">
                <a:solidFill>
                  <a:srgbClr val="FFFFFF"/>
                </a:solidFill>
                <a:effectLst/>
              </a:rPr>
              <a:t>: Trello es un tablón virtual en el que se pueden colgar ideas, tareas, imágenes o enlaces, todo esto con basado en la metodología </a:t>
            </a:r>
            <a:r>
              <a:rPr lang="es-ES" sz="1400" i="0" u="none" strike="noStrike" dirty="0" err="1">
                <a:solidFill>
                  <a:srgbClr val="FFFFFF"/>
                </a:solidFill>
                <a:effectLst/>
              </a:rPr>
              <a:t>kanban</a:t>
            </a:r>
            <a:r>
              <a:rPr lang="es-ES" sz="1400" i="0" u="none" strike="noStrike" dirty="0">
                <a:solidFill>
                  <a:srgbClr val="FFFFFF"/>
                </a:solidFill>
                <a:effectLst/>
              </a:rPr>
              <a:t>. Es versátil y fácil de usar pudiendo usarse para cualquier tipo de tarea que requiera organizar información.</a:t>
            </a:r>
          </a:p>
        </p:txBody>
      </p:sp>
      <p:pic>
        <p:nvPicPr>
          <p:cNvPr id="1030" name="Picture 6">
            <a:extLst>
              <a:ext uri="{FF2B5EF4-FFF2-40B4-BE49-F238E27FC236}">
                <a16:creationId xmlns:a16="http://schemas.microsoft.com/office/drawing/2014/main" id="{C34FAE1A-86E5-54B3-D8C3-4587FAE59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895" y="4988633"/>
            <a:ext cx="1987481" cy="113080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13FAF399-F7C6-AD96-EDE2-C7854D8D2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734" y="4988633"/>
            <a:ext cx="2022265" cy="11402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C6796D8-46E9-8DBC-6CC5-EE0004673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0480" y="4614480"/>
            <a:ext cx="3495172" cy="1941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p:nvSpPr>
          <p:cNvPr id="154" name="Rectangle 153">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8" name="Group 157">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59" name="Straight Connector 158">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65" name="Rectangle 164">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2D6954C2-ED7B-EBD9-391F-B76A8E85945C}"/>
              </a:ext>
            </a:extLst>
          </p:cNvPr>
          <p:cNvSpPr>
            <a:spLocks noGrp="1"/>
          </p:cNvSpPr>
          <p:nvPr>
            <p:ph type="title"/>
          </p:nvPr>
        </p:nvSpPr>
        <p:spPr>
          <a:xfrm>
            <a:off x="1834919" y="685800"/>
            <a:ext cx="3705269" cy="5308599"/>
          </a:xfrm>
        </p:spPr>
        <p:txBody>
          <a:bodyPr vert="horz" lIns="91440" tIns="45720" rIns="91440" bIns="45720" rtlCol="0" anchor="ctr">
            <a:normAutofit/>
          </a:bodyPr>
          <a:lstStyle/>
          <a:p>
            <a:pPr marL="0" marR="0" lvl="0" indent="0">
              <a:spcAft>
                <a:spcPts val="600"/>
              </a:spcAft>
            </a:pPr>
            <a:r>
              <a:rPr lang="en-US" sz="3200">
                <a:solidFill>
                  <a:srgbClr val="FFFFFF"/>
                </a:solidFill>
                <a:sym typeface="Teko"/>
              </a:rPr>
              <a:t>LICENCIAS</a:t>
            </a:r>
          </a:p>
        </p:txBody>
      </p:sp>
      <p:sp>
        <p:nvSpPr>
          <p:cNvPr id="6" name="Marcador de contenido 5">
            <a:extLst>
              <a:ext uri="{FF2B5EF4-FFF2-40B4-BE49-F238E27FC236}">
                <a16:creationId xmlns:a16="http://schemas.microsoft.com/office/drawing/2014/main" id="{23648ADA-5BA6-779B-2AF7-E61BA8BDFEBA}"/>
              </a:ext>
            </a:extLst>
          </p:cNvPr>
          <p:cNvSpPr>
            <a:spLocks noGrp="1"/>
          </p:cNvSpPr>
          <p:nvPr>
            <p:ph idx="1"/>
          </p:nvPr>
        </p:nvSpPr>
        <p:spPr>
          <a:xfrm>
            <a:off x="6516553" y="685800"/>
            <a:ext cx="4754563" cy="2194560"/>
          </a:xfrm>
        </p:spPr>
        <p:txBody>
          <a:bodyPr vert="horz" lIns="91440" tIns="45720" rIns="91440" bIns="45720" rtlCol="0" anchor="ctr">
            <a:noAutofit/>
          </a:bodyPr>
          <a:lstStyle/>
          <a:p>
            <a:r>
              <a:rPr lang="en-US" sz="1400" b="1" dirty="0" err="1">
                <a:solidFill>
                  <a:srgbClr val="FFFFFF"/>
                </a:solidFill>
              </a:rPr>
              <a:t>Licencia</a:t>
            </a:r>
            <a:r>
              <a:rPr lang="en-US" sz="1400" b="1" dirty="0">
                <a:solidFill>
                  <a:srgbClr val="FFFFFF"/>
                </a:solidFill>
              </a:rPr>
              <a:t> Pro (6€)  </a:t>
            </a:r>
            <a:r>
              <a:rPr lang="en-US" sz="1400" dirty="0" err="1">
                <a:solidFill>
                  <a:srgbClr val="FFFFFF"/>
                </a:solidFill>
              </a:rPr>
              <a:t>Esta</a:t>
            </a:r>
            <a:r>
              <a:rPr lang="en-US" sz="1400" dirty="0">
                <a:solidFill>
                  <a:srgbClr val="FFFFFF"/>
                </a:solidFill>
              </a:rPr>
              <a:t> </a:t>
            </a:r>
            <a:r>
              <a:rPr lang="en-US" sz="1400" dirty="0" err="1">
                <a:solidFill>
                  <a:srgbClr val="FFFFFF"/>
                </a:solidFill>
              </a:rPr>
              <a:t>licencia</a:t>
            </a:r>
            <a:r>
              <a:rPr lang="en-US" sz="1400" dirty="0">
                <a:solidFill>
                  <a:srgbClr val="FFFFFF"/>
                </a:solidFill>
              </a:rPr>
              <a:t>, ofrece las </a:t>
            </a:r>
            <a:r>
              <a:rPr lang="en-US" sz="1400" dirty="0" err="1">
                <a:solidFill>
                  <a:srgbClr val="FFFFFF"/>
                </a:solidFill>
              </a:rPr>
              <a:t>siguientes</a:t>
            </a:r>
            <a:r>
              <a:rPr lang="en-US" sz="1400" dirty="0">
                <a:solidFill>
                  <a:srgbClr val="FFFFFF"/>
                </a:solidFill>
              </a:rPr>
              <a:t> </a:t>
            </a:r>
            <a:r>
              <a:rPr lang="en-US" sz="1400" dirty="0" err="1">
                <a:solidFill>
                  <a:srgbClr val="FFFFFF"/>
                </a:solidFill>
              </a:rPr>
              <a:t>oportunidades</a:t>
            </a:r>
            <a:r>
              <a:rPr lang="en-US" sz="1400" dirty="0">
                <a:solidFill>
                  <a:srgbClr val="FFFFFF"/>
                </a:solidFill>
              </a:rPr>
              <a:t> : </a:t>
            </a:r>
          </a:p>
          <a:p>
            <a:pPr lvl="1"/>
            <a:r>
              <a:rPr lang="en-US" sz="1400" dirty="0" err="1">
                <a:solidFill>
                  <a:srgbClr val="FFFFFF"/>
                </a:solidFill>
              </a:rPr>
              <a:t>Incluye</a:t>
            </a:r>
            <a:r>
              <a:rPr lang="en-US" sz="1400" dirty="0">
                <a:solidFill>
                  <a:srgbClr val="FFFFFF"/>
                </a:solidFill>
              </a:rPr>
              <a:t> hojas </a:t>
            </a:r>
            <a:r>
              <a:rPr lang="en-US" sz="1400" dirty="0" err="1">
                <a:solidFill>
                  <a:srgbClr val="FFFFFF"/>
                </a:solidFill>
              </a:rPr>
              <a:t>limitadas</a:t>
            </a:r>
            <a:endParaRPr lang="en-US" sz="1400" dirty="0">
              <a:solidFill>
                <a:srgbClr val="FFFFFF"/>
              </a:solidFill>
            </a:endParaRPr>
          </a:p>
          <a:p>
            <a:pPr lvl="1"/>
            <a:r>
              <a:rPr lang="es-ES" sz="1400" b="0" i="0" u="none" strike="noStrike" dirty="0">
                <a:solidFill>
                  <a:schemeClr val="tx1"/>
                </a:solidFill>
                <a:effectLst/>
              </a:rPr>
              <a:t>Vista de calendario, tarjeta, cuadrícula de Gantt</a:t>
            </a:r>
          </a:p>
          <a:p>
            <a:pPr lvl="1"/>
            <a:r>
              <a:rPr lang="es-ES" sz="1400" b="0" i="0" u="none" strike="noStrike" dirty="0">
                <a:solidFill>
                  <a:schemeClr val="tx1"/>
                </a:solidFill>
                <a:effectLst/>
                <a:latin typeface="Century Gothic" panose="020B0502020202020204" pitchFamily="34" charset="0"/>
              </a:rPr>
              <a:t>Integraciones con Microsoft 365, </a:t>
            </a:r>
            <a:r>
              <a:rPr lang="es-ES" sz="1400" b="0" i="0" u="none" strike="noStrike" dirty="0" err="1">
                <a:solidFill>
                  <a:schemeClr val="tx1"/>
                </a:solidFill>
                <a:effectLst/>
                <a:latin typeface="Century Gothic" panose="020B0502020202020204" pitchFamily="34" charset="0"/>
              </a:rPr>
              <a:t>Teams</a:t>
            </a:r>
            <a:r>
              <a:rPr lang="es-ES" sz="1400" b="0" i="0" u="none" strike="noStrike" dirty="0">
                <a:solidFill>
                  <a:schemeClr val="tx1"/>
                </a:solidFill>
                <a:effectLst/>
                <a:latin typeface="Century Gothic" panose="020B0502020202020204" pitchFamily="34" charset="0"/>
              </a:rPr>
              <a:t>, </a:t>
            </a:r>
            <a:r>
              <a:rPr lang="es-ES" sz="1400" b="0" i="0" u="none" strike="noStrike" dirty="0" err="1">
                <a:solidFill>
                  <a:schemeClr val="tx1"/>
                </a:solidFill>
                <a:effectLst/>
                <a:latin typeface="Century Gothic" panose="020B0502020202020204" pitchFamily="34" charset="0"/>
              </a:rPr>
              <a:t>Slack</a:t>
            </a:r>
            <a:r>
              <a:rPr lang="es-ES" sz="1400" b="0" i="0" u="none" strike="noStrike" dirty="0">
                <a:solidFill>
                  <a:schemeClr val="tx1"/>
                </a:solidFill>
                <a:effectLst/>
                <a:latin typeface="Century Gothic" panose="020B0502020202020204" pitchFamily="34" charset="0"/>
              </a:rPr>
              <a:t>…</a:t>
            </a:r>
          </a:p>
          <a:p>
            <a:pPr lvl="1"/>
            <a:r>
              <a:rPr lang="es-ES" sz="1400" dirty="0">
                <a:solidFill>
                  <a:schemeClr val="tx1"/>
                </a:solidFill>
                <a:latin typeface="Century Gothic" panose="020B0502020202020204" pitchFamily="34" charset="0"/>
              </a:rPr>
              <a:t>Soporte </a:t>
            </a:r>
            <a:r>
              <a:rPr lang="es-ES" sz="1400" dirty="0" err="1">
                <a:solidFill>
                  <a:schemeClr val="tx1"/>
                </a:solidFill>
                <a:latin typeface="Century Gothic" panose="020B0502020202020204" pitchFamily="34" charset="0"/>
              </a:rPr>
              <a:t>tecnico</a:t>
            </a:r>
            <a:r>
              <a:rPr lang="es-ES" sz="1400" dirty="0">
                <a:solidFill>
                  <a:schemeClr val="tx1"/>
                </a:solidFill>
                <a:latin typeface="Century Gothic" panose="020B0502020202020204" pitchFamily="34" charset="0"/>
              </a:rPr>
              <a:t> mundial</a:t>
            </a:r>
            <a:endParaRPr lang="en-US" sz="1100" dirty="0">
              <a:solidFill>
                <a:schemeClr val="tx1"/>
              </a:solidFill>
            </a:endParaRPr>
          </a:p>
        </p:txBody>
      </p:sp>
      <p:sp>
        <p:nvSpPr>
          <p:cNvPr id="7" name="Marcador de contenido 5">
            <a:extLst>
              <a:ext uri="{FF2B5EF4-FFF2-40B4-BE49-F238E27FC236}">
                <a16:creationId xmlns:a16="http://schemas.microsoft.com/office/drawing/2014/main" id="{9F92785D-A67A-988F-148F-7D0F448BAFFF}"/>
              </a:ext>
            </a:extLst>
          </p:cNvPr>
          <p:cNvSpPr txBox="1">
            <a:spLocks/>
          </p:cNvSpPr>
          <p:nvPr/>
        </p:nvSpPr>
        <p:spPr>
          <a:xfrm>
            <a:off x="6516552" y="3120771"/>
            <a:ext cx="4754563" cy="219456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400" b="1" dirty="0" err="1">
                <a:solidFill>
                  <a:srgbClr val="FFFFFF"/>
                </a:solidFill>
              </a:rPr>
              <a:t>Licencia</a:t>
            </a:r>
            <a:r>
              <a:rPr lang="en-US" sz="1400" b="1" dirty="0">
                <a:solidFill>
                  <a:srgbClr val="FFFFFF"/>
                </a:solidFill>
              </a:rPr>
              <a:t> </a:t>
            </a:r>
            <a:r>
              <a:rPr lang="en-US" sz="1400" b="1" dirty="0" err="1">
                <a:solidFill>
                  <a:srgbClr val="FFFFFF"/>
                </a:solidFill>
              </a:rPr>
              <a:t>Negocio</a:t>
            </a:r>
            <a:r>
              <a:rPr lang="en-US" sz="1400" b="1" dirty="0">
                <a:solidFill>
                  <a:srgbClr val="FFFFFF"/>
                </a:solidFill>
              </a:rPr>
              <a:t> (22€)  </a:t>
            </a:r>
            <a:r>
              <a:rPr lang="en-US" sz="1400" dirty="0" err="1">
                <a:solidFill>
                  <a:srgbClr val="FFFFFF"/>
                </a:solidFill>
              </a:rPr>
              <a:t>Esta</a:t>
            </a:r>
            <a:r>
              <a:rPr lang="en-US" sz="1400" dirty="0">
                <a:solidFill>
                  <a:srgbClr val="FFFFFF"/>
                </a:solidFill>
              </a:rPr>
              <a:t> </a:t>
            </a:r>
            <a:r>
              <a:rPr lang="en-US" sz="1400" dirty="0" err="1">
                <a:solidFill>
                  <a:srgbClr val="FFFFFF"/>
                </a:solidFill>
              </a:rPr>
              <a:t>licencia</a:t>
            </a:r>
            <a:r>
              <a:rPr lang="en-US" sz="1400" dirty="0">
                <a:solidFill>
                  <a:srgbClr val="FFFFFF"/>
                </a:solidFill>
              </a:rPr>
              <a:t>, ofrece las </a:t>
            </a:r>
            <a:r>
              <a:rPr lang="en-US" sz="1400" dirty="0" err="1">
                <a:solidFill>
                  <a:srgbClr val="FFFFFF"/>
                </a:solidFill>
              </a:rPr>
              <a:t>siguientes</a:t>
            </a:r>
            <a:r>
              <a:rPr lang="en-US" sz="1400" dirty="0">
                <a:solidFill>
                  <a:srgbClr val="FFFFFF"/>
                </a:solidFill>
              </a:rPr>
              <a:t> </a:t>
            </a:r>
            <a:r>
              <a:rPr lang="en-US" sz="1400" dirty="0" err="1">
                <a:solidFill>
                  <a:srgbClr val="FFFFFF"/>
                </a:solidFill>
              </a:rPr>
              <a:t>oportunidades</a:t>
            </a:r>
            <a:r>
              <a:rPr lang="en-US" sz="1400" dirty="0">
                <a:solidFill>
                  <a:srgbClr val="FFFFFF"/>
                </a:solidFill>
              </a:rPr>
              <a:t> : </a:t>
            </a:r>
          </a:p>
          <a:p>
            <a:pPr lvl="1"/>
            <a:r>
              <a:rPr lang="en-US" sz="1400" dirty="0" err="1">
                <a:solidFill>
                  <a:srgbClr val="FFFFFF"/>
                </a:solidFill>
              </a:rPr>
              <a:t>Editores</a:t>
            </a:r>
            <a:r>
              <a:rPr lang="en-US" sz="1400" dirty="0">
                <a:solidFill>
                  <a:srgbClr val="FFFFFF"/>
                </a:solidFill>
              </a:rPr>
              <a:t> </a:t>
            </a:r>
            <a:r>
              <a:rPr lang="en-US" sz="1400" dirty="0" err="1">
                <a:solidFill>
                  <a:srgbClr val="FFFFFF"/>
                </a:solidFill>
              </a:rPr>
              <a:t>ilimitados</a:t>
            </a:r>
            <a:endParaRPr lang="en-US" sz="1400" dirty="0">
              <a:solidFill>
                <a:srgbClr val="FFFFFF"/>
              </a:solidFill>
            </a:endParaRPr>
          </a:p>
          <a:p>
            <a:pPr lvl="1"/>
            <a:r>
              <a:rPr lang="es-ES" sz="1400" dirty="0">
                <a:solidFill>
                  <a:schemeClr val="tx1"/>
                </a:solidFill>
              </a:rPr>
              <a:t>Administración de usuarios</a:t>
            </a:r>
          </a:p>
          <a:p>
            <a:pPr lvl="1"/>
            <a:r>
              <a:rPr lang="es-ES" sz="1400" dirty="0">
                <a:solidFill>
                  <a:schemeClr val="tx1"/>
                </a:solidFill>
                <a:latin typeface="Century Gothic" panose="020B0502020202020204" pitchFamily="34" charset="0"/>
              </a:rPr>
              <a:t>Registro de la actividad de los miembros del equipo</a:t>
            </a:r>
          </a:p>
          <a:p>
            <a:pPr lvl="1"/>
            <a:r>
              <a:rPr lang="en-US" sz="1400" dirty="0" err="1">
                <a:solidFill>
                  <a:schemeClr val="tx1"/>
                </a:solidFill>
              </a:rPr>
              <a:t>Generador</a:t>
            </a:r>
            <a:r>
              <a:rPr lang="en-US" sz="1400" dirty="0">
                <a:solidFill>
                  <a:schemeClr val="tx1"/>
                </a:solidFill>
              </a:rPr>
              <a:t> de </a:t>
            </a:r>
            <a:r>
              <a:rPr lang="en-US" sz="1400" dirty="0" err="1">
                <a:solidFill>
                  <a:schemeClr val="tx1"/>
                </a:solidFill>
              </a:rPr>
              <a:t>documentos</a:t>
            </a:r>
            <a:endParaRPr lang="en-US" sz="1400" dirty="0">
              <a:solidFill>
                <a:schemeClr val="tx1"/>
              </a:solidFill>
            </a:endParaRPr>
          </a:p>
        </p:txBody>
      </p:sp>
    </p:spTree>
    <p:extLst>
      <p:ext uri="{BB962C8B-B14F-4D97-AF65-F5344CB8AC3E}">
        <p14:creationId xmlns:p14="http://schemas.microsoft.com/office/powerpoint/2010/main" val="70473032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4565046" y="441800"/>
            <a:ext cx="3569981" cy="1130807"/>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VENTAJAS</a:t>
            </a:r>
          </a:p>
        </p:txBody>
      </p:sp>
      <p:sp>
        <p:nvSpPr>
          <p:cNvPr id="9" name="CuadroTexto 8">
            <a:extLst>
              <a:ext uri="{FF2B5EF4-FFF2-40B4-BE49-F238E27FC236}">
                <a16:creationId xmlns:a16="http://schemas.microsoft.com/office/drawing/2014/main" id="{7BAE433C-C2D3-BC0B-50BA-EC2C035A697E}"/>
              </a:ext>
            </a:extLst>
          </p:cNvPr>
          <p:cNvSpPr txBox="1"/>
          <p:nvPr/>
        </p:nvSpPr>
        <p:spPr>
          <a:xfrm>
            <a:off x="4565046" y="2793225"/>
            <a:ext cx="6846666" cy="738664"/>
          </a:xfrm>
          <a:prstGeom prst="rect">
            <a:avLst/>
          </a:prstGeom>
          <a:noFill/>
        </p:spPr>
        <p:txBody>
          <a:bodyPr wrap="square">
            <a:spAutoFit/>
          </a:bodyPr>
          <a:lstStyle/>
          <a:p>
            <a:pPr marL="285750" lvl="0" indent="-285750">
              <a:lnSpc>
                <a:spcPct val="100000"/>
              </a:lnSpc>
              <a:buFont typeface="Wingdings" panose="05000000000000000000" pitchFamily="2" charset="2"/>
              <a:buChar char="Ø"/>
            </a:pPr>
            <a:r>
              <a:rPr lang="en-US" sz="1400" dirty="0"/>
              <a:t>Tiene más </a:t>
            </a:r>
            <a:r>
              <a:rPr lang="en-US" sz="1400" dirty="0" err="1"/>
              <a:t>herramientas</a:t>
            </a:r>
            <a:r>
              <a:rPr lang="en-US" sz="1400" dirty="0"/>
              <a:t> que </a:t>
            </a:r>
            <a:r>
              <a:rPr lang="en-US" sz="1400" dirty="0" err="1"/>
              <a:t>otros</a:t>
            </a:r>
            <a:r>
              <a:rPr lang="en-US" sz="1400" dirty="0"/>
              <a:t> </a:t>
            </a:r>
            <a:r>
              <a:rPr lang="en-US" sz="1400" dirty="0" err="1"/>
              <a:t>gestores</a:t>
            </a:r>
            <a:r>
              <a:rPr lang="en-US" sz="1400" dirty="0"/>
              <a:t> de </a:t>
            </a:r>
            <a:r>
              <a:rPr lang="en-US" sz="1400" dirty="0" err="1"/>
              <a:t>trabajo</a:t>
            </a:r>
            <a:r>
              <a:rPr lang="en-US" sz="1400" dirty="0"/>
              <a:t>, </a:t>
            </a:r>
            <a:r>
              <a:rPr lang="en-US" sz="1400" dirty="0" err="1"/>
              <a:t>incluyendo</a:t>
            </a:r>
            <a:r>
              <a:rPr lang="en-US" sz="1400" dirty="0"/>
              <a:t> </a:t>
            </a:r>
            <a:r>
              <a:rPr lang="en-US" sz="1400" dirty="0" err="1"/>
              <a:t>metodologías</a:t>
            </a:r>
            <a:r>
              <a:rPr lang="en-US" sz="1400" dirty="0"/>
              <a:t> de </a:t>
            </a:r>
            <a:r>
              <a:rPr lang="en-US" sz="1400" dirty="0" err="1"/>
              <a:t>trabajo</a:t>
            </a:r>
            <a:r>
              <a:rPr lang="en-US" sz="1400" dirty="0"/>
              <a:t> </a:t>
            </a:r>
            <a:r>
              <a:rPr lang="en-US" sz="1400" dirty="0" err="1"/>
              <a:t>diversas</a:t>
            </a:r>
            <a:r>
              <a:rPr lang="en-US" sz="1400" dirty="0"/>
              <a:t>. </a:t>
            </a:r>
            <a:r>
              <a:rPr lang="en-US" sz="1400" dirty="0" err="1"/>
              <a:t>Busca</a:t>
            </a:r>
            <a:r>
              <a:rPr lang="en-US" sz="1400" dirty="0"/>
              <a:t> </a:t>
            </a:r>
            <a:r>
              <a:rPr lang="en-US" sz="1400" dirty="0" err="1"/>
              <a:t>convertirse</a:t>
            </a:r>
            <a:r>
              <a:rPr lang="en-US" sz="1400" dirty="0"/>
              <a:t> en el </a:t>
            </a:r>
            <a:r>
              <a:rPr lang="en-US" sz="1400" dirty="0" err="1"/>
              <a:t>centro</a:t>
            </a:r>
            <a:r>
              <a:rPr lang="en-US" sz="1400" dirty="0"/>
              <a:t> de </a:t>
            </a:r>
            <a:r>
              <a:rPr lang="en-US" sz="1400" dirty="0" err="1"/>
              <a:t>trabajo</a:t>
            </a:r>
            <a:r>
              <a:rPr lang="en-US" sz="1400" dirty="0"/>
              <a:t> de las </a:t>
            </a:r>
            <a:r>
              <a:rPr lang="en-US" sz="1400" dirty="0" err="1"/>
              <a:t>empresas</a:t>
            </a:r>
            <a:r>
              <a:rPr lang="en-US" sz="1400" dirty="0"/>
              <a:t>. </a:t>
            </a:r>
          </a:p>
        </p:txBody>
      </p:sp>
      <p:grpSp>
        <p:nvGrpSpPr>
          <p:cNvPr id="5" name="Grupo 4">
            <a:extLst>
              <a:ext uri="{FF2B5EF4-FFF2-40B4-BE49-F238E27FC236}">
                <a16:creationId xmlns:a16="http://schemas.microsoft.com/office/drawing/2014/main" id="{0E8B8D0B-2A13-17C4-D021-3589F4918C2C}"/>
              </a:ext>
            </a:extLst>
          </p:cNvPr>
          <p:cNvGrpSpPr/>
          <p:nvPr/>
        </p:nvGrpSpPr>
        <p:grpSpPr>
          <a:xfrm>
            <a:off x="4629054" y="1869520"/>
            <a:ext cx="7395306" cy="626792"/>
            <a:chOff x="45421" y="1827943"/>
            <a:chExt cx="1950814" cy="1204804"/>
          </a:xfrm>
        </p:grpSpPr>
        <p:sp>
          <p:nvSpPr>
            <p:cNvPr id="6" name="Rectángulo 5">
              <a:extLst>
                <a:ext uri="{FF2B5EF4-FFF2-40B4-BE49-F238E27FC236}">
                  <a16:creationId xmlns:a16="http://schemas.microsoft.com/office/drawing/2014/main" id="{29B9724B-5F50-15F2-7A50-BC121CDC378F}"/>
                </a:ext>
              </a:extLst>
            </p:cNvPr>
            <p:cNvSpPr/>
            <p:nvPr/>
          </p:nvSpPr>
          <p:spPr>
            <a:xfrm>
              <a:off x="45421"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uadroTexto 6">
              <a:extLst>
                <a:ext uri="{FF2B5EF4-FFF2-40B4-BE49-F238E27FC236}">
                  <a16:creationId xmlns:a16="http://schemas.microsoft.com/office/drawing/2014/main" id="{CC9DEB30-8055-8330-465F-CA00DB4FA3BD}"/>
                </a:ext>
              </a:extLst>
            </p:cNvPr>
            <p:cNvSpPr txBox="1"/>
            <p:nvPr/>
          </p:nvSpPr>
          <p:spPr>
            <a:xfrm>
              <a:off x="45421"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100000"/>
                </a:lnSpc>
                <a:spcBef>
                  <a:spcPct val="0"/>
                </a:spcBef>
                <a:spcAft>
                  <a:spcPct val="35000"/>
                </a:spcAft>
                <a:buFont typeface="Wingdings" panose="05000000000000000000" pitchFamily="2" charset="2"/>
                <a:buChar char="Ø"/>
              </a:pPr>
              <a:r>
                <a:rPr lang="en-US" sz="1400" kern="1200" dirty="0"/>
                <a:t>Es </a:t>
              </a:r>
              <a:r>
                <a:rPr lang="en-US" sz="1400" kern="1200" dirty="0" err="1"/>
                <a:t>fácil</a:t>
              </a:r>
              <a:r>
                <a:rPr lang="en-US" sz="1400" kern="1200" dirty="0"/>
                <a:t> de </a:t>
              </a:r>
              <a:r>
                <a:rPr lang="en-US" sz="1400" kern="1200" dirty="0" err="1"/>
                <a:t>aprender</a:t>
              </a:r>
              <a:r>
                <a:rPr lang="en-US" sz="1400" kern="1200" dirty="0"/>
                <a:t>, </a:t>
              </a:r>
              <a:r>
                <a:rPr lang="en-US" sz="1400" kern="1200" dirty="0" err="1"/>
                <a:t>sobre</a:t>
              </a:r>
              <a:r>
                <a:rPr lang="en-US" sz="1400" kern="1200" dirty="0"/>
                <a:t> </a:t>
              </a:r>
              <a:r>
                <a:rPr lang="en-US" sz="1400" kern="1200" dirty="0" err="1"/>
                <a:t>todo</a:t>
              </a:r>
              <a:r>
                <a:rPr lang="en-US" sz="1400" kern="1200" dirty="0"/>
                <a:t> </a:t>
              </a:r>
              <a:r>
                <a:rPr lang="en-US" sz="1400" kern="1200" dirty="0" err="1"/>
                <a:t>si</a:t>
              </a:r>
              <a:r>
                <a:rPr lang="en-US" sz="1400" kern="1200" dirty="0"/>
                <a:t> </a:t>
              </a:r>
              <a:r>
                <a:rPr lang="en-US" sz="1400" kern="1200" dirty="0" err="1"/>
                <a:t>tienes</a:t>
              </a:r>
              <a:r>
                <a:rPr lang="en-US" sz="1400" kern="1200" dirty="0"/>
                <a:t> </a:t>
              </a:r>
              <a:r>
                <a:rPr lang="en-US" sz="1400" kern="1200" dirty="0" err="1"/>
                <a:t>experiencia</a:t>
              </a:r>
              <a:r>
                <a:rPr lang="en-US" sz="1400" kern="1200" dirty="0"/>
                <a:t> con Microsoft Excel. </a:t>
              </a:r>
              <a:r>
                <a:rPr lang="en-US" sz="1400" kern="1200" dirty="0" err="1"/>
                <a:t>Derivado</a:t>
              </a:r>
              <a:r>
                <a:rPr lang="en-US" sz="1400" kern="1200" dirty="0"/>
                <a:t> de </a:t>
              </a:r>
              <a:r>
                <a:rPr lang="en-US" sz="1400" kern="1200" dirty="0" err="1"/>
                <a:t>esto</a:t>
              </a:r>
              <a:r>
                <a:rPr lang="en-US" sz="1400" kern="1200" dirty="0"/>
                <a:t>, tiene </a:t>
              </a:r>
              <a:r>
                <a:rPr lang="en-US" sz="1400" kern="1200" dirty="0" err="1"/>
                <a:t>una</a:t>
              </a:r>
              <a:r>
                <a:rPr lang="en-US" sz="1400" kern="1200" dirty="0"/>
                <a:t> </a:t>
              </a:r>
              <a:r>
                <a:rPr lang="en-US" sz="1400" kern="1200" dirty="0" err="1"/>
                <a:t>interfaz</a:t>
              </a:r>
              <a:r>
                <a:rPr lang="en-US" sz="1400" kern="1200" dirty="0"/>
                <a:t> </a:t>
              </a:r>
              <a:r>
                <a:rPr lang="en-US" sz="1400" kern="1200" dirty="0" err="1"/>
                <a:t>sencilla</a:t>
              </a:r>
              <a:r>
                <a:rPr lang="en-US" sz="1400" kern="1200" dirty="0"/>
                <a:t>, </a:t>
              </a:r>
              <a:r>
                <a:rPr lang="en-US" sz="1400" kern="1200" dirty="0" err="1"/>
                <a:t>profesional</a:t>
              </a:r>
              <a:r>
                <a:rPr lang="en-US" sz="1400" kern="1200" dirty="0"/>
                <a:t> y de </a:t>
              </a:r>
              <a:r>
                <a:rPr lang="en-US" sz="1400" kern="1200" dirty="0" err="1"/>
                <a:t>fácil</a:t>
              </a:r>
              <a:r>
                <a:rPr lang="en-US" sz="1400" kern="1200" dirty="0"/>
                <a:t> </a:t>
              </a:r>
              <a:r>
                <a:rPr lang="en-US" sz="1400" kern="1200" dirty="0" err="1"/>
                <a:t>acceso</a:t>
              </a:r>
              <a:r>
                <a:rPr lang="en-US" sz="1400" kern="1200" dirty="0"/>
                <a:t>.</a:t>
              </a:r>
            </a:p>
          </p:txBody>
        </p:sp>
      </p:grpSp>
      <p:grpSp>
        <p:nvGrpSpPr>
          <p:cNvPr id="8" name="Grupo 7">
            <a:extLst>
              <a:ext uri="{FF2B5EF4-FFF2-40B4-BE49-F238E27FC236}">
                <a16:creationId xmlns:a16="http://schemas.microsoft.com/office/drawing/2014/main" id="{C6A86C67-AEDD-7D52-93FF-3BCFCB02ED9B}"/>
              </a:ext>
            </a:extLst>
          </p:cNvPr>
          <p:cNvGrpSpPr/>
          <p:nvPr/>
        </p:nvGrpSpPr>
        <p:grpSpPr>
          <a:xfrm>
            <a:off x="4629054" y="3823780"/>
            <a:ext cx="6846665" cy="738664"/>
            <a:chOff x="4629835" y="1827943"/>
            <a:chExt cx="1950814" cy="1204804"/>
          </a:xfrm>
        </p:grpSpPr>
        <p:sp>
          <p:nvSpPr>
            <p:cNvPr id="10" name="Rectángulo 9">
              <a:extLst>
                <a:ext uri="{FF2B5EF4-FFF2-40B4-BE49-F238E27FC236}">
                  <a16:creationId xmlns:a16="http://schemas.microsoft.com/office/drawing/2014/main" id="{9B3A0E3A-5C09-FE56-AE7B-45CF34D5D524}"/>
                </a:ext>
              </a:extLst>
            </p:cNvPr>
            <p:cNvSpPr/>
            <p:nvPr/>
          </p:nvSpPr>
          <p:spPr>
            <a:xfrm>
              <a:off x="4629835"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CuadroTexto 10">
              <a:extLst>
                <a:ext uri="{FF2B5EF4-FFF2-40B4-BE49-F238E27FC236}">
                  <a16:creationId xmlns:a16="http://schemas.microsoft.com/office/drawing/2014/main" id="{B8055CE3-A720-D5AC-D919-95C1DD51C73B}"/>
                </a:ext>
              </a:extLst>
            </p:cNvPr>
            <p:cNvSpPr txBox="1"/>
            <p:nvPr/>
          </p:nvSpPr>
          <p:spPr>
            <a:xfrm>
              <a:off x="4629835"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100000"/>
                </a:lnSpc>
                <a:spcBef>
                  <a:spcPct val="0"/>
                </a:spcBef>
                <a:spcAft>
                  <a:spcPct val="35000"/>
                </a:spcAft>
                <a:buFont typeface="Wingdings" panose="05000000000000000000" pitchFamily="2" charset="2"/>
                <a:buChar char="Ø"/>
              </a:pPr>
              <a:r>
                <a:rPr lang="en-US" sz="1400" kern="1200" dirty="0" err="1"/>
                <a:t>También</a:t>
              </a:r>
              <a:r>
                <a:rPr lang="en-US" sz="1400" kern="1200" dirty="0"/>
                <a:t> </a:t>
              </a:r>
              <a:r>
                <a:rPr lang="en-US" sz="1400" kern="1200" dirty="0" err="1"/>
                <a:t>añade</a:t>
              </a:r>
              <a:r>
                <a:rPr lang="en-US" sz="1400" kern="1200" dirty="0"/>
                <a:t> </a:t>
              </a:r>
              <a:r>
                <a:rPr lang="en-US" sz="1400" kern="1200" dirty="0" err="1"/>
                <a:t>herramientas</a:t>
              </a:r>
              <a:r>
                <a:rPr lang="en-US" sz="1400" kern="1200" dirty="0"/>
                <a:t> que </a:t>
              </a:r>
              <a:r>
                <a:rPr lang="en-US" sz="1400" kern="1200" dirty="0" err="1"/>
                <a:t>miden</a:t>
              </a:r>
              <a:r>
                <a:rPr lang="en-US" sz="1400" kern="1200" dirty="0"/>
                <a:t> </a:t>
              </a:r>
              <a:r>
                <a:rPr lang="en-US" sz="1400" kern="1200" dirty="0" err="1"/>
                <a:t>tendencias</a:t>
              </a:r>
              <a:r>
                <a:rPr lang="en-US" sz="1400" kern="1200" dirty="0"/>
                <a:t> en la </a:t>
              </a:r>
              <a:r>
                <a:rPr lang="en-US" sz="1400" kern="1200" dirty="0" err="1"/>
                <a:t>industria</a:t>
              </a:r>
              <a:r>
                <a:rPr lang="en-US" sz="1400" kern="1200" dirty="0"/>
                <a:t> </a:t>
              </a:r>
              <a:r>
                <a:rPr lang="en-US" sz="1400" kern="1200" dirty="0" err="1"/>
                <a:t>así</a:t>
              </a:r>
              <a:r>
                <a:rPr lang="en-US" sz="1400" kern="1200" dirty="0"/>
                <a:t> </a:t>
              </a:r>
              <a:r>
                <a:rPr lang="en-US" sz="1400" kern="1200" dirty="0" err="1"/>
                <a:t>como</a:t>
              </a:r>
              <a:r>
                <a:rPr lang="en-US" sz="1400" kern="1200" dirty="0"/>
                <a:t> un </a:t>
              </a:r>
              <a:r>
                <a:rPr lang="en-US" sz="1400" kern="1200" dirty="0" err="1"/>
                <a:t>sistema</a:t>
              </a:r>
              <a:r>
                <a:rPr lang="en-US" sz="1400" kern="1200" dirty="0"/>
                <a:t> para </a:t>
              </a:r>
              <a:r>
                <a:rPr lang="en-US" sz="1400" kern="1200" dirty="0" err="1"/>
                <a:t>compartir</a:t>
              </a:r>
              <a:r>
                <a:rPr lang="en-US" sz="1400" kern="1200" dirty="0"/>
                <a:t> </a:t>
              </a:r>
              <a:r>
                <a:rPr lang="en-US" sz="1400" kern="1200" dirty="0" err="1"/>
                <a:t>archivos</a:t>
              </a:r>
              <a:r>
                <a:rPr lang="en-US" sz="1400" kern="1200" dirty="0"/>
                <a:t> y </a:t>
              </a:r>
              <a:r>
                <a:rPr lang="en-US" sz="1400" kern="1200" dirty="0" err="1"/>
                <a:t>otras</a:t>
              </a:r>
              <a:r>
                <a:rPr lang="en-US" sz="1400" kern="1200" dirty="0"/>
                <a:t> </a:t>
              </a:r>
              <a:r>
                <a:rPr lang="en-US" sz="1400" kern="1200" dirty="0" err="1"/>
                <a:t>soluciones</a:t>
              </a:r>
              <a:r>
                <a:rPr lang="en-US" sz="1400" kern="1200" dirty="0"/>
                <a:t> para </a:t>
              </a:r>
              <a:r>
                <a:rPr lang="en-US" sz="1400" kern="1200" dirty="0" err="1"/>
                <a:t>centros</a:t>
              </a:r>
              <a:r>
                <a:rPr lang="en-US" sz="1400" kern="1200" dirty="0"/>
                <a:t> de </a:t>
              </a:r>
              <a:r>
                <a:rPr lang="en-US" sz="1400" kern="1200" dirty="0" err="1"/>
                <a:t>trabajo</a:t>
              </a:r>
              <a:r>
                <a:rPr lang="en-US" sz="1400" kern="1200" dirty="0"/>
                <a:t>.</a:t>
              </a:r>
            </a:p>
          </p:txBody>
        </p:sp>
      </p:grpSp>
      <p:pic>
        <p:nvPicPr>
          <p:cNvPr id="16" name="Google Shape;163;p5" descr="Inteligencia de Negocios : Ventajas y &quot;Desventajas&quot; de B.I">
            <a:extLst>
              <a:ext uri="{FF2B5EF4-FFF2-40B4-BE49-F238E27FC236}">
                <a16:creationId xmlns:a16="http://schemas.microsoft.com/office/drawing/2014/main" id="{E61FAB2A-7B47-0CCA-B341-BE83AD164F0E}"/>
              </a:ext>
            </a:extLst>
          </p:cNvPr>
          <p:cNvPicPr preferRelativeResize="0"/>
          <p:nvPr/>
        </p:nvPicPr>
        <p:blipFill rotWithShape="1">
          <a:blip r:embed="rId3"/>
          <a:srcRect l="29319" r="8421"/>
          <a:stretch/>
        </p:blipFill>
        <p:spPr>
          <a:xfrm>
            <a:off x="831" y="10"/>
            <a:ext cx="3502025" cy="6857990"/>
          </a:xfrm>
          <a:prstGeom prst="rect">
            <a:avLst/>
          </a:prstGeom>
          <a:noFill/>
          <a:effectLst>
            <a:innerShdw blurRad="57150" dist="38100" dir="14460000">
              <a:prstClr val="black">
                <a:alpha val="70000"/>
              </a:prstClr>
            </a:innerShdw>
          </a:effectLst>
        </p:spPr>
      </p:pic>
    </p:spTree>
    <p:extLst>
      <p:ext uri="{BB962C8B-B14F-4D97-AF65-F5344CB8AC3E}">
        <p14:creationId xmlns:p14="http://schemas.microsoft.com/office/powerpoint/2010/main" val="292926330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48"/>
        <p:cNvGrpSpPr/>
        <p:nvPr/>
      </p:nvGrpSpPr>
      <p:grpSpPr>
        <a:xfrm>
          <a:off x="0" y="0"/>
          <a:ext cx="0" cy="0"/>
          <a:chOff x="0" y="0"/>
          <a:chExt cx="0" cy="0"/>
        </a:xfrm>
      </p:grpSpPr>
      <p:sp useBgFill="1">
        <p:nvSpPr>
          <p:cNvPr id="151" name="Rectangle 153">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5">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60" name="Group 159">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1" name="Straight Connector 160">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49" name="Google Shape;149;p4"/>
          <p:cNvSpPr txBox="1"/>
          <p:nvPr/>
        </p:nvSpPr>
        <p:spPr>
          <a:xfrm>
            <a:off x="4565046" y="441800"/>
            <a:ext cx="4926426" cy="1130807"/>
          </a:xfrm>
          <a:prstGeom prst="rect">
            <a:avLst/>
          </a:prstGeom>
        </p:spPr>
        <p:txBody>
          <a:bodyPr spcFirstLastPara="1" vert="horz" lIns="91440" tIns="45720" rIns="91440" bIns="45720" rtlCol="0" anchor="ctr" anchorCtr="0">
            <a:noAutofit/>
          </a:bodyPr>
          <a:lstStyle/>
          <a:p>
            <a:pPr marL="0" marR="0" lvl="0" indent="0">
              <a:spcBef>
                <a:spcPct val="0"/>
              </a:spcBef>
              <a:spcAft>
                <a:spcPts val="600"/>
              </a:spcAft>
            </a:pPr>
            <a:r>
              <a:rPr lang="en-US" sz="5400" cap="all" dirty="0">
                <a:ln w="3175" cmpd="sng">
                  <a:noFill/>
                </a:ln>
                <a:solidFill>
                  <a:srgbClr val="FFFFFF"/>
                </a:solidFill>
                <a:latin typeface="+mj-lt"/>
                <a:ea typeface="+mj-ea"/>
                <a:cs typeface="+mj-cs"/>
                <a:sym typeface="Teko"/>
              </a:rPr>
              <a:t>DESVENTAJAS</a:t>
            </a:r>
          </a:p>
        </p:txBody>
      </p:sp>
      <p:sp>
        <p:nvSpPr>
          <p:cNvPr id="9" name="CuadroTexto 8">
            <a:extLst>
              <a:ext uri="{FF2B5EF4-FFF2-40B4-BE49-F238E27FC236}">
                <a16:creationId xmlns:a16="http://schemas.microsoft.com/office/drawing/2014/main" id="{7BAE433C-C2D3-BC0B-50BA-EC2C035A697E}"/>
              </a:ext>
            </a:extLst>
          </p:cNvPr>
          <p:cNvSpPr txBox="1"/>
          <p:nvPr/>
        </p:nvSpPr>
        <p:spPr>
          <a:xfrm>
            <a:off x="4424095" y="2693757"/>
            <a:ext cx="6846666" cy="674031"/>
          </a:xfrm>
          <a:prstGeom prst="rect">
            <a:avLst/>
          </a:prstGeom>
          <a:noFill/>
        </p:spPr>
        <p:txBody>
          <a:bodyPr wrap="square">
            <a:spAutoFit/>
          </a:bodyPr>
          <a:lstStyle/>
          <a:p>
            <a:pPr marL="400050" marR="0" lvl="0" indent="-285750">
              <a:lnSpc>
                <a:spcPct val="90000"/>
              </a:lnSpc>
              <a:spcBef>
                <a:spcPct val="20000"/>
              </a:spcBef>
              <a:spcAft>
                <a:spcPts val="600"/>
              </a:spcAft>
              <a:buClr>
                <a:schemeClr val="tx1"/>
              </a:buClr>
              <a:buSzPct val="80000"/>
              <a:buFont typeface="Wingdings" panose="05000000000000000000" pitchFamily="2" charset="2"/>
              <a:buChar char="Ø"/>
            </a:pPr>
            <a:r>
              <a:rPr lang="en-US" sz="1400" dirty="0">
                <a:sym typeface="Century Gothic"/>
              </a:rPr>
              <a:t>No </a:t>
            </a:r>
            <a:r>
              <a:rPr lang="en-US" sz="1400" dirty="0" err="1">
                <a:sym typeface="Century Gothic"/>
              </a:rPr>
              <a:t>posee</a:t>
            </a:r>
            <a:r>
              <a:rPr lang="en-US" sz="1400" dirty="0">
                <a:sym typeface="Century Gothic"/>
              </a:rPr>
              <a:t> </a:t>
            </a:r>
            <a:r>
              <a:rPr lang="en-US" sz="1400" dirty="0" err="1">
                <a:sym typeface="Century Gothic"/>
              </a:rPr>
              <a:t>ningún</a:t>
            </a:r>
            <a:r>
              <a:rPr lang="en-US" sz="1400" dirty="0">
                <a:sym typeface="Century Gothic"/>
              </a:rPr>
              <a:t> </a:t>
            </a:r>
            <a:r>
              <a:rPr lang="en-US" sz="1400" dirty="0" err="1">
                <a:sym typeface="Century Gothic"/>
              </a:rPr>
              <a:t>indicador</a:t>
            </a:r>
            <a:r>
              <a:rPr lang="en-US" sz="1400" dirty="0">
                <a:sym typeface="Century Gothic"/>
              </a:rPr>
              <a:t> de time-tracking y </a:t>
            </a:r>
            <a:r>
              <a:rPr lang="en-US" sz="1400" dirty="0" err="1">
                <a:sym typeface="Century Gothic"/>
              </a:rPr>
              <a:t>aunque</a:t>
            </a:r>
            <a:r>
              <a:rPr lang="en-US" sz="1400" dirty="0">
                <a:sym typeface="Century Gothic"/>
              </a:rPr>
              <a:t>  </a:t>
            </a:r>
            <a:r>
              <a:rPr lang="en-US" sz="1400" dirty="0" err="1">
                <a:sym typeface="Century Gothic"/>
              </a:rPr>
              <a:t>haya</a:t>
            </a:r>
            <a:r>
              <a:rPr lang="en-US" sz="1400" dirty="0">
                <a:sym typeface="Century Gothic"/>
              </a:rPr>
              <a:t> </a:t>
            </a:r>
            <a:r>
              <a:rPr lang="en-US" sz="1400" dirty="0" err="1">
                <a:sym typeface="Century Gothic"/>
              </a:rPr>
              <a:t>soluciones</a:t>
            </a:r>
            <a:r>
              <a:rPr lang="en-US" sz="1400" dirty="0">
                <a:sym typeface="Century Gothic"/>
              </a:rPr>
              <a:t> de </a:t>
            </a:r>
            <a:r>
              <a:rPr lang="en-US" sz="1400" dirty="0" err="1">
                <a:sym typeface="Century Gothic"/>
              </a:rPr>
              <a:t>terceros</a:t>
            </a:r>
            <a:r>
              <a:rPr lang="en-US" sz="1400" dirty="0">
                <a:sym typeface="Century Gothic"/>
              </a:rPr>
              <a:t>, </a:t>
            </a:r>
            <a:r>
              <a:rPr lang="en-US" sz="1400" dirty="0" err="1">
                <a:sym typeface="Century Gothic"/>
              </a:rPr>
              <a:t>esta</a:t>
            </a:r>
            <a:r>
              <a:rPr lang="en-US" sz="1400" dirty="0">
                <a:sym typeface="Century Gothic"/>
              </a:rPr>
              <a:t> </a:t>
            </a:r>
            <a:r>
              <a:rPr lang="en-US" sz="1400" dirty="0" err="1">
                <a:sym typeface="Century Gothic"/>
              </a:rPr>
              <a:t>funcionalidad</a:t>
            </a:r>
            <a:r>
              <a:rPr lang="en-US" sz="1400" dirty="0">
                <a:sym typeface="Century Gothic"/>
              </a:rPr>
              <a:t>, o </a:t>
            </a:r>
            <a:r>
              <a:rPr lang="en-US" sz="1400" dirty="0" err="1">
                <a:sym typeface="Century Gothic"/>
              </a:rPr>
              <a:t>ausencia</a:t>
            </a:r>
            <a:r>
              <a:rPr lang="en-US" sz="1400" dirty="0">
                <a:sym typeface="Century Gothic"/>
              </a:rPr>
              <a:t> de </a:t>
            </a:r>
            <a:r>
              <a:rPr lang="en-US" sz="1400" dirty="0" err="1">
                <a:sym typeface="Century Gothic"/>
              </a:rPr>
              <a:t>ella</a:t>
            </a:r>
            <a:r>
              <a:rPr lang="en-US" sz="1400" dirty="0">
                <a:sym typeface="Century Gothic"/>
              </a:rPr>
              <a:t>, </a:t>
            </a:r>
            <a:r>
              <a:rPr lang="en-US" sz="1400" dirty="0" err="1">
                <a:sym typeface="Century Gothic"/>
              </a:rPr>
              <a:t>hace</a:t>
            </a:r>
            <a:r>
              <a:rPr lang="en-US" sz="1400" dirty="0">
                <a:sym typeface="Century Gothic"/>
              </a:rPr>
              <a:t> que Smartsheet </a:t>
            </a:r>
            <a:r>
              <a:rPr lang="en-US" sz="1400" dirty="0" err="1">
                <a:sym typeface="Century Gothic"/>
              </a:rPr>
              <a:t>esté</a:t>
            </a:r>
            <a:r>
              <a:rPr lang="en-US" sz="1400" dirty="0">
                <a:sym typeface="Century Gothic"/>
              </a:rPr>
              <a:t> </a:t>
            </a:r>
            <a:r>
              <a:rPr lang="en-US" sz="1400" dirty="0" err="1">
                <a:sym typeface="Century Gothic"/>
              </a:rPr>
              <a:t>pensado</a:t>
            </a:r>
            <a:r>
              <a:rPr lang="en-US" sz="1400" dirty="0">
                <a:sym typeface="Century Gothic"/>
              </a:rPr>
              <a:t> para </a:t>
            </a:r>
            <a:r>
              <a:rPr lang="en-US" sz="1400" dirty="0" err="1">
                <a:sym typeface="Century Gothic"/>
              </a:rPr>
              <a:t>empresas</a:t>
            </a:r>
            <a:r>
              <a:rPr lang="en-US" sz="1400" dirty="0">
                <a:sym typeface="Century Gothic"/>
              </a:rPr>
              <a:t> </a:t>
            </a:r>
            <a:r>
              <a:rPr lang="en-US" sz="1400" dirty="0" err="1">
                <a:sym typeface="Century Gothic"/>
              </a:rPr>
              <a:t>muy</a:t>
            </a:r>
            <a:r>
              <a:rPr lang="en-US" sz="1400" dirty="0">
                <a:sym typeface="Century Gothic"/>
              </a:rPr>
              <a:t> </a:t>
            </a:r>
            <a:r>
              <a:rPr lang="en-US" sz="1400" dirty="0" err="1">
                <a:sym typeface="Century Gothic"/>
              </a:rPr>
              <a:t>concretas</a:t>
            </a:r>
            <a:r>
              <a:rPr lang="en-US" sz="1400" dirty="0">
                <a:sym typeface="Century Gothic"/>
              </a:rPr>
              <a:t>.</a:t>
            </a:r>
          </a:p>
        </p:txBody>
      </p:sp>
      <p:grpSp>
        <p:nvGrpSpPr>
          <p:cNvPr id="5" name="Grupo 4">
            <a:extLst>
              <a:ext uri="{FF2B5EF4-FFF2-40B4-BE49-F238E27FC236}">
                <a16:creationId xmlns:a16="http://schemas.microsoft.com/office/drawing/2014/main" id="{0E8B8D0B-2A13-17C4-D021-3589F4918C2C}"/>
              </a:ext>
            </a:extLst>
          </p:cNvPr>
          <p:cNvGrpSpPr/>
          <p:nvPr/>
        </p:nvGrpSpPr>
        <p:grpSpPr>
          <a:xfrm>
            <a:off x="4629054" y="1869520"/>
            <a:ext cx="7395306" cy="626792"/>
            <a:chOff x="45421" y="1827943"/>
            <a:chExt cx="1950814" cy="1204804"/>
          </a:xfrm>
        </p:grpSpPr>
        <p:sp>
          <p:nvSpPr>
            <p:cNvPr id="6" name="Rectángulo 5">
              <a:extLst>
                <a:ext uri="{FF2B5EF4-FFF2-40B4-BE49-F238E27FC236}">
                  <a16:creationId xmlns:a16="http://schemas.microsoft.com/office/drawing/2014/main" id="{29B9724B-5F50-15F2-7A50-BC121CDC378F}"/>
                </a:ext>
              </a:extLst>
            </p:cNvPr>
            <p:cNvSpPr/>
            <p:nvPr/>
          </p:nvSpPr>
          <p:spPr>
            <a:xfrm>
              <a:off x="45421"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uadroTexto 6">
              <a:extLst>
                <a:ext uri="{FF2B5EF4-FFF2-40B4-BE49-F238E27FC236}">
                  <a16:creationId xmlns:a16="http://schemas.microsoft.com/office/drawing/2014/main" id="{CC9DEB30-8055-8330-465F-CA00DB4FA3BD}"/>
                </a:ext>
              </a:extLst>
            </p:cNvPr>
            <p:cNvSpPr txBox="1"/>
            <p:nvPr/>
          </p:nvSpPr>
          <p:spPr>
            <a:xfrm>
              <a:off x="45421" y="1827943"/>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indent="-285750" defTabSz="488950">
                <a:spcBef>
                  <a:spcPct val="0"/>
                </a:spcBef>
                <a:spcAft>
                  <a:spcPct val="35000"/>
                </a:spcAft>
                <a:buFont typeface="Wingdings" panose="05000000000000000000" pitchFamily="2" charset="2"/>
                <a:buChar char="Ø"/>
              </a:pPr>
              <a:r>
                <a:rPr lang="en-US" sz="1400" dirty="0">
                  <a:solidFill>
                    <a:schemeClr val="tx1"/>
                  </a:solidFill>
                  <a:sym typeface="Century Gothic"/>
                </a:rPr>
                <a:t>Entre las </a:t>
              </a:r>
              <a:r>
                <a:rPr lang="en-US" sz="1400" dirty="0" err="1">
                  <a:solidFill>
                    <a:schemeClr val="tx1"/>
                  </a:solidFill>
                  <a:sym typeface="Century Gothic"/>
                </a:rPr>
                <a:t>principales</a:t>
              </a:r>
              <a:r>
                <a:rPr lang="en-US" sz="1400" dirty="0">
                  <a:solidFill>
                    <a:schemeClr val="tx1"/>
                  </a:solidFill>
                  <a:sym typeface="Century Gothic"/>
                </a:rPr>
                <a:t> </a:t>
              </a:r>
              <a:r>
                <a:rPr lang="en-US" sz="1400" dirty="0" err="1">
                  <a:solidFill>
                    <a:schemeClr val="tx1"/>
                  </a:solidFill>
                  <a:sym typeface="Century Gothic"/>
                </a:rPr>
                <a:t>desventajas</a:t>
              </a:r>
              <a:r>
                <a:rPr lang="en-US" sz="1400" dirty="0">
                  <a:solidFill>
                    <a:schemeClr val="tx1"/>
                  </a:solidFill>
                  <a:sym typeface="Century Gothic"/>
                </a:rPr>
                <a:t> se </a:t>
              </a:r>
              <a:r>
                <a:rPr lang="en-US" sz="1400" dirty="0" err="1">
                  <a:solidFill>
                    <a:schemeClr val="tx1"/>
                  </a:solidFill>
                  <a:sym typeface="Century Gothic"/>
                </a:rPr>
                <a:t>encuentra</a:t>
              </a:r>
              <a:r>
                <a:rPr lang="en-US" sz="1400" dirty="0">
                  <a:solidFill>
                    <a:schemeClr val="tx1"/>
                  </a:solidFill>
                  <a:sym typeface="Century Gothic"/>
                </a:rPr>
                <a:t> el alto </a:t>
              </a:r>
              <a:r>
                <a:rPr lang="en-US" sz="1400" dirty="0" err="1">
                  <a:solidFill>
                    <a:schemeClr val="tx1"/>
                  </a:solidFill>
                  <a:sym typeface="Century Gothic"/>
                </a:rPr>
                <a:t>precio</a:t>
              </a:r>
              <a:r>
                <a:rPr lang="en-US" sz="1400" dirty="0">
                  <a:solidFill>
                    <a:schemeClr val="tx1"/>
                  </a:solidFill>
                  <a:sym typeface="Century Gothic"/>
                </a:rPr>
                <a:t> que </a:t>
              </a:r>
              <a:r>
                <a:rPr lang="en-US" sz="1400" dirty="0" err="1">
                  <a:solidFill>
                    <a:schemeClr val="tx1"/>
                  </a:solidFill>
                  <a:sym typeface="Century Gothic"/>
                </a:rPr>
                <a:t>llega</a:t>
              </a:r>
              <a:r>
                <a:rPr lang="en-US" sz="1400" dirty="0">
                  <a:solidFill>
                    <a:schemeClr val="tx1"/>
                  </a:solidFill>
                  <a:sym typeface="Century Gothic"/>
                </a:rPr>
                <a:t> a </a:t>
              </a:r>
              <a:r>
                <a:rPr lang="en-US" sz="1400" dirty="0" err="1">
                  <a:solidFill>
                    <a:schemeClr val="tx1"/>
                  </a:solidFill>
                  <a:sym typeface="Century Gothic"/>
                </a:rPr>
                <a:t>tener</a:t>
              </a:r>
              <a:r>
                <a:rPr lang="en-US" sz="1400" dirty="0">
                  <a:solidFill>
                    <a:schemeClr val="tx1"/>
                  </a:solidFill>
                  <a:sym typeface="Century Gothic"/>
                </a:rPr>
                <a:t>. Como ha </a:t>
              </a:r>
              <a:r>
                <a:rPr lang="en-US" sz="1400" dirty="0" err="1">
                  <a:solidFill>
                    <a:schemeClr val="tx1"/>
                  </a:solidFill>
                  <a:sym typeface="Century Gothic"/>
                </a:rPr>
                <a:t>dicho</a:t>
              </a:r>
              <a:r>
                <a:rPr lang="en-US" sz="1400" dirty="0">
                  <a:solidFill>
                    <a:schemeClr val="tx1"/>
                  </a:solidFill>
                  <a:sym typeface="Century Gothic"/>
                </a:rPr>
                <a:t> mi </a:t>
              </a:r>
              <a:r>
                <a:rPr lang="en-US" sz="1400" dirty="0" err="1">
                  <a:solidFill>
                    <a:schemeClr val="tx1"/>
                  </a:solidFill>
                  <a:sym typeface="Century Gothic"/>
                </a:rPr>
                <a:t>compañero</a:t>
              </a:r>
              <a:r>
                <a:rPr lang="en-US" sz="1400" dirty="0">
                  <a:solidFill>
                    <a:schemeClr val="tx1"/>
                  </a:solidFill>
                  <a:sym typeface="Century Gothic"/>
                </a:rPr>
                <a:t> [</a:t>
              </a:r>
              <a:r>
                <a:rPr lang="en-US" sz="1400" dirty="0" err="1">
                  <a:solidFill>
                    <a:schemeClr val="tx1"/>
                  </a:solidFill>
                  <a:sym typeface="Century Gothic"/>
                </a:rPr>
                <a:t>mirar</a:t>
              </a:r>
              <a:r>
                <a:rPr lang="en-US" sz="1400" dirty="0">
                  <a:solidFill>
                    <a:schemeClr val="tx1"/>
                  </a:solidFill>
                  <a:sym typeface="Century Gothic"/>
                </a:rPr>
                <a:t> </a:t>
              </a:r>
              <a:r>
                <a:rPr lang="en-US" sz="1400" dirty="0" err="1">
                  <a:solidFill>
                    <a:schemeClr val="tx1"/>
                  </a:solidFill>
                  <a:sym typeface="Century Gothic"/>
                </a:rPr>
                <a:t>precios</a:t>
              </a:r>
              <a:r>
                <a:rPr lang="en-US" sz="1400" dirty="0">
                  <a:solidFill>
                    <a:schemeClr val="tx1"/>
                  </a:solidFill>
                  <a:sym typeface="Century Gothic"/>
                </a:rPr>
                <a:t>].</a:t>
              </a:r>
            </a:p>
          </p:txBody>
        </p:sp>
      </p:grpSp>
      <p:grpSp>
        <p:nvGrpSpPr>
          <p:cNvPr id="8" name="Grupo 7">
            <a:extLst>
              <a:ext uri="{FF2B5EF4-FFF2-40B4-BE49-F238E27FC236}">
                <a16:creationId xmlns:a16="http://schemas.microsoft.com/office/drawing/2014/main" id="{C6A86C67-AEDD-7D52-93FF-3BCFCB02ED9B}"/>
              </a:ext>
            </a:extLst>
          </p:cNvPr>
          <p:cNvGrpSpPr/>
          <p:nvPr/>
        </p:nvGrpSpPr>
        <p:grpSpPr>
          <a:xfrm>
            <a:off x="4565045" y="3749831"/>
            <a:ext cx="6910674" cy="812613"/>
            <a:chOff x="4611597" y="1707328"/>
            <a:chExt cx="1969052" cy="1325419"/>
          </a:xfrm>
        </p:grpSpPr>
        <p:sp>
          <p:nvSpPr>
            <p:cNvPr id="10" name="Rectángulo 9">
              <a:extLst>
                <a:ext uri="{FF2B5EF4-FFF2-40B4-BE49-F238E27FC236}">
                  <a16:creationId xmlns:a16="http://schemas.microsoft.com/office/drawing/2014/main" id="{9B3A0E3A-5C09-FE56-AE7B-45CF34D5D524}"/>
                </a:ext>
              </a:extLst>
            </p:cNvPr>
            <p:cNvSpPr/>
            <p:nvPr/>
          </p:nvSpPr>
          <p:spPr>
            <a:xfrm>
              <a:off x="4629835" y="1827943"/>
              <a:ext cx="1950814" cy="120480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CuadroTexto 10">
              <a:extLst>
                <a:ext uri="{FF2B5EF4-FFF2-40B4-BE49-F238E27FC236}">
                  <a16:creationId xmlns:a16="http://schemas.microsoft.com/office/drawing/2014/main" id="{B8055CE3-A720-D5AC-D919-95C1DD51C73B}"/>
                </a:ext>
              </a:extLst>
            </p:cNvPr>
            <p:cNvSpPr txBox="1"/>
            <p:nvPr/>
          </p:nvSpPr>
          <p:spPr>
            <a:xfrm>
              <a:off x="4611597" y="1707328"/>
              <a:ext cx="1950814" cy="120480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400050" marR="0" lvl="0" indent="-285750">
                <a:lnSpc>
                  <a:spcPct val="90000"/>
                </a:lnSpc>
                <a:spcBef>
                  <a:spcPct val="20000"/>
                </a:spcBef>
                <a:spcAft>
                  <a:spcPts val="600"/>
                </a:spcAft>
                <a:buClr>
                  <a:schemeClr val="tx1"/>
                </a:buClr>
                <a:buSzPct val="80000"/>
                <a:buFont typeface="Wingdings" panose="05000000000000000000" pitchFamily="2" charset="2"/>
                <a:buChar char="Ø"/>
              </a:pPr>
              <a:r>
                <a:rPr lang="en-US" sz="1400" dirty="0">
                  <a:solidFill>
                    <a:schemeClr val="tx1"/>
                  </a:solidFill>
                  <a:sym typeface="Century Gothic"/>
                </a:rPr>
                <a:t>No </a:t>
              </a:r>
              <a:r>
                <a:rPr lang="en-US" sz="1400" dirty="0" err="1">
                  <a:solidFill>
                    <a:schemeClr val="tx1"/>
                  </a:solidFill>
                  <a:sym typeface="Century Gothic"/>
                </a:rPr>
                <a:t>está</a:t>
              </a:r>
              <a:r>
                <a:rPr lang="en-US" sz="1400" dirty="0">
                  <a:solidFill>
                    <a:schemeClr val="tx1"/>
                  </a:solidFill>
                  <a:sym typeface="Century Gothic"/>
                </a:rPr>
                <a:t> </a:t>
              </a:r>
              <a:r>
                <a:rPr lang="en-US" sz="1400" dirty="0" err="1">
                  <a:solidFill>
                    <a:schemeClr val="tx1"/>
                  </a:solidFill>
                  <a:sym typeface="Century Gothic"/>
                </a:rPr>
                <a:t>pensado</a:t>
              </a:r>
              <a:r>
                <a:rPr lang="en-US" sz="1400" dirty="0">
                  <a:solidFill>
                    <a:schemeClr val="tx1"/>
                  </a:solidFill>
                  <a:sym typeface="Century Gothic"/>
                </a:rPr>
                <a:t> para </a:t>
              </a:r>
              <a:r>
                <a:rPr lang="en-US" sz="1400" dirty="0" err="1">
                  <a:solidFill>
                    <a:schemeClr val="tx1"/>
                  </a:solidFill>
                  <a:sym typeface="Century Gothic"/>
                </a:rPr>
                <a:t>sistemas</a:t>
              </a:r>
              <a:r>
                <a:rPr lang="en-US" sz="1400" dirty="0">
                  <a:solidFill>
                    <a:schemeClr val="tx1"/>
                  </a:solidFill>
                  <a:sym typeface="Century Gothic"/>
                </a:rPr>
                <a:t> </a:t>
              </a:r>
              <a:r>
                <a:rPr lang="en-US" sz="1400" dirty="0" err="1">
                  <a:solidFill>
                    <a:schemeClr val="tx1"/>
                  </a:solidFill>
                  <a:sym typeface="Century Gothic"/>
                </a:rPr>
                <a:t>integrados</a:t>
              </a:r>
              <a:r>
                <a:rPr lang="en-US" sz="1400" dirty="0">
                  <a:solidFill>
                    <a:schemeClr val="tx1"/>
                  </a:solidFill>
                  <a:sym typeface="Century Gothic"/>
                </a:rPr>
                <a:t>, </a:t>
              </a:r>
              <a:r>
                <a:rPr lang="en-US" sz="1400" dirty="0" err="1">
                  <a:solidFill>
                    <a:schemeClr val="tx1"/>
                  </a:solidFill>
                  <a:sym typeface="Century Gothic"/>
                </a:rPr>
                <a:t>además</a:t>
              </a:r>
              <a:r>
                <a:rPr lang="en-US" sz="1400" dirty="0">
                  <a:solidFill>
                    <a:schemeClr val="tx1"/>
                  </a:solidFill>
                  <a:sym typeface="Century Gothic"/>
                </a:rPr>
                <a:t> de no </a:t>
              </a:r>
              <a:r>
                <a:rPr lang="en-US" sz="1400" dirty="0" err="1">
                  <a:solidFill>
                    <a:schemeClr val="tx1"/>
                  </a:solidFill>
                  <a:sym typeface="Century Gothic"/>
                </a:rPr>
                <a:t>tener</a:t>
              </a:r>
              <a:r>
                <a:rPr lang="en-US" sz="1400" dirty="0">
                  <a:solidFill>
                    <a:schemeClr val="tx1"/>
                  </a:solidFill>
                  <a:sym typeface="Century Gothic"/>
                </a:rPr>
                <a:t> </a:t>
              </a:r>
              <a:r>
                <a:rPr lang="en-US" sz="1400" dirty="0" err="1">
                  <a:solidFill>
                    <a:schemeClr val="tx1"/>
                  </a:solidFill>
                  <a:sym typeface="Century Gothic"/>
                </a:rPr>
                <a:t>una</a:t>
              </a:r>
              <a:r>
                <a:rPr lang="en-US" sz="1400" dirty="0">
                  <a:solidFill>
                    <a:schemeClr val="tx1"/>
                  </a:solidFill>
                  <a:sym typeface="Century Gothic"/>
                </a:rPr>
                <a:t> </a:t>
              </a:r>
              <a:r>
                <a:rPr lang="en-US" sz="1400" dirty="0" err="1">
                  <a:solidFill>
                    <a:schemeClr val="tx1"/>
                  </a:solidFill>
                  <a:sym typeface="Century Gothic"/>
                </a:rPr>
                <a:t>aplicación</a:t>
              </a:r>
              <a:r>
                <a:rPr lang="en-US" sz="1400" dirty="0">
                  <a:solidFill>
                    <a:schemeClr val="tx1"/>
                  </a:solidFill>
                  <a:sym typeface="Century Gothic"/>
                </a:rPr>
                <a:t> </a:t>
              </a:r>
              <a:r>
                <a:rPr lang="en-US" sz="1400" dirty="0" err="1">
                  <a:solidFill>
                    <a:schemeClr val="tx1"/>
                  </a:solidFill>
                  <a:sym typeface="Century Gothic"/>
                </a:rPr>
                <a:t>móvil</a:t>
              </a:r>
              <a:r>
                <a:rPr lang="en-US" sz="1400" dirty="0">
                  <a:solidFill>
                    <a:schemeClr val="tx1"/>
                  </a:solidFill>
                  <a:sym typeface="Century Gothic"/>
                </a:rPr>
                <a:t>.</a:t>
              </a:r>
            </a:p>
          </p:txBody>
        </p:sp>
      </p:grpSp>
      <p:pic>
        <p:nvPicPr>
          <p:cNvPr id="3" name="Google Shape;170;p6" descr="Ventajas y desventajas de google sites - Nuevas Tecnologías en la educación">
            <a:extLst>
              <a:ext uri="{FF2B5EF4-FFF2-40B4-BE49-F238E27FC236}">
                <a16:creationId xmlns:a16="http://schemas.microsoft.com/office/drawing/2014/main" id="{6A6DA827-FD93-C998-68A6-56F05B6228F4}"/>
              </a:ext>
            </a:extLst>
          </p:cNvPr>
          <p:cNvPicPr preferRelativeResize="0"/>
          <p:nvPr/>
        </p:nvPicPr>
        <p:blipFill rotWithShape="1">
          <a:blip r:embed="rId3"/>
          <a:srcRect t="3879" r="2" b="5517"/>
          <a:stretch/>
        </p:blipFill>
        <p:spPr>
          <a:xfrm>
            <a:off x="450431" y="1677134"/>
            <a:ext cx="3940761" cy="3042581"/>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p:spPr>
      </p:pic>
    </p:spTree>
    <p:extLst>
      <p:ext uri="{BB962C8B-B14F-4D97-AF65-F5344CB8AC3E}">
        <p14:creationId xmlns:p14="http://schemas.microsoft.com/office/powerpoint/2010/main" val="365716261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74"/>
        <p:cNvGrpSpPr/>
        <p:nvPr/>
      </p:nvGrpSpPr>
      <p:grpSpPr>
        <a:xfrm>
          <a:off x="0" y="0"/>
          <a:ext cx="0" cy="0"/>
          <a:chOff x="0" y="0"/>
          <a:chExt cx="0" cy="0"/>
        </a:xfrm>
      </p:grpSpPr>
      <p:grpSp>
        <p:nvGrpSpPr>
          <p:cNvPr id="181" name="Group 180">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2" name="Straight Connector 181">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8" name="Rectangle 18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92" name="Group 19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93" name="Straight Connector 19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9" name="Rectangle 19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75" name="Google Shape;175;g1792bd7d39e_0_11"/>
          <p:cNvSpPr txBox="1"/>
          <p:nvPr/>
        </p:nvSpPr>
        <p:spPr>
          <a:xfrm>
            <a:off x="1834919" y="685800"/>
            <a:ext cx="3705269" cy="5308599"/>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3200" b="0" i="0" cap="all">
                <a:ln w="3175" cmpd="sng">
                  <a:noFill/>
                </a:ln>
                <a:solidFill>
                  <a:srgbClr val="FFFFFF"/>
                </a:solidFill>
                <a:latin typeface="+mj-lt"/>
                <a:ea typeface="+mj-ea"/>
                <a:cs typeface="+mj-cs"/>
                <a:sym typeface="Teko"/>
              </a:rPr>
              <a:t>Nuestra opinión</a:t>
            </a:r>
          </a:p>
        </p:txBody>
      </p:sp>
      <p:sp>
        <p:nvSpPr>
          <p:cNvPr id="176" name="Google Shape;176;g1792bd7d39e_0_11"/>
          <p:cNvSpPr txBox="1"/>
          <p:nvPr/>
        </p:nvSpPr>
        <p:spPr>
          <a:xfrm>
            <a:off x="6516553" y="685800"/>
            <a:ext cx="4754563" cy="5410200"/>
          </a:xfrm>
          <a:prstGeom prst="rect">
            <a:avLst/>
          </a:prstGeom>
        </p:spPr>
        <p:txBody>
          <a:bodyPr spcFirstLastPara="1" vert="horz" lIns="91440" tIns="45720" rIns="91440" bIns="45720" rtlCol="0" anchor="ctr" anchorCtr="0">
            <a:normAutofit/>
          </a:bodyPr>
          <a:lstStyle/>
          <a:p>
            <a:pPr marL="0" lvl="0" indent="-228600">
              <a:spcBef>
                <a:spcPct val="20000"/>
              </a:spcBef>
              <a:spcAft>
                <a:spcPts val="600"/>
              </a:spcAft>
              <a:buClr>
                <a:schemeClr val="tx1"/>
              </a:buClr>
              <a:buSzPct val="80000"/>
              <a:buFont typeface="Wingdings 3" panose="05040102010807070707" pitchFamily="18" charset="2"/>
              <a:buChar char=""/>
            </a:pPr>
            <a:r>
              <a:rPr lang="en-US">
                <a:solidFill>
                  <a:srgbClr val="FFFFFF"/>
                </a:solidFill>
                <a:sym typeface="Century Gothic"/>
              </a:rPr>
              <a:t>Smartsheet nos parece una herramienta genial, pero no está pensada para proyectos de software. Es clara la poca integración de programas de terceros en las hojas además de no proveer time-tracking, cualidad que consideramos indispensable para un proyecto de desarrollo de software. Aún así coincidimos en que tiene una gran cantidad de herramientas, es muy personalizable y una interfaz muy cómoda y sencilla. En conclusión, es una herramienta ideal para proyectos de contabilidad, pero no para desarrollo de software.</a:t>
            </a:r>
          </a:p>
        </p:txBody>
      </p:sp>
    </p:spTree>
    <p:extLst>
      <p:ext uri="{BB962C8B-B14F-4D97-AF65-F5344CB8AC3E}">
        <p14:creationId xmlns:p14="http://schemas.microsoft.com/office/powerpoint/2010/main" val="256910581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1" name="Picture 190" descr="Film reel and slate">
            <a:extLst>
              <a:ext uri="{FF2B5EF4-FFF2-40B4-BE49-F238E27FC236}">
                <a16:creationId xmlns:a16="http://schemas.microsoft.com/office/drawing/2014/main" id="{37C3C8D5-FC6A-215E-C806-101DEE5E6952}"/>
              </a:ext>
            </a:extLst>
          </p:cNvPr>
          <p:cNvPicPr>
            <a:picLocks noChangeAspect="1"/>
          </p:cNvPicPr>
          <p:nvPr/>
        </p:nvPicPr>
        <p:blipFill rotWithShape="1">
          <a:blip r:embed="rId3">
            <a:alphaModFix amt="40000"/>
          </a:blip>
          <a:srcRect t="12496" b="3234"/>
          <a:stretch/>
        </p:blipFill>
        <p:spPr>
          <a:xfrm>
            <a:off x="-3175" y="10"/>
            <a:ext cx="12192000" cy="6857990"/>
          </a:xfrm>
          <a:prstGeom prst="rect">
            <a:avLst/>
          </a:prstGeom>
        </p:spPr>
      </p:pic>
      <p:sp>
        <p:nvSpPr>
          <p:cNvPr id="182" name="Google Shape;182;p7"/>
          <p:cNvSpPr txBox="1"/>
          <p:nvPr/>
        </p:nvSpPr>
        <p:spPr>
          <a:xfrm>
            <a:off x="684212" y="685799"/>
            <a:ext cx="8001000" cy="2971801"/>
          </a:xfrm>
          <a:prstGeom prst="rect">
            <a:avLst/>
          </a:prstGeom>
        </p:spPr>
        <p:txBody>
          <a:bodyPr spcFirstLastPara="1" vert="horz" lIns="91440" tIns="45720" rIns="91440" bIns="45720" rtlCol="0" anchor="b" anchorCtr="0">
            <a:normAutofit/>
          </a:bodyPr>
          <a:lstStyle/>
          <a:p>
            <a:pPr marL="0" marR="0" lvl="0" indent="0">
              <a:spcBef>
                <a:spcPct val="0"/>
              </a:spcBef>
              <a:spcAft>
                <a:spcPts val="600"/>
              </a:spcAft>
            </a:pPr>
            <a:r>
              <a:rPr lang="en-US" sz="4800" cap="all">
                <a:ln w="3175" cmpd="sng">
                  <a:noFill/>
                </a:ln>
                <a:latin typeface="+mj-lt"/>
                <a:ea typeface="+mj-ea"/>
                <a:cs typeface="+mj-cs"/>
                <a:sym typeface="Teko"/>
              </a:rPr>
              <a:t>Video</a:t>
            </a:r>
          </a:p>
        </p:txBody>
      </p:sp>
    </p:spTree>
  </p:cSld>
  <p:clrMapOvr>
    <a:masterClrMapping/>
  </p:clrMapOvr>
  <p:transition spd="slow">
    <p:push/>
  </p:transition>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60</TotalTime>
  <Words>574</Words>
  <Application>Microsoft Office PowerPoint</Application>
  <PresentationFormat>Panorámica</PresentationFormat>
  <Paragraphs>43</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Wingdings</vt:lpstr>
      <vt:lpstr>Wingdings 3</vt:lpstr>
      <vt:lpstr>Sector</vt:lpstr>
      <vt:lpstr>Presentación de PowerPoint</vt:lpstr>
      <vt:lpstr>Presentación de PowerPoint</vt:lpstr>
      <vt:lpstr>Presentación de PowerPoint</vt:lpstr>
      <vt:lpstr>Presentación de PowerPoint</vt:lpstr>
      <vt:lpstr>LICENCIAS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Eduardo Martín-Sonseca Alonso</cp:lastModifiedBy>
  <cp:revision>17</cp:revision>
  <dcterms:created xsi:type="dcterms:W3CDTF">2022-10-25T13:10:39Z</dcterms:created>
  <dcterms:modified xsi:type="dcterms:W3CDTF">2022-11-01T19:43:52Z</dcterms:modified>
</cp:coreProperties>
</file>