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0" r:id="rId6"/>
    <p:sldId id="267" r:id="rId7"/>
    <p:sldId id="268" r:id="rId8"/>
    <p:sldId id="269" r:id="rId9"/>
    <p:sldId id="264" r:id="rId10"/>
    <p:sldId id="272" r:id="rId11"/>
    <p:sldId id="265" r:id="rId12"/>
    <p:sldId id="266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mCZ+XdtLiXoBlUQ7x767i2e8h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 Alonso" userId="044a8a39323ca9b2" providerId="LiveId" clId="{9198A2A9-7E8F-4562-9806-CFF4FF69D251}"/>
    <pc:docChg chg="undo custSel addSld delSld modSld">
      <pc:chgData name="Eduardo Martín-Sonseca Alonso" userId="044a8a39323ca9b2" providerId="LiveId" clId="{9198A2A9-7E8F-4562-9806-CFF4FF69D251}" dt="2022-11-02T20:06:55.099" v="190"/>
      <pc:docMkLst>
        <pc:docMk/>
      </pc:docMkLst>
      <pc:sldChg chg="addSp delSp modSp mod modTransition setBg modAnim">
        <pc:chgData name="Eduardo Martín-Sonseca Alonso" userId="044a8a39323ca9b2" providerId="LiveId" clId="{9198A2A9-7E8F-4562-9806-CFF4FF69D251}" dt="2022-11-02T20:01:02.747" v="134"/>
        <pc:sldMkLst>
          <pc:docMk/>
          <pc:sldMk cId="0" sldId="256"/>
        </pc:sldMkLst>
        <pc:spChg chg="mod">
          <ac:chgData name="Eduardo Martín-Sonseca Alonso" userId="044a8a39323ca9b2" providerId="LiveId" clId="{9198A2A9-7E8F-4562-9806-CFF4FF69D251}" dt="2022-10-31T11:28:13.326" v="25" actId="26606"/>
          <ac:spMkLst>
            <pc:docMk/>
            <pc:sldMk cId="0" sldId="256"/>
            <ac:spMk id="115" creationId="{00000000-0000-0000-0000-000000000000}"/>
          </ac:spMkLst>
        </pc:spChg>
        <pc:spChg chg="del mod">
          <ac:chgData name="Eduardo Martín-Sonseca Alonso" userId="044a8a39323ca9b2" providerId="LiveId" clId="{9198A2A9-7E8F-4562-9806-CFF4FF69D251}" dt="2022-10-31T11:28:08.580" v="24" actId="478"/>
          <ac:spMkLst>
            <pc:docMk/>
            <pc:sldMk cId="0" sldId="256"/>
            <ac:spMk id="116" creationId="{00000000-0000-0000-0000-000000000000}"/>
          </ac:spMkLst>
        </pc:spChg>
        <pc:spChg chg="add">
          <ac:chgData name="Eduardo Martín-Sonseca Alonso" userId="044a8a39323ca9b2" providerId="LiveId" clId="{9198A2A9-7E8F-4562-9806-CFF4FF69D251}" dt="2022-10-31T11:28:13.326" v="25" actId="26606"/>
          <ac:spMkLst>
            <pc:docMk/>
            <pc:sldMk cId="0" sldId="256"/>
            <ac:spMk id="117" creationId="{313BE87B-D7FD-4BF3-A7BC-511F522528C2}"/>
          </ac:spMkLst>
        </pc:spChg>
        <pc:spChg chg="add">
          <ac:chgData name="Eduardo Martín-Sonseca Alonso" userId="044a8a39323ca9b2" providerId="LiveId" clId="{9198A2A9-7E8F-4562-9806-CFF4FF69D251}" dt="2022-10-31T11:28:13.326" v="25" actId="26606"/>
          <ac:spMkLst>
            <pc:docMk/>
            <pc:sldMk cId="0" sldId="256"/>
            <ac:spMk id="122" creationId="{035A481B-C639-4892-B0EF-4D8373A9B06A}"/>
          </ac:spMkLst>
        </pc:spChg>
        <pc:spChg chg="add">
          <ac:chgData name="Eduardo Martín-Sonseca Alonso" userId="044a8a39323ca9b2" providerId="LiveId" clId="{9198A2A9-7E8F-4562-9806-CFF4FF69D251}" dt="2022-10-31T11:28:13.326" v="25" actId="26606"/>
          <ac:spMkLst>
            <pc:docMk/>
            <pc:sldMk cId="0" sldId="256"/>
            <ac:spMk id="124" creationId="{052BD58B-6284-459E-9FF4-A97F3A569074}"/>
          </ac:spMkLst>
        </pc:spChg>
        <pc:grpChg chg="add">
          <ac:chgData name="Eduardo Martín-Sonseca Alonso" userId="044a8a39323ca9b2" providerId="LiveId" clId="{9198A2A9-7E8F-4562-9806-CFF4FF69D251}" dt="2022-10-31T11:28:13.326" v="25" actId="26606"/>
          <ac:grpSpMkLst>
            <pc:docMk/>
            <pc:sldMk cId="0" sldId="256"/>
            <ac:grpSpMk id="126" creationId="{AE589C21-CEDE-4D90-AC85-6E43B68D1316}"/>
          </ac:grpSpMkLst>
        </pc:grpChg>
        <pc:picChg chg="del">
          <ac:chgData name="Eduardo Martín-Sonseca Alonso" userId="044a8a39323ca9b2" providerId="LiveId" clId="{9198A2A9-7E8F-4562-9806-CFF4FF69D251}" dt="2022-10-31T11:27:42.153" v="2" actId="478"/>
          <ac:picMkLst>
            <pc:docMk/>
            <pc:sldMk cId="0" sldId="256"/>
            <ac:picMk id="120" creationId="{8CAEE5BD-3693-F6FD-30A5-E3AC57E8F952}"/>
          </ac:picMkLst>
        </pc:picChg>
      </pc:sldChg>
      <pc:sldChg chg="addSp delSp modSp mod modTransition setBg modAnim">
        <pc:chgData name="Eduardo Martín-Sonseca Alonso" userId="044a8a39323ca9b2" providerId="LiveId" clId="{9198A2A9-7E8F-4562-9806-CFF4FF69D251}" dt="2022-11-02T20:03:40.336" v="164"/>
        <pc:sldMkLst>
          <pc:docMk/>
          <pc:sldMk cId="0" sldId="257"/>
        </pc:sldMkLst>
        <pc:spChg chg="mod">
          <ac:chgData name="Eduardo Martín-Sonseca Alonso" userId="044a8a39323ca9b2" providerId="LiveId" clId="{9198A2A9-7E8F-4562-9806-CFF4FF69D251}" dt="2022-11-01T19:43:43.495" v="82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Eduardo Martín-Sonseca Alonso" userId="044a8a39323ca9b2" providerId="LiveId" clId="{9198A2A9-7E8F-4562-9806-CFF4FF69D251}" dt="2022-10-31T11:29:57.483" v="34" actId="1076"/>
          <ac:spMkLst>
            <pc:docMk/>
            <pc:sldMk cId="0" sldId="257"/>
            <ac:spMk id="122" creationId="{00000000-0000-0000-0000-000000000000}"/>
          </ac:spMkLst>
        </pc:spChg>
        <pc:spChg chg="del">
          <ac:chgData name="Eduardo Martín-Sonseca Alonso" userId="044a8a39323ca9b2" providerId="LiveId" clId="{9198A2A9-7E8F-4562-9806-CFF4FF69D251}" dt="2022-10-31T11:29:31.497" v="28" actId="26606"/>
          <ac:spMkLst>
            <pc:docMk/>
            <pc:sldMk cId="0" sldId="257"/>
            <ac:spMk id="159" creationId="{8F4E830A-06F9-4EAA-9E65-110CF2421798}"/>
          </ac:spMkLst>
        </pc:spChg>
        <pc:spChg chg="add">
          <ac:chgData name="Eduardo Martín-Sonseca Alonso" userId="044a8a39323ca9b2" providerId="LiveId" clId="{9198A2A9-7E8F-4562-9806-CFF4FF69D251}" dt="2022-10-31T11:29:31.497" v="28" actId="26606"/>
          <ac:spMkLst>
            <pc:docMk/>
            <pc:sldMk cId="0" sldId="257"/>
            <ac:spMk id="171" creationId="{8F4E830A-06F9-4EAA-9E65-110CF2421798}"/>
          </ac:spMkLst>
        </pc:spChg>
        <pc:grpChg chg="del">
          <ac:chgData name="Eduardo Martín-Sonseca Alonso" userId="044a8a39323ca9b2" providerId="LiveId" clId="{9198A2A9-7E8F-4562-9806-CFF4FF69D251}" dt="2022-10-31T11:29:31.497" v="28" actId="26606"/>
          <ac:grpSpMkLst>
            <pc:docMk/>
            <pc:sldMk cId="0" sldId="257"/>
            <ac:grpSpMk id="152" creationId="{24B32265-D526-44B2-B82E-8977DFEFB457}"/>
          </ac:grpSpMkLst>
        </pc:grpChg>
        <pc:grpChg chg="del">
          <ac:chgData name="Eduardo Martín-Sonseca Alonso" userId="044a8a39323ca9b2" providerId="LiveId" clId="{9198A2A9-7E8F-4562-9806-CFF4FF69D251}" dt="2022-10-31T11:29:31.497" v="28" actId="26606"/>
          <ac:grpSpMkLst>
            <pc:docMk/>
            <pc:sldMk cId="0" sldId="257"/>
            <ac:grpSpMk id="158" creationId="{8F1EF17D-1B70-428C-8A8A-A2C5B390E1E9}"/>
          </ac:grpSpMkLst>
        </pc:grpChg>
        <pc:grpChg chg="add">
          <ac:chgData name="Eduardo Martín-Sonseca Alonso" userId="044a8a39323ca9b2" providerId="LiveId" clId="{9198A2A9-7E8F-4562-9806-CFF4FF69D251}" dt="2022-10-31T11:29:31.497" v="28" actId="26606"/>
          <ac:grpSpMkLst>
            <pc:docMk/>
            <pc:sldMk cId="0" sldId="257"/>
            <ac:grpSpMk id="164" creationId="{8F1EF17D-1B70-428C-8A8A-A2C5B390E1E9}"/>
          </ac:grpSpMkLst>
        </pc:grpChg>
        <pc:picChg chg="mod">
          <ac:chgData name="Eduardo Martín-Sonseca Alonso" userId="044a8a39323ca9b2" providerId="LiveId" clId="{9198A2A9-7E8F-4562-9806-CFF4FF69D251}" dt="2022-10-31T11:29:58.194" v="35" actId="1076"/>
          <ac:picMkLst>
            <pc:docMk/>
            <pc:sldMk cId="0" sldId="257"/>
            <ac:picMk id="2" creationId="{8598C3ED-7F64-41B7-6980-C23A0392DEAF}"/>
          </ac:picMkLst>
        </pc:picChg>
      </pc:sldChg>
      <pc:sldChg chg="modSp mod modTransition modAnim">
        <pc:chgData name="Eduardo Martín-Sonseca Alonso" userId="044a8a39323ca9b2" providerId="LiveId" clId="{9198A2A9-7E8F-4562-9806-CFF4FF69D251}" dt="2022-11-02T20:02:35.170" v="154"/>
        <pc:sldMkLst>
          <pc:docMk/>
          <pc:sldMk cId="0" sldId="258"/>
        </pc:sldMkLst>
        <pc:spChg chg="mod">
          <ac:chgData name="Eduardo Martín-Sonseca Alonso" userId="044a8a39323ca9b2" providerId="LiveId" clId="{9198A2A9-7E8F-4562-9806-CFF4FF69D251}" dt="2022-10-31T11:30:37.433" v="46" actId="1076"/>
          <ac:spMkLst>
            <pc:docMk/>
            <pc:sldMk cId="0" sldId="258"/>
            <ac:spMk id="128" creationId="{00000000-0000-0000-0000-000000000000}"/>
          </ac:spMkLst>
        </pc:spChg>
        <pc:spChg chg="mod">
          <ac:chgData name="Eduardo Martín-Sonseca Alonso" userId="044a8a39323ca9b2" providerId="LiveId" clId="{9198A2A9-7E8F-4562-9806-CFF4FF69D251}" dt="2022-10-31T11:30:27.236" v="43" actId="1076"/>
          <ac:spMkLst>
            <pc:docMk/>
            <pc:sldMk cId="0" sldId="258"/>
            <ac:spMk id="129" creationId="{00000000-0000-0000-0000-000000000000}"/>
          </ac:spMkLst>
        </pc:spChg>
        <pc:picChg chg="mod">
          <ac:chgData name="Eduardo Martín-Sonseca Alonso" userId="044a8a39323ca9b2" providerId="LiveId" clId="{9198A2A9-7E8F-4562-9806-CFF4FF69D251}" dt="2022-10-31T11:30:22.226" v="42" actId="1076"/>
          <ac:picMkLst>
            <pc:docMk/>
            <pc:sldMk cId="0" sldId="258"/>
            <ac:picMk id="130" creationId="{00000000-0000-0000-0000-000000000000}"/>
          </ac:picMkLst>
        </pc:picChg>
      </pc:sldChg>
      <pc:sldChg chg="modSp mod modTransition modAnim">
        <pc:chgData name="Eduardo Martín-Sonseca Alonso" userId="044a8a39323ca9b2" providerId="LiveId" clId="{9198A2A9-7E8F-4562-9806-CFF4FF69D251}" dt="2022-11-02T20:03:06.862" v="161"/>
        <pc:sldMkLst>
          <pc:docMk/>
          <pc:sldMk cId="0" sldId="260"/>
        </pc:sldMkLst>
        <pc:spChg chg="mod">
          <ac:chgData name="Eduardo Martín-Sonseca Alonso" userId="044a8a39323ca9b2" providerId="LiveId" clId="{9198A2A9-7E8F-4562-9806-CFF4FF69D251}" dt="2022-10-31T11:31:15.359" v="47" actId="12"/>
          <ac:spMkLst>
            <pc:docMk/>
            <pc:sldMk cId="0" sldId="260"/>
            <ac:spMk id="2" creationId="{7463FEED-B69B-B9F1-0E3D-184619B7D5B4}"/>
          </ac:spMkLst>
        </pc:spChg>
        <pc:spChg chg="mod">
          <ac:chgData name="Eduardo Martín-Sonseca Alonso" userId="044a8a39323ca9b2" providerId="LiveId" clId="{9198A2A9-7E8F-4562-9806-CFF4FF69D251}" dt="2022-10-31T11:31:15.359" v="47" actId="12"/>
          <ac:spMkLst>
            <pc:docMk/>
            <pc:sldMk cId="0" sldId="260"/>
            <ac:spMk id="9" creationId="{7BAE433C-C2D3-BC0B-50BA-EC2C035A697E}"/>
          </ac:spMkLst>
        </pc:spChg>
        <pc:spChg chg="mod">
          <ac:chgData name="Eduardo Martín-Sonseca Alonso" userId="044a8a39323ca9b2" providerId="LiveId" clId="{9198A2A9-7E8F-4562-9806-CFF4FF69D251}" dt="2022-10-31T11:31:15.359" v="47" actId="12"/>
          <ac:spMkLst>
            <pc:docMk/>
            <pc:sldMk cId="0" sldId="260"/>
            <ac:spMk id="12" creationId="{157B0937-28FE-6191-A936-F08048574EFF}"/>
          </ac:spMkLst>
        </pc:spChg>
      </pc:sldChg>
      <pc:sldChg chg="addSp delSp modSp mod modTransition">
        <pc:chgData name="Eduardo Martín-Sonseca Alonso" userId="044a8a39323ca9b2" providerId="LiveId" clId="{9198A2A9-7E8F-4562-9806-CFF4FF69D251}" dt="2022-11-02T20:06:55.099" v="190"/>
        <pc:sldMkLst>
          <pc:docMk/>
          <pc:sldMk cId="0" sldId="264"/>
        </pc:sldMkLst>
        <pc:spChg chg="add del mod">
          <ac:chgData name="Eduardo Martín-Sonseca Alonso" userId="044a8a39323ca9b2" providerId="LiveId" clId="{9198A2A9-7E8F-4562-9806-CFF4FF69D251}" dt="2022-11-02T20:06:55.099" v="190"/>
          <ac:spMkLst>
            <pc:docMk/>
            <pc:sldMk cId="0" sldId="264"/>
            <ac:spMk id="2" creationId="{AEEE6714-0E62-5103-0FC3-09EF650D280D}"/>
          </ac:spMkLst>
        </pc:spChg>
        <pc:picChg chg="mod">
          <ac:chgData name="Eduardo Martín-Sonseca Alonso" userId="044a8a39323ca9b2" providerId="LiveId" clId="{9198A2A9-7E8F-4562-9806-CFF4FF69D251}" dt="2022-11-02T20:05:46.925" v="186" actId="1076"/>
          <ac:picMkLst>
            <pc:docMk/>
            <pc:sldMk cId="0" sldId="264"/>
            <ac:picMk id="191" creationId="{37C3C8D5-FC6A-215E-C806-101DEE5E6952}"/>
          </ac:picMkLst>
        </pc:picChg>
      </pc:sldChg>
      <pc:sldChg chg="modTransition">
        <pc:chgData name="Eduardo Martín-Sonseca Alonso" userId="044a8a39323ca9b2" providerId="LiveId" clId="{9198A2A9-7E8F-4562-9806-CFF4FF69D251}" dt="2022-11-02T19:59:58.806" v="96"/>
        <pc:sldMkLst>
          <pc:docMk/>
          <pc:sldMk cId="0" sldId="265"/>
        </pc:sldMkLst>
      </pc:sldChg>
      <pc:sldChg chg="modTransition">
        <pc:chgData name="Eduardo Martín-Sonseca Alonso" userId="044a8a39323ca9b2" providerId="LiveId" clId="{9198A2A9-7E8F-4562-9806-CFF4FF69D251}" dt="2022-11-02T20:00:36.820" v="132"/>
        <pc:sldMkLst>
          <pc:docMk/>
          <pc:sldMk cId="0" sldId="266"/>
        </pc:sldMkLst>
      </pc:sldChg>
      <pc:sldChg chg="modSp mod modTransition modAnim">
        <pc:chgData name="Eduardo Martín-Sonseca Alonso" userId="044a8a39323ca9b2" providerId="LiveId" clId="{9198A2A9-7E8F-4562-9806-CFF4FF69D251}" dt="2022-11-02T20:04:09.395" v="172"/>
        <pc:sldMkLst>
          <pc:docMk/>
          <pc:sldMk cId="2929263307" sldId="267"/>
        </pc:sldMkLst>
        <pc:spChg chg="mod">
          <ac:chgData name="Eduardo Martín-Sonseca Alonso" userId="044a8a39323ca9b2" providerId="LiveId" clId="{9198A2A9-7E8F-4562-9806-CFF4FF69D251}" dt="2022-10-31T11:32:18.454" v="61" actId="12"/>
          <ac:spMkLst>
            <pc:docMk/>
            <pc:sldMk cId="2929263307" sldId="267"/>
            <ac:spMk id="7" creationId="{CC9DEB30-8055-8330-465F-CA00DB4FA3BD}"/>
          </ac:spMkLst>
        </pc:spChg>
        <pc:spChg chg="mod">
          <ac:chgData name="Eduardo Martín-Sonseca Alonso" userId="044a8a39323ca9b2" providerId="LiveId" clId="{9198A2A9-7E8F-4562-9806-CFF4FF69D251}" dt="2022-10-31T11:32:18.454" v="61" actId="12"/>
          <ac:spMkLst>
            <pc:docMk/>
            <pc:sldMk cId="2929263307" sldId="267"/>
            <ac:spMk id="9" creationId="{7BAE433C-C2D3-BC0B-50BA-EC2C035A697E}"/>
          </ac:spMkLst>
        </pc:spChg>
        <pc:spChg chg="mod">
          <ac:chgData name="Eduardo Martín-Sonseca Alonso" userId="044a8a39323ca9b2" providerId="LiveId" clId="{9198A2A9-7E8F-4562-9806-CFF4FF69D251}" dt="2022-10-31T11:32:18.454" v="61" actId="12"/>
          <ac:spMkLst>
            <pc:docMk/>
            <pc:sldMk cId="2929263307" sldId="267"/>
            <ac:spMk id="11" creationId="{B8055CE3-A720-D5AC-D919-95C1DD51C73B}"/>
          </ac:spMkLst>
        </pc:spChg>
      </pc:sldChg>
      <pc:sldChg chg="modSp mod modTransition modAnim">
        <pc:chgData name="Eduardo Martín-Sonseca Alonso" userId="044a8a39323ca9b2" providerId="LiveId" clId="{9198A2A9-7E8F-4562-9806-CFF4FF69D251}" dt="2022-11-02T20:04:28.196" v="175"/>
        <pc:sldMkLst>
          <pc:docMk/>
          <pc:sldMk cId="3657162610" sldId="268"/>
        </pc:sldMkLst>
        <pc:spChg chg="mod">
          <ac:chgData name="Eduardo Martín-Sonseca Alonso" userId="044a8a39323ca9b2" providerId="LiveId" clId="{9198A2A9-7E8F-4562-9806-CFF4FF69D251}" dt="2022-10-31T11:32:32.015" v="62" actId="12"/>
          <ac:spMkLst>
            <pc:docMk/>
            <pc:sldMk cId="3657162610" sldId="268"/>
            <ac:spMk id="7" creationId="{CC9DEB30-8055-8330-465F-CA00DB4FA3BD}"/>
          </ac:spMkLst>
        </pc:spChg>
        <pc:spChg chg="mod">
          <ac:chgData name="Eduardo Martín-Sonseca Alonso" userId="044a8a39323ca9b2" providerId="LiveId" clId="{9198A2A9-7E8F-4562-9806-CFF4FF69D251}" dt="2022-10-31T11:32:32.015" v="62" actId="12"/>
          <ac:spMkLst>
            <pc:docMk/>
            <pc:sldMk cId="3657162610" sldId="268"/>
            <ac:spMk id="9" creationId="{7BAE433C-C2D3-BC0B-50BA-EC2C035A697E}"/>
          </ac:spMkLst>
        </pc:spChg>
        <pc:spChg chg="mod">
          <ac:chgData name="Eduardo Martín-Sonseca Alonso" userId="044a8a39323ca9b2" providerId="LiveId" clId="{9198A2A9-7E8F-4562-9806-CFF4FF69D251}" dt="2022-10-31T11:32:32.015" v="62" actId="12"/>
          <ac:spMkLst>
            <pc:docMk/>
            <pc:sldMk cId="3657162610" sldId="268"/>
            <ac:spMk id="11" creationId="{B8055CE3-A720-D5AC-D919-95C1DD51C73B}"/>
          </ac:spMkLst>
        </pc:spChg>
        <pc:spChg chg="mod">
          <ac:chgData name="Eduardo Martín-Sonseca Alonso" userId="044a8a39323ca9b2" providerId="LiveId" clId="{9198A2A9-7E8F-4562-9806-CFF4FF69D251}" dt="2022-10-31T11:32:00.470" v="60" actId="14100"/>
          <ac:spMkLst>
            <pc:docMk/>
            <pc:sldMk cId="3657162610" sldId="268"/>
            <ac:spMk id="149" creationId="{00000000-0000-0000-0000-000000000000}"/>
          </ac:spMkLst>
        </pc:spChg>
      </pc:sldChg>
      <pc:sldChg chg="modTransition modAnim">
        <pc:chgData name="Eduardo Martín-Sonseca Alonso" userId="044a8a39323ca9b2" providerId="LiveId" clId="{9198A2A9-7E8F-4562-9806-CFF4FF69D251}" dt="2022-11-02T20:04:59.295" v="182"/>
        <pc:sldMkLst>
          <pc:docMk/>
          <pc:sldMk cId="2569105818" sldId="269"/>
        </pc:sldMkLst>
      </pc:sldChg>
      <pc:sldChg chg="modTransition modAnim">
        <pc:chgData name="Eduardo Martín-Sonseca Alonso" userId="044a8a39323ca9b2" providerId="LiveId" clId="{9198A2A9-7E8F-4562-9806-CFF4FF69D251}" dt="2022-11-02T20:03:25.381" v="163"/>
        <pc:sldMkLst>
          <pc:docMk/>
          <pc:sldMk cId="704730321" sldId="270"/>
        </pc:sldMkLst>
      </pc:sldChg>
      <pc:sldChg chg="new del">
        <pc:chgData name="Eduardo Martín-Sonseca Alonso" userId="044a8a39323ca9b2" providerId="LiveId" clId="{9198A2A9-7E8F-4562-9806-CFF4FF69D251}" dt="2022-11-02T20:05:41.348" v="184" actId="47"/>
        <pc:sldMkLst>
          <pc:docMk/>
          <pc:sldMk cId="290018787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92bd7d3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792bd7d3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94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19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24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85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92bd7d3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792bd7d3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20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354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9361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4555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7472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008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6033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566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3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8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9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76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3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10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349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72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binars.net/blog/que-es-smartshe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allyfy.com/pros-and-cons-of-smartsheet-with-5-smartsheet-alternatives/" TargetMode="External"/><Relationship Id="rId4" Type="http://schemas.openxmlformats.org/officeDocument/2006/relationships/hyperlink" Target="https://www.peerspot.com/products/smartsheet-pros-and-con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video/Video_demostrativo_entornos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9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Google Shape;115;p1"/>
          <p:cNvSpPr txBox="1"/>
          <p:nvPr/>
        </p:nvSpPr>
        <p:spPr>
          <a:xfrm>
            <a:off x="5116738" y="685798"/>
            <a:ext cx="6159273" cy="44958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PRÁCTICA II HERRAMIENTAS DE GESTIÓN DE PROYECTOS : SMARTSHEET</a:t>
            </a:r>
            <a:endParaRPr lang="en-US" sz="54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  <a:sym typeface="Tek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g1792bd7d39e_0_11"/>
          <p:cNvSpPr txBox="1"/>
          <p:nvPr/>
        </p:nvSpPr>
        <p:spPr>
          <a:xfrm>
            <a:off x="4832386" y="295761"/>
            <a:ext cx="3592286" cy="91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200" b="0" i="0" cap="all" dirty="0" err="1">
                <a:ln w="3175" cmpd="sng">
                  <a:noFill/>
                </a:ln>
                <a:latin typeface="+mj-lt"/>
                <a:ea typeface="+mj-ea"/>
                <a:cs typeface="+mj-cs"/>
                <a:sym typeface="Teko"/>
              </a:rPr>
              <a:t>webgrafia</a:t>
            </a:r>
            <a:endParaRPr lang="en-US" sz="3200" b="0" i="0" cap="all" dirty="0">
              <a:ln w="3175" cmpd="sng">
                <a:noFill/>
              </a:ln>
              <a:latin typeface="+mj-lt"/>
              <a:ea typeface="+mj-ea"/>
              <a:cs typeface="+mj-cs"/>
              <a:sym typeface="Teko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43190CD-45FC-4DE0-B596-17D4DE53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69288" y="3770390"/>
            <a:ext cx="1419541" cy="1660354"/>
            <a:chOff x="10292292" y="2963333"/>
            <a:chExt cx="1896535" cy="221826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BD4334C-2554-4361-8CFF-394E624C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FC3CBA7-AF68-4075-BAC7-623C34B4F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A6C7307-1C78-4C8A-BF3D-FA420F177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4CD1F94-6C7C-4E8F-9336-E312E9F5C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5B11C2A-D791-46E1-B954-1184FB0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E9D189A-7C95-7FA7-BF34-26D8D3AC0DAD}"/>
              </a:ext>
            </a:extLst>
          </p:cNvPr>
          <p:cNvSpPr txBox="1">
            <a:spLocks/>
          </p:cNvSpPr>
          <p:nvPr/>
        </p:nvSpPr>
        <p:spPr>
          <a:xfrm>
            <a:off x="319236" y="1714479"/>
            <a:ext cx="7847127" cy="7217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cap="none" dirty="0">
                <a:hlinkClick r:id="rId3"/>
              </a:rPr>
              <a:t>https://openwebinars.net/blog/que-es-smartsheet/</a:t>
            </a:r>
            <a:endParaRPr lang="es-ES" sz="2400" cap="none" dirty="0"/>
          </a:p>
          <a:p>
            <a:endParaRPr lang="es-ES" sz="24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45967DB-1B3D-5694-C79D-10FB66A65C32}"/>
              </a:ext>
            </a:extLst>
          </p:cNvPr>
          <p:cNvSpPr txBox="1">
            <a:spLocks/>
          </p:cNvSpPr>
          <p:nvPr/>
        </p:nvSpPr>
        <p:spPr>
          <a:xfrm>
            <a:off x="-370681" y="2362019"/>
            <a:ext cx="11206766" cy="7217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cap="none" dirty="0">
                <a:hlinkClick r:id="rId4"/>
              </a:rPr>
              <a:t>https://www.peerspot.com/products/smartsheet-pros-and-cons</a:t>
            </a:r>
            <a:endParaRPr lang="es-ES" sz="2400" cap="non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D8F33C-F43B-3FC0-0B73-FBF017F80E03}"/>
              </a:ext>
            </a:extLst>
          </p:cNvPr>
          <p:cNvSpPr txBox="1"/>
          <p:nvPr/>
        </p:nvSpPr>
        <p:spPr>
          <a:xfrm>
            <a:off x="411235" y="3235073"/>
            <a:ext cx="950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effectLst/>
                <a:hlinkClick r:id="rId5" tooltip="https://tallyfy.com/pros-and-cons-of-smartsheet-with-5-smartsheet-alternatives/"/>
              </a:rPr>
              <a:t>https://tallyfy.com/pros-and-cons-of-smartsheet-with-5-smartsheet-alternatives/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D72B6F-493B-567A-AF31-8EA2EE5DDEAE}"/>
              </a:ext>
            </a:extLst>
          </p:cNvPr>
          <p:cNvSpPr txBox="1"/>
          <p:nvPr/>
        </p:nvSpPr>
        <p:spPr>
          <a:xfrm>
            <a:off x="411235" y="4375536"/>
            <a:ext cx="103421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hlinkClick r:id="rId4"/>
              </a:rPr>
              <a:t>https://www.peerspot.com/products/smartsheet-pros-and-cons</a:t>
            </a:r>
            <a:endParaRPr lang="es-ES" sz="2400" dirty="0"/>
          </a:p>
          <a:p>
            <a:pPr algn="ctr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9875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3" name="Straight Connector 195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Google Shape;189;p8"/>
          <p:cNvSpPr txBox="1"/>
          <p:nvPr/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Miembros del equipo</a:t>
            </a:r>
          </a:p>
        </p:txBody>
      </p:sp>
      <p:sp>
        <p:nvSpPr>
          <p:cNvPr id="190" name="Google Shape;190;p8"/>
          <p:cNvSpPr txBox="1"/>
          <p:nvPr/>
        </p:nvSpPr>
        <p:spPr>
          <a:xfrm>
            <a:off x="6516553" y="685800"/>
            <a:ext cx="4754563" cy="5410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rgbClr val="FFFFFF"/>
                </a:solidFill>
                <a:sym typeface="Century Gothic"/>
              </a:rPr>
              <a:t>Eduardo Martín-Sonseca</a:t>
            </a:r>
          </a:p>
          <a:p>
            <a:pPr marL="45720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>
              <a:solidFill>
                <a:srgbClr val="FFFFFF"/>
              </a:solidFill>
              <a:sym typeface="Century Gothic"/>
            </a:endParaRPr>
          </a:p>
          <a:p>
            <a:pPr marL="457200" lvl="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rgbClr val="FFFFFF"/>
                </a:solidFill>
                <a:sym typeface="Century Gothic"/>
              </a:rPr>
              <a:t>Noel Prieto Pardo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>
              <a:solidFill>
                <a:srgbClr val="FFFFFF"/>
              </a:solidFill>
              <a:sym typeface="Century Gothic"/>
            </a:endParaRPr>
          </a:p>
          <a:p>
            <a:pPr marL="457200" lvl="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rgbClr val="FFFFFF"/>
                </a:solidFill>
                <a:sym typeface="Century Gothic"/>
              </a:rPr>
              <a:t>Mario Ortuñez Sanz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Google Shape;195;p9"/>
          <p:cNvSpPr txBox="1"/>
          <p:nvPr/>
        </p:nvSpPr>
        <p:spPr>
          <a:xfrm>
            <a:off x="5116738" y="685798"/>
            <a:ext cx="6159273" cy="44958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Gracias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123;p2" descr="Imagen de la aplicación Smartsheet">
            <a:extLst>
              <a:ext uri="{FF2B5EF4-FFF2-40B4-BE49-F238E27FC236}">
                <a16:creationId xmlns:a16="http://schemas.microsoft.com/office/drawing/2014/main" id="{8598C3ED-7F64-41B7-6980-C23A0392DEAF}"/>
              </a:ext>
            </a:extLst>
          </p:cNvPr>
          <p:cNvPicPr preferRelativeResize="0"/>
          <p:nvPr/>
        </p:nvPicPr>
        <p:blipFill rotWithShape="1">
          <a:blip r:embed="rId3">
            <a:alphaModFix amt="35000"/>
          </a:blip>
          <a:srcRect l="5555" r="5556"/>
          <a:stretch/>
        </p:blipFill>
        <p:spPr>
          <a:xfrm>
            <a:off x="3174" y="-28701"/>
            <a:ext cx="12192000" cy="6857990"/>
          </a:xfrm>
          <a:prstGeom prst="rect">
            <a:avLst/>
          </a:prstGeom>
          <a:noFill/>
        </p:spPr>
      </p:pic>
      <p:sp>
        <p:nvSpPr>
          <p:cNvPr id="121" name="Google Shape;121;p2"/>
          <p:cNvSpPr txBox="1"/>
          <p:nvPr/>
        </p:nvSpPr>
        <p:spPr>
          <a:xfrm>
            <a:off x="3921188" y="207427"/>
            <a:ext cx="3860356" cy="15070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  <a:sym typeface="Teko"/>
              </a:rPr>
              <a:t>INTRODUCCIÓN</a:t>
            </a:r>
          </a:p>
        </p:txBody>
      </p:sp>
      <p:sp>
        <p:nvSpPr>
          <p:cNvPr id="122" name="Google Shape;122;p2"/>
          <p:cNvSpPr txBox="1"/>
          <p:nvPr/>
        </p:nvSpPr>
        <p:spPr>
          <a:xfrm>
            <a:off x="1444625" y="2628643"/>
            <a:ext cx="8534400" cy="16576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ym typeface="Century Gothic"/>
              </a:rPr>
              <a:t>Smartsheet, es </a:t>
            </a:r>
            <a:r>
              <a:rPr lang="en-US" dirty="0" err="1">
                <a:sym typeface="Century Gothic"/>
              </a:rPr>
              <a:t>una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herramienta</a:t>
            </a:r>
            <a:r>
              <a:rPr lang="en-US" dirty="0">
                <a:sym typeface="Century Gothic"/>
              </a:rPr>
              <a:t> online, que </a:t>
            </a:r>
            <a:r>
              <a:rPr lang="en-US" dirty="0" err="1">
                <a:sym typeface="Century Gothic"/>
              </a:rPr>
              <a:t>sirve</a:t>
            </a:r>
            <a:r>
              <a:rPr lang="en-US" dirty="0">
                <a:sym typeface="Century Gothic"/>
              </a:rPr>
              <a:t>, para la </a:t>
            </a:r>
            <a:r>
              <a:rPr lang="en-US" dirty="0" err="1">
                <a:sym typeface="Century Gothic"/>
              </a:rPr>
              <a:t>gestión</a:t>
            </a:r>
            <a:r>
              <a:rPr lang="en-US" dirty="0">
                <a:sym typeface="Century Gothic"/>
              </a:rPr>
              <a:t> de </a:t>
            </a:r>
            <a:r>
              <a:rPr lang="en-US" dirty="0" err="1">
                <a:sym typeface="Century Gothic"/>
              </a:rPr>
              <a:t>proyectos</a:t>
            </a:r>
            <a:r>
              <a:rPr lang="en-US" dirty="0">
                <a:sym typeface="Century Gothic"/>
              </a:rPr>
              <a:t>, de forma </a:t>
            </a:r>
            <a:r>
              <a:rPr lang="en-US" dirty="0" err="1">
                <a:sym typeface="Century Gothic"/>
              </a:rPr>
              <a:t>colaborativa</a:t>
            </a:r>
            <a:r>
              <a:rPr lang="en-US" dirty="0">
                <a:sym typeface="Century Gothic"/>
              </a:rPr>
              <a:t> en </a:t>
            </a:r>
            <a:r>
              <a:rPr lang="en-US" dirty="0" err="1">
                <a:sym typeface="Century Gothic"/>
              </a:rPr>
              <a:t>grupo</a:t>
            </a:r>
            <a:r>
              <a:rPr lang="en-US" dirty="0">
                <a:sym typeface="Century Gothic"/>
              </a:rPr>
              <a:t>, </a:t>
            </a:r>
            <a:r>
              <a:rPr lang="en-US" dirty="0" err="1">
                <a:sym typeface="Century Gothic"/>
              </a:rPr>
              <a:t>su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función</a:t>
            </a:r>
            <a:r>
              <a:rPr lang="en-US" dirty="0">
                <a:sym typeface="Century Gothic"/>
              </a:rPr>
              <a:t> es la creación de </a:t>
            </a:r>
            <a:r>
              <a:rPr lang="en-US" dirty="0" err="1">
                <a:sym typeface="Century Gothic"/>
              </a:rPr>
              <a:t>tareas</a:t>
            </a:r>
            <a:r>
              <a:rPr lang="en-US" dirty="0">
                <a:sym typeface="Century Gothic"/>
              </a:rPr>
              <a:t>, </a:t>
            </a:r>
            <a:r>
              <a:rPr lang="en-US" dirty="0" err="1">
                <a:sym typeface="Century Gothic"/>
              </a:rPr>
              <a:t>realización</a:t>
            </a:r>
            <a:r>
              <a:rPr lang="en-US" dirty="0">
                <a:sym typeface="Century Gothic"/>
              </a:rPr>
              <a:t> de </a:t>
            </a:r>
            <a:r>
              <a:rPr lang="en-US" dirty="0" err="1">
                <a:sym typeface="Century Gothic"/>
              </a:rPr>
              <a:t>formularios</a:t>
            </a:r>
            <a:r>
              <a:rPr lang="en-US" dirty="0">
                <a:sym typeface="Century Gothic"/>
              </a:rPr>
              <a:t> web, </a:t>
            </a:r>
            <a:r>
              <a:rPr lang="en-US" dirty="0" err="1">
                <a:sym typeface="Century Gothic"/>
              </a:rPr>
              <a:t>planificación</a:t>
            </a:r>
            <a:r>
              <a:rPr lang="en-US" dirty="0">
                <a:sym typeface="Century Gothic"/>
              </a:rPr>
              <a:t> de </a:t>
            </a:r>
            <a:r>
              <a:rPr lang="en-US" dirty="0" err="1">
                <a:sym typeface="Century Gothic"/>
              </a:rPr>
              <a:t>eventos</a:t>
            </a:r>
            <a:r>
              <a:rPr lang="en-US" dirty="0">
                <a:sym typeface="Century Gothic"/>
              </a:rPr>
              <a:t>…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Google Shape;130;p3" descr="Conoce 3 características de una comunidad online"/>
          <p:cNvPicPr preferRelativeResize="0"/>
          <p:nvPr/>
        </p:nvPicPr>
        <p:blipFill rotWithShape="1">
          <a:blip r:embed="rId3">
            <a:alphaModFix amt="25000"/>
          </a:blip>
          <a:srcRect t="15093" b="6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28" name="Google Shape;128;p3"/>
          <p:cNvSpPr txBox="1"/>
          <p:nvPr/>
        </p:nvSpPr>
        <p:spPr>
          <a:xfrm>
            <a:off x="3793903" y="441112"/>
            <a:ext cx="4597844" cy="15070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 err="1">
                <a:ln w="3175" cmpd="sng">
                  <a:noFill/>
                </a:ln>
                <a:latin typeface="+mj-lt"/>
                <a:ea typeface="+mj-ea"/>
                <a:cs typeface="+mj-cs"/>
                <a:sym typeface="Teko"/>
              </a:rPr>
              <a:t>Características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  <a:sym typeface="Teko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54362" y="1948179"/>
            <a:ext cx="8534400" cy="36152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ym typeface="Century Gothic"/>
              </a:rPr>
              <a:t>Lo que </a:t>
            </a:r>
            <a:r>
              <a:rPr lang="en-US" dirty="0" err="1">
                <a:sym typeface="Century Gothic"/>
              </a:rPr>
              <a:t>hace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famosa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esta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plataforma</a:t>
            </a:r>
            <a:r>
              <a:rPr lang="en-US" dirty="0">
                <a:sym typeface="Century Gothic"/>
              </a:rPr>
              <a:t> es que es </a:t>
            </a:r>
            <a:r>
              <a:rPr lang="en-US" dirty="0" err="1">
                <a:sym typeface="Century Gothic"/>
              </a:rPr>
              <a:t>una</a:t>
            </a:r>
            <a:r>
              <a:rPr lang="en-US" dirty="0">
                <a:sym typeface="Century Gothic"/>
              </a:rPr>
              <a:t> hoja de </a:t>
            </a:r>
            <a:r>
              <a:rPr lang="en-US" dirty="0" err="1">
                <a:sym typeface="Century Gothic"/>
              </a:rPr>
              <a:t>cálculo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basada</a:t>
            </a:r>
            <a:r>
              <a:rPr lang="en-US" dirty="0">
                <a:sym typeface="Century Gothic"/>
              </a:rPr>
              <a:t> en </a:t>
            </a:r>
            <a:r>
              <a:rPr lang="en-US" b="1" dirty="0" err="1">
                <a:sym typeface="Century Gothic"/>
              </a:rPr>
              <a:t>filas</a:t>
            </a:r>
            <a:r>
              <a:rPr lang="en-US" b="1" dirty="0">
                <a:sym typeface="Century Gothic"/>
              </a:rPr>
              <a:t> y </a:t>
            </a:r>
            <a:r>
              <a:rPr lang="en-US" b="1" dirty="0" err="1">
                <a:sym typeface="Century Gothic"/>
              </a:rPr>
              <a:t>columnas</a:t>
            </a:r>
            <a:endParaRPr lang="en-US" b="1" dirty="0">
              <a:sym typeface="Century Gothic"/>
            </a:endParaRP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ym typeface="Century Gothic"/>
              </a:rPr>
              <a:t>Permite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cargar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archivos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adjuntos</a:t>
            </a:r>
            <a:endParaRPr lang="en-US" dirty="0">
              <a:sym typeface="Century Gothic"/>
            </a:endParaRP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ym typeface="Century Gothic"/>
              </a:rPr>
              <a:t>Se </a:t>
            </a:r>
            <a:r>
              <a:rPr lang="en-US" dirty="0" err="1">
                <a:sym typeface="Century Gothic"/>
              </a:rPr>
              <a:t>puede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organizar</a:t>
            </a:r>
            <a:r>
              <a:rPr lang="en-US" dirty="0">
                <a:sym typeface="Century Gothic"/>
              </a:rPr>
              <a:t> un debate </a:t>
            </a:r>
            <a:r>
              <a:rPr lang="en-US" dirty="0" err="1">
                <a:sym typeface="Century Gothic"/>
              </a:rPr>
              <a:t>grupal</a:t>
            </a:r>
            <a:r>
              <a:rPr lang="en-US" dirty="0">
                <a:sym typeface="Century Gothic"/>
              </a:rPr>
              <a:t> por hoja o fila</a:t>
            </a: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ym typeface="Century Gothic"/>
              </a:rPr>
              <a:t>Su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almacenamiento</a:t>
            </a:r>
            <a:r>
              <a:rPr lang="en-US" dirty="0">
                <a:sym typeface="Century Gothic"/>
              </a:rPr>
              <a:t> es </a:t>
            </a:r>
            <a:r>
              <a:rPr lang="en-US" dirty="0" err="1">
                <a:sym typeface="Century Gothic"/>
              </a:rPr>
              <a:t>mediante</a:t>
            </a:r>
            <a:r>
              <a:rPr lang="en-US" dirty="0">
                <a:sym typeface="Century Gothic"/>
              </a:rPr>
              <a:t> la </a:t>
            </a:r>
            <a:r>
              <a:rPr lang="en-US" dirty="0" err="1">
                <a:sym typeface="Century Gothic"/>
              </a:rPr>
              <a:t>nube</a:t>
            </a:r>
            <a:r>
              <a:rPr lang="en-US" dirty="0">
                <a:sym typeface="Century Gothic"/>
              </a:rPr>
              <a:t>, y se </a:t>
            </a:r>
            <a:r>
              <a:rPr lang="en-US" dirty="0" err="1">
                <a:sym typeface="Century Gothic"/>
              </a:rPr>
              <a:t>puede</a:t>
            </a:r>
            <a:r>
              <a:rPr lang="en-US" dirty="0">
                <a:sym typeface="Century Gothic"/>
              </a:rPr>
              <a:t> “</a:t>
            </a:r>
            <a:r>
              <a:rPr lang="en-US" dirty="0" err="1">
                <a:sym typeface="Century Gothic"/>
              </a:rPr>
              <a:t>actualizar</a:t>
            </a:r>
            <a:r>
              <a:rPr lang="en-US" dirty="0">
                <a:sym typeface="Century Gothic"/>
              </a:rPr>
              <a:t>” </a:t>
            </a:r>
            <a:r>
              <a:rPr lang="en-US" dirty="0" err="1">
                <a:sym typeface="Century Gothic"/>
              </a:rPr>
              <a:t>mediante</a:t>
            </a:r>
            <a:r>
              <a:rPr lang="en-US" dirty="0">
                <a:sym typeface="Century Gothic"/>
              </a:rPr>
              <a:t> las </a:t>
            </a:r>
            <a:r>
              <a:rPr lang="en-US" dirty="0" err="1">
                <a:sym typeface="Century Gothic"/>
              </a:rPr>
              <a:t>suscripciones</a:t>
            </a:r>
            <a:r>
              <a:rPr lang="en-US" dirty="0">
                <a:sym typeface="Century Gothic"/>
              </a:rPr>
              <a:t>/</a:t>
            </a:r>
            <a:r>
              <a:rPr lang="en-US" dirty="0" err="1">
                <a:sym typeface="Century Gothic"/>
              </a:rPr>
              <a:t>licencias</a:t>
            </a:r>
            <a:endParaRPr lang="en-US" dirty="0">
              <a:sym typeface="Century Gothic"/>
            </a:endParaRP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ym typeface="Century Gothic"/>
              </a:rPr>
              <a:t>Admite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trabajo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colaborativo</a:t>
            </a:r>
            <a:endParaRPr lang="en-US" dirty="0">
              <a:sym typeface="Century Gothic"/>
            </a:endParaRPr>
          </a:p>
          <a:p>
            <a:pPr marL="44450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ym typeface="Century Gothic"/>
              </a:rPr>
              <a:t>Permite</a:t>
            </a:r>
            <a:r>
              <a:rPr lang="en-US" dirty="0">
                <a:sym typeface="Century Gothic"/>
              </a:rPr>
              <a:t> la </a:t>
            </a:r>
            <a:r>
              <a:rPr lang="en-US" dirty="0" err="1">
                <a:sym typeface="Century Gothic"/>
              </a:rPr>
              <a:t>integración</a:t>
            </a:r>
            <a:r>
              <a:rPr lang="en-US" dirty="0">
                <a:sym typeface="Century Gothic"/>
              </a:rPr>
              <a:t> con </a:t>
            </a:r>
            <a:r>
              <a:rPr lang="en-US" dirty="0" err="1">
                <a:sym typeface="Century Gothic"/>
              </a:rPr>
              <a:t>varias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aplicaciones</a:t>
            </a:r>
            <a:r>
              <a:rPr lang="en-US" dirty="0">
                <a:sym typeface="Century Gothic"/>
              </a:rPr>
              <a:t> (en </a:t>
            </a:r>
            <a:r>
              <a:rPr lang="en-US" dirty="0" err="1">
                <a:sym typeface="Century Gothic"/>
              </a:rPr>
              <a:t>este</a:t>
            </a:r>
            <a:r>
              <a:rPr lang="en-US" dirty="0">
                <a:sym typeface="Century Gothic"/>
              </a:rPr>
              <a:t> </a:t>
            </a:r>
            <a:r>
              <a:rPr lang="en-US" dirty="0" err="1">
                <a:sym typeface="Century Gothic"/>
              </a:rPr>
              <a:t>caso</a:t>
            </a:r>
            <a:r>
              <a:rPr lang="en-US" dirty="0">
                <a:sym typeface="Century Gothic"/>
              </a:rPr>
              <a:t> </a:t>
            </a:r>
            <a:r>
              <a:rPr lang="en-US" b="1" dirty="0">
                <a:sym typeface="Century Gothic"/>
              </a:rPr>
              <a:t>Slack</a:t>
            </a:r>
            <a:r>
              <a:rPr lang="en-US" dirty="0">
                <a:sym typeface="Century Gothic"/>
              </a:rPr>
              <a:t>)</a:t>
            </a:r>
          </a:p>
          <a:p>
            <a:pPr marL="0" marR="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ym typeface="Century Gothic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3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5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Google Shape;149;p4"/>
          <p:cNvSpPr txBox="1"/>
          <p:nvPr/>
        </p:nvSpPr>
        <p:spPr>
          <a:xfrm>
            <a:off x="3297163" y="798885"/>
            <a:ext cx="6159273" cy="11308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Herramientas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7463FEED-B69B-B9F1-0E3D-184619B7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656" y="2008795"/>
            <a:ext cx="9574667" cy="1172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FFFF"/>
                </a:solidFill>
                <a:sym typeface="Century Gothic"/>
              </a:rPr>
              <a:t>Microsoft Excel u Hojas de Google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: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estas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son lo que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conocemos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como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hojas  de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cálculo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, que son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programas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o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aplicaciones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informáticas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que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permiten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la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manipulación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datos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numéricos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y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alfanuméricos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dispuestos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en forma de tablas para la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operación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sobre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cálculos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complejos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contabilidad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,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finanzas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 y </a:t>
            </a:r>
            <a:r>
              <a:rPr lang="en-US" sz="1400" dirty="0" err="1">
                <a:solidFill>
                  <a:srgbClr val="FFFFFF"/>
                </a:solidFill>
                <a:sym typeface="Century Gothic"/>
              </a:rPr>
              <a:t>negocios</a:t>
            </a:r>
            <a:r>
              <a:rPr lang="en-US" sz="1400" dirty="0">
                <a:solidFill>
                  <a:srgbClr val="FFFFFF"/>
                </a:solidFill>
                <a:sym typeface="Century Gothic"/>
              </a:rPr>
              <a:t>.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85750" algn="r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AE433C-C2D3-BC0B-50BA-EC2C035A697E}"/>
              </a:ext>
            </a:extLst>
          </p:cNvPr>
          <p:cNvSpPr txBox="1"/>
          <p:nvPr/>
        </p:nvSpPr>
        <p:spPr>
          <a:xfrm>
            <a:off x="1536327" y="3163150"/>
            <a:ext cx="9834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sz="1400" b="0" i="0" u="none" strike="noStrike" dirty="0">
                <a:solidFill>
                  <a:srgbClr val="FFFFFF"/>
                </a:solidFill>
                <a:effectLst/>
              </a:rPr>
              <a:t>  </a:t>
            </a:r>
            <a:r>
              <a:rPr lang="es-ES" sz="1400" b="1" i="0" u="none" strike="noStrike" dirty="0">
                <a:solidFill>
                  <a:srgbClr val="FFFFFF"/>
                </a:solidFill>
                <a:effectLst/>
              </a:rPr>
              <a:t>Microsoft Project</a:t>
            </a:r>
            <a:r>
              <a:rPr lang="es-ES" sz="1400" b="0" i="0" u="none" strike="noStrike" dirty="0">
                <a:solidFill>
                  <a:srgbClr val="FFFFFF"/>
                </a:solidFill>
                <a:effectLst/>
              </a:rPr>
              <a:t>: esta es una aplicación de Microsoft que nos sirve para crear tableros o utensilios de metodologías que nos ayudan a organizar eficazmente el trabajo y gestionar los proyectos y tareas.</a:t>
            </a:r>
            <a:endParaRPr lang="es-E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57B0937-28FE-6191-A936-F08048574EFF}"/>
              </a:ext>
            </a:extLst>
          </p:cNvPr>
          <p:cNvSpPr txBox="1"/>
          <p:nvPr/>
        </p:nvSpPr>
        <p:spPr>
          <a:xfrm>
            <a:off x="1536327" y="3781093"/>
            <a:ext cx="98341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sz="1400" b="1" i="0" u="none" strike="noStrike" dirty="0">
                <a:solidFill>
                  <a:srgbClr val="FFFFFF"/>
                </a:solidFill>
                <a:effectLst/>
              </a:rPr>
              <a:t>  </a:t>
            </a:r>
            <a:r>
              <a:rPr lang="es-ES" sz="1400" b="1" i="0" u="none" strike="noStrike" dirty="0" err="1">
                <a:solidFill>
                  <a:srgbClr val="FFFFFF"/>
                </a:solidFill>
                <a:effectLst/>
              </a:rPr>
              <a:t>Atlassian</a:t>
            </a:r>
            <a:r>
              <a:rPr lang="es-ES" sz="1400" b="1" i="0" u="none" strike="noStrike" dirty="0">
                <a:solidFill>
                  <a:srgbClr val="FFFFFF"/>
                </a:solidFill>
                <a:effectLst/>
              </a:rPr>
              <a:t> Trello</a:t>
            </a:r>
            <a:r>
              <a:rPr lang="es-ES" sz="1400" i="0" u="none" strike="noStrike" dirty="0">
                <a:solidFill>
                  <a:srgbClr val="FFFFFF"/>
                </a:solidFill>
                <a:effectLst/>
              </a:rPr>
              <a:t>: Trello es un tablón virtual en el que se pueden colgar ideas, tareas, imágenes o enlaces, todo esto con basado en la metodología </a:t>
            </a:r>
            <a:r>
              <a:rPr lang="es-ES" sz="1400" i="0" u="none" strike="noStrike" dirty="0" err="1">
                <a:solidFill>
                  <a:srgbClr val="FFFFFF"/>
                </a:solidFill>
                <a:effectLst/>
              </a:rPr>
              <a:t>kanban</a:t>
            </a:r>
            <a:r>
              <a:rPr lang="es-ES" sz="1400" i="0" u="none" strike="noStrike" dirty="0">
                <a:solidFill>
                  <a:srgbClr val="FFFFFF"/>
                </a:solidFill>
                <a:effectLst/>
              </a:rPr>
              <a:t>. Es versátil y fácil de usar pudiendo usarse para cualquier tipo de tarea que requiera organizar información.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4FAE1A-86E5-54B3-D8C3-4587FAE5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5" y="4988633"/>
            <a:ext cx="1987481" cy="11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3FAF399-F7C6-AD96-EDE2-C7854D8D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34" y="4988633"/>
            <a:ext cx="2022265" cy="11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6796D8-46E9-8DBC-6CC5-EE000467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80" y="4614480"/>
            <a:ext cx="3495172" cy="194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2" grpId="0" build="p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6954C2-ED7B-EBD9-391F-B76A8E85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  <a:sym typeface="Teko"/>
              </a:rPr>
              <a:t>LICENCIAS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648ADA-5BA6-779B-2AF7-E61BA8BD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21945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b="1" dirty="0" err="1">
                <a:solidFill>
                  <a:srgbClr val="FFFFFF"/>
                </a:solidFill>
              </a:rPr>
              <a:t>Licencia</a:t>
            </a:r>
            <a:r>
              <a:rPr lang="en-US" sz="1400" b="1" dirty="0">
                <a:solidFill>
                  <a:srgbClr val="FFFFFF"/>
                </a:solidFill>
              </a:rPr>
              <a:t> Pro (6€)  </a:t>
            </a:r>
            <a:r>
              <a:rPr lang="en-US" sz="1400" dirty="0" err="1">
                <a:solidFill>
                  <a:srgbClr val="FFFFFF"/>
                </a:solidFill>
              </a:rPr>
              <a:t>Esta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licencia</a:t>
            </a:r>
            <a:r>
              <a:rPr lang="en-US" sz="1400" dirty="0">
                <a:solidFill>
                  <a:srgbClr val="FFFFFF"/>
                </a:solidFill>
              </a:rPr>
              <a:t>, ofrece las </a:t>
            </a:r>
            <a:r>
              <a:rPr lang="en-US" sz="1400" dirty="0" err="1">
                <a:solidFill>
                  <a:srgbClr val="FFFFFF"/>
                </a:solidFill>
              </a:rPr>
              <a:t>siguientes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oportunidades</a:t>
            </a:r>
            <a:r>
              <a:rPr lang="en-US" sz="1400" dirty="0">
                <a:solidFill>
                  <a:srgbClr val="FFFFFF"/>
                </a:solidFill>
              </a:rPr>
              <a:t> : </a:t>
            </a: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Incluye</a:t>
            </a:r>
            <a:r>
              <a:rPr lang="en-US" sz="1400" dirty="0">
                <a:solidFill>
                  <a:srgbClr val="FFFFFF"/>
                </a:solidFill>
              </a:rPr>
              <a:t> hojas </a:t>
            </a:r>
            <a:r>
              <a:rPr lang="en-US" sz="1400" dirty="0" err="1">
                <a:solidFill>
                  <a:srgbClr val="FFFFFF"/>
                </a:solidFill>
              </a:rPr>
              <a:t>limitadas</a:t>
            </a:r>
            <a:endParaRPr lang="en-US" sz="1400" dirty="0">
              <a:solidFill>
                <a:srgbClr val="FFFFFF"/>
              </a:solidFill>
            </a:endParaRPr>
          </a:p>
          <a:p>
            <a:pPr lvl="1"/>
            <a:r>
              <a:rPr lang="es-ES" sz="1400" b="0" i="0" u="none" strike="noStrike" dirty="0">
                <a:solidFill>
                  <a:schemeClr val="tx1"/>
                </a:solidFill>
                <a:effectLst/>
              </a:rPr>
              <a:t>Vista de calendario, tarjeta, cuadrícula de Gantt</a:t>
            </a:r>
          </a:p>
          <a:p>
            <a:pPr lvl="1"/>
            <a:r>
              <a:rPr lang="es-ES" sz="14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Integraciones con Microsoft 365, </a:t>
            </a:r>
            <a:r>
              <a:rPr lang="es-ES" sz="14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Teams</a:t>
            </a:r>
            <a:r>
              <a:rPr lang="es-ES" sz="14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s-ES" sz="14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Slack</a:t>
            </a:r>
            <a:r>
              <a:rPr lang="es-ES" sz="14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…</a:t>
            </a:r>
          </a:p>
          <a:p>
            <a:pPr lvl="1"/>
            <a:r>
              <a:rPr lang="es-E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Soporte </a:t>
            </a:r>
            <a:r>
              <a:rPr lang="es-ES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tecnico</a:t>
            </a:r>
            <a:r>
              <a:rPr lang="es-E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mundial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9F92785D-A67A-988F-148F-7D0F448BAFFF}"/>
              </a:ext>
            </a:extLst>
          </p:cNvPr>
          <p:cNvSpPr txBox="1">
            <a:spLocks/>
          </p:cNvSpPr>
          <p:nvPr/>
        </p:nvSpPr>
        <p:spPr>
          <a:xfrm>
            <a:off x="6516552" y="3120771"/>
            <a:ext cx="4754563" cy="2194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rgbClr val="FFFFFF"/>
                </a:solidFill>
              </a:rPr>
              <a:t>Licencia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Negocio</a:t>
            </a:r>
            <a:r>
              <a:rPr lang="en-US" sz="1400" b="1" dirty="0">
                <a:solidFill>
                  <a:srgbClr val="FFFFFF"/>
                </a:solidFill>
              </a:rPr>
              <a:t> (22€)  </a:t>
            </a:r>
            <a:r>
              <a:rPr lang="en-US" sz="1400" dirty="0" err="1">
                <a:solidFill>
                  <a:srgbClr val="FFFFFF"/>
                </a:solidFill>
              </a:rPr>
              <a:t>Esta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licencia</a:t>
            </a:r>
            <a:r>
              <a:rPr lang="en-US" sz="1400" dirty="0">
                <a:solidFill>
                  <a:srgbClr val="FFFFFF"/>
                </a:solidFill>
              </a:rPr>
              <a:t>, ofrece las </a:t>
            </a:r>
            <a:r>
              <a:rPr lang="en-US" sz="1400" dirty="0" err="1">
                <a:solidFill>
                  <a:srgbClr val="FFFFFF"/>
                </a:solidFill>
              </a:rPr>
              <a:t>siguientes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oportunidades</a:t>
            </a:r>
            <a:r>
              <a:rPr lang="en-US" sz="1400" dirty="0">
                <a:solidFill>
                  <a:srgbClr val="FFFFFF"/>
                </a:solidFill>
              </a:rPr>
              <a:t> : </a:t>
            </a: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Editores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ilimitados</a:t>
            </a:r>
            <a:endParaRPr lang="en-US" sz="1400" dirty="0">
              <a:solidFill>
                <a:srgbClr val="FFFFFF"/>
              </a:solidFill>
            </a:endParaRPr>
          </a:p>
          <a:p>
            <a:pPr lvl="1"/>
            <a:r>
              <a:rPr lang="es-ES" sz="1400" dirty="0">
                <a:solidFill>
                  <a:schemeClr val="tx1"/>
                </a:solidFill>
              </a:rPr>
              <a:t>Administración de usuarios</a:t>
            </a:r>
          </a:p>
          <a:p>
            <a:pPr lvl="1"/>
            <a:r>
              <a:rPr lang="es-E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Registro de la actividad de los miembros del equipo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</a:rPr>
              <a:t>Generador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documentos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3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3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5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Google Shape;149;p4"/>
          <p:cNvSpPr txBox="1"/>
          <p:nvPr/>
        </p:nvSpPr>
        <p:spPr>
          <a:xfrm>
            <a:off x="4565046" y="441800"/>
            <a:ext cx="3569981" cy="11308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VENTAJAS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AE433C-C2D3-BC0B-50BA-EC2C035A697E}"/>
              </a:ext>
            </a:extLst>
          </p:cNvPr>
          <p:cNvSpPr txBox="1"/>
          <p:nvPr/>
        </p:nvSpPr>
        <p:spPr>
          <a:xfrm>
            <a:off x="4565046" y="2793225"/>
            <a:ext cx="68466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Tiene más </a:t>
            </a:r>
            <a:r>
              <a:rPr lang="en-US" sz="1400" dirty="0" err="1"/>
              <a:t>herramientas</a:t>
            </a:r>
            <a:r>
              <a:rPr lang="en-US" sz="1400" dirty="0"/>
              <a:t> que </a:t>
            </a:r>
            <a:r>
              <a:rPr lang="en-US" sz="1400" dirty="0" err="1"/>
              <a:t>otros</a:t>
            </a:r>
            <a:r>
              <a:rPr lang="en-US" sz="1400" dirty="0"/>
              <a:t> </a:t>
            </a:r>
            <a:r>
              <a:rPr lang="en-US" sz="1400" dirty="0" err="1"/>
              <a:t>gestores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r>
              <a:rPr lang="en-US" sz="1400" dirty="0"/>
              <a:t>, </a:t>
            </a:r>
            <a:r>
              <a:rPr lang="en-US" sz="1400" dirty="0" err="1"/>
              <a:t>incluyendo</a:t>
            </a:r>
            <a:r>
              <a:rPr lang="en-US" sz="1400" dirty="0"/>
              <a:t> </a:t>
            </a:r>
            <a:r>
              <a:rPr lang="en-US" sz="1400" dirty="0" err="1"/>
              <a:t>metodologías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r>
              <a:rPr lang="en-US" sz="1400" dirty="0"/>
              <a:t> </a:t>
            </a:r>
            <a:r>
              <a:rPr lang="en-US" sz="1400" dirty="0" err="1"/>
              <a:t>diversas</a:t>
            </a:r>
            <a:r>
              <a:rPr lang="en-US" sz="1400" dirty="0"/>
              <a:t>. </a:t>
            </a:r>
            <a:r>
              <a:rPr lang="en-US" sz="1400" dirty="0" err="1"/>
              <a:t>Busca</a:t>
            </a:r>
            <a:r>
              <a:rPr lang="en-US" sz="1400" dirty="0"/>
              <a:t> </a:t>
            </a:r>
            <a:r>
              <a:rPr lang="en-US" sz="1400" dirty="0" err="1"/>
              <a:t>convertirse</a:t>
            </a:r>
            <a:r>
              <a:rPr lang="en-US" sz="1400" dirty="0"/>
              <a:t> en el </a:t>
            </a:r>
            <a:r>
              <a:rPr lang="en-US" sz="1400" dirty="0" err="1"/>
              <a:t>centro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r>
              <a:rPr lang="en-US" sz="1400" dirty="0"/>
              <a:t> de las </a:t>
            </a:r>
            <a:r>
              <a:rPr lang="en-US" sz="1400" dirty="0" err="1"/>
              <a:t>empresas</a:t>
            </a:r>
            <a:r>
              <a:rPr lang="en-US" sz="1400" dirty="0"/>
              <a:t>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E8B8D0B-2A13-17C4-D021-3589F4918C2C}"/>
              </a:ext>
            </a:extLst>
          </p:cNvPr>
          <p:cNvGrpSpPr/>
          <p:nvPr/>
        </p:nvGrpSpPr>
        <p:grpSpPr>
          <a:xfrm>
            <a:off x="4629054" y="1869520"/>
            <a:ext cx="7395306" cy="626792"/>
            <a:chOff x="45421" y="1827943"/>
            <a:chExt cx="1950814" cy="1204804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9B9724B-5F50-15F2-7A50-BC121CDC378F}"/>
                </a:ext>
              </a:extLst>
            </p:cNvPr>
            <p:cNvSpPr/>
            <p:nvPr/>
          </p:nvSpPr>
          <p:spPr>
            <a:xfrm>
              <a:off x="45421" y="1827943"/>
              <a:ext cx="1950814" cy="1204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C9DEB30-8055-8330-465F-CA00DB4FA3BD}"/>
                </a:ext>
              </a:extLst>
            </p:cNvPr>
            <p:cNvSpPr txBox="1"/>
            <p:nvPr/>
          </p:nvSpPr>
          <p:spPr>
            <a:xfrm>
              <a:off x="45421" y="1827943"/>
              <a:ext cx="1950814" cy="1204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lvl="0" indent="-2857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/>
                <a:t>Es </a:t>
              </a:r>
              <a:r>
                <a:rPr lang="en-US" sz="1400" kern="1200" dirty="0" err="1"/>
                <a:t>fácil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aprender</a:t>
              </a:r>
              <a:r>
                <a:rPr lang="en-US" sz="1400" kern="1200" dirty="0"/>
                <a:t>, </a:t>
              </a:r>
              <a:r>
                <a:rPr lang="en-US" sz="1400" kern="1200" dirty="0" err="1"/>
                <a:t>sobre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todo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si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tienes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experiencia</a:t>
              </a:r>
              <a:r>
                <a:rPr lang="en-US" sz="1400" kern="1200" dirty="0"/>
                <a:t> con Microsoft Excel. </a:t>
              </a:r>
              <a:r>
                <a:rPr lang="en-US" sz="1400" kern="1200" dirty="0" err="1"/>
                <a:t>Derivado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esto</a:t>
              </a:r>
              <a:r>
                <a:rPr lang="en-US" sz="1400" kern="1200" dirty="0"/>
                <a:t>, tiene </a:t>
              </a:r>
              <a:r>
                <a:rPr lang="en-US" sz="1400" kern="1200" dirty="0" err="1"/>
                <a:t>una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interfaz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sencilla</a:t>
              </a:r>
              <a:r>
                <a:rPr lang="en-US" sz="1400" kern="1200" dirty="0"/>
                <a:t>, </a:t>
              </a:r>
              <a:r>
                <a:rPr lang="en-US" sz="1400" kern="1200" dirty="0" err="1"/>
                <a:t>profesional</a:t>
              </a:r>
              <a:r>
                <a:rPr lang="en-US" sz="1400" kern="1200" dirty="0"/>
                <a:t> y de </a:t>
              </a:r>
              <a:r>
                <a:rPr lang="en-US" sz="1400" kern="1200" dirty="0" err="1"/>
                <a:t>fácil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acceso</a:t>
              </a:r>
              <a:r>
                <a:rPr lang="en-US" sz="1400" kern="1200" dirty="0"/>
                <a:t>.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6A86C67-AEDD-7D52-93FF-3BCFCB02ED9B}"/>
              </a:ext>
            </a:extLst>
          </p:cNvPr>
          <p:cNvGrpSpPr/>
          <p:nvPr/>
        </p:nvGrpSpPr>
        <p:grpSpPr>
          <a:xfrm>
            <a:off x="4629054" y="3823780"/>
            <a:ext cx="6846665" cy="738664"/>
            <a:chOff x="4629835" y="1827943"/>
            <a:chExt cx="1950814" cy="1204804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B3A0E3A-5C09-FE56-AE7B-45CF34D5D524}"/>
                </a:ext>
              </a:extLst>
            </p:cNvPr>
            <p:cNvSpPr/>
            <p:nvPr/>
          </p:nvSpPr>
          <p:spPr>
            <a:xfrm>
              <a:off x="4629835" y="1827943"/>
              <a:ext cx="1950814" cy="1204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8055CE3-A720-D5AC-D919-95C1DD51C73B}"/>
                </a:ext>
              </a:extLst>
            </p:cNvPr>
            <p:cNvSpPr txBox="1"/>
            <p:nvPr/>
          </p:nvSpPr>
          <p:spPr>
            <a:xfrm>
              <a:off x="4629835" y="1827943"/>
              <a:ext cx="1950814" cy="1204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lvl="0" indent="-2857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 err="1"/>
                <a:t>También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añade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herramientas</a:t>
              </a:r>
              <a:r>
                <a:rPr lang="en-US" sz="1400" kern="1200" dirty="0"/>
                <a:t> que </a:t>
              </a:r>
              <a:r>
                <a:rPr lang="en-US" sz="1400" kern="1200" dirty="0" err="1"/>
                <a:t>miden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tendencias</a:t>
              </a:r>
              <a:r>
                <a:rPr lang="en-US" sz="1400" kern="1200" dirty="0"/>
                <a:t> en la </a:t>
              </a:r>
              <a:r>
                <a:rPr lang="en-US" sz="1400" kern="1200" dirty="0" err="1"/>
                <a:t>industria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así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como</a:t>
              </a:r>
              <a:r>
                <a:rPr lang="en-US" sz="1400" kern="1200" dirty="0"/>
                <a:t> un </a:t>
              </a:r>
              <a:r>
                <a:rPr lang="en-US" sz="1400" kern="1200" dirty="0" err="1"/>
                <a:t>sistema</a:t>
              </a:r>
              <a:r>
                <a:rPr lang="en-US" sz="1400" kern="1200" dirty="0"/>
                <a:t> para </a:t>
              </a:r>
              <a:r>
                <a:rPr lang="en-US" sz="1400" kern="1200" dirty="0" err="1"/>
                <a:t>compartir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archivos</a:t>
              </a:r>
              <a:r>
                <a:rPr lang="en-US" sz="1400" kern="1200" dirty="0"/>
                <a:t> y </a:t>
              </a:r>
              <a:r>
                <a:rPr lang="en-US" sz="1400" kern="1200" dirty="0" err="1"/>
                <a:t>otras</a:t>
              </a:r>
              <a:r>
                <a:rPr lang="en-US" sz="1400" kern="1200" dirty="0"/>
                <a:t> </a:t>
              </a:r>
              <a:r>
                <a:rPr lang="en-US" sz="1400" kern="1200" dirty="0" err="1"/>
                <a:t>soluciones</a:t>
              </a:r>
              <a:r>
                <a:rPr lang="en-US" sz="1400" kern="1200" dirty="0"/>
                <a:t> para </a:t>
              </a:r>
              <a:r>
                <a:rPr lang="en-US" sz="1400" kern="1200" dirty="0" err="1"/>
                <a:t>centros</a:t>
              </a:r>
              <a:r>
                <a:rPr lang="en-US" sz="1400" kern="1200" dirty="0"/>
                <a:t> de </a:t>
              </a:r>
              <a:r>
                <a:rPr lang="en-US" sz="1400" kern="1200" dirty="0" err="1"/>
                <a:t>trabajo</a:t>
              </a:r>
              <a:r>
                <a:rPr lang="en-US" sz="1400" kern="1200" dirty="0"/>
                <a:t>.</a:t>
              </a:r>
            </a:p>
          </p:txBody>
        </p:sp>
      </p:grpSp>
      <p:pic>
        <p:nvPicPr>
          <p:cNvPr id="16" name="Google Shape;163;p5" descr="Inteligencia de Negocios : Ventajas y &quot;Desventajas&quot; de B.I">
            <a:extLst>
              <a:ext uri="{FF2B5EF4-FFF2-40B4-BE49-F238E27FC236}">
                <a16:creationId xmlns:a16="http://schemas.microsoft.com/office/drawing/2014/main" id="{E61FAB2A-7B47-0CCA-B341-BE83AD164F0E}"/>
              </a:ext>
            </a:extLst>
          </p:cNvPr>
          <p:cNvPicPr preferRelativeResize="0"/>
          <p:nvPr/>
        </p:nvPicPr>
        <p:blipFill rotWithShape="1">
          <a:blip r:embed="rId3"/>
          <a:srcRect l="29319" r="842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292633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3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5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Google Shape;149;p4"/>
          <p:cNvSpPr txBox="1"/>
          <p:nvPr/>
        </p:nvSpPr>
        <p:spPr>
          <a:xfrm>
            <a:off x="4565046" y="441800"/>
            <a:ext cx="4926426" cy="11308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DESVENTAJAS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AE433C-C2D3-BC0B-50BA-EC2C035A697E}"/>
              </a:ext>
            </a:extLst>
          </p:cNvPr>
          <p:cNvSpPr txBox="1"/>
          <p:nvPr/>
        </p:nvSpPr>
        <p:spPr>
          <a:xfrm>
            <a:off x="4424095" y="2693757"/>
            <a:ext cx="684666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marR="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ym typeface="Century Gothic"/>
              </a:rPr>
              <a:t>No </a:t>
            </a:r>
            <a:r>
              <a:rPr lang="en-US" sz="1400" dirty="0" err="1">
                <a:sym typeface="Century Gothic"/>
              </a:rPr>
              <a:t>posee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ningún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indicador</a:t>
            </a:r>
            <a:r>
              <a:rPr lang="en-US" sz="1400" dirty="0">
                <a:sym typeface="Century Gothic"/>
              </a:rPr>
              <a:t> de time-tracking y </a:t>
            </a:r>
            <a:r>
              <a:rPr lang="en-US" sz="1400" dirty="0" err="1">
                <a:sym typeface="Century Gothic"/>
              </a:rPr>
              <a:t>aunque</a:t>
            </a:r>
            <a:r>
              <a:rPr lang="en-US" sz="1400" dirty="0">
                <a:sym typeface="Century Gothic"/>
              </a:rPr>
              <a:t>  </a:t>
            </a:r>
            <a:r>
              <a:rPr lang="en-US" sz="1400" dirty="0" err="1">
                <a:sym typeface="Century Gothic"/>
              </a:rPr>
              <a:t>haya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soluciones</a:t>
            </a:r>
            <a:r>
              <a:rPr lang="en-US" sz="1400" dirty="0">
                <a:sym typeface="Century Gothic"/>
              </a:rPr>
              <a:t> de </a:t>
            </a:r>
            <a:r>
              <a:rPr lang="en-US" sz="1400" dirty="0" err="1">
                <a:sym typeface="Century Gothic"/>
              </a:rPr>
              <a:t>terceros</a:t>
            </a:r>
            <a:r>
              <a:rPr lang="en-US" sz="1400" dirty="0">
                <a:sym typeface="Century Gothic"/>
              </a:rPr>
              <a:t>, </a:t>
            </a:r>
            <a:r>
              <a:rPr lang="en-US" sz="1400" dirty="0" err="1">
                <a:sym typeface="Century Gothic"/>
              </a:rPr>
              <a:t>esta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funcionalidad</a:t>
            </a:r>
            <a:r>
              <a:rPr lang="en-US" sz="1400" dirty="0">
                <a:sym typeface="Century Gothic"/>
              </a:rPr>
              <a:t>, o </a:t>
            </a:r>
            <a:r>
              <a:rPr lang="en-US" sz="1400" dirty="0" err="1">
                <a:sym typeface="Century Gothic"/>
              </a:rPr>
              <a:t>ausencia</a:t>
            </a:r>
            <a:r>
              <a:rPr lang="en-US" sz="1400" dirty="0">
                <a:sym typeface="Century Gothic"/>
              </a:rPr>
              <a:t> de </a:t>
            </a:r>
            <a:r>
              <a:rPr lang="en-US" sz="1400" dirty="0" err="1">
                <a:sym typeface="Century Gothic"/>
              </a:rPr>
              <a:t>ella</a:t>
            </a:r>
            <a:r>
              <a:rPr lang="en-US" sz="1400" dirty="0">
                <a:sym typeface="Century Gothic"/>
              </a:rPr>
              <a:t>, </a:t>
            </a:r>
            <a:r>
              <a:rPr lang="en-US" sz="1400" dirty="0" err="1">
                <a:sym typeface="Century Gothic"/>
              </a:rPr>
              <a:t>hace</a:t>
            </a:r>
            <a:r>
              <a:rPr lang="en-US" sz="1400" dirty="0">
                <a:sym typeface="Century Gothic"/>
              </a:rPr>
              <a:t> que Smartsheet </a:t>
            </a:r>
            <a:r>
              <a:rPr lang="en-US" sz="1400" dirty="0" err="1">
                <a:sym typeface="Century Gothic"/>
              </a:rPr>
              <a:t>esté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pensado</a:t>
            </a:r>
            <a:r>
              <a:rPr lang="en-US" sz="1400" dirty="0">
                <a:sym typeface="Century Gothic"/>
              </a:rPr>
              <a:t> para </a:t>
            </a:r>
            <a:r>
              <a:rPr lang="en-US" sz="1400" dirty="0" err="1">
                <a:sym typeface="Century Gothic"/>
              </a:rPr>
              <a:t>empresas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muy</a:t>
            </a:r>
            <a:r>
              <a:rPr lang="en-US" sz="1400" dirty="0">
                <a:sym typeface="Century Gothic"/>
              </a:rPr>
              <a:t> </a:t>
            </a:r>
            <a:r>
              <a:rPr lang="en-US" sz="1400" dirty="0" err="1">
                <a:sym typeface="Century Gothic"/>
              </a:rPr>
              <a:t>concretas</a:t>
            </a:r>
            <a:r>
              <a:rPr lang="en-US" sz="1400" dirty="0">
                <a:sym typeface="Century Gothic"/>
              </a:rPr>
              <a:t>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E8B8D0B-2A13-17C4-D021-3589F4918C2C}"/>
              </a:ext>
            </a:extLst>
          </p:cNvPr>
          <p:cNvGrpSpPr/>
          <p:nvPr/>
        </p:nvGrpSpPr>
        <p:grpSpPr>
          <a:xfrm>
            <a:off x="4629054" y="1869520"/>
            <a:ext cx="7395306" cy="626792"/>
            <a:chOff x="45421" y="1827943"/>
            <a:chExt cx="1950814" cy="1204804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9B9724B-5F50-15F2-7A50-BC121CDC378F}"/>
                </a:ext>
              </a:extLst>
            </p:cNvPr>
            <p:cNvSpPr/>
            <p:nvPr/>
          </p:nvSpPr>
          <p:spPr>
            <a:xfrm>
              <a:off x="45421" y="1827943"/>
              <a:ext cx="1950814" cy="1204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C9DEB30-8055-8330-465F-CA00DB4FA3BD}"/>
                </a:ext>
              </a:extLst>
            </p:cNvPr>
            <p:cNvSpPr txBox="1"/>
            <p:nvPr/>
          </p:nvSpPr>
          <p:spPr>
            <a:xfrm>
              <a:off x="45421" y="1827943"/>
              <a:ext cx="1950814" cy="1204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indent="-285750" defTabSz="48895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Entre las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principales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desventajas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se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encuentra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el alto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precio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que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llega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a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tener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. Como ha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dicho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mi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compañero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[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mirar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precios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].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6A86C67-AEDD-7D52-93FF-3BCFCB02ED9B}"/>
              </a:ext>
            </a:extLst>
          </p:cNvPr>
          <p:cNvGrpSpPr/>
          <p:nvPr/>
        </p:nvGrpSpPr>
        <p:grpSpPr>
          <a:xfrm>
            <a:off x="4565045" y="3749831"/>
            <a:ext cx="6910674" cy="812613"/>
            <a:chOff x="4611597" y="1707328"/>
            <a:chExt cx="1969052" cy="132541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B3A0E3A-5C09-FE56-AE7B-45CF34D5D524}"/>
                </a:ext>
              </a:extLst>
            </p:cNvPr>
            <p:cNvSpPr/>
            <p:nvPr/>
          </p:nvSpPr>
          <p:spPr>
            <a:xfrm>
              <a:off x="4629835" y="1827943"/>
              <a:ext cx="1950814" cy="1204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8055CE3-A720-D5AC-D919-95C1DD51C73B}"/>
                </a:ext>
              </a:extLst>
            </p:cNvPr>
            <p:cNvSpPr txBox="1"/>
            <p:nvPr/>
          </p:nvSpPr>
          <p:spPr>
            <a:xfrm>
              <a:off x="4611597" y="1707328"/>
              <a:ext cx="1950814" cy="1204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400050" marR="0" lvl="0" indent="-285750">
                <a:lnSpc>
                  <a:spcPct val="9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No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está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pensado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para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sistemas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integrados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además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de no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tener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una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aplicación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sym typeface="Century Gothic"/>
                </a:rPr>
                <a:t>móvil</a:t>
              </a:r>
              <a:r>
                <a:rPr lang="en-US" sz="1400" dirty="0">
                  <a:solidFill>
                    <a:schemeClr val="tx1"/>
                  </a:solidFill>
                  <a:sym typeface="Century Gothic"/>
                </a:rPr>
                <a:t>.</a:t>
              </a:r>
            </a:p>
          </p:txBody>
        </p:sp>
      </p:grpSp>
      <p:pic>
        <p:nvPicPr>
          <p:cNvPr id="3" name="Google Shape;170;p6" descr="Ventajas y desventajas de google sites - Nuevas Tecnologías en la educación">
            <a:extLst>
              <a:ext uri="{FF2B5EF4-FFF2-40B4-BE49-F238E27FC236}">
                <a16:creationId xmlns:a16="http://schemas.microsoft.com/office/drawing/2014/main" id="{6A6DA827-FD93-C998-68A6-56F05B6228F4}"/>
              </a:ext>
            </a:extLst>
          </p:cNvPr>
          <p:cNvPicPr preferRelativeResize="0"/>
          <p:nvPr/>
        </p:nvPicPr>
        <p:blipFill rotWithShape="1">
          <a:blip r:embed="rId3"/>
          <a:srcRect t="3879" r="2" b="5517"/>
          <a:stretch/>
        </p:blipFill>
        <p:spPr>
          <a:xfrm>
            <a:off x="450431" y="1677134"/>
            <a:ext cx="3940761" cy="3042581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6571626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g1792bd7d39e_0_11"/>
          <p:cNvSpPr txBox="1"/>
          <p:nvPr/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3200" b="0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Nuestra </a:t>
            </a:r>
            <a:r>
              <a:rPr lang="en-US" sz="3200" b="0" i="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sym typeface="Teko"/>
              </a:rPr>
              <a:t>opinión</a:t>
            </a:r>
            <a:endParaRPr lang="en-US" sz="3200" b="0" i="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  <a:sym typeface="Teko"/>
            </a:endParaRPr>
          </a:p>
        </p:txBody>
      </p:sp>
      <p:sp>
        <p:nvSpPr>
          <p:cNvPr id="176" name="Google Shape;176;g1792bd7d39e_0_11"/>
          <p:cNvSpPr txBox="1"/>
          <p:nvPr/>
        </p:nvSpPr>
        <p:spPr>
          <a:xfrm>
            <a:off x="6516553" y="685800"/>
            <a:ext cx="4754563" cy="5410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FFFFFF"/>
                </a:solidFill>
                <a:sym typeface="Century Gothic"/>
              </a:rPr>
              <a:t>Smartsheet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nos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parece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una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herramienta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genial,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pero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no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está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pensada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para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proyectos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software. Es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clara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la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poca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integración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programas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terceros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en las hojas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además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no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proveer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time-tracking,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cualidad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que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consideramos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indispensable para un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proyecto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desarrollo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software.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Aún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así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coincidimos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en que tiene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una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gran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cantidad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herramientas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, es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muy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personalizable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y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una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interfaz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muy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cómoda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y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sencilla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. En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conclusión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, es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una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herramienta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ideal para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proyectos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contabilidad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,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pero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no para </a:t>
            </a:r>
            <a:r>
              <a:rPr lang="en-US" dirty="0" err="1">
                <a:solidFill>
                  <a:srgbClr val="FFFFFF"/>
                </a:solidFill>
                <a:sym typeface="Century Gothic"/>
              </a:rPr>
              <a:t>desarrollo</a:t>
            </a:r>
            <a:r>
              <a:rPr lang="en-US" dirty="0">
                <a:solidFill>
                  <a:srgbClr val="FFFFFF"/>
                </a:solidFill>
                <a:sym typeface="Century Gothic"/>
              </a:rPr>
              <a:t> de software.</a:t>
            </a:r>
          </a:p>
        </p:txBody>
      </p:sp>
    </p:spTree>
    <p:extLst>
      <p:ext uri="{BB962C8B-B14F-4D97-AF65-F5344CB8AC3E}">
        <p14:creationId xmlns:p14="http://schemas.microsoft.com/office/powerpoint/2010/main" val="25691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1" name="Picture 190" descr="Film reel and slate">
            <a:extLst>
              <a:ext uri="{FF2B5EF4-FFF2-40B4-BE49-F238E27FC236}">
                <a16:creationId xmlns:a16="http://schemas.microsoft.com/office/drawing/2014/main" id="{37C3C8D5-FC6A-215E-C806-101DEE5E6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496" b="32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182" name="Google Shape;182;p7"/>
          <p:cNvSpPr txBox="1"/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  <a:sym typeface="Teko"/>
              </a:rPr>
              <a:t>Video</a:t>
            </a:r>
          </a:p>
        </p:txBody>
      </p:sp>
      <p:pic>
        <p:nvPicPr>
          <p:cNvPr id="3" name="Gráfico 2" descr="Presentación con elemento multimedia contorno">
            <a:hlinkClick r:id="rId4" action="ppaction://hlinkfile"/>
            <a:extLst>
              <a:ext uri="{FF2B5EF4-FFF2-40B4-BE49-F238E27FC236}">
                <a16:creationId xmlns:a16="http://schemas.microsoft.com/office/drawing/2014/main" id="{77F076BF-1CC4-CEB6-57FB-47EC09153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8470" y="742063"/>
            <a:ext cx="5373873" cy="537387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</TotalTime>
  <Words>615</Words>
  <Application>Microsoft Office PowerPoint</Application>
  <PresentationFormat>Panorámica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Wingdings</vt:lpstr>
      <vt:lpstr>Wingdings 3</vt:lpstr>
      <vt:lpstr>Arial</vt:lpstr>
      <vt:lpstr>Century Gothic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LICENCIAS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Eduardo Martín-Sonseca Alonso</cp:lastModifiedBy>
  <cp:revision>23</cp:revision>
  <dcterms:created xsi:type="dcterms:W3CDTF">2022-10-25T13:10:39Z</dcterms:created>
  <dcterms:modified xsi:type="dcterms:W3CDTF">2022-11-03T19:13:29Z</dcterms:modified>
</cp:coreProperties>
</file>