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4" r:id="rId3"/>
    <p:sldId id="260" r:id="rId4"/>
    <p:sldId id="261" r:id="rId5"/>
    <p:sldId id="262" r:id="rId6"/>
    <p:sldId id="263" r:id="rId7"/>
    <p:sldId id="276" r:id="rId8"/>
    <p:sldId id="279" r:id="rId9"/>
    <p:sldId id="278" r:id="rId10"/>
    <p:sldId id="277" r:id="rId11"/>
    <p:sldId id="280" r:id="rId12"/>
    <p:sldId id="264" r:id="rId13"/>
    <p:sldId id="275" r:id="rId14"/>
    <p:sldId id="267" r:id="rId15"/>
    <p:sldId id="281" r:id="rId16"/>
    <p:sldId id="282" r:id="rId17"/>
    <p:sldId id="283" r:id="rId18"/>
    <p:sldId id="284" r:id="rId19"/>
    <p:sldId id="270" r:id="rId20"/>
    <p:sldId id="271" r:id="rId21"/>
    <p:sldId id="285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83598-9BD9-B63C-058D-F520371AA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FA938B-E3BD-F936-2218-A4BFA1B6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936922-8C00-DCE8-650A-A17DC764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21/05/2023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A962C0-46A4-C982-6C62-875C8DAA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A73D42-4E72-1F6A-D1ED-892E2D2C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359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93AC3-D6C4-0182-32FE-6CD26617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316457-026F-DEF0-FC6C-1CB6E4613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A7591-AC87-5D97-FBD8-289EE4F1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21/05/2023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7FC256-F6E1-F367-C8A8-BF314D3D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B2912E-8BCE-F6B0-A4AC-5DB9C9C7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904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C85F52-A3FA-6C55-B429-7548D0201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2F6151-BDA4-F61A-5F6F-48E55B792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89E3C4-AC77-4C22-EB6E-934C5228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21/05/2023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306557-D96E-89D5-312A-DBB3362B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E144C4-BB5A-1793-1D12-7C8CFDBB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656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2C7BB-51F3-AC65-EDD0-B6DF0C18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C28804-D137-9DEA-5DF7-373AA4B2B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2179D1-DD8C-2C4A-79DE-8AC045AA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21/05/2023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157A60-91EC-1877-4EA4-BADCF72D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45774F-BF97-3B0E-5BEA-B5747ED4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980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A2758-180B-D6A4-B8D1-9C49BB71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E535CB-6502-5DA0-6C10-4D300EDAB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5C2AFF-78EF-AB13-DB9D-AE2979A5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21/05/2023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2DFEAA-7328-CD9B-3C26-76DE7ACA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D28EB0-7D0C-57F1-0184-8E42831D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201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777B5-E7A0-E13B-5990-D9301B56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B61CB0-29BA-DDD1-8462-A65739A7A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B8B384-D5E7-D778-2713-446C47F04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AE9BA6-4BCC-45E5-3D03-78CDC40B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21/05/2023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19D425-1EAF-C456-97A6-4F015543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9AC9E9-435D-C02E-4ED1-641DA58A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635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53134-7C3F-A096-86E1-3680EBC2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28CE17-DB18-023C-08D7-7D68CF6E8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F4963E-4B25-9E29-AE8C-6AA103AE7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8AC484-0FE8-E2F9-8423-7A7A3C9F9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4B142B-91F0-0625-FAAC-005C6AE45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689314-4416-5154-AAB3-9744BF89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21/05/2023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3C6AFE-05F1-A32B-9A83-3666384D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E26F57-E1DF-BE37-1076-D5D0D882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474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C1DCB-630F-BC8C-CF31-40CBA2B2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992C5C-DB64-898B-1FBD-911902B7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21/05/2023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78C280-45F7-597A-8BE5-0363D8FA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D02BE7-CD90-00E8-882C-2D44DC09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396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9057109-473A-8A18-E24E-32D22DBC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21/05/2023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D0F96E-3236-CF22-689B-E1FAECC7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B712D6-0D21-26AB-1694-1790F4D7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932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C3626-13DE-7E04-D9EE-0517E79E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45EF72-8916-D56F-60EA-9C529D39E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A26209-6D62-33A7-72AF-6A3848B97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6F1320-4565-714C-D7CE-4D25FC62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21/05/2023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B07980-9EF9-9086-6301-D9E61B3D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43698F-BAE0-C87C-4D81-B16FDD9C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584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98E04-6DF8-96A6-5175-E5D0211C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EB4C32-5E6C-944F-A015-EC0B56C8F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698E1D-FD54-A3EF-DE23-0A9CEC3F0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9CFC17-CC78-1019-558C-9866D727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21/05/2023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BDC0B5-1C5F-06C2-C639-83AE794F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D2EF34-72F9-DC6C-FD35-6C7DE0EF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914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247909-FC4D-3F0C-A905-1383CE01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3905AC-8BBE-EEF2-7CF5-43DC4A3C5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3B645D-5EC6-72F3-4FFA-BBADAA2B4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ED0DD-E224-46FA-8164-CFFAE7FFC6E7}" type="datetimeFigureOut">
              <a:rPr lang="es-ES" smtClean="0"/>
              <a:t>21/05/2023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8518F6-EA88-C3E6-1FBE-FBD5F82B6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A7A43-C4FB-218F-CB3F-8BB5448DA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71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9.xml"/><Relationship Id="rId5" Type="http://schemas.openxmlformats.org/officeDocument/2006/relationships/slide" Target="slide5.xml"/><Relationship Id="rId10" Type="http://schemas.openxmlformats.org/officeDocument/2006/relationships/slide" Target="slide14.xml"/><Relationship Id="rId4" Type="http://schemas.openxmlformats.org/officeDocument/2006/relationships/slide" Target="slide3.xml"/><Relationship Id="rId9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A5158D-1954-4C2A-98F0-57ACFBEB9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s-ES" sz="4400" dirty="0"/>
              <a:t>DEFENSA DEL PROYECTO INTERMODULAR DE BASES DE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2EACCE-170D-45ED-8CB9-1499796E1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s-ES" sz="1500" dirty="0">
                <a:solidFill>
                  <a:srgbClr val="FFFFFF"/>
                </a:solidFill>
              </a:rPr>
              <a:t>Eduardo Martín-Sonseca Alonso</a:t>
            </a:r>
          </a:p>
          <a:p>
            <a:pPr algn="l"/>
            <a:r>
              <a:rPr lang="es-ES" sz="1500" dirty="0">
                <a:solidFill>
                  <a:srgbClr val="FFFFFF"/>
                </a:solidFill>
              </a:rPr>
              <a:t>Noel Prieto Pardo</a:t>
            </a:r>
          </a:p>
          <a:p>
            <a:pPr algn="l"/>
            <a:r>
              <a:rPr lang="es-ES" sz="1500" dirty="0">
                <a:solidFill>
                  <a:srgbClr val="FFFFFF"/>
                </a:solidFill>
              </a:rPr>
              <a:t>Mario Ortuñez Sanz</a:t>
            </a:r>
          </a:p>
          <a:p>
            <a:pPr algn="l"/>
            <a:r>
              <a:rPr lang="es-ES" sz="1500" b="1" dirty="0">
                <a:solidFill>
                  <a:srgbClr val="FFFFFF"/>
                </a:solidFill>
              </a:rPr>
              <a:t>1º Desarrollo de Aplicaciones Multiplataforma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02579A-20E3-4C09-95D2-4C839DDBED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6573907" y="1787904"/>
            <a:ext cx="5163022" cy="29041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83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NORMALIZACIÓN - SOLUCIÓN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075B93-DA42-8EE6-8E9E-3B1E62801C12}"/>
              </a:ext>
            </a:extLst>
          </p:cNvPr>
          <p:cNvSpPr txBox="1"/>
          <p:nvPr/>
        </p:nvSpPr>
        <p:spPr>
          <a:xfrm>
            <a:off x="1007533" y="1820333"/>
            <a:ext cx="10210800" cy="2564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1FN</a:t>
            </a: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La  tabla 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columna de 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nombre_usuario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dirección_usuario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son atómicas ya que se pueden descomponer.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nombre_usuario: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nombre_usuario y dirección_usuario.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dirección_usuario: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nombre_calle, numero_calle y detalles_calle.</a:t>
            </a:r>
            <a:endParaRPr lang="es-E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solución consiste en separar los datos en nuevos campos.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solución es aplicable a todos los campos de la base de datos donde haya nombre de personas y direcciones.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9D1E428B-A5A3-817C-772B-2164E06C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89371"/>
              </p:ext>
            </p:extLst>
          </p:nvPr>
        </p:nvGraphicFramePr>
        <p:xfrm>
          <a:off x="1661884" y="4424876"/>
          <a:ext cx="8868228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489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telefono_usuario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correo_usuario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direccion_usuario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fecha_nacimiento_usuario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 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martinsalas@gmail.com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15-05-2002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E0DB36CE-3F58-E744-4440-8E9F9A5205E1}"/>
              </a:ext>
            </a:extLst>
          </p:cNvPr>
          <p:cNvSpPr/>
          <p:nvPr/>
        </p:nvSpPr>
        <p:spPr>
          <a:xfrm>
            <a:off x="5398167" y="5680733"/>
            <a:ext cx="1395663" cy="753979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563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NORMALIZACIÓN - SOLUCIÓN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9D1E428B-A5A3-817C-772B-2164E06C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027517"/>
              </p:ext>
            </p:extLst>
          </p:nvPr>
        </p:nvGraphicFramePr>
        <p:xfrm>
          <a:off x="1661885" y="1993940"/>
          <a:ext cx="8868228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489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telefono_usuario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correo_usuario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direccion_usuario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fecha_nacimiento_usuario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 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martinsalas@gmail.com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15-05-2002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E0DB36CE-3F58-E744-4440-8E9F9A5205E1}"/>
              </a:ext>
            </a:extLst>
          </p:cNvPr>
          <p:cNvSpPr/>
          <p:nvPr/>
        </p:nvSpPr>
        <p:spPr>
          <a:xfrm>
            <a:off x="5398168" y="3168409"/>
            <a:ext cx="1395663" cy="753979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A9FB1D18-8BD2-9D02-95C1-9AB8DB307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057014"/>
              </p:ext>
            </p:extLst>
          </p:nvPr>
        </p:nvGraphicFramePr>
        <p:xfrm>
          <a:off x="1661885" y="4060537"/>
          <a:ext cx="8868228" cy="88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489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apellidos_usuario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telefono_usuario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correo_usuario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nombre_calle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martinsalas@gmail.com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graphicFrame>
        <p:nvGraphicFramePr>
          <p:cNvPr id="9" name="Tabla 3">
            <a:extLst>
              <a:ext uri="{FF2B5EF4-FFF2-40B4-BE49-F238E27FC236}">
                <a16:creationId xmlns:a16="http://schemas.microsoft.com/office/drawing/2014/main" id="{D41FA0BF-CA5E-65DE-953D-F955343A9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966448"/>
              </p:ext>
            </p:extLst>
          </p:nvPr>
        </p:nvGraphicFramePr>
        <p:xfrm>
          <a:off x="3878940" y="5090814"/>
          <a:ext cx="4434114" cy="88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numero_calle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detalles_calle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fecha_nacimiento_usuario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1º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15-02-2002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53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0B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77022-1058-81E2-A414-96C90227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dirty="0">
                <a:solidFill>
                  <a:srgbClr val="FFFFFF"/>
                </a:solidFill>
              </a:rPr>
              <a:t>FÍSICO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n 2" descr="Diagrama, Esquemático&#10;&#10;Descripción generada automáticamente">
            <a:extLst>
              <a:ext uri="{FF2B5EF4-FFF2-40B4-BE49-F238E27FC236}">
                <a16:creationId xmlns:a16="http://schemas.microsoft.com/office/drawing/2014/main" id="{2FB15CD2-E031-92C8-5A26-0244E173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705259"/>
            <a:ext cx="7425284" cy="5447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4472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526D8-A3B2-534B-9E4B-B5631E09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SCRIPT DE CREACIÓN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D2B0DC-3AA0-5D0D-4B35-8B3C26419091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El script  </a:t>
            </a:r>
            <a:r>
              <a:rPr lang="es-ES" sz="2000" dirty="0"/>
              <a:t>está</a:t>
            </a:r>
            <a:r>
              <a:rPr lang="en-US" sz="2000" dirty="0"/>
              <a:t> </a:t>
            </a:r>
            <a:r>
              <a:rPr lang="es-ES" sz="2000" dirty="0"/>
              <a:t>localizado</a:t>
            </a:r>
            <a:r>
              <a:rPr lang="en-US" sz="2000" dirty="0"/>
              <a:t> en la capeta denominada </a:t>
            </a:r>
            <a:r>
              <a:rPr lang="en-US" sz="2000" b="1" u="sng" dirty="0"/>
              <a:t>SQL&gt;Script Creación Proyecto Intermodular 2023.sql.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7218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EFAA9E-8A5A-79C1-53E8-BD1B2A93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DICCIONARIO DE DATOS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6A0FFF-A51C-4170-7072-219E6B86BD2F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b="1" dirty="0">
                <a:effectLst/>
              </a:rPr>
              <a:t>ACCESO:</a:t>
            </a:r>
            <a:r>
              <a:rPr lang="en-US" sz="2000" dirty="0">
                <a:effectLst/>
              </a:rPr>
              <a:t> es la tabla de </a:t>
            </a:r>
            <a:r>
              <a:rPr lang="es-ES" sz="2000" dirty="0">
                <a:effectLst/>
              </a:rPr>
              <a:t>los</a:t>
            </a:r>
            <a:r>
              <a:rPr lang="en-US" sz="2000" dirty="0">
                <a:effectLst/>
              </a:rPr>
              <a:t> usuarios que </a:t>
            </a:r>
            <a:r>
              <a:rPr lang="es-ES" sz="2000" dirty="0">
                <a:effectLst/>
              </a:rPr>
              <a:t>acceden</a:t>
            </a:r>
            <a:r>
              <a:rPr lang="en-US" sz="2000" dirty="0">
                <a:effectLst/>
              </a:rPr>
              <a:t> a una zona de juego sin asistir a ningún evento.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3C2C1ED-70A5-7B82-23FF-56CAA1964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165737"/>
              </p:ext>
            </p:extLst>
          </p:nvPr>
        </p:nvGraphicFramePr>
        <p:xfrm>
          <a:off x="835154" y="2463768"/>
          <a:ext cx="10515596" cy="378215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772177">
                  <a:extLst>
                    <a:ext uri="{9D8B030D-6E8A-4147-A177-3AD203B41FA5}">
                      <a16:colId xmlns:a16="http://schemas.microsoft.com/office/drawing/2014/main" val="2096426883"/>
                    </a:ext>
                  </a:extLst>
                </a:gridCol>
                <a:gridCol w="2927228">
                  <a:extLst>
                    <a:ext uri="{9D8B030D-6E8A-4147-A177-3AD203B41FA5}">
                      <a16:colId xmlns:a16="http://schemas.microsoft.com/office/drawing/2014/main" val="1408720547"/>
                    </a:ext>
                  </a:extLst>
                </a:gridCol>
                <a:gridCol w="3816191">
                  <a:extLst>
                    <a:ext uri="{9D8B030D-6E8A-4147-A177-3AD203B41FA5}">
                      <a16:colId xmlns:a16="http://schemas.microsoft.com/office/drawing/2014/main" val="2472045844"/>
                    </a:ext>
                  </a:extLst>
                </a:gridCol>
              </a:tblGrid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Nombre columna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Tipo de dato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Propiedades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2786415612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numero_acceso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number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PK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1592702709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numero_taquilla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number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FK -&gt; taquilla (not null)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2913795070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id_zonajuego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number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FK -&gt; zona_juego (not null)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2883634016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dni_usuario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varchar2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FK -&gt; dni_usuario (not null)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2867272118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id_menu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number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FK -&gt; menu 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3989430863"/>
                  </a:ext>
                </a:extLst>
              </a:tr>
              <a:tr h="1062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precio_acceso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number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Al que se le tiene que añadir el precio del menú (si escoge uno)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1460150642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fecha_acceso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date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 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392871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7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EFAA9E-8A5A-79C1-53E8-BD1B2A93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DICCIONARIO DE DATOS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6A0FFF-A51C-4170-7072-219E6B86BD2F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b="1" dirty="0">
                <a:effectLst/>
              </a:rPr>
              <a:t>EVENTO:</a:t>
            </a:r>
            <a:r>
              <a:rPr lang="en-US" sz="2000" dirty="0">
                <a:effectLst/>
              </a:rPr>
              <a:t> es la tabla que representa los eventos que se realizan en el centro.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21A888F-7C48-229C-5B5D-17A1D2800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65508"/>
              </p:ext>
            </p:extLst>
          </p:nvPr>
        </p:nvGraphicFramePr>
        <p:xfrm>
          <a:off x="1036831" y="2405149"/>
          <a:ext cx="10112242" cy="3899397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616517">
                  <a:extLst>
                    <a:ext uri="{9D8B030D-6E8A-4147-A177-3AD203B41FA5}">
                      <a16:colId xmlns:a16="http://schemas.microsoft.com/office/drawing/2014/main" val="3408324540"/>
                    </a:ext>
                  </a:extLst>
                </a:gridCol>
                <a:gridCol w="2806435">
                  <a:extLst>
                    <a:ext uri="{9D8B030D-6E8A-4147-A177-3AD203B41FA5}">
                      <a16:colId xmlns:a16="http://schemas.microsoft.com/office/drawing/2014/main" val="1830064508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309149197"/>
                    </a:ext>
                  </a:extLst>
                </a:gridCol>
              </a:tblGrid>
              <a:tr h="372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Nombre columna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Tipo de dato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Propiedades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1133430461"/>
                  </a:ext>
                </a:extLst>
              </a:tr>
              <a:tr h="372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id_evento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number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PK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4222269973"/>
                  </a:ext>
                </a:extLst>
              </a:tr>
              <a:tr h="372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id_menu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number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FK -&gt; menu (not null)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2905377409"/>
                  </a:ext>
                </a:extLst>
              </a:tr>
              <a:tr h="372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nombre_evento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varchar2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 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2304554779"/>
                  </a:ext>
                </a:extLst>
              </a:tr>
              <a:tr h="372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fecha_evento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date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 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1985372150"/>
                  </a:ext>
                </a:extLst>
              </a:tr>
              <a:tr h="10183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numero_sala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number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No es obligatorio que un evento esté asociado a una sala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1326986295"/>
                  </a:ext>
                </a:extLst>
              </a:tr>
              <a:tr h="10183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es_cumple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boolean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Si es cumple, se administrará un suplemento que está almacenado en la tabla </a:t>
                      </a:r>
                      <a:r>
                        <a:rPr lang="es-ES" sz="2000" b="1" kern="100" dirty="0">
                          <a:effectLst/>
                        </a:rPr>
                        <a:t>menu</a:t>
                      </a:r>
                      <a:endParaRPr lang="es-ES" sz="20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267305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954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FAA9E-8A5A-79C1-53E8-BD1B2A93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DICCIONARIO DE DATOS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6A0FFF-A51C-4170-7072-219E6B86BD2F}"/>
              </a:ext>
            </a:extLst>
          </p:cNvPr>
          <p:cNvSpPr txBox="1"/>
          <p:nvPr/>
        </p:nvSpPr>
        <p:spPr>
          <a:xfrm>
            <a:off x="838200" y="1690688"/>
            <a:ext cx="52578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TIENE: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la tabla que relaciona usuarios con sus tutores.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67F1273-354E-D97E-A7D8-F2BEF650418A}"/>
              </a:ext>
            </a:extLst>
          </p:cNvPr>
          <p:cNvSpPr txBox="1"/>
          <p:nvPr/>
        </p:nvSpPr>
        <p:spPr>
          <a:xfrm>
            <a:off x="6095999" y="1680038"/>
            <a:ext cx="52578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USUARIO: 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la tabla que almacena los usuarios del centro.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386C618-E527-2F49-849C-25532E045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618421"/>
              </p:ext>
            </p:extLst>
          </p:nvPr>
        </p:nvGraphicFramePr>
        <p:xfrm>
          <a:off x="6192982" y="3033274"/>
          <a:ext cx="5063834" cy="214468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687746">
                  <a:extLst>
                    <a:ext uri="{9D8B030D-6E8A-4147-A177-3AD203B41FA5}">
                      <a16:colId xmlns:a16="http://schemas.microsoft.com/office/drawing/2014/main" val="4217464903"/>
                    </a:ext>
                  </a:extLst>
                </a:gridCol>
                <a:gridCol w="1687746">
                  <a:extLst>
                    <a:ext uri="{9D8B030D-6E8A-4147-A177-3AD203B41FA5}">
                      <a16:colId xmlns:a16="http://schemas.microsoft.com/office/drawing/2014/main" val="2851076854"/>
                    </a:ext>
                  </a:extLst>
                </a:gridCol>
                <a:gridCol w="1688342">
                  <a:extLst>
                    <a:ext uri="{9D8B030D-6E8A-4147-A177-3AD203B41FA5}">
                      <a16:colId xmlns:a16="http://schemas.microsoft.com/office/drawing/2014/main" val="2897998458"/>
                    </a:ext>
                  </a:extLst>
                </a:gridCol>
              </a:tblGrid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Nombre columna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Tipo de dato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Propiedades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4520364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dni_usuario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PK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3502218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nombre_usuario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0825780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 err="1">
                          <a:effectLst/>
                        </a:rPr>
                        <a:t>telefono_usuario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number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2800990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correo_usuario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268022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 err="1">
                          <a:effectLst/>
                        </a:rPr>
                        <a:t>direccion_usuario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0674473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alergias_usuario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783039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fecha_nacimiento_usuario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date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633441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8345686-C95A-3280-27DF-9462A2FED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07556"/>
              </p:ext>
            </p:extLst>
          </p:nvPr>
        </p:nvGraphicFramePr>
        <p:xfrm>
          <a:off x="838200" y="3688166"/>
          <a:ext cx="4914207" cy="86349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637876">
                  <a:extLst>
                    <a:ext uri="{9D8B030D-6E8A-4147-A177-3AD203B41FA5}">
                      <a16:colId xmlns:a16="http://schemas.microsoft.com/office/drawing/2014/main" val="4274391533"/>
                    </a:ext>
                  </a:extLst>
                </a:gridCol>
                <a:gridCol w="1637876">
                  <a:extLst>
                    <a:ext uri="{9D8B030D-6E8A-4147-A177-3AD203B41FA5}">
                      <a16:colId xmlns:a16="http://schemas.microsoft.com/office/drawing/2014/main" val="2314689730"/>
                    </a:ext>
                  </a:extLst>
                </a:gridCol>
                <a:gridCol w="1638455">
                  <a:extLst>
                    <a:ext uri="{9D8B030D-6E8A-4147-A177-3AD203B41FA5}">
                      <a16:colId xmlns:a16="http://schemas.microsoft.com/office/drawing/2014/main" val="4190880978"/>
                    </a:ext>
                  </a:extLst>
                </a:gridCol>
              </a:tblGrid>
              <a:tr h="25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Nombre columna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Tipo de dato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Propiedades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673195"/>
                  </a:ext>
                </a:extLst>
              </a:tr>
              <a:tr h="25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dni_usuario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PK, FK -&gt; usuario (tutor)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5768841"/>
                  </a:ext>
                </a:extLst>
              </a:tr>
              <a:tr h="25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usu_dni_usuario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PK, FK -&gt; usuario (tutelado)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5906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89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526D8-A3B2-534B-9E4B-B5631E09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CONSULTAS SQL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D2B0DC-3AA0-5D0D-4B35-8B3C26419091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Las consultas están localizadas en la </a:t>
            </a:r>
            <a:r>
              <a:rPr lang="es-ES_tradnl" sz="2000" dirty="0"/>
              <a:t>carpeta</a:t>
            </a:r>
            <a:r>
              <a:rPr lang="en-US" sz="2000" dirty="0"/>
              <a:t> denominada </a:t>
            </a:r>
            <a:r>
              <a:rPr lang="en-US" sz="2000" b="1" u="sng" dirty="0"/>
              <a:t>SQL&gt;Consultas.txt.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2317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526D8-A3B2-534B-9E4B-B5631E09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1" y="586855"/>
            <a:ext cx="3718092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SUBPROGRAMAS PL/SQL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D2B0DC-3AA0-5D0D-4B35-8B3C26419091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Los </a:t>
            </a:r>
            <a:r>
              <a:rPr lang="es-ES" sz="2000" dirty="0"/>
              <a:t>subprogramas</a:t>
            </a:r>
            <a:r>
              <a:rPr lang="en-US" sz="2000" dirty="0"/>
              <a:t> PL/SQL realizados están localizados en la capeta denominada </a:t>
            </a:r>
            <a:r>
              <a:rPr lang="en-US" sz="2000" b="1" u="sng" dirty="0"/>
              <a:t>PL/SQL.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5539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D3D87C-EC37-A28E-91B9-30D45EFD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00" y="2366610"/>
            <a:ext cx="3104112" cy="17580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RECURSOS EMPLEADOS / NECESARIOS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8E5360-1D87-A008-2EDB-BDB723A39E43}"/>
              </a:ext>
            </a:extLst>
          </p:cNvPr>
          <p:cNvSpPr txBox="1"/>
          <p:nvPr/>
        </p:nvSpPr>
        <p:spPr>
          <a:xfrm>
            <a:off x="4243751" y="1007860"/>
            <a:ext cx="6966116" cy="5004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285750" lvl="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Sistema </a:t>
            </a:r>
            <a:r>
              <a:rPr lang="es-ES" sz="1600" b="1" kern="1200" dirty="0">
                <a:effectLst/>
                <a:latin typeface="+mn-lt"/>
                <a:ea typeface="+mn-ea"/>
                <a:cs typeface="+mn-cs"/>
              </a:rPr>
              <a:t>Operativo</a:t>
            </a: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Windows 10 Enterprise.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SGBD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: Oracle Database 19c.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Software</a:t>
            </a:r>
            <a:endParaRPr lang="en-US" sz="1600" kern="1200" dirty="0">
              <a:effectLst/>
              <a:latin typeface="+mn-lt"/>
              <a:ea typeface="+mn-ea"/>
              <a:cs typeface="+mn-cs"/>
            </a:endParaRP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Oracle 19c: 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Para la creación de las tablas y para la administración de la base de </a:t>
            </a:r>
            <a:r>
              <a:rPr lang="es-ES_tradnl" sz="1600" kern="1200" dirty="0">
                <a:effectLst/>
                <a:latin typeface="+mn-lt"/>
                <a:ea typeface="+mn-ea"/>
                <a:cs typeface="+mn-cs"/>
              </a:rPr>
              <a:t>datos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Oracle Live SQL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: Para la </a:t>
            </a:r>
            <a:r>
              <a:rPr lang="es-ES_tradnl" sz="1600" kern="1200" dirty="0">
                <a:effectLst/>
                <a:latin typeface="+mn-lt"/>
                <a:ea typeface="+mn-ea"/>
                <a:cs typeface="+mn-cs"/>
              </a:rPr>
              <a:t>realización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ejecución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de las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consultas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Arquitectura cliente-servidor.</a:t>
            </a:r>
            <a:endParaRPr lang="en-US" sz="1600" kern="1200" dirty="0">
              <a:effectLst/>
              <a:latin typeface="+mn-lt"/>
              <a:ea typeface="+mn-ea"/>
              <a:cs typeface="+mn-cs"/>
            </a:endParaRP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1600" b="1" kern="1200" dirty="0">
                <a:effectLst/>
                <a:latin typeface="+mn-lt"/>
                <a:ea typeface="+mn-ea"/>
                <a:cs typeface="+mn-cs"/>
              </a:rPr>
              <a:t>Requerimientos</a:t>
            </a: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600" b="1" kern="1200" dirty="0">
                <a:effectLst/>
                <a:latin typeface="+mn-lt"/>
                <a:ea typeface="+mn-ea"/>
                <a:cs typeface="+mn-cs"/>
              </a:rPr>
              <a:t>técnicos</a:t>
            </a: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instalar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la BBDD tanto en Windows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en Linux,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deberemos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disponer de: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4GB de RAM.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1,4 GHz de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procesador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20GB de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espacio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en disco.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Si es Linux, se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necesitará 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que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tenga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terminal o GUI (Graphics User Interfaces).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88B2EB6-8AD7-8CD7-4C80-7AEEA44F443C}"/>
              </a:ext>
            </a:extLst>
          </p:cNvPr>
          <p:cNvSpPr txBox="1">
            <a:spLocks/>
          </p:cNvSpPr>
          <p:nvPr/>
        </p:nvSpPr>
        <p:spPr>
          <a:xfrm>
            <a:off x="8854750" y="5735638"/>
            <a:ext cx="3337229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>
                <a:solidFill>
                  <a:srgbClr val="FFFFFF"/>
                </a:solidFill>
              </a:rPr>
              <a:t>Eduardo Martín-Sonseca Alonso</a:t>
            </a:r>
          </a:p>
          <a:p>
            <a:r>
              <a:rPr lang="es-ES" sz="1100" dirty="0">
                <a:solidFill>
                  <a:srgbClr val="FFFFFF"/>
                </a:solidFill>
              </a:rPr>
              <a:t>Noel Prieto Pardo</a:t>
            </a:r>
          </a:p>
          <a:p>
            <a:r>
              <a:rPr lang="es-ES" sz="1100" dirty="0">
                <a:solidFill>
                  <a:srgbClr val="FFFFFF"/>
                </a:solidFill>
              </a:rPr>
              <a:t>Mario Ortuñez Sanz</a:t>
            </a:r>
          </a:p>
          <a:p>
            <a:r>
              <a:rPr lang="es-ES" sz="1100" b="1" dirty="0">
                <a:solidFill>
                  <a:srgbClr val="FFFFFF"/>
                </a:solidFill>
              </a:rPr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159761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5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5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5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5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5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12112A-20DD-C3D4-2D48-49E3B0C8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3" y="891652"/>
            <a:ext cx="1617490" cy="6238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INDICE</a:t>
            </a:r>
          </a:p>
        </p:txBody>
      </p:sp>
      <p:pic>
        <p:nvPicPr>
          <p:cNvPr id="4" name="Marcador de contenido 3" descr="Imagen que contiene cuarto, tabla, dibujo&#10;&#10;Descripción generada automáticamente">
            <a:extLst>
              <a:ext uri="{FF2B5EF4-FFF2-40B4-BE49-F238E27FC236}">
                <a16:creationId xmlns:a16="http://schemas.microsoft.com/office/drawing/2014/main" id="{A521ED60-CBA9-3B35-DA03-9C884D3FC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6" r="33218"/>
          <a:stretch/>
        </p:blipFill>
        <p:spPr>
          <a:xfrm>
            <a:off x="6752869" y="457199"/>
            <a:ext cx="4294582" cy="5899152"/>
          </a:xfrm>
          <a:prstGeom prst="rect">
            <a:avLst/>
          </a:prstGeom>
        </p:spPr>
      </p:pic>
      <p:sp>
        <p:nvSpPr>
          <p:cNvPr id="64" name="CuadroTexto 63">
            <a:extLst>
              <a:ext uri="{FF2B5EF4-FFF2-40B4-BE49-F238E27FC236}">
                <a16:creationId xmlns:a16="http://schemas.microsoft.com/office/drawing/2014/main" id="{0519630B-573D-C2B4-AFE5-0A46C914C245}"/>
              </a:ext>
            </a:extLst>
          </p:cNvPr>
          <p:cNvSpPr txBox="1"/>
          <p:nvPr/>
        </p:nvSpPr>
        <p:spPr>
          <a:xfrm>
            <a:off x="838198" y="2147779"/>
            <a:ext cx="2819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Diseño de la Base de datos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1C45F0B1-9266-69D9-68DF-7AAA348DC714}"/>
              </a:ext>
            </a:extLst>
          </p:cNvPr>
          <p:cNvSpPr txBox="1"/>
          <p:nvPr/>
        </p:nvSpPr>
        <p:spPr>
          <a:xfrm>
            <a:off x="333931" y="2483645"/>
            <a:ext cx="3363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Diseño Conceptual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FE1F56D-C926-3E57-E42D-A7DB24E63D9E}"/>
              </a:ext>
            </a:extLst>
          </p:cNvPr>
          <p:cNvSpPr txBox="1"/>
          <p:nvPr/>
        </p:nvSpPr>
        <p:spPr>
          <a:xfrm>
            <a:off x="838191" y="1804649"/>
            <a:ext cx="2819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Introducción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509F1FD4-0767-16BE-CA5E-B1E824E6A881}"/>
              </a:ext>
            </a:extLst>
          </p:cNvPr>
          <p:cNvSpPr txBox="1"/>
          <p:nvPr/>
        </p:nvSpPr>
        <p:spPr>
          <a:xfrm>
            <a:off x="1747270" y="2684715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Especificación de requisitos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F760AC95-AB76-F81D-FB03-AFC25FE7A438}"/>
              </a:ext>
            </a:extLst>
          </p:cNvPr>
          <p:cNvSpPr txBox="1"/>
          <p:nvPr/>
        </p:nvSpPr>
        <p:spPr>
          <a:xfrm>
            <a:off x="1750817" y="2876726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Entidad-Relación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A7302937-677A-F10E-B388-E9EB30D8F3D1}"/>
              </a:ext>
            </a:extLst>
          </p:cNvPr>
          <p:cNvSpPr txBox="1"/>
          <p:nvPr/>
        </p:nvSpPr>
        <p:spPr>
          <a:xfrm>
            <a:off x="1288300" y="3073826"/>
            <a:ext cx="281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Diseño Lógico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2202053-3DF1-0BD8-93E5-B9F583EE37DD}"/>
              </a:ext>
            </a:extLst>
          </p:cNvPr>
          <p:cNvSpPr txBox="1"/>
          <p:nvPr/>
        </p:nvSpPr>
        <p:spPr>
          <a:xfrm>
            <a:off x="1754359" y="3337467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Relacional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D6F0FAE6-006C-9B74-15F2-4871B487B37E}"/>
              </a:ext>
            </a:extLst>
          </p:cNvPr>
          <p:cNvSpPr txBox="1"/>
          <p:nvPr/>
        </p:nvSpPr>
        <p:spPr>
          <a:xfrm>
            <a:off x="1757901" y="3521766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Normalización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E23B39D2-A1EF-8849-A8CE-743013EF147C}"/>
              </a:ext>
            </a:extLst>
          </p:cNvPr>
          <p:cNvSpPr txBox="1"/>
          <p:nvPr/>
        </p:nvSpPr>
        <p:spPr>
          <a:xfrm>
            <a:off x="1288300" y="3693441"/>
            <a:ext cx="281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Diseño Físico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93A67A9E-90D6-6775-B454-CE1FA36894BA}"/>
              </a:ext>
            </a:extLst>
          </p:cNvPr>
          <p:cNvSpPr txBox="1"/>
          <p:nvPr/>
        </p:nvSpPr>
        <p:spPr>
          <a:xfrm>
            <a:off x="1754359" y="3965312"/>
            <a:ext cx="1169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Físico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2839FDEA-6311-1D02-8799-A82254564993}"/>
              </a:ext>
            </a:extLst>
          </p:cNvPr>
          <p:cNvSpPr txBox="1"/>
          <p:nvPr/>
        </p:nvSpPr>
        <p:spPr>
          <a:xfrm>
            <a:off x="1754360" y="4166932"/>
            <a:ext cx="244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Script de creación de Base de Datos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75721D8-2E1E-3B1C-BACE-456EF31DDFD2}"/>
              </a:ext>
            </a:extLst>
          </p:cNvPr>
          <p:cNvSpPr txBox="1"/>
          <p:nvPr/>
        </p:nvSpPr>
        <p:spPr>
          <a:xfrm>
            <a:off x="1754359" y="4361859"/>
            <a:ext cx="1637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Diccionario de Datos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74F4BA79-0082-8C78-8CC3-AFEE578218DB}"/>
              </a:ext>
            </a:extLst>
          </p:cNvPr>
          <p:cNvSpPr txBox="1"/>
          <p:nvPr/>
        </p:nvSpPr>
        <p:spPr>
          <a:xfrm>
            <a:off x="838191" y="4617270"/>
            <a:ext cx="1637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Consultas SQL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BD077F25-0703-492A-6690-64B363C53E36}"/>
              </a:ext>
            </a:extLst>
          </p:cNvPr>
          <p:cNvSpPr txBox="1"/>
          <p:nvPr/>
        </p:nvSpPr>
        <p:spPr>
          <a:xfrm>
            <a:off x="838191" y="4976800"/>
            <a:ext cx="230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Subprogramas PL/SQL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5FDC64AE-B801-E5D3-6D8D-1E3919F06969}"/>
              </a:ext>
            </a:extLst>
          </p:cNvPr>
          <p:cNvSpPr txBox="1"/>
          <p:nvPr/>
        </p:nvSpPr>
        <p:spPr>
          <a:xfrm>
            <a:off x="838190" y="5313032"/>
            <a:ext cx="3269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Recursos empleados / necesarios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AF7DFF4A-3326-29FA-F0A4-4E6D4E16DC2C}"/>
              </a:ext>
            </a:extLst>
          </p:cNvPr>
          <p:cNvSpPr txBox="1"/>
          <p:nvPr/>
        </p:nvSpPr>
        <p:spPr>
          <a:xfrm>
            <a:off x="838189" y="5661058"/>
            <a:ext cx="1990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Temporalización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278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6B6B33-872A-328F-81C8-6BEB769A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TEMPORALIZACIÓN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11DB5D2-0E06-A784-4312-E0DAB4F1DEB6}"/>
              </a:ext>
            </a:extLst>
          </p:cNvPr>
          <p:cNvSpPr txBox="1">
            <a:spLocks/>
          </p:cNvSpPr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Eduardo Martín-</a:t>
            </a:r>
            <a:r>
              <a:rPr lang="en-US" sz="2000" dirty="0" err="1"/>
              <a:t>Sonseca</a:t>
            </a:r>
            <a:r>
              <a:rPr lang="en-US" sz="2000" dirty="0"/>
              <a:t> Alonso</a:t>
            </a:r>
          </a:p>
          <a:p>
            <a:r>
              <a:rPr lang="en-US" sz="2000" dirty="0"/>
              <a:t>Noel Prieto Pardo</a:t>
            </a:r>
          </a:p>
          <a:p>
            <a:r>
              <a:rPr lang="en-US" sz="2000" dirty="0"/>
              <a:t>Mario </a:t>
            </a:r>
            <a:r>
              <a:rPr lang="en-US" sz="2000" dirty="0" err="1"/>
              <a:t>Ortuñez</a:t>
            </a:r>
            <a:r>
              <a:rPr lang="en-US" sz="2000" dirty="0"/>
              <a:t> Sanz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464FB26C-D9EC-C419-F3FE-A4CA25D98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279134"/>
              </p:ext>
            </p:extLst>
          </p:nvPr>
        </p:nvGraphicFramePr>
        <p:xfrm>
          <a:off x="6491638" y="2312393"/>
          <a:ext cx="4628848" cy="227076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31635">
                  <a:extLst>
                    <a:ext uri="{9D8B030D-6E8A-4147-A177-3AD203B41FA5}">
                      <a16:colId xmlns:a16="http://schemas.microsoft.com/office/drawing/2014/main" val="3924289738"/>
                    </a:ext>
                  </a:extLst>
                </a:gridCol>
                <a:gridCol w="1081519">
                  <a:extLst>
                    <a:ext uri="{9D8B030D-6E8A-4147-A177-3AD203B41FA5}">
                      <a16:colId xmlns:a16="http://schemas.microsoft.com/office/drawing/2014/main" val="561298802"/>
                    </a:ext>
                  </a:extLst>
                </a:gridCol>
                <a:gridCol w="2815694">
                  <a:extLst>
                    <a:ext uri="{9D8B030D-6E8A-4147-A177-3AD203B41FA5}">
                      <a16:colId xmlns:a16="http://schemas.microsoft.com/office/drawing/2014/main" val="3130319402"/>
                    </a:ext>
                  </a:extLst>
                </a:gridCol>
              </a:tblGrid>
              <a:tr h="151094">
                <a:tc gridSpan="3"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EDUARDO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52428"/>
                  </a:ext>
                </a:extLst>
              </a:tr>
              <a:tr h="135984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Dia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effectLst/>
                        </a:rPr>
                        <a:t>Duración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032510"/>
                      <a:r>
                        <a:rPr lang="es-ES" sz="900" dirty="0">
                          <a:effectLst/>
                        </a:rPr>
                        <a:t>Actividad realizada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7308158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08/10/2022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Realización de los requisitos del proyecto y del modelo E-R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86607446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15/10/2022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Realización de los requisitos del proyecto y del modelo E-R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47929326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24/10/2022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3 horas y 30 minutos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Reunión de mejora del modelo entidad relación y dudas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826546919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05/12/2022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Realización y ayuda del modelo Entidad Relación en Power Designer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266844402"/>
                  </a:ext>
                </a:extLst>
              </a:tr>
              <a:tr h="151094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24/02/2023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 hora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Realización de consultas SQL (tipo multitabla)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51096796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15/03/2023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 hora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Actualizar las imágenes de los modelos, realizar las consultas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689742043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21/05/2023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Realizar las consultas restantes, PowerPoint, y normalización 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66580783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6C3AF744-428E-E6E0-3066-430C622BD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994959"/>
              </p:ext>
            </p:extLst>
          </p:nvPr>
        </p:nvGraphicFramePr>
        <p:xfrm>
          <a:off x="6491638" y="153708"/>
          <a:ext cx="4634443" cy="2158685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32520">
                  <a:extLst>
                    <a:ext uri="{9D8B030D-6E8A-4147-A177-3AD203B41FA5}">
                      <a16:colId xmlns:a16="http://schemas.microsoft.com/office/drawing/2014/main" val="1321867220"/>
                    </a:ext>
                  </a:extLst>
                </a:gridCol>
                <a:gridCol w="1082827">
                  <a:extLst>
                    <a:ext uri="{9D8B030D-6E8A-4147-A177-3AD203B41FA5}">
                      <a16:colId xmlns:a16="http://schemas.microsoft.com/office/drawing/2014/main" val="1108258972"/>
                    </a:ext>
                  </a:extLst>
                </a:gridCol>
                <a:gridCol w="2819096">
                  <a:extLst>
                    <a:ext uri="{9D8B030D-6E8A-4147-A177-3AD203B41FA5}">
                      <a16:colId xmlns:a16="http://schemas.microsoft.com/office/drawing/2014/main" val="2366710457"/>
                    </a:ext>
                  </a:extLst>
                </a:gridCol>
              </a:tblGrid>
              <a:tr h="148734">
                <a:tc gridSpan="3"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MARIO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66894"/>
                  </a:ext>
                </a:extLst>
              </a:tr>
              <a:tr h="142823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Dia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Duración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effectLst/>
                        </a:rPr>
                        <a:t>A&lt;</a:t>
                      </a:r>
                      <a:r>
                        <a:rPr lang="es-ES" sz="900" dirty="0" err="1">
                          <a:effectLst/>
                        </a:rPr>
                        <a:t>ctividad</a:t>
                      </a:r>
                      <a:r>
                        <a:rPr lang="es-ES" sz="900" dirty="0">
                          <a:effectLst/>
                        </a:rPr>
                        <a:t> realizada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171704996"/>
                  </a:ext>
                </a:extLst>
              </a:tr>
              <a:tr h="297468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08/10/2022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Realización de los requisitos del proyecto y del modelo E-R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6687378"/>
                  </a:ext>
                </a:extLst>
              </a:tr>
              <a:tr h="297468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15/10/2022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Realización de los requisitos del proyecto y del modelo E-R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108677514"/>
                  </a:ext>
                </a:extLst>
              </a:tr>
              <a:tr h="297468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24/10/2022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3 horas y 30 minutos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Reunión de mejora del modelo entidad relación y dudas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08069039"/>
                  </a:ext>
                </a:extLst>
              </a:tr>
              <a:tr h="297468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05/12/2022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Realización y ayuda del modelo Entidad Relación en Power Designer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172274305"/>
                  </a:ext>
                </a:extLst>
              </a:tr>
              <a:tr h="169731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24/02/2023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 hora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Realización de consultas SQL (tipo agrupadas)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74198815"/>
                  </a:ext>
                </a:extLst>
              </a:tr>
              <a:tr h="169731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15/03/2023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 hora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Realizar las consultas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112999383"/>
                  </a:ext>
                </a:extLst>
              </a:tr>
              <a:tr h="297468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21/05/2023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Realizar las consultas restantes, PowerPoint, y normalización 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717002081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8B870E9E-4F0A-E65E-0887-F01F58015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022597"/>
              </p:ext>
            </p:extLst>
          </p:nvPr>
        </p:nvGraphicFramePr>
        <p:xfrm>
          <a:off x="6491638" y="4583153"/>
          <a:ext cx="4736042" cy="211836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48579">
                  <a:extLst>
                    <a:ext uri="{9D8B030D-6E8A-4147-A177-3AD203B41FA5}">
                      <a16:colId xmlns:a16="http://schemas.microsoft.com/office/drawing/2014/main" val="986956924"/>
                    </a:ext>
                  </a:extLst>
                </a:gridCol>
                <a:gridCol w="1106565">
                  <a:extLst>
                    <a:ext uri="{9D8B030D-6E8A-4147-A177-3AD203B41FA5}">
                      <a16:colId xmlns:a16="http://schemas.microsoft.com/office/drawing/2014/main" val="1545382308"/>
                    </a:ext>
                  </a:extLst>
                </a:gridCol>
                <a:gridCol w="2880898">
                  <a:extLst>
                    <a:ext uri="{9D8B030D-6E8A-4147-A177-3AD203B41FA5}">
                      <a16:colId xmlns:a16="http://schemas.microsoft.com/office/drawing/2014/main" val="4073738602"/>
                    </a:ext>
                  </a:extLst>
                </a:gridCol>
              </a:tblGrid>
              <a:tr h="134562">
                <a:tc gridSpan="3"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NOEL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66629"/>
                  </a:ext>
                </a:extLst>
              </a:tr>
              <a:tr h="121106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Dia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Duración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032510"/>
                      <a:r>
                        <a:rPr lang="es-ES" sz="900" dirty="0">
                          <a:effectLst/>
                        </a:rPr>
                        <a:t>Actividad realizada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713446179"/>
                  </a:ext>
                </a:extLst>
              </a:tr>
              <a:tr h="269124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08/10/2022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Realización de los requisitos del proyecto y del modelo E-R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879426562"/>
                  </a:ext>
                </a:extLst>
              </a:tr>
              <a:tr h="269124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15/10/2022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Realización de los requisitos del proyecto y del modelo E-R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134694078"/>
                  </a:ext>
                </a:extLst>
              </a:tr>
              <a:tr h="269124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24/10/2022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3 horas y 30 minutos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Reunión de mejora del modelo entidad relación y dudas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979503939"/>
                  </a:ext>
                </a:extLst>
              </a:tr>
              <a:tr h="269124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05/12/2022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 hora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Realización y ayuda del modelo Entidad Relación en Power Designer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40564461"/>
                  </a:ext>
                </a:extLst>
              </a:tr>
              <a:tr h="134562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24/02/2023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1 hora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Realización de consultas SQL (tipo subconsultas)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361183781"/>
                  </a:ext>
                </a:extLst>
              </a:tr>
              <a:tr h="134562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15/03/2023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Realizar las consultas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156204065"/>
                  </a:ext>
                </a:extLst>
              </a:tr>
              <a:tr h="269124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21/05/2023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Realizar las consultas restantes (update, insert y PL SQL, </a:t>
                      </a:r>
                      <a:r>
                        <a:rPr lang="es-ES" sz="1000" dirty="0" err="1">
                          <a:effectLst/>
                        </a:rPr>
                        <a:t>powerPoint</a:t>
                      </a:r>
                      <a:r>
                        <a:rPr lang="es-ES" sz="1000" dirty="0">
                          <a:effectLst/>
                        </a:rPr>
                        <a:t>) y comprobar el Script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695448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459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526D8-A3B2-534B-9E4B-B5631E09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GRACIAS POR ESCUCHARNOS</a:t>
            </a:r>
          </a:p>
        </p:txBody>
      </p:sp>
    </p:spTree>
    <p:extLst>
      <p:ext uri="{BB962C8B-B14F-4D97-AF65-F5344CB8AC3E}">
        <p14:creationId xmlns:p14="http://schemas.microsoft.com/office/powerpoint/2010/main" val="475120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D6EEA4-51EF-4796-BE5B-F3EB11F2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ráfico en un documento con un bolígrafo">
            <a:extLst>
              <a:ext uri="{FF2B5EF4-FFF2-40B4-BE49-F238E27FC236}">
                <a16:creationId xmlns:a16="http://schemas.microsoft.com/office/drawing/2014/main" id="{55A6E602-92F6-7346-DFB5-063102DEA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510" b="1422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CDE979-235A-3CAA-2010-7B061B43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0021"/>
            <a:ext cx="3869267" cy="13255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INTRODUCCIÓN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8CA372-8789-E475-0517-E937ED2A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0600"/>
            <a:ext cx="6696452" cy="1565600"/>
          </a:xfrm>
        </p:spPr>
        <p:txBody>
          <a:bodyPr>
            <a:normAutofit/>
          </a:bodyPr>
          <a:lstStyle/>
          <a:p>
            <a:pPr marL="64770" marR="130810">
              <a:spcBef>
                <a:spcPts val="155"/>
              </a:spcBef>
              <a:spcAft>
                <a:spcPts val="0"/>
              </a:spcAft>
            </a:pP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Nuestro objetivo en este proyecto, es realizar la</a:t>
            </a:r>
            <a:r>
              <a:rPr lang="es-ES" sz="2000" spc="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informatización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sistema</a:t>
            </a:r>
            <a:r>
              <a:rPr lang="es-ES" sz="2000" spc="-2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sencilla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utilización. En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caso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formalizamos</a:t>
            </a:r>
            <a:r>
              <a:rPr lang="es-ES" sz="2000" spc="-2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 base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datos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basada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es-ES" sz="2000" spc="-2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negocio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s-ES" sz="2000" b="1" i="1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DragonVall</a:t>
            </a:r>
            <a:r>
              <a:rPr lang="es-ES" sz="2000" i="1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411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E5EE7A-EAD9-0BA8-850E-D2B60F26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s-ES" dirty="0"/>
              <a:t>DISEÑO DE LA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4F574B-11D8-50D8-A49F-20E8BF000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1330839"/>
          </a:xfrm>
        </p:spPr>
        <p:txBody>
          <a:bodyPr>
            <a:normAutofit/>
          </a:bodyPr>
          <a:lstStyle/>
          <a:p>
            <a:r>
              <a:rPr lang="es-ES" sz="2000" dirty="0"/>
              <a:t>En este proyecto, hemos realizados varios requisitos, de los cuales estimamos los más importantes:</a:t>
            </a:r>
          </a:p>
          <a:p>
            <a:endParaRPr lang="es-ES" sz="2000" dirty="0"/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F6754186-1DB6-2019-48FA-C66567571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848214"/>
              </p:ext>
            </p:extLst>
          </p:nvPr>
        </p:nvGraphicFramePr>
        <p:xfrm>
          <a:off x="5445457" y="1523290"/>
          <a:ext cx="6155141" cy="383895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155141">
                  <a:extLst>
                    <a:ext uri="{9D8B030D-6E8A-4147-A177-3AD203B41FA5}">
                      <a16:colId xmlns:a16="http://schemas.microsoft.com/office/drawing/2014/main" val="3153212967"/>
                    </a:ext>
                  </a:extLst>
                </a:gridCol>
              </a:tblGrid>
              <a:tr h="38420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u="none" strike="noStrike" cap="all" spc="60" dirty="0">
                          <a:solidFill>
                            <a:schemeClr val="tx1"/>
                          </a:solidFill>
                          <a:effectLst/>
                        </a:rPr>
                        <a:t>REQUISITOS</a:t>
                      </a:r>
                      <a:endParaRPr lang="es-ES" sz="1400" b="1" i="0" u="none" strike="noStrike" cap="all" spc="6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87320" marB="8732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836233"/>
                  </a:ext>
                </a:extLst>
              </a:tr>
              <a:tr h="5970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R1. Se desea almacenar a los niños/usuarios del parque con un nombre completo, alergia, fecha de nacimiento, teléfono y email.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206375"/>
                  </a:ext>
                </a:extLst>
              </a:tr>
              <a:tr h="82990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R2. Se desea almacenar de los eventos el nombre de la persona que lo organiza, el nombre del evento, su fecha de reserva, fecha en la que se va a organizar el evento, y las personas que acudirán al evento.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207310"/>
                  </a:ext>
                </a:extLst>
              </a:tr>
              <a:tr h="5970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R3. Se desea almacenar un número de taquilla asociado a un niño para cada vez que un niño accede al recinto y este es obligatorio.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42853"/>
                  </a:ext>
                </a:extLst>
              </a:tr>
              <a:tr h="82990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R4. Se desea guardar al personal como equipo de cocina o monitores y con cada ejemplar perteneciendo a solo uno de los grupos, almacenando, su nombre, teléfono, email, horario, DNI y dirección.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795532"/>
                  </a:ext>
                </a:extLst>
              </a:tr>
              <a:tr h="5970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R5. Se desea almacenar qué menú escoge cada niño cada vez que va al recinto, es decir cada vez que accede.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117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36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AA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77022-1058-81E2-A414-96C90227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 ENTIDAD-RELACION</a:t>
            </a:r>
          </a:p>
        </p:txBody>
      </p:sp>
      <p:pic>
        <p:nvPicPr>
          <p:cNvPr id="6" name="Imagen 5" descr="Diagrama, Esquemático&#10;&#10;Descripción generada automáticamente">
            <a:hlinkClick r:id="rId2" action="ppaction://hlinksldjump"/>
            <a:extLst>
              <a:ext uri="{FF2B5EF4-FFF2-40B4-BE49-F238E27FC236}">
                <a16:creationId xmlns:a16="http://schemas.microsoft.com/office/drawing/2014/main" id="{C7446E1F-4F59-0BFE-16F1-8A09ED71C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514" y="563033"/>
            <a:ext cx="7448286" cy="5731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418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0B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77022-1058-81E2-A414-96C90227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RELACIONAL</a:t>
            </a:r>
          </a:p>
        </p:txBody>
      </p:sp>
      <p:pic>
        <p:nvPicPr>
          <p:cNvPr id="6" name="Imagen 5" descr="Diagrama, Esquemático&#10;&#10;Descripción generada automáticamente">
            <a:extLst>
              <a:ext uri="{FF2B5EF4-FFF2-40B4-BE49-F238E27FC236}">
                <a16:creationId xmlns:a16="http://schemas.microsoft.com/office/drawing/2014/main" id="{6DE53454-ED7A-8853-BDC5-623A7B851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705259"/>
            <a:ext cx="7425284" cy="5447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68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075B93-DA42-8EE6-8E9E-3B1E62801C12}"/>
              </a:ext>
            </a:extLst>
          </p:cNvPr>
          <p:cNvSpPr txBox="1"/>
          <p:nvPr/>
        </p:nvSpPr>
        <p:spPr>
          <a:xfrm>
            <a:off x="990600" y="2342277"/>
            <a:ext cx="10210800" cy="3355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1FN</a:t>
            </a: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 que una tabla esté en primera forma normal tiene que cumplir 3 requisitos: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columna es atómica.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solo valor en cada fila.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hay grupos repetitivos.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2FN</a:t>
            </a: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que pase a estar en segunda forma normal tiene que estar en primera forma normal y que cada columna no clave dependa funcionalmente de forma completa de cualquiera de las claves.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3FN</a:t>
            </a:r>
            <a:r>
              <a:rPr lang="es-E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que esté en tercera forma normal tiene que estar en segunda forma normal y que ningún atributo que no sea clave dependa transitivamente de las claves de la tabla.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965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NORMALIZACIÓN - SOLUCIÓN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075B93-DA42-8EE6-8E9E-3B1E62801C12}"/>
              </a:ext>
            </a:extLst>
          </p:cNvPr>
          <p:cNvSpPr txBox="1"/>
          <p:nvPr/>
        </p:nvSpPr>
        <p:spPr>
          <a:xfrm>
            <a:off x="1007533" y="1820333"/>
            <a:ext cx="10210800" cy="206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1FN</a:t>
            </a: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La  tabla 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columna de 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alergias_usuario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tiene un solo valor en cad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fila,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debido a que se puede descomponer en varias alergias.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solución consiste en crear una nueva tabla 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ALERGIA_USUARIO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separar los datos. Además, se crearía una nueva tabla de la relación llamada 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ES_ALERGICO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 que un usuario puede tener varias alergias y las alergias pueden pertenecer a varios usuarios.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9D1E428B-A5A3-817C-772B-2164E06C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98441"/>
              </p:ext>
            </p:extLst>
          </p:nvPr>
        </p:nvGraphicFramePr>
        <p:xfrm>
          <a:off x="1007534" y="3827741"/>
          <a:ext cx="10346266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2435665638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489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teléfono_usuario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correo_usuario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dirección_usuario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alergias_usuario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fecha_nacimiento_usuario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 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u="none" dirty="0"/>
                        <a:t>martinsalas@gmail.com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Lactosa, Frutos secos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15-05-2002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E0DB36CE-3F58-E744-4440-8E9F9A5205E1}"/>
              </a:ext>
            </a:extLst>
          </p:cNvPr>
          <p:cNvSpPr/>
          <p:nvPr/>
        </p:nvSpPr>
        <p:spPr>
          <a:xfrm>
            <a:off x="5398168" y="5208698"/>
            <a:ext cx="1395663" cy="753979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121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NORMALIZACIÓN - SOLUCIÓN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9D1E428B-A5A3-817C-772B-2164E06C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87073"/>
              </p:ext>
            </p:extLst>
          </p:nvPr>
        </p:nvGraphicFramePr>
        <p:xfrm>
          <a:off x="838200" y="1993940"/>
          <a:ext cx="10346266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2435665638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489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teléfono_usuario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correo_usuario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dirección_usuario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alergias_usuario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fecha_nacimiento_usuario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 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martinsalas@gmail.com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Lactosa, Frutos secos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15-05-2002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E0DB36CE-3F58-E744-4440-8E9F9A5205E1}"/>
              </a:ext>
            </a:extLst>
          </p:cNvPr>
          <p:cNvSpPr/>
          <p:nvPr/>
        </p:nvSpPr>
        <p:spPr>
          <a:xfrm>
            <a:off x="5313501" y="3174881"/>
            <a:ext cx="1395663" cy="753979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21D8BEDA-4ACD-122C-5CEC-186CD75DD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05325"/>
              </p:ext>
            </p:extLst>
          </p:nvPr>
        </p:nvGraphicFramePr>
        <p:xfrm>
          <a:off x="838200" y="4073482"/>
          <a:ext cx="8868228" cy="88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2435665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teléfono_usuario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correo_usuario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dirección_usuario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alergias_usuario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 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martinsalas@gmail.com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Lactosa, Frutos secos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1458BD96-F7F7-AF2E-1395-53A62FF44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993045"/>
              </p:ext>
            </p:extLst>
          </p:nvPr>
        </p:nvGraphicFramePr>
        <p:xfrm>
          <a:off x="3139924" y="5266237"/>
          <a:ext cx="2956076" cy="88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 (PK,FK)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id_alergia (PK,FK)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D0F5D3EF-5189-DA46-7237-F065A2CEA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109641"/>
              </p:ext>
            </p:extLst>
          </p:nvPr>
        </p:nvGraphicFramePr>
        <p:xfrm>
          <a:off x="8228390" y="5336530"/>
          <a:ext cx="295607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id_alergia(PK)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nombre_alergia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Lactosa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BAC996F1-0C94-73BB-4D84-165BA4414E26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H="1" flipV="1">
            <a:off x="838200" y="4517981"/>
            <a:ext cx="2301724" cy="1192755"/>
          </a:xfrm>
          <a:prstGeom prst="bentConnector3">
            <a:avLst>
              <a:gd name="adj1" fmla="val -99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EF04D4D1-8F56-2368-F7E7-97EA321F89CE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 flipV="1">
            <a:off x="6096000" y="5707369"/>
            <a:ext cx="2132390" cy="33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829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</TotalTime>
  <Words>1617</Words>
  <Application>Microsoft Office PowerPoint</Application>
  <PresentationFormat>Panorámica</PresentationFormat>
  <Paragraphs>330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DEFENSA DEL PROYECTO INTERMODULAR DE BASES DE DATOS</vt:lpstr>
      <vt:lpstr>INDICE</vt:lpstr>
      <vt:lpstr>INTRODUCCIÓN</vt:lpstr>
      <vt:lpstr>DISEÑO DE LA BASE DE DATOS</vt:lpstr>
      <vt:lpstr>MODELO ENTIDAD-RELACION</vt:lpstr>
      <vt:lpstr>MODELO RELACIONAL</vt:lpstr>
      <vt:lpstr>NORMALIZACIÓN</vt:lpstr>
      <vt:lpstr>NORMALIZACIÓN - SOLUCIÓN</vt:lpstr>
      <vt:lpstr>NORMALIZACIÓN - SOLUCIÓN</vt:lpstr>
      <vt:lpstr>NORMALIZACIÓN - SOLUCIÓN</vt:lpstr>
      <vt:lpstr>NORMALIZACIÓN - SOLUCIÓN</vt:lpstr>
      <vt:lpstr>MODELO FÍSICO</vt:lpstr>
      <vt:lpstr>SCRIPT DE CREACIÓN</vt:lpstr>
      <vt:lpstr>DICCIONARIO DE DATOS</vt:lpstr>
      <vt:lpstr>DICCIONARIO DE DATOS</vt:lpstr>
      <vt:lpstr>DICCIONARIO DE DATOS</vt:lpstr>
      <vt:lpstr>CONSULTAS SQL</vt:lpstr>
      <vt:lpstr>SUBPROGRAMAS PL/SQL</vt:lpstr>
      <vt:lpstr>RECURSOS EMPLEADOS / NECESARIOS</vt:lpstr>
      <vt:lpstr>TEMPORALIZACIÓN</vt:lpstr>
      <vt:lpstr>GRACIAS POR ESCUCHARNOS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MARTÍN SONSECA ALONS</dc:creator>
  <cp:lastModifiedBy>IRENE DE BLAS ALVAREZ</cp:lastModifiedBy>
  <cp:revision>139</cp:revision>
  <dcterms:created xsi:type="dcterms:W3CDTF">2023-05-17T10:35:15Z</dcterms:created>
  <dcterms:modified xsi:type="dcterms:W3CDTF">2023-05-21T21:01:15Z</dcterms:modified>
</cp:coreProperties>
</file>