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83598-9BD9-B63C-058D-F520371AA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A938B-E3BD-F936-2218-A4BFA1B6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36922-8C00-DCE8-650A-A17DC764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962C0-46A4-C982-6C62-875C8DAA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73D42-4E72-1F6A-D1ED-892E2D2C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59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93AC3-D6C4-0182-32FE-6CD26617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16457-026F-DEF0-FC6C-1CB6E4613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A7591-AC87-5D97-FBD8-289EE4F1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7FC256-F6E1-F367-C8A8-BF314D3D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2912E-8BCE-F6B0-A4AC-5DB9C9C7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04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C85F52-A3FA-6C55-B429-7548D0201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2F6151-BDA4-F61A-5F6F-48E55B79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9E3C4-AC77-4C22-EB6E-934C5228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06557-D96E-89D5-312A-DBB3362B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144C4-BB5A-1793-1D12-7C8CFDBB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56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C7BB-51F3-AC65-EDD0-B6DF0C18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28804-D137-9DEA-5DF7-373AA4B2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2179D1-DD8C-2C4A-79DE-8AC045AA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57A60-91EC-1877-4EA4-BADCF72D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5774F-BF97-3B0E-5BEA-B5747ED4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8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A2758-180B-D6A4-B8D1-9C49BB71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E535CB-6502-5DA0-6C10-4D300EDA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C2AFF-78EF-AB13-DB9D-AE2979A5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DFEAA-7328-CD9B-3C26-76DE7ACA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D28EB0-7D0C-57F1-0184-8E42831D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01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777B5-E7A0-E13B-5990-D9301B56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61CB0-29BA-DDD1-8462-A65739A7A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B8B384-D5E7-D778-2713-446C47F04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AE9BA6-4BCC-45E5-3D03-78CDC40B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9D425-1EAF-C456-97A6-4F015543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AC9E9-435D-C02E-4ED1-641DA58A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35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53134-7C3F-A096-86E1-3680EBC2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28CE17-DB18-023C-08D7-7D68CF6E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F4963E-4B25-9E29-AE8C-6AA103AE7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8AC484-0FE8-E2F9-8423-7A7A3C9F9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4B142B-91F0-0625-FAAC-005C6AE45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689314-4416-5154-AAB3-9744BF89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3C6AFE-05F1-A32B-9A83-3666384D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E26F57-E1DF-BE37-1076-D5D0D882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74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C1DCB-630F-BC8C-CF31-40CBA2B2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992C5C-DB64-898B-1FBD-911902B7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78C280-45F7-597A-8BE5-0363D8FA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D02BE7-CD90-00E8-882C-2D44DC09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9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057109-473A-8A18-E24E-32D22DB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D0F96E-3236-CF22-689B-E1FAECC7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712D6-0D21-26AB-1694-1790F4D7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32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C3626-13DE-7E04-D9EE-0517E79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5EF72-8916-D56F-60EA-9C529D39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26209-6D62-33A7-72AF-6A3848B9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6F1320-4565-714C-D7CE-4D25FC62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B07980-9EF9-9086-6301-D9E61B3D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43698F-BAE0-C87C-4D81-B16FDD9C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84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98E04-6DF8-96A6-5175-E5D0211C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B4C32-5E6C-944F-A015-EC0B56C8F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698E1D-FD54-A3EF-DE23-0A9CEC3F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CFC17-CC78-1019-558C-9866D727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BDC0B5-1C5F-06C2-C639-83AE794F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D2EF34-72F9-DC6C-FD35-6C7DE0EF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1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247909-FC4D-3F0C-A905-1383CE01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3905AC-8BBE-EEF2-7CF5-43DC4A3C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B645D-5EC6-72F3-4FFA-BBADAA2B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D0DD-E224-46FA-8164-CFFAE7FFC6E7}" type="datetimeFigureOut">
              <a:rPr lang="es-ES" smtClean="0"/>
              <a:t>19/05/2023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518F6-EA88-C3E6-1FBE-FBD5F82B6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A7A43-C4FB-218F-CB3F-8BB5448DA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1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02579A-20E3-4C09-95D2-4C839DDBE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A5158D-1954-4C2A-98F0-57ACFBEB9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DEFENSA DEL PROYECTO INTERMODULAR DE BASES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EACCE-170D-45ED-8CB9-1499796E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4750" y="5735638"/>
            <a:ext cx="3337229" cy="1098395"/>
          </a:xfrm>
        </p:spPr>
        <p:txBody>
          <a:bodyPr>
            <a:normAutofit/>
          </a:bodyPr>
          <a:lstStyle/>
          <a:p>
            <a:r>
              <a:rPr lang="es-ES" sz="1100" dirty="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747283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DICCIONARIO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3B9C0-D4A8-770D-4B4B-EFE23F2B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C26FFA8-F1EF-A476-F050-1A92341668E6}"/>
              </a:ext>
            </a:extLst>
          </p:cNvPr>
          <p:cNvSpPr txBox="1">
            <a:spLocks/>
          </p:cNvSpPr>
          <p:nvPr/>
        </p:nvSpPr>
        <p:spPr>
          <a:xfrm>
            <a:off x="9254067" y="5791200"/>
            <a:ext cx="2937912" cy="1042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7117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1CEF8-2BF0-C80E-1185-7C8325F5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CONSULTAS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AE2FA-8E19-45EE-3C4E-261D859B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0CEC237-FF37-343F-EA8D-6F875C492506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564423E-A582-20EA-ED12-EB9B77A28CF9}"/>
              </a:ext>
            </a:extLst>
          </p:cNvPr>
          <p:cNvSpPr txBox="1">
            <a:spLocks/>
          </p:cNvSpPr>
          <p:nvPr/>
        </p:nvSpPr>
        <p:spPr>
          <a:xfrm>
            <a:off x="9254067" y="5791200"/>
            <a:ext cx="2937912" cy="1042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7616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FAD18-B45A-4F9C-1A84-8FFF7FF1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SUBPROGRAMAS PL/SQL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61B1B6-CFE2-5FDB-FBBA-F62B27174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32F4078-35D2-4212-B4D0-1AF875308361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>
                <a:solidFill>
                  <a:srgbClr val="FFFFFF"/>
                </a:solidFill>
              </a:rPr>
              <a:t>1º Desarrollo de Aplicaciones Multiplataforma</a:t>
            </a:r>
            <a:endParaRPr lang="es-ES" sz="1100" b="1" dirty="0">
              <a:solidFill>
                <a:srgbClr val="FFFFFF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001F694-DCDE-37CC-FBCF-CA2ACF93AE9E}"/>
              </a:ext>
            </a:extLst>
          </p:cNvPr>
          <p:cNvSpPr txBox="1">
            <a:spLocks/>
          </p:cNvSpPr>
          <p:nvPr/>
        </p:nvSpPr>
        <p:spPr>
          <a:xfrm>
            <a:off x="9254067" y="5791200"/>
            <a:ext cx="2937912" cy="1042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499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3D87C-EC37-A28E-91B9-30D45EFD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RECURSOS EMPLEADOS / NECESARIOS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0E7BC-D3DF-2A35-E792-03BE1763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88B2EB6-8AD7-8CD7-4C80-7AEEA44F443C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>
                <a:solidFill>
                  <a:srgbClr val="FFFFFF"/>
                </a:solidFill>
              </a:rPr>
              <a:t>1º Desarrollo de Aplicaciones Multiplataforma</a:t>
            </a:r>
            <a:endParaRPr lang="es-ES" sz="1100" b="1" dirty="0">
              <a:solidFill>
                <a:srgbClr val="FFFFFF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0FBFF1A-1D64-BDB1-0D09-7AE830B32DF5}"/>
              </a:ext>
            </a:extLst>
          </p:cNvPr>
          <p:cNvSpPr txBox="1">
            <a:spLocks/>
          </p:cNvSpPr>
          <p:nvPr/>
        </p:nvSpPr>
        <p:spPr>
          <a:xfrm>
            <a:off x="9254067" y="5791200"/>
            <a:ext cx="2937912" cy="1042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59761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B6B33-872A-328F-81C8-6BEB769A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TEMPORALIZACIÓN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45F13-109F-DD1B-F498-C43C52D7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11DB5D2-0E06-A784-4312-E0DAB4F1DEB6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>
                <a:solidFill>
                  <a:srgbClr val="FFFFFF"/>
                </a:solidFill>
              </a:rPr>
              <a:t>1º Desarrollo de Aplicaciones Multiplataforma</a:t>
            </a:r>
            <a:endParaRPr lang="es-ES" sz="1100" b="1" dirty="0">
              <a:solidFill>
                <a:srgbClr val="FFFFFF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13F075B-36D2-4579-C378-85DBD8D564FB}"/>
              </a:ext>
            </a:extLst>
          </p:cNvPr>
          <p:cNvSpPr txBox="1">
            <a:spLocks/>
          </p:cNvSpPr>
          <p:nvPr/>
        </p:nvSpPr>
        <p:spPr>
          <a:xfrm>
            <a:off x="9254067" y="5791200"/>
            <a:ext cx="2937912" cy="1042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241045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5F4B553C-967B-8C41-EE80-68EBEFE73B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20" y="23967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670C24-5731-9404-DAB3-250F29CB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INDICE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54A7DF9-ABBE-04C2-D7EB-362653A3E257}"/>
              </a:ext>
            </a:extLst>
          </p:cNvPr>
          <p:cNvSpPr txBox="1"/>
          <p:nvPr/>
        </p:nvSpPr>
        <p:spPr>
          <a:xfrm>
            <a:off x="838198" y="214777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Diseño de la Base de datos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8A0781E-D58F-669D-5F3D-1A2C4EA3D732}"/>
              </a:ext>
            </a:extLst>
          </p:cNvPr>
          <p:cNvSpPr txBox="1"/>
          <p:nvPr/>
        </p:nvSpPr>
        <p:spPr>
          <a:xfrm>
            <a:off x="333931" y="2483645"/>
            <a:ext cx="336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/>
              <a:t>Diseño Conceptual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5D472D3-DC76-4F02-4D99-8694D1CD582C}"/>
              </a:ext>
            </a:extLst>
          </p:cNvPr>
          <p:cNvSpPr txBox="1"/>
          <p:nvPr/>
        </p:nvSpPr>
        <p:spPr>
          <a:xfrm>
            <a:off x="838191" y="180464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Introducción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4D7DCD1-8BE8-D3F0-8A86-B1183B8D3018}"/>
              </a:ext>
            </a:extLst>
          </p:cNvPr>
          <p:cNvSpPr txBox="1"/>
          <p:nvPr/>
        </p:nvSpPr>
        <p:spPr>
          <a:xfrm>
            <a:off x="1747270" y="2684715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Especificación de requisitos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CBC71E1-E5FB-B900-683F-40D8C6A678B7}"/>
              </a:ext>
            </a:extLst>
          </p:cNvPr>
          <p:cNvSpPr txBox="1"/>
          <p:nvPr/>
        </p:nvSpPr>
        <p:spPr>
          <a:xfrm>
            <a:off x="1750817" y="287672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Modelo Entidad-Relación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3D54561-9024-D37D-EE76-CE2DFD744652}"/>
              </a:ext>
            </a:extLst>
          </p:cNvPr>
          <p:cNvSpPr txBox="1"/>
          <p:nvPr/>
        </p:nvSpPr>
        <p:spPr>
          <a:xfrm>
            <a:off x="1288300" y="3073826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Diseño Lógico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7BE2D77-8692-4723-5C21-EC1C591461BD}"/>
              </a:ext>
            </a:extLst>
          </p:cNvPr>
          <p:cNvSpPr txBox="1"/>
          <p:nvPr/>
        </p:nvSpPr>
        <p:spPr>
          <a:xfrm>
            <a:off x="1754359" y="3337467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Modelo Relacional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E464460-A6F6-E0DA-9445-4BDF9C64B543}"/>
              </a:ext>
            </a:extLst>
          </p:cNvPr>
          <p:cNvSpPr txBox="1"/>
          <p:nvPr/>
        </p:nvSpPr>
        <p:spPr>
          <a:xfrm>
            <a:off x="1757901" y="352176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Normalización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E36EAA3-A557-B380-DAC7-84F2F754E737}"/>
              </a:ext>
            </a:extLst>
          </p:cNvPr>
          <p:cNvSpPr txBox="1"/>
          <p:nvPr/>
        </p:nvSpPr>
        <p:spPr>
          <a:xfrm>
            <a:off x="1288300" y="3693441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Diseño Físico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499877A7-9179-313D-AF77-B1B2958E43E8}"/>
              </a:ext>
            </a:extLst>
          </p:cNvPr>
          <p:cNvSpPr txBox="1"/>
          <p:nvPr/>
        </p:nvSpPr>
        <p:spPr>
          <a:xfrm>
            <a:off x="1754359" y="3965312"/>
            <a:ext cx="1169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Modelo Físico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AB1E0FB-10DC-3C86-56F6-6AC138DEF727}"/>
              </a:ext>
            </a:extLst>
          </p:cNvPr>
          <p:cNvSpPr txBox="1"/>
          <p:nvPr/>
        </p:nvSpPr>
        <p:spPr>
          <a:xfrm>
            <a:off x="1754360" y="4166932"/>
            <a:ext cx="244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Script de creación de Base de Datos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19B530D-1D6C-5B37-5954-DF69C493AF58}"/>
              </a:ext>
            </a:extLst>
          </p:cNvPr>
          <p:cNvSpPr txBox="1"/>
          <p:nvPr/>
        </p:nvSpPr>
        <p:spPr>
          <a:xfrm>
            <a:off x="1754359" y="4361859"/>
            <a:ext cx="1637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Diccionario de Datos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194EC92-CB3B-4E0B-969F-0578D318266C}"/>
              </a:ext>
            </a:extLst>
          </p:cNvPr>
          <p:cNvSpPr txBox="1"/>
          <p:nvPr/>
        </p:nvSpPr>
        <p:spPr>
          <a:xfrm>
            <a:off x="838191" y="4617270"/>
            <a:ext cx="1637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Consultas SQL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06BADD1-026A-AC54-1129-9F9EF64CC50E}"/>
              </a:ext>
            </a:extLst>
          </p:cNvPr>
          <p:cNvSpPr txBox="1"/>
          <p:nvPr/>
        </p:nvSpPr>
        <p:spPr>
          <a:xfrm>
            <a:off x="838191" y="4976800"/>
            <a:ext cx="230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Subprogramas PL/SQL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51755C9-9D7F-CCE5-9106-A200CEB952C5}"/>
              </a:ext>
            </a:extLst>
          </p:cNvPr>
          <p:cNvSpPr txBox="1"/>
          <p:nvPr/>
        </p:nvSpPr>
        <p:spPr>
          <a:xfrm>
            <a:off x="838190" y="5313032"/>
            <a:ext cx="3269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Recursos empleados / necesarios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2A91F238-BDDA-E76B-48CD-15609D2E9828}"/>
              </a:ext>
            </a:extLst>
          </p:cNvPr>
          <p:cNvSpPr txBox="1"/>
          <p:nvPr/>
        </p:nvSpPr>
        <p:spPr>
          <a:xfrm>
            <a:off x="838189" y="5661058"/>
            <a:ext cx="199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Temporalización</a:t>
            </a:r>
          </a:p>
        </p:txBody>
      </p:sp>
      <p:sp>
        <p:nvSpPr>
          <p:cNvPr id="62" name="Subtítulo 2">
            <a:extLst>
              <a:ext uri="{FF2B5EF4-FFF2-40B4-BE49-F238E27FC236}">
                <a16:creationId xmlns:a16="http://schemas.microsoft.com/office/drawing/2014/main" id="{18BB31A3-5ECB-3D77-4A9A-FB201DAAB816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>
                <a:solidFill>
                  <a:srgbClr val="FFFFFF"/>
                </a:solidFill>
              </a:rPr>
              <a:t>Eduardo Martín-Sonseca Alonso</a:t>
            </a:r>
          </a:p>
          <a:p>
            <a:pPr marL="0" indent="0" algn="ctr">
              <a:buNone/>
            </a:pPr>
            <a:r>
              <a:rPr lang="es-ES" sz="1100" dirty="0">
                <a:solidFill>
                  <a:srgbClr val="FFFFFF"/>
                </a:solidFill>
              </a:rPr>
              <a:t>Noel Prieto Pardo</a:t>
            </a:r>
          </a:p>
          <a:p>
            <a:pPr marL="0" indent="0" algn="ctr">
              <a:buNone/>
            </a:pPr>
            <a:r>
              <a:rPr lang="es-ES" sz="1100" dirty="0">
                <a:solidFill>
                  <a:srgbClr val="FFFFFF"/>
                </a:solidFill>
              </a:rPr>
              <a:t>Mario Ortuñez Sanz</a:t>
            </a:r>
          </a:p>
          <a:p>
            <a:pPr marL="0" indent="0" algn="ctr">
              <a:buNone/>
            </a:pPr>
            <a:r>
              <a:rPr lang="es-ES" sz="11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984797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2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55A6E602-92F6-7346-DFB5-063102DEA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10" b="1422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CDE979-235A-3CAA-2010-7B061B43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021"/>
            <a:ext cx="3869267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INTRODUCCIÓN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CA372-8789-E475-0517-E937ED2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0600"/>
            <a:ext cx="6696452" cy="2433722"/>
          </a:xfrm>
        </p:spPr>
        <p:txBody>
          <a:bodyPr>
            <a:normAutofit/>
          </a:bodyPr>
          <a:lstStyle/>
          <a:p>
            <a:pPr marL="64770" marR="130810">
              <a:spcBef>
                <a:spcPts val="155"/>
              </a:spcBef>
              <a:spcAft>
                <a:spcPts val="0"/>
              </a:spcAft>
            </a:pP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desea realizar una base de datos para una empresa de parques infantiles (parque de bolas o</a:t>
            </a:r>
            <a:r>
              <a:rPr lang="es-ES" sz="2000" spc="-23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similar). Normalmente estas empresas no tienen informatizadas las reservas, el acceso y las</a:t>
            </a:r>
            <a:r>
              <a:rPr lang="es-ES" sz="2000" spc="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cuentas y funcionan con una simple hoja de datos. Nuestro objetivo en este proyecto, es realizar la</a:t>
            </a:r>
            <a:r>
              <a:rPr lang="es-ES" sz="2000" spc="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informatización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sencilla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utilización. En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formalizamos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base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basada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negocio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2000" b="1" i="1" dirty="0" err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DragonVall</a:t>
            </a:r>
            <a:r>
              <a:rPr lang="es-ES" sz="2000" i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2DD78A8-B456-D9E6-8ABF-895CE49E9B38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>
                <a:solidFill>
                  <a:srgbClr val="FFFFFF"/>
                </a:solidFill>
              </a:rPr>
              <a:t>Eduardo Martín-Sonseca Alonso</a:t>
            </a:r>
          </a:p>
          <a:p>
            <a:pPr marL="0" indent="0" algn="ctr">
              <a:buNone/>
            </a:pPr>
            <a:r>
              <a:rPr lang="es-ES" sz="1100" dirty="0">
                <a:solidFill>
                  <a:srgbClr val="FFFFFF"/>
                </a:solidFill>
              </a:rPr>
              <a:t>Noel Prieto Pardo</a:t>
            </a:r>
          </a:p>
          <a:p>
            <a:pPr marL="0" indent="0" algn="ctr">
              <a:buNone/>
            </a:pPr>
            <a:r>
              <a:rPr lang="es-ES" sz="1100" dirty="0">
                <a:solidFill>
                  <a:srgbClr val="FFFFFF"/>
                </a:solidFill>
              </a:rPr>
              <a:t>Mario Ortuñez Sanz</a:t>
            </a:r>
          </a:p>
          <a:p>
            <a:pPr marL="0" indent="0" algn="ctr">
              <a:buNone/>
            </a:pPr>
            <a:r>
              <a:rPr lang="es-ES" sz="11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62441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5EE7A-EAD9-0BA8-850E-D2B60F26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F574B-11D8-50D8-A49F-20E8BF00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este proyecto, hemos realizados varios requisitos, de los cuales estimamos los más importantes :</a:t>
            </a:r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AB90E53B-DA87-13F4-8C1F-9085DD9052F9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250036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A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ENTIDAD-RELACION</a:t>
            </a:r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C7446E1F-4F59-0BFE-16F1-8A09ED71C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406400"/>
            <a:ext cx="7448286" cy="573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E093AAE4-18C2-BDC7-F9D9-869031F097B3}"/>
              </a:ext>
            </a:extLst>
          </p:cNvPr>
          <p:cNvSpPr txBox="1">
            <a:spLocks/>
          </p:cNvSpPr>
          <p:nvPr/>
        </p:nvSpPr>
        <p:spPr>
          <a:xfrm>
            <a:off x="9245599" y="5638800"/>
            <a:ext cx="2946379" cy="1195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233418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RELACIONAL</a:t>
            </a:r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6DE53454-ED7A-8853-BDC5-623A7B85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760" y="705259"/>
            <a:ext cx="7425284" cy="544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9F53642A-A4EE-A6FA-B926-B54450C1B859}"/>
              </a:ext>
            </a:extLst>
          </p:cNvPr>
          <p:cNvSpPr txBox="1">
            <a:spLocks/>
          </p:cNvSpPr>
          <p:nvPr/>
        </p:nvSpPr>
        <p:spPr>
          <a:xfrm>
            <a:off x="9279468" y="5765799"/>
            <a:ext cx="2912512" cy="10682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39068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89433-03F4-1F25-6000-A9595CE65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>
              <a:spcBef>
                <a:spcPts val="600"/>
              </a:spcBef>
            </a:pPr>
            <a:r>
              <a:rPr lang="en-US" sz="1900" dirty="0">
                <a:effectLst/>
              </a:rPr>
              <a:t>Una </a:t>
            </a:r>
            <a:r>
              <a:rPr lang="en-US" sz="1900" dirty="0" err="1">
                <a:effectLst/>
              </a:rPr>
              <a:t>tabla</a:t>
            </a:r>
            <a:r>
              <a:rPr lang="en-US" sz="1900" dirty="0">
                <a:effectLst/>
              </a:rPr>
              <a:t> se </a:t>
            </a:r>
            <a:r>
              <a:rPr lang="en-US" sz="1900" dirty="0" err="1">
                <a:effectLst/>
              </a:rPr>
              <a:t>encuentra</a:t>
            </a:r>
            <a:r>
              <a:rPr lang="en-US" sz="1900" dirty="0">
                <a:effectLst/>
              </a:rPr>
              <a:t> en </a:t>
            </a:r>
            <a:r>
              <a:rPr lang="en-US" sz="1900" b="1" dirty="0">
                <a:effectLst/>
              </a:rPr>
              <a:t>1FN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cuando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todos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los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atributos</a:t>
            </a:r>
            <a:r>
              <a:rPr lang="en-US" sz="1900" dirty="0">
                <a:effectLst/>
              </a:rPr>
              <a:t> son </a:t>
            </a:r>
            <a:r>
              <a:rPr lang="en-US" sz="1900" dirty="0" err="1">
                <a:effectLst/>
              </a:rPr>
              <a:t>atómicos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esto</a:t>
            </a:r>
            <a:r>
              <a:rPr lang="en-US" sz="1900" dirty="0">
                <a:effectLst/>
              </a:rPr>
              <a:t> es, son indivisibles y no +</a:t>
            </a:r>
            <a:r>
              <a:rPr lang="en-US" sz="1900" dirty="0" err="1">
                <a:effectLst/>
              </a:rPr>
              <a:t>redundantes</a:t>
            </a:r>
            <a:r>
              <a:rPr lang="en-US" sz="1900" dirty="0">
                <a:effectLst/>
              </a:rPr>
              <a:t>, no hay </a:t>
            </a:r>
            <a:r>
              <a:rPr lang="en-US" sz="1900" dirty="0" err="1">
                <a:effectLst/>
              </a:rPr>
              <a:t>división</a:t>
            </a:r>
            <a:r>
              <a:rPr lang="en-US" sz="1900" dirty="0">
                <a:effectLst/>
              </a:rPr>
              <a:t> en el </a:t>
            </a:r>
            <a:r>
              <a:rPr lang="en-US" sz="1900" dirty="0" err="1">
                <a:effectLst/>
              </a:rPr>
              <a:t>número</a:t>
            </a:r>
            <a:r>
              <a:rPr lang="en-US" sz="1900" dirty="0">
                <a:effectLst/>
              </a:rPr>
              <a:t> de </a:t>
            </a:r>
            <a:r>
              <a:rPr lang="en-US" sz="1900" dirty="0" err="1">
                <a:effectLst/>
              </a:rPr>
              <a:t>columnas</a:t>
            </a:r>
            <a:r>
              <a:rPr lang="en-US" sz="1900" dirty="0">
                <a:effectLst/>
              </a:rPr>
              <a:t>, hay </a:t>
            </a:r>
            <a:r>
              <a:rPr lang="en-US" sz="1900" dirty="0" err="1">
                <a:effectLst/>
              </a:rPr>
              <a:t>dependencia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funcional</a:t>
            </a:r>
            <a:r>
              <a:rPr lang="en-US" sz="1900" dirty="0">
                <a:effectLst/>
              </a:rPr>
              <a:t>, es </a:t>
            </a:r>
            <a:r>
              <a:rPr lang="en-US" sz="1900" dirty="0" err="1">
                <a:effectLst/>
              </a:rPr>
              <a:t>decir</a:t>
            </a:r>
            <a:r>
              <a:rPr lang="en-US" sz="1900" dirty="0">
                <a:effectLst/>
              </a:rPr>
              <a:t>, que sus campos no clave se </a:t>
            </a:r>
            <a:r>
              <a:rPr lang="en-US" sz="1900" dirty="0" err="1">
                <a:effectLst/>
              </a:rPr>
              <a:t>identifican</a:t>
            </a:r>
            <a:r>
              <a:rPr lang="en-US" sz="1900" dirty="0">
                <a:effectLst/>
              </a:rPr>
              <a:t> por la clave.</a:t>
            </a:r>
          </a:p>
          <a:p>
            <a:pPr marL="342900" lvl="0">
              <a:spcBef>
                <a:spcPts val="600"/>
              </a:spcBef>
            </a:pPr>
            <a:r>
              <a:rPr lang="en-US" sz="1900" dirty="0">
                <a:effectLst/>
              </a:rPr>
              <a:t>Una </a:t>
            </a:r>
            <a:r>
              <a:rPr lang="en-US" sz="1900" dirty="0" err="1">
                <a:effectLst/>
              </a:rPr>
              <a:t>tabla</a:t>
            </a:r>
            <a:r>
              <a:rPr lang="en-US" sz="1900" dirty="0">
                <a:effectLst/>
              </a:rPr>
              <a:t> se </a:t>
            </a:r>
            <a:r>
              <a:rPr lang="en-US" sz="1900" dirty="0" err="1">
                <a:effectLst/>
              </a:rPr>
              <a:t>encuentra</a:t>
            </a:r>
            <a:r>
              <a:rPr lang="en-US" sz="1900" dirty="0">
                <a:effectLst/>
              </a:rPr>
              <a:t> en </a:t>
            </a:r>
            <a:r>
              <a:rPr lang="en-US" sz="1900" b="1" dirty="0">
                <a:effectLst/>
              </a:rPr>
              <a:t>2FN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cuando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está</a:t>
            </a:r>
            <a:r>
              <a:rPr lang="en-US" sz="1900" dirty="0">
                <a:effectLst/>
              </a:rPr>
              <a:t> en 1FN y no </a:t>
            </a:r>
            <a:r>
              <a:rPr lang="en-US" sz="1900" dirty="0" err="1">
                <a:effectLst/>
              </a:rPr>
              <a:t>existen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dependencias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parciales</a:t>
            </a:r>
            <a:r>
              <a:rPr lang="en-US" sz="1900" dirty="0">
                <a:effectLst/>
              </a:rPr>
              <a:t>, lo </a:t>
            </a:r>
            <a:r>
              <a:rPr lang="en-US" sz="1900" dirty="0" err="1">
                <a:effectLst/>
              </a:rPr>
              <a:t>cual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significa</a:t>
            </a:r>
            <a:r>
              <a:rPr lang="en-US" sz="1900" dirty="0">
                <a:effectLst/>
              </a:rPr>
              <a:t>, que un </a:t>
            </a:r>
            <a:r>
              <a:rPr lang="en-US" sz="1900" dirty="0" err="1">
                <a:effectLst/>
              </a:rPr>
              <a:t>atributo</a:t>
            </a:r>
            <a:r>
              <a:rPr lang="en-US" sz="1900" dirty="0">
                <a:effectLst/>
              </a:rPr>
              <a:t> no clave no </a:t>
            </a:r>
            <a:r>
              <a:rPr lang="en-US" sz="1900" dirty="0" err="1">
                <a:effectLst/>
              </a:rPr>
              <a:t>depende</a:t>
            </a:r>
            <a:r>
              <a:rPr lang="en-US" sz="1900" dirty="0">
                <a:effectLst/>
              </a:rPr>
              <a:t> de </a:t>
            </a:r>
            <a:r>
              <a:rPr lang="en-US" sz="1900" dirty="0" err="1">
                <a:effectLst/>
              </a:rPr>
              <a:t>otros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atributos</a:t>
            </a:r>
            <a:r>
              <a:rPr lang="en-US" sz="1900" dirty="0">
                <a:effectLst/>
              </a:rPr>
              <a:t> no clave.</a:t>
            </a:r>
          </a:p>
          <a:p>
            <a:pPr marL="342900" lvl="0">
              <a:spcBef>
                <a:spcPts val="600"/>
              </a:spcBef>
            </a:pPr>
            <a:r>
              <a:rPr lang="en-US" sz="1900" dirty="0">
                <a:effectLst/>
              </a:rPr>
              <a:t>Una </a:t>
            </a:r>
            <a:r>
              <a:rPr lang="en-US" sz="1900" dirty="0" err="1">
                <a:effectLst/>
              </a:rPr>
              <a:t>tabla</a:t>
            </a:r>
            <a:r>
              <a:rPr lang="en-US" sz="1900" dirty="0">
                <a:effectLst/>
              </a:rPr>
              <a:t> se </a:t>
            </a:r>
            <a:r>
              <a:rPr lang="en-US" sz="1900" dirty="0" err="1">
                <a:effectLst/>
              </a:rPr>
              <a:t>encuentra</a:t>
            </a:r>
            <a:r>
              <a:rPr lang="en-US" sz="1900" dirty="0">
                <a:effectLst/>
              </a:rPr>
              <a:t> en </a:t>
            </a:r>
            <a:r>
              <a:rPr lang="en-US" sz="1900" b="1" dirty="0">
                <a:effectLst/>
              </a:rPr>
              <a:t>3FN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cuando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está</a:t>
            </a:r>
            <a:r>
              <a:rPr lang="en-US" sz="1900" dirty="0">
                <a:effectLst/>
              </a:rPr>
              <a:t> en 2FN y </a:t>
            </a:r>
            <a:r>
              <a:rPr lang="en-US" sz="1900" dirty="0" err="1">
                <a:effectLst/>
              </a:rPr>
              <a:t>cada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atributo</a:t>
            </a:r>
            <a:r>
              <a:rPr lang="en-US" sz="1900" dirty="0">
                <a:effectLst/>
              </a:rPr>
              <a:t> no clave </a:t>
            </a:r>
            <a:r>
              <a:rPr lang="en-US" sz="1900" dirty="0" err="1">
                <a:effectLst/>
              </a:rPr>
              <a:t>depende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únicamente</a:t>
            </a:r>
            <a:r>
              <a:rPr lang="en-US" sz="1900" dirty="0">
                <a:effectLst/>
              </a:rPr>
              <a:t> de </a:t>
            </a:r>
            <a:r>
              <a:rPr lang="en-US" sz="1900" dirty="0" err="1">
                <a:effectLst/>
              </a:rPr>
              <a:t>atributos</a:t>
            </a:r>
            <a:r>
              <a:rPr lang="en-US" sz="1900" dirty="0">
                <a:effectLst/>
              </a:rPr>
              <a:t> clave.</a:t>
            </a:r>
          </a:p>
          <a:p>
            <a:pPr marL="0"/>
            <a:endParaRPr lang="en-US" sz="19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E26380-A612-7F4E-94F9-98859B522A18}"/>
              </a:ext>
            </a:extLst>
          </p:cNvPr>
          <p:cNvSpPr txBox="1"/>
          <p:nvPr/>
        </p:nvSpPr>
        <p:spPr>
          <a:xfrm>
            <a:off x="6256020" y="2177456"/>
            <a:ext cx="5097780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AKA LA SOLUCION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EA404B70-F063-ABA2-651D-AE3536A6612D}"/>
              </a:ext>
            </a:extLst>
          </p:cNvPr>
          <p:cNvSpPr txBox="1">
            <a:spLocks/>
          </p:cNvSpPr>
          <p:nvPr/>
        </p:nvSpPr>
        <p:spPr>
          <a:xfrm>
            <a:off x="9014791" y="5439565"/>
            <a:ext cx="3015665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323850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dirty="0">
                <a:solidFill>
                  <a:srgbClr val="FFFFFF"/>
                </a:solidFill>
              </a:rPr>
              <a:t>FISICO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2FB15CD2-E031-92C8-5A26-0244E173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636" y="567267"/>
            <a:ext cx="7425284" cy="544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80A8404C-1DD7-87DE-5231-8C36C028ACD6}"/>
              </a:ext>
            </a:extLst>
          </p:cNvPr>
          <p:cNvSpPr txBox="1">
            <a:spLocks/>
          </p:cNvSpPr>
          <p:nvPr/>
        </p:nvSpPr>
        <p:spPr>
          <a:xfrm>
            <a:off x="9262533" y="5735638"/>
            <a:ext cx="2929446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24447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9EB36-E55D-66A4-9AFA-224249CA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SCRIPT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167FA2F-23C8-C3A3-1F18-3A3CA0B0F3AC}"/>
              </a:ext>
            </a:extLst>
          </p:cNvPr>
          <p:cNvSpPr txBox="1">
            <a:spLocks/>
          </p:cNvSpPr>
          <p:nvPr/>
        </p:nvSpPr>
        <p:spPr>
          <a:xfrm>
            <a:off x="9254067" y="5791200"/>
            <a:ext cx="2937912" cy="1042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100" dirty="0"/>
              <a:t>Eduardo Martín-Sonseca Alonso</a:t>
            </a:r>
          </a:p>
          <a:p>
            <a:pPr marL="0" indent="0" algn="ctr">
              <a:buNone/>
            </a:pPr>
            <a:r>
              <a:rPr lang="es-ES" sz="1100" dirty="0"/>
              <a:t>Noel Prieto Pardo</a:t>
            </a:r>
          </a:p>
          <a:p>
            <a:pPr marL="0" indent="0" algn="ctr">
              <a:buNone/>
            </a:pPr>
            <a:r>
              <a:rPr lang="es-ES" sz="1100" dirty="0"/>
              <a:t>Mario Ortuñez Sanz</a:t>
            </a:r>
          </a:p>
          <a:p>
            <a:pPr marL="0" indent="0" algn="ctr">
              <a:buNone/>
            </a:pPr>
            <a:r>
              <a:rPr lang="es-ES" sz="1100" b="1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95922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539</Words>
  <Application>Microsoft Office PowerPoint</Application>
  <PresentationFormat>Panorámica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DEFENSA DEL PROYECTO INTERMODULAR DE BASES DE DATOS</vt:lpstr>
      <vt:lpstr>INDICE</vt:lpstr>
      <vt:lpstr>INTRODUCCIÓN</vt:lpstr>
      <vt:lpstr>DISEÑO DE LA BASE DE DATOS</vt:lpstr>
      <vt:lpstr>MODELO ENTIDAD-RELACION</vt:lpstr>
      <vt:lpstr>MODELO RELACIONAL</vt:lpstr>
      <vt:lpstr>NORMALIZACIÓN</vt:lpstr>
      <vt:lpstr>MODELO FISICO</vt:lpstr>
      <vt:lpstr>SCRIPT</vt:lpstr>
      <vt:lpstr>DICCIONARIO DE DATOS</vt:lpstr>
      <vt:lpstr>CONSULTAS SQL</vt:lpstr>
      <vt:lpstr>SUBPROGRAMAS PL/SQL</vt:lpstr>
      <vt:lpstr>RECURSOS EMPLEADOS / NECESARIOS</vt:lpstr>
      <vt:lpstr>TEMPORALIZACIÓN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MARTÍN SONSECA ALONS</dc:creator>
  <cp:lastModifiedBy>Eduardo Martín-Sonseca Alonso</cp:lastModifiedBy>
  <cp:revision>82</cp:revision>
  <dcterms:created xsi:type="dcterms:W3CDTF">2023-05-17T10:35:15Z</dcterms:created>
  <dcterms:modified xsi:type="dcterms:W3CDTF">2023-05-19T22:03:25Z</dcterms:modified>
</cp:coreProperties>
</file>