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76" r:id="rId7"/>
    <p:sldId id="279" r:id="rId8"/>
    <p:sldId id="278" r:id="rId9"/>
    <p:sldId id="277" r:id="rId10"/>
    <p:sldId id="280" r:id="rId11"/>
    <p:sldId id="263" r:id="rId12"/>
    <p:sldId id="264" r:id="rId13"/>
    <p:sldId id="275" r:id="rId14"/>
    <p:sldId id="267" r:id="rId15"/>
    <p:sldId id="281" r:id="rId16"/>
    <p:sldId id="282" r:id="rId17"/>
    <p:sldId id="283" r:id="rId18"/>
    <p:sldId id="284" r:id="rId19"/>
    <p:sldId id="270" r:id="rId20"/>
    <p:sldId id="27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salas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salas@gmail.com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salas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salas@gmail.com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/>
              <a:t>DEFENSA DEL PROYECTO INTERMODULAR DE BASES DE DATOS</a:t>
            </a:r>
            <a:endParaRPr lang="es-ES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5787"/>
              </p:ext>
            </p:extLst>
          </p:nvPr>
        </p:nvGraphicFramePr>
        <p:xfrm>
          <a:off x="1661885" y="1993940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dni_usuario</a:t>
                      </a:r>
                      <a:r>
                        <a:rPr lang="es-ES" sz="1400" b="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telefono_usuario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correo_usuario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direccion_usuario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fecha_nacimiento_usuario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2"/>
                        </a:rPr>
                        <a:t>martinsalas@gmail.com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3168409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A9FB1D18-8BD2-9D02-95C1-9AB8DB30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35008"/>
              </p:ext>
            </p:extLst>
          </p:nvPr>
        </p:nvGraphicFramePr>
        <p:xfrm>
          <a:off x="1661885" y="4060537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dni_usuario</a:t>
                      </a:r>
                      <a:r>
                        <a:rPr lang="es-ES" sz="1400" b="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apellidos_usuario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telefono_usuario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correo_usuario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nombre_calle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2"/>
                        </a:rPr>
                        <a:t>martinsalas@gmail.com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D41FA0BF-CA5E-65DE-953D-F955343A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6448"/>
              </p:ext>
            </p:extLst>
          </p:nvPr>
        </p:nvGraphicFramePr>
        <p:xfrm>
          <a:off x="3878940" y="5090814"/>
          <a:ext cx="4434114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numero_calle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detalles_calle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fecha_nacimiento_usuario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1º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15-02-2002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FÍSICO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2FB15CD2-E031-92C8-5A26-0244E17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</a:t>
            </a:r>
            <a:r>
              <a:rPr lang="en-US" sz="2000" dirty="0" err="1"/>
              <a:t>realizado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localizado</a:t>
            </a:r>
            <a:r>
              <a:rPr lang="en-US" sz="2000" dirty="0"/>
              <a:t> en la </a:t>
            </a:r>
            <a:r>
              <a:rPr lang="en-US" sz="2000" dirty="0" err="1"/>
              <a:t>capeta</a:t>
            </a:r>
            <a:r>
              <a:rPr lang="en-US" sz="2000" dirty="0"/>
              <a:t> </a:t>
            </a:r>
            <a:r>
              <a:rPr lang="en-US" sz="2000" dirty="0" err="1"/>
              <a:t>denominada</a:t>
            </a:r>
            <a:r>
              <a:rPr lang="en-US" sz="2000" dirty="0"/>
              <a:t> </a:t>
            </a:r>
            <a:r>
              <a:rPr lang="en-US" sz="2000" b="1" u="sng" dirty="0"/>
              <a:t>SQL&gt;Script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ACCESO:</a:t>
            </a:r>
            <a:r>
              <a:rPr lang="en-US" sz="2000">
                <a:effectLst/>
              </a:rPr>
              <a:t> es la tabla de los usuarios que acceden a una zona de juego sin asistir a ningún evento.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C2C1ED-70A5-7B82-23FF-56CAA196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5737"/>
              </p:ext>
            </p:extLst>
          </p:nvPr>
        </p:nvGraphicFramePr>
        <p:xfrm>
          <a:off x="835154" y="2463768"/>
          <a:ext cx="10515596" cy="378215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772177">
                  <a:extLst>
                    <a:ext uri="{9D8B030D-6E8A-4147-A177-3AD203B41FA5}">
                      <a16:colId xmlns:a16="http://schemas.microsoft.com/office/drawing/2014/main" val="2096426883"/>
                    </a:ext>
                  </a:extLst>
                </a:gridCol>
                <a:gridCol w="2927228">
                  <a:extLst>
                    <a:ext uri="{9D8B030D-6E8A-4147-A177-3AD203B41FA5}">
                      <a16:colId xmlns:a16="http://schemas.microsoft.com/office/drawing/2014/main" val="1408720547"/>
                    </a:ext>
                  </a:extLst>
                </a:gridCol>
                <a:gridCol w="3816191">
                  <a:extLst>
                    <a:ext uri="{9D8B030D-6E8A-4147-A177-3AD203B41FA5}">
                      <a16:colId xmlns:a16="http://schemas.microsoft.com/office/drawing/2014/main" val="2472045844"/>
                    </a:ext>
                  </a:extLst>
                </a:gridCol>
              </a:tblGrid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Nombre columna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Tipo de dato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Propiedades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78641561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numero_acceso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number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PK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592702709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numero_taquilla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number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FK -&gt; taquilla (not null)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913795070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id_zonajuego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number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FK -&gt; zona_juego (not null)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83634016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dni_usuario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varchar2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FK -&gt; dni_usuario (not null)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67272118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id_menu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number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FK -&gt; menu 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89430863"/>
                  </a:ext>
                </a:extLst>
              </a:tr>
              <a:tr h="1062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precio_acceso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number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Al que se le tiene que añadir el precio del menú (si escoge uno)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46015064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fecha_acceso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date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>
                          <a:effectLst/>
                        </a:rPr>
                        <a:t> 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28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EVENTO:</a:t>
            </a:r>
            <a:r>
              <a:rPr lang="en-US" sz="2000">
                <a:effectLst/>
              </a:rPr>
              <a:t> es la tabla que representa los eventos que se realizan en el centro.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1A888F-7C48-229C-5B5D-17A1D280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65508"/>
              </p:ext>
            </p:extLst>
          </p:nvPr>
        </p:nvGraphicFramePr>
        <p:xfrm>
          <a:off x="1036831" y="2405149"/>
          <a:ext cx="10112242" cy="38993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16517">
                  <a:extLst>
                    <a:ext uri="{9D8B030D-6E8A-4147-A177-3AD203B41FA5}">
                      <a16:colId xmlns:a16="http://schemas.microsoft.com/office/drawing/2014/main" val="3408324540"/>
                    </a:ext>
                  </a:extLst>
                </a:gridCol>
                <a:gridCol w="2806435">
                  <a:extLst>
                    <a:ext uri="{9D8B030D-6E8A-4147-A177-3AD203B41FA5}">
                      <a16:colId xmlns:a16="http://schemas.microsoft.com/office/drawing/2014/main" val="1830064508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309149197"/>
                    </a:ext>
                  </a:extLst>
                </a:gridCol>
              </a:tblGrid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Nombre columna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Tipo de dato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Propiedades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133430461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id_evento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number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PK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4222269973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id_menu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number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FK -&gt; menu (not null)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90537740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nombre_evento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varchar2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 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30455477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fecha_evento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date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 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985372150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numero_sala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number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No es obligatorio que un evento esté asociado a una sala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326986295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es_cumple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boolean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>
                          <a:effectLst/>
                        </a:rPr>
                        <a:t>Si es cumple, se administrará un suplemento que está almacenado en la tabla </a:t>
                      </a:r>
                      <a:r>
                        <a:rPr lang="es-ES" sz="2000" b="1" kern="100">
                          <a:effectLst/>
                        </a:rPr>
                        <a:t>menu</a:t>
                      </a:r>
                      <a:endParaRPr lang="es-ES" sz="20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6730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838200" y="169068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TIENE: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la tabla que relaciona usuarios con sus tutores.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7F1273-354E-D97E-A7D8-F2BEF650418A}"/>
              </a:ext>
            </a:extLst>
          </p:cNvPr>
          <p:cNvSpPr txBox="1"/>
          <p:nvPr/>
        </p:nvSpPr>
        <p:spPr>
          <a:xfrm>
            <a:off x="6095999" y="168003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USUARIO: 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tabla que almacena los usuarios del centro.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86C618-E527-2F49-849C-25532E04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91920"/>
              </p:ext>
            </p:extLst>
          </p:nvPr>
        </p:nvGraphicFramePr>
        <p:xfrm>
          <a:off x="6192982" y="3033274"/>
          <a:ext cx="5063834" cy="21446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87746">
                  <a:extLst>
                    <a:ext uri="{9D8B030D-6E8A-4147-A177-3AD203B41FA5}">
                      <a16:colId xmlns:a16="http://schemas.microsoft.com/office/drawing/2014/main" val="4217464903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2851076854"/>
                    </a:ext>
                  </a:extLst>
                </a:gridCol>
                <a:gridCol w="1688342">
                  <a:extLst>
                    <a:ext uri="{9D8B030D-6E8A-4147-A177-3AD203B41FA5}">
                      <a16:colId xmlns:a16="http://schemas.microsoft.com/office/drawing/2014/main" val="2897998458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Nombre columna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Tipo de dato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Propiedades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520364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dni_usuario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varchar2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PK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502218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nombre_usuario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varchar2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82578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teléfono_usuario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number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80099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correo_usuario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varchar2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6802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dirección_usuario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varchar2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744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alergias_usuario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varchar2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83039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fecha_nacimiento_usuario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date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33441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8345686-C95A-3280-27DF-9462A2FE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7556"/>
              </p:ext>
            </p:extLst>
          </p:nvPr>
        </p:nvGraphicFramePr>
        <p:xfrm>
          <a:off x="838200" y="3688166"/>
          <a:ext cx="4914207" cy="8634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37876">
                  <a:extLst>
                    <a:ext uri="{9D8B030D-6E8A-4147-A177-3AD203B41FA5}">
                      <a16:colId xmlns:a16="http://schemas.microsoft.com/office/drawing/2014/main" val="4274391533"/>
                    </a:ext>
                  </a:extLst>
                </a:gridCol>
                <a:gridCol w="1637876">
                  <a:extLst>
                    <a:ext uri="{9D8B030D-6E8A-4147-A177-3AD203B41FA5}">
                      <a16:colId xmlns:a16="http://schemas.microsoft.com/office/drawing/2014/main" val="2314689730"/>
                    </a:ext>
                  </a:extLst>
                </a:gridCol>
                <a:gridCol w="1638455">
                  <a:extLst>
                    <a:ext uri="{9D8B030D-6E8A-4147-A177-3AD203B41FA5}">
                      <a16:colId xmlns:a16="http://schemas.microsoft.com/office/drawing/2014/main" val="4190880978"/>
                    </a:ext>
                  </a:extLst>
                </a:gridCol>
              </a:tblGrid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Nombre columna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Tipo de dato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195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dni_usuario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varchar2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(tutor)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68841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usu_dni_usuario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varchar2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(tutelado)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CONSULTAS 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Las </a:t>
            </a:r>
            <a:r>
              <a:rPr lang="en-US" sz="2000" dirty="0" err="1"/>
              <a:t>consultas</a:t>
            </a:r>
            <a:r>
              <a:rPr lang="en-US" sz="2000" dirty="0"/>
              <a:t>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localizadas</a:t>
            </a:r>
            <a:r>
              <a:rPr lang="en-US" sz="2000" dirty="0"/>
              <a:t> en la </a:t>
            </a:r>
            <a:r>
              <a:rPr lang="en-US" sz="2000" dirty="0" err="1"/>
              <a:t>carpeta</a:t>
            </a:r>
            <a:r>
              <a:rPr lang="en-US" sz="2000" dirty="0"/>
              <a:t> </a:t>
            </a:r>
            <a:r>
              <a:rPr lang="en-US" sz="2000" dirty="0" err="1"/>
              <a:t>denominada</a:t>
            </a:r>
            <a:r>
              <a:rPr lang="en-US" sz="2000" dirty="0"/>
              <a:t> </a:t>
            </a:r>
            <a:r>
              <a:rPr lang="en-US" sz="2000" b="1" u="sng" dirty="0"/>
              <a:t>SQL&gt;</a:t>
            </a:r>
            <a:r>
              <a:rPr lang="en-US" sz="2000" b="1" u="sng" dirty="0" err="1"/>
              <a:t>Consultas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3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586855"/>
            <a:ext cx="37180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SUBPROGRAMAS PL/SQL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n-US" sz="2000" dirty="0" err="1"/>
              <a:t>subrogramas</a:t>
            </a:r>
            <a:r>
              <a:rPr lang="en-US" sz="2000" dirty="0"/>
              <a:t> PL/SQL </a:t>
            </a:r>
            <a:r>
              <a:rPr lang="en-US" sz="2000" dirty="0" err="1"/>
              <a:t>realizados</a:t>
            </a:r>
            <a:r>
              <a:rPr lang="en-US" sz="2000" dirty="0"/>
              <a:t>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localizados</a:t>
            </a:r>
            <a:r>
              <a:rPr lang="en-US" sz="2000" dirty="0"/>
              <a:t> en la </a:t>
            </a:r>
            <a:r>
              <a:rPr lang="en-US" sz="2000" dirty="0" err="1"/>
              <a:t>capeta</a:t>
            </a:r>
            <a:r>
              <a:rPr lang="en-US" sz="2000" dirty="0"/>
              <a:t> </a:t>
            </a:r>
            <a:r>
              <a:rPr lang="en-US" sz="2000" dirty="0" err="1"/>
              <a:t>denominada</a:t>
            </a:r>
            <a:r>
              <a:rPr lang="en-US" sz="2000" dirty="0"/>
              <a:t> </a:t>
            </a:r>
            <a:r>
              <a:rPr lang="en-US" sz="2000" b="1" u="sng" dirty="0"/>
              <a:t>PL/SQL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53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RECURSOS EMPLEADOS /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0E7BC-D3DF-2A35-E792-03BE1763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6"/>
                </a:solidFill>
              </a:rPr>
              <a:t>Hay que poner los recursos empleados en formato lista y ya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/>
                </a:solidFill>
              </a:rPr>
              <a:t>La temporalización la copiamos del Word.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de la Base de datos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Especificación de requisitos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Entidad-Relación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de creación de Base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Diccionario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 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Subprogramas PL/SQL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empleados / necesarios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Temporalización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TEMPORALIZACIÓN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45F13-109F-DD1B-F498-C43C52D7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>
                <a:solidFill>
                  <a:srgbClr val="FFFFFF"/>
                </a:solidFill>
              </a:rPr>
              <a:t>1º Desarrollo de Aplicaciones Multiplataforma</a:t>
            </a:r>
            <a:endParaRPr lang="es-ES" sz="1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desea realizar una base de datos para una empresa de parques infantiles (parque de bolas o</a:t>
            </a:r>
            <a:r>
              <a:rPr lang="es-ES" sz="2000" spc="-23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similar). Normalmente estas empresas no tienen informatizadas las reservas, el acceso y las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cuentas y funcionan con una simple hoja de datos. Nuestro objetivo en este proyecto, es realizar la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 :</a:t>
            </a:r>
          </a:p>
          <a:p>
            <a:endParaRPr lang="es-ES" sz="2000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80229"/>
              </p:ext>
            </p:extLst>
          </p:nvPr>
        </p:nvGraphicFramePr>
        <p:xfrm>
          <a:off x="5445457" y="1523290"/>
          <a:ext cx="6155141" cy="38389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</a:t>
                      </a:r>
                      <a:endParaRPr lang="es-E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563033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990600" y="2342277"/>
            <a:ext cx="1021080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una tabla esté en primera forma normal tiene que cumplir 3 requisitos: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columna es atómica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solo valor en cada fila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grupos repetitivos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pase a estar en segunda forma normal tiene que estar en primera forma normal y que cada columna no clave dependa funcionalmente de forma completa de cualquiera de las claves.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esté en tercera forma normal tiene que estar en segunda forma normal y que ningún atributo que no sea clave dependa transitivamente de las claves de la tabla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65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tiene un solo valor en cad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fila,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se puede descomponer en varias alergias.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crear una nueva tabla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separar los datos. Además se crearía una nueva tabla de la relación llamada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ES_ALERGICO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un usuario puede tener varias alergias y las alergias pueden pertenecer a varios usuarios.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10497"/>
              </p:ext>
            </p:extLst>
          </p:nvPr>
        </p:nvGraphicFramePr>
        <p:xfrm>
          <a:off x="1007534" y="3827741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dni_usuario</a:t>
                      </a:r>
                      <a:r>
                        <a:rPr lang="es-ES" sz="1400" b="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telefono_usuario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correo_usuario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direccion_usuario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alergias_usuario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fecha_nacimiento_usuario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3"/>
                        </a:rPr>
                        <a:t>martinsalas@gmail.com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5208698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2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104"/>
              </p:ext>
            </p:extLst>
          </p:nvPr>
        </p:nvGraphicFramePr>
        <p:xfrm>
          <a:off x="838200" y="1993940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dni_usuario</a:t>
                      </a:r>
                      <a:r>
                        <a:rPr lang="es-ES" sz="1400" b="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telefono_usuario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correo_usuario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direccion_usuario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alergias_usuario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fecha_nacimiento_usuario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2"/>
                        </a:rPr>
                        <a:t>martinsalas@gmail.com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13501" y="3174881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21D8BEDA-4ACD-122C-5CEC-186CD75D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88838"/>
              </p:ext>
            </p:extLst>
          </p:nvPr>
        </p:nvGraphicFramePr>
        <p:xfrm>
          <a:off x="838200" y="4073482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dni_usuario</a:t>
                      </a:r>
                      <a:r>
                        <a:rPr lang="es-ES" sz="1400" b="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telefono_usuario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correo_usuario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direccion_usuario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alergias_usuario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2"/>
                        </a:rPr>
                        <a:t>martinsalas@gmail.com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1458BD96-F7F7-AF2E-1395-53A62FF4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2686"/>
              </p:ext>
            </p:extLst>
          </p:nvPr>
        </p:nvGraphicFramePr>
        <p:xfrm>
          <a:off x="3139924" y="5266237"/>
          <a:ext cx="2956076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dni_usuario</a:t>
                      </a:r>
                      <a:r>
                        <a:rPr lang="es-ES" sz="1400" b="0" dirty="0"/>
                        <a:t> (PK,FK)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id_alergia</a:t>
                      </a:r>
                      <a:r>
                        <a:rPr lang="es-ES" sz="1400" b="0" dirty="0"/>
                        <a:t> (PK,FK)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D0F5D3EF-5189-DA46-7237-F065A2CE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87"/>
              </p:ext>
            </p:extLst>
          </p:nvPr>
        </p:nvGraphicFramePr>
        <p:xfrm>
          <a:off x="8228390" y="5336530"/>
          <a:ext cx="295607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id_alergia</a:t>
                      </a:r>
                      <a:r>
                        <a:rPr lang="es-ES" sz="1400" b="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nombre_alergia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AC996F1-0C94-73BB-4D84-165BA4414E2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38200" y="4517981"/>
            <a:ext cx="2301724" cy="1192755"/>
          </a:xfrm>
          <a:prstGeom prst="bentConnector3">
            <a:avLst>
              <a:gd name="adj1" fmla="val -9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F04D4D1-8F56-2368-F7E7-97EA321F89C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096000" y="5707369"/>
            <a:ext cx="2132390" cy="3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2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5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direccion_usuario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son atómicas ya que se pueden descomponer.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direccion_usuario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direccion_usuario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nombre_calle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numero_calle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detalles_calle</a:t>
            </a: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separar los datos en nuevos campos.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solución es aplicable a todos los campos de la base de datos donde haya nombre de personas y direcciones.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19153"/>
              </p:ext>
            </p:extLst>
          </p:nvPr>
        </p:nvGraphicFramePr>
        <p:xfrm>
          <a:off x="1661884" y="4424876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dni_usuario</a:t>
                      </a:r>
                      <a:r>
                        <a:rPr lang="es-ES" sz="1400" b="0" dirty="0"/>
                        <a:t>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nombre_usuario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telefono_usuario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correo_usuario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direccion_usuario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err="1"/>
                        <a:t>fecha_nacimiento_usuario</a:t>
                      </a:r>
                      <a:endParaRPr lang="es-E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hlinkClick r:id="rId3"/>
                        </a:rPr>
                        <a:t>martinsalas@gmail.com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7" y="5680733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639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1279</Words>
  <Application>Microsoft Office PowerPoint</Application>
  <PresentationFormat>Panorámica</PresentationFormat>
  <Paragraphs>246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NORMALIZACIÓN</vt:lpstr>
      <vt:lpstr>NORMALIZACIÓN - SOLUCIÓN</vt:lpstr>
      <vt:lpstr>NORMALIZACIÓN - SOLUCIÓN</vt:lpstr>
      <vt:lpstr>NORMALIZACIÓN - SOLUCIÓN</vt:lpstr>
      <vt:lpstr>NORMALIZACIÓN - SOLUCIÓN</vt:lpstr>
      <vt:lpstr>MODELO RELACIONAL</vt:lpstr>
      <vt:lpstr>MODELO FÍSICO</vt:lpstr>
      <vt:lpstr>SCRIPT DE CREACIÓN</vt:lpstr>
      <vt:lpstr>DICCIONARIO DE DATOS</vt:lpstr>
      <vt:lpstr>DICCIONARIO DE DATOS</vt:lpstr>
      <vt:lpstr>DICCIONARIO DE DATOS</vt:lpstr>
      <vt:lpstr>CONSULTAS SQL</vt:lpstr>
      <vt:lpstr>SUBPROGRAMAS PL/SQL</vt:lpstr>
      <vt:lpstr>RECURSOS EMPLEADOS / NECESARIOS</vt:lpstr>
      <vt:lpstr>TEMPORALIZACIÓN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IRENE DE BLAS ALVAREZ</cp:lastModifiedBy>
  <cp:revision>118</cp:revision>
  <dcterms:created xsi:type="dcterms:W3CDTF">2023-05-17T10:35:15Z</dcterms:created>
  <dcterms:modified xsi:type="dcterms:W3CDTF">2023-05-21T16:12:00Z</dcterms:modified>
</cp:coreProperties>
</file>