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1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63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94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11/12/19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11/12/19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11/12/19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rimcao/lef-parser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2519C-1F1C-0344-976E-7DD7ECD2DB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Verilog to def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478602-0F25-564B-8FA5-DD7A05D143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Soft Macro Floor-planner</a:t>
            </a:r>
          </a:p>
          <a:p>
            <a:r>
              <a:rPr lang="en-US" b="1" dirty="0"/>
              <a:t>Maram Abbas 900153570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8792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87D50-5A78-6E44-BDAB-D4BF0980E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FAFA5-358B-8543-85F0-3D764680F6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loop is done on all 4 metals</a:t>
            </a:r>
          </a:p>
          <a:p>
            <a:r>
              <a:rPr lang="en-US" dirty="0"/>
              <a:t>Metals are alternatively changed in order from being horizontal to being vertical</a:t>
            </a:r>
          </a:p>
          <a:p>
            <a:pPr lvl="1"/>
            <a:r>
              <a:rPr lang="en-US" dirty="0"/>
              <a:t>Hence, metal1 takes Y</a:t>
            </a:r>
          </a:p>
          <a:p>
            <a:pPr lvl="1"/>
            <a:r>
              <a:rPr lang="en-US" dirty="0"/>
              <a:t>metal2 takes X</a:t>
            </a:r>
          </a:p>
          <a:p>
            <a:pPr lvl="1"/>
            <a:r>
              <a:rPr lang="en-US" dirty="0"/>
              <a:t>metal3 takes Y</a:t>
            </a:r>
          </a:p>
          <a:p>
            <a:pPr lvl="1"/>
            <a:r>
              <a:rPr lang="en-US" dirty="0"/>
              <a:t>metal4 takes X</a:t>
            </a:r>
          </a:p>
          <a:p>
            <a:r>
              <a:rPr lang="en-US" dirty="0"/>
              <a:t>STEP number:</a:t>
            </a:r>
          </a:p>
          <a:p>
            <a:pPr lvl="1"/>
            <a:r>
              <a:rPr lang="en-US" dirty="0"/>
              <a:t>This number is the pitch from LEF file</a:t>
            </a:r>
          </a:p>
          <a:p>
            <a:r>
              <a:rPr lang="en-US" dirty="0"/>
              <a:t>DO number:</a:t>
            </a:r>
          </a:p>
          <a:p>
            <a:pPr lvl="1"/>
            <a:r>
              <a:rPr lang="en-US" dirty="0"/>
              <a:t>This number is determined by the dimensions of the core area </a:t>
            </a:r>
          </a:p>
          <a:p>
            <a:pPr marL="530352" lvl="1" indent="0">
              <a:buNone/>
            </a:pPr>
            <a:endParaRPr lang="en-US" dirty="0"/>
          </a:p>
          <a:p>
            <a:pPr marL="530352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868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82A74-0589-404E-A998-618F187A0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FB47A-0272-434F-8472-C7FE5ACE21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Components are put with the same order of cells in the Verilog netlist file</a:t>
            </a:r>
          </a:p>
          <a:p>
            <a:r>
              <a:rPr lang="en-US" sz="2800" dirty="0"/>
              <a:t>The total number of components is the same as the size of the list ﻿</a:t>
            </a:r>
            <a:r>
              <a:rPr lang="en-US" sz="2800" b="1" i="1" dirty="0" err="1"/>
              <a:t>called_cell_name</a:t>
            </a:r>
            <a:endParaRPr lang="en-US" sz="2800" b="1" i="1" dirty="0"/>
          </a:p>
          <a:p>
            <a:r>
              <a:rPr lang="en-US" sz="2800" dirty="0"/>
              <a:t>I looped on ﻿</a:t>
            </a:r>
            <a:r>
              <a:rPr lang="en-US" sz="2800" b="1" i="1" dirty="0" err="1"/>
              <a:t>called_cell_name</a:t>
            </a:r>
            <a:r>
              <a:rPr lang="en-US" sz="2800" dirty="0"/>
              <a:t> and since </a:t>
            </a:r>
            <a:r>
              <a:rPr lang="en-US" sz="2800" b="1" i="1" dirty="0" err="1"/>
              <a:t>cell_name</a:t>
            </a:r>
            <a:r>
              <a:rPr lang="en-US" sz="2800" dirty="0"/>
              <a:t> has the same order, so it was easy to just write the call name and how it was being called in one loop.</a:t>
            </a:r>
          </a:p>
        </p:txBody>
      </p:sp>
    </p:spTree>
    <p:extLst>
      <p:ext uri="{BB962C8B-B14F-4D97-AF65-F5344CB8AC3E}">
        <p14:creationId xmlns:p14="http://schemas.microsoft.com/office/powerpoint/2010/main" val="38261777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DF333-8CB3-FC48-A092-212C68C57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802B4-7E48-4248-B42F-17C95CBACC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08671"/>
            <a:ext cx="9601200" cy="510334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number of the total pins is gotten from the list named </a:t>
            </a:r>
            <a:r>
              <a:rPr lang="en-US" b="1" i="1" dirty="0"/>
              <a:t>pins</a:t>
            </a:r>
            <a:r>
              <a:rPr lang="en-US" dirty="0"/>
              <a:t> from the Verilog netlist file</a:t>
            </a:r>
          </a:p>
          <a:p>
            <a:r>
              <a:rPr lang="en-US" dirty="0"/>
              <a:t>While looping on them, the layer each pin is in is gotten from the parsed pins file (</a:t>
            </a:r>
            <a:r>
              <a:rPr lang="en-US" b="1" i="1" dirty="0" err="1"/>
              <a:t>metal_layer</a:t>
            </a:r>
            <a:r>
              <a:rPr lang="en-US" b="1" i="1" dirty="0"/>
              <a:t> </a:t>
            </a:r>
            <a:r>
              <a:rPr lang="en-US" dirty="0"/>
              <a:t>list)</a:t>
            </a:r>
          </a:p>
          <a:p>
            <a:r>
              <a:rPr lang="en-US" dirty="0"/>
              <a:t>How each pin is placed:</a:t>
            </a:r>
          </a:p>
          <a:p>
            <a:pPr lvl="1"/>
            <a:r>
              <a:rPr lang="en-US" dirty="0"/>
              <a:t>Side of which pin is put in is found in list named </a:t>
            </a:r>
            <a:r>
              <a:rPr lang="en-US" b="1" dirty="0"/>
              <a:t>side</a:t>
            </a:r>
          </a:p>
          <a:p>
            <a:pPr lvl="1"/>
            <a:r>
              <a:rPr lang="en-US" dirty="0"/>
              <a:t>based on that side, I look in which metal layer it is put on</a:t>
            </a:r>
          </a:p>
          <a:p>
            <a:pPr lvl="2"/>
            <a:r>
              <a:rPr lang="en-US" dirty="0"/>
              <a:t>Side note: </a:t>
            </a:r>
          </a:p>
          <a:p>
            <a:pPr lvl="2"/>
            <a:r>
              <a:rPr lang="en-US" dirty="0"/>
              <a:t>L and R sides can only have metals 1 and 3 since they are vertical</a:t>
            </a:r>
          </a:p>
          <a:p>
            <a:pPr lvl="2"/>
            <a:r>
              <a:rPr lang="en-US" dirty="0"/>
              <a:t>U and D sides can only have metals 2 and 4 since they are horizontal</a:t>
            </a:r>
          </a:p>
          <a:p>
            <a:pPr lvl="1"/>
            <a:r>
              <a:rPr lang="en-US" dirty="0"/>
              <a:t>Based on the metal it is put on, I start placing them on the boundaries and make sure that they are not placed on the corners</a:t>
            </a:r>
          </a:p>
          <a:p>
            <a:pPr lvl="1"/>
            <a:r>
              <a:rPr lang="en-US" dirty="0"/>
              <a:t>Between each pin and the other is the pitch of that metal</a:t>
            </a:r>
          </a:p>
          <a:p>
            <a:r>
              <a:rPr lang="en-US" dirty="0"/>
              <a:t>A figure in the following slide explains how the pins are placed</a:t>
            </a:r>
          </a:p>
          <a:p>
            <a:pPr marL="987552" lvl="2" indent="0">
              <a:buNone/>
            </a:pPr>
            <a:endParaRPr lang="en-US" dirty="0"/>
          </a:p>
          <a:p>
            <a:pPr marL="987552" lvl="2" indent="0">
              <a:buNone/>
            </a:pPr>
            <a:endParaRPr lang="en-US" dirty="0"/>
          </a:p>
          <a:p>
            <a:pPr marL="987552" lvl="2" indent="0">
              <a:buNone/>
            </a:pPr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482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32F10-7652-EF49-8572-1B7ABCBE8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PINS contd.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3D3B87-4C9E-7145-B3F6-06BC1171DE58}"/>
              </a:ext>
            </a:extLst>
          </p:cNvPr>
          <p:cNvSpPr/>
          <p:nvPr/>
        </p:nvSpPr>
        <p:spPr>
          <a:xfrm>
            <a:off x="5251622" y="1643449"/>
            <a:ext cx="5721177" cy="48809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7865A9-60F8-184D-AEAF-75009F28C15A}"/>
              </a:ext>
            </a:extLst>
          </p:cNvPr>
          <p:cNvSpPr txBox="1"/>
          <p:nvPr/>
        </p:nvSpPr>
        <p:spPr>
          <a:xfrm>
            <a:off x="1186248" y="1791729"/>
            <a:ext cx="371938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Components are color coded:</a:t>
            </a:r>
          </a:p>
          <a:p>
            <a:r>
              <a:rPr lang="en-US" dirty="0">
                <a:solidFill>
                  <a:srgbClr val="FF0000"/>
                </a:solidFill>
              </a:rPr>
              <a:t>Die area</a:t>
            </a:r>
          </a:p>
          <a:p>
            <a:r>
              <a:rPr lang="en-US" dirty="0">
                <a:solidFill>
                  <a:srgbClr val="0070C0"/>
                </a:solidFill>
              </a:rPr>
              <a:t>Core area</a:t>
            </a:r>
          </a:p>
          <a:p>
            <a:r>
              <a:rPr lang="en-US" dirty="0">
                <a:solidFill>
                  <a:srgbClr val="00B050"/>
                </a:solidFill>
              </a:rPr>
              <a:t>Pin on L side</a:t>
            </a:r>
          </a:p>
          <a:p>
            <a:r>
              <a:rPr lang="en-US" dirty="0">
                <a:solidFill>
                  <a:schemeClr val="accent2"/>
                </a:solidFill>
              </a:rPr>
              <a:t>Pin on R side</a:t>
            </a:r>
          </a:p>
          <a:p>
            <a:r>
              <a:rPr lang="en-US" dirty="0">
                <a:solidFill>
                  <a:schemeClr val="accent3"/>
                </a:solidFill>
              </a:rPr>
              <a:t>Pin on U side</a:t>
            </a:r>
          </a:p>
          <a:p>
            <a:r>
              <a:rPr lang="en-US" dirty="0">
                <a:solidFill>
                  <a:srgbClr val="7030A0"/>
                </a:solidFill>
              </a:rPr>
              <a:t>Pin on D side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7EB536-2766-6341-8926-90DCFD085D3F}"/>
              </a:ext>
            </a:extLst>
          </p:cNvPr>
          <p:cNvSpPr/>
          <p:nvPr/>
        </p:nvSpPr>
        <p:spPr>
          <a:xfrm>
            <a:off x="5737654" y="1993558"/>
            <a:ext cx="4765589" cy="407361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56AFD92-0C66-2A40-9683-592143108606}"/>
              </a:ext>
            </a:extLst>
          </p:cNvPr>
          <p:cNvSpPr/>
          <p:nvPr/>
        </p:nvSpPr>
        <p:spPr>
          <a:xfrm>
            <a:off x="5268098" y="2661170"/>
            <a:ext cx="172995" cy="14622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A9B25B6-B576-7645-B2A2-2EDD1C1FAD66}"/>
              </a:ext>
            </a:extLst>
          </p:cNvPr>
          <p:cNvSpPr/>
          <p:nvPr/>
        </p:nvSpPr>
        <p:spPr>
          <a:xfrm>
            <a:off x="6730314" y="1672282"/>
            <a:ext cx="172995" cy="146221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6D2713-F86D-E44D-9071-D6EDD46015B1}"/>
              </a:ext>
            </a:extLst>
          </p:cNvPr>
          <p:cNvSpPr/>
          <p:nvPr/>
        </p:nvSpPr>
        <p:spPr>
          <a:xfrm>
            <a:off x="10775093" y="4128702"/>
            <a:ext cx="172995" cy="14622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62EEFCB-E6A6-BE43-A3B4-777CB2F5B2B8}"/>
              </a:ext>
            </a:extLst>
          </p:cNvPr>
          <p:cNvSpPr/>
          <p:nvPr/>
        </p:nvSpPr>
        <p:spPr>
          <a:xfrm>
            <a:off x="6557319" y="6344166"/>
            <a:ext cx="172995" cy="146221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3853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2FFBD-2046-A04E-82DA-909C9755A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0CC92-EB93-DD4C-A560-559657CF3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27655"/>
            <a:ext cx="9601200" cy="4421659"/>
          </a:xfrm>
        </p:spPr>
        <p:txBody>
          <a:bodyPr>
            <a:normAutofit/>
          </a:bodyPr>
          <a:lstStyle/>
          <a:p>
            <a:r>
              <a:rPr lang="en-US" sz="2800" dirty="0"/>
              <a:t>Total number of nets is gotten from the list named ﻿</a:t>
            </a:r>
            <a:r>
              <a:rPr lang="en-US" sz="2800" b="1" i="1" dirty="0" err="1"/>
              <a:t>pins_wires_all_nets</a:t>
            </a:r>
            <a:r>
              <a:rPr lang="en-US" sz="2800" b="1" i="1" dirty="0"/>
              <a:t> </a:t>
            </a:r>
            <a:r>
              <a:rPr lang="en-US" sz="2800" dirty="0"/>
              <a:t>in the Verilog netlist parser</a:t>
            </a:r>
          </a:p>
          <a:p>
            <a:r>
              <a:rPr lang="en-US" sz="2800" dirty="0"/>
              <a:t>This list is looped on and all other information is put as well from other lists gotten from the parser</a:t>
            </a:r>
          </a:p>
          <a:p>
            <a:r>
              <a:rPr lang="en-US" sz="2800" dirty="0"/>
              <a:t>the pins are distinguished from the others by searching for it in the </a:t>
            </a:r>
            <a:r>
              <a:rPr lang="en-US" sz="2800" b="1" i="1" dirty="0"/>
              <a:t>pins</a:t>
            </a:r>
            <a:r>
              <a:rPr lang="en-US" sz="2800" dirty="0"/>
              <a:t> list</a:t>
            </a:r>
          </a:p>
          <a:p>
            <a:pPr lvl="1"/>
            <a:r>
              <a:rPr lang="en-US" sz="2800" dirty="0"/>
              <a:t>If it is a pin, the DEF file has the line ( PIN </a:t>
            </a:r>
            <a:r>
              <a:rPr lang="en-US" sz="2800" dirty="0" err="1"/>
              <a:t>pin_name</a:t>
            </a:r>
            <a:r>
              <a:rPr lang="en-US" sz="2800" dirty="0"/>
              <a:t> ) under the pin’s name</a:t>
            </a:r>
          </a:p>
        </p:txBody>
      </p:sp>
    </p:spTree>
    <p:extLst>
      <p:ext uri="{BB962C8B-B14F-4D97-AF65-F5344CB8AC3E}">
        <p14:creationId xmlns:p14="http://schemas.microsoft.com/office/powerpoint/2010/main" val="6290838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F7F6B-7F48-FE41-8139-6C9551D67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AC49C-B7FC-C843-99A3-2E7EBC203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3913" y="1649896"/>
            <a:ext cx="10515601" cy="493974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8 Test cases were used (as required)</a:t>
            </a:r>
          </a:p>
          <a:p>
            <a:r>
              <a:rPr lang="en-US" dirty="0"/>
              <a:t>2 test cases were already given in Slack</a:t>
            </a:r>
          </a:p>
          <a:p>
            <a:pPr lvl="1"/>
            <a:r>
              <a:rPr lang="en-US" dirty="0"/>
              <a:t>mux4x1</a:t>
            </a:r>
          </a:p>
          <a:p>
            <a:pPr lvl="1"/>
            <a:r>
              <a:rPr lang="en-US" dirty="0"/>
              <a:t>rca4</a:t>
            </a:r>
          </a:p>
          <a:p>
            <a:r>
              <a:rPr lang="en-US" dirty="0"/>
              <a:t>The other 6 test cases were randomly created by me</a:t>
            </a:r>
          </a:p>
          <a:p>
            <a:pPr lvl="1"/>
            <a:r>
              <a:rPr lang="en-US" dirty="0"/>
              <a:t>test_1</a:t>
            </a:r>
          </a:p>
          <a:p>
            <a:pPr lvl="1"/>
            <a:r>
              <a:rPr lang="en-US" dirty="0"/>
              <a:t>test_2</a:t>
            </a:r>
          </a:p>
          <a:p>
            <a:pPr lvl="1"/>
            <a:r>
              <a:rPr lang="en-US" dirty="0"/>
              <a:t>test_3</a:t>
            </a:r>
          </a:p>
          <a:p>
            <a:pPr lvl="1"/>
            <a:r>
              <a:rPr lang="en-US" dirty="0"/>
              <a:t>test_4</a:t>
            </a:r>
          </a:p>
          <a:p>
            <a:pPr lvl="1"/>
            <a:r>
              <a:rPr lang="en-US" dirty="0"/>
              <a:t>test_5</a:t>
            </a:r>
          </a:p>
          <a:p>
            <a:pPr lvl="1"/>
            <a:r>
              <a:rPr lang="en-US" dirty="0"/>
              <a:t>test_6</a:t>
            </a:r>
          </a:p>
          <a:p>
            <a:r>
              <a:rPr lang="en-US" dirty="0"/>
              <a:t>All the test cases’ Verilog netlist files are stored in a folder named </a:t>
            </a:r>
            <a:r>
              <a:rPr lang="en-US" dirty="0" err="1"/>
              <a:t>Vnet</a:t>
            </a:r>
            <a:endParaRPr lang="en-US" dirty="0"/>
          </a:p>
          <a:p>
            <a:r>
              <a:rPr lang="en-US" dirty="0"/>
              <a:t>All the test cases’ pins files are stored in a folder named Pins</a:t>
            </a:r>
          </a:p>
          <a:p>
            <a:r>
              <a:rPr lang="en-US" dirty="0"/>
              <a:t>The LEF file used is in a folder named LEF</a:t>
            </a:r>
          </a:p>
          <a:p>
            <a:r>
              <a:rPr lang="en-US" dirty="0"/>
              <a:t>All the test cases’ generated DEF files are stored in a folder named DEF</a:t>
            </a:r>
          </a:p>
          <a:p>
            <a:pPr marL="530352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3487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0CDF1-A487-CA40-B368-D967C4D7F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0406A-FBC2-2C4E-9E60-2D86813D3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LEF Parser: </a:t>
            </a:r>
            <a:r>
              <a:rPr lang="en-US" sz="2800" dirty="0">
                <a:hlinkClick r:id="rId2"/>
              </a:rPr>
              <a:t>https://github.com/trimcao/lef-parser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72190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6AACC-BAF7-0B4C-B1D2-E3974D172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783" y="1868556"/>
            <a:ext cx="9889434" cy="3299792"/>
          </a:xfrm>
        </p:spPr>
        <p:txBody>
          <a:bodyPr>
            <a:noAutofit/>
          </a:bodyPr>
          <a:lstStyle/>
          <a:p>
            <a:pPr algn="ctr"/>
            <a:r>
              <a:rPr lang="en-US" sz="6000" b="1" dirty="0"/>
              <a:t>Main file to be run is named </a:t>
            </a:r>
            <a:r>
              <a:rPr lang="en-US" sz="6000" b="1" dirty="0" err="1"/>
              <a:t>mini_project.py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1461148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18AA4-B625-3B44-94ED-63FCACC60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ECE01-E513-5741-AC57-975146ACC9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Aspect ratio (core height</a:t>
            </a:r>
            <a:r>
              <a:rPr lang="en-US"/>
              <a:t>/core width</a:t>
            </a:r>
            <a:r>
              <a:rPr lang="en-US" dirty="0"/>
              <a:t>)</a:t>
            </a:r>
          </a:p>
          <a:p>
            <a:r>
              <a:rPr lang="en-US" dirty="0"/>
              <a:t>Core utilization</a:t>
            </a:r>
          </a:p>
          <a:p>
            <a:r>
              <a:rPr lang="en-US" dirty="0"/>
              <a:t>Library LEF file</a:t>
            </a:r>
          </a:p>
          <a:p>
            <a:r>
              <a:rPr lang="en-US" dirty="0"/>
              <a:t>Verilog netlist file</a:t>
            </a:r>
          </a:p>
          <a:p>
            <a:r>
              <a:rPr lang="en-US" dirty="0"/>
              <a:t>Pins file (file that contains information about the pins - </a:t>
            </a:r>
            <a:r>
              <a:rPr lang="en-US" b="1" dirty="0"/>
              <a:t>Bonus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42550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6289-C5CC-1641-AB5B-F6BD22961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 Parser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B9932-6208-EB47-BD5D-79E4E9BBD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Class ﻿</a:t>
            </a:r>
            <a:r>
              <a:rPr lang="en-US" sz="3200" dirty="0" err="1"/>
              <a:t>LefParser</a:t>
            </a:r>
            <a:endParaRPr lang="en-US" sz="3200" dirty="0"/>
          </a:p>
          <a:p>
            <a:r>
              <a:rPr lang="en-US" sz="3200" dirty="0"/>
              <a:t>Ready-made from online source</a:t>
            </a:r>
          </a:p>
          <a:p>
            <a:r>
              <a:rPr lang="en-US" sz="3200" dirty="0"/>
              <a:t>Referenced in slide 15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540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69716-3165-AF42-83B8-97BF3F19A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Verilog Netlist Parser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5342A-3CB6-4445-B5B4-A97C9DB052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00547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Class </a:t>
            </a:r>
            <a:r>
              <a:rPr lang="en-US" dirty="0" err="1"/>
              <a:t>VNetParser</a:t>
            </a:r>
            <a:endParaRPr lang="en-US" dirty="0"/>
          </a:p>
          <a:p>
            <a:r>
              <a:rPr lang="en-US" dirty="0"/>
              <a:t>Parses file line by line</a:t>
            </a:r>
          </a:p>
          <a:p>
            <a:r>
              <a:rPr lang="en-US" dirty="0"/>
              <a:t>Stores all declared pins in list named </a:t>
            </a:r>
            <a:r>
              <a:rPr lang="en-US" b="1" i="1" dirty="0"/>
              <a:t>pins</a:t>
            </a:r>
          </a:p>
          <a:p>
            <a:r>
              <a:rPr lang="en-US" dirty="0"/>
              <a:t>Stores all declared wires in list named </a:t>
            </a:r>
            <a:r>
              <a:rPr lang="en-US" b="1" i="1" dirty="0" err="1"/>
              <a:t>declared_wires</a:t>
            </a:r>
            <a:endParaRPr lang="en-US" b="1" i="1" dirty="0"/>
          </a:p>
          <a:p>
            <a:pPr lvl="1"/>
            <a:r>
              <a:rPr lang="en-US" dirty="0"/>
              <a:t>Stored their values in list named </a:t>
            </a:r>
            <a:r>
              <a:rPr lang="en-US" b="1" i="0" dirty="0" err="1"/>
              <a:t>values_of_undeclared_wires</a:t>
            </a:r>
            <a:endParaRPr lang="en-US" b="1" i="0" dirty="0"/>
          </a:p>
          <a:p>
            <a:r>
              <a:rPr lang="en-US" dirty="0"/>
              <a:t>Stores all other wires in list named </a:t>
            </a:r>
            <a:r>
              <a:rPr lang="en-US" b="1" i="1" dirty="0" err="1"/>
              <a:t>undeclared_wires</a:t>
            </a:r>
            <a:endParaRPr lang="en-US" b="1" i="1" dirty="0"/>
          </a:p>
          <a:p>
            <a:r>
              <a:rPr lang="en-US" dirty="0"/>
              <a:t>Stores all cells in file in a list named </a:t>
            </a:r>
            <a:r>
              <a:rPr lang="en-US" b="1" i="1" dirty="0" err="1"/>
              <a:t>cell_name</a:t>
            </a:r>
            <a:endParaRPr lang="en-US" b="1" i="1" dirty="0"/>
          </a:p>
          <a:p>
            <a:pPr lvl="1"/>
            <a:r>
              <a:rPr lang="en-US" dirty="0"/>
              <a:t>It is in same order as their occurrences in file</a:t>
            </a:r>
          </a:p>
          <a:p>
            <a:r>
              <a:rPr lang="en-US" dirty="0"/>
              <a:t>Stores all names of each called cell in file in a list named </a:t>
            </a:r>
            <a:r>
              <a:rPr lang="en-US" b="1" i="1" dirty="0" err="1"/>
              <a:t>called_cell_name</a:t>
            </a:r>
            <a:endParaRPr lang="en-US" b="1" i="1" dirty="0"/>
          </a:p>
          <a:p>
            <a:pPr lvl="1"/>
            <a:r>
              <a:rPr lang="en-US" dirty="0"/>
              <a:t>It is in same order as their occurrences in file</a:t>
            </a:r>
          </a:p>
          <a:p>
            <a:r>
              <a:rPr lang="en-US" dirty="0"/>
              <a:t>Stores each cell’s pins/wires used in a 2D list named </a:t>
            </a:r>
            <a:r>
              <a:rPr lang="en-US" b="1" i="1" dirty="0" err="1"/>
              <a:t>called_pins</a:t>
            </a:r>
            <a:endParaRPr lang="en-US" b="1" i="1" dirty="0"/>
          </a:p>
          <a:p>
            <a:pPr lvl="1"/>
            <a:r>
              <a:rPr lang="en-US" dirty="0"/>
              <a:t>It is in same order as their occurrences in file</a:t>
            </a:r>
          </a:p>
          <a:p>
            <a:r>
              <a:rPr lang="en-US" dirty="0"/>
              <a:t>Stores all nets in file in a list named ﻿</a:t>
            </a:r>
            <a:r>
              <a:rPr lang="en-US" b="1" i="1" dirty="0" err="1"/>
              <a:t>pins_wires_all_nets</a:t>
            </a:r>
            <a:endParaRPr lang="en-US" b="1" i="1" dirty="0"/>
          </a:p>
          <a:p>
            <a:pPr marL="530352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668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15531-FD98-7A4E-85F0-18C3D6090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Pins File Parser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464A2-D9C8-E143-9B89-DA9724144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 err="1"/>
              <a:t>PinsParser</a:t>
            </a:r>
            <a:endParaRPr lang="en-US" dirty="0"/>
          </a:p>
          <a:p>
            <a:r>
              <a:rPr lang="en-US" dirty="0"/>
              <a:t>Parses file line by line</a:t>
            </a:r>
          </a:p>
          <a:p>
            <a:r>
              <a:rPr lang="en-US" dirty="0"/>
              <a:t>Stores all pin names in list named </a:t>
            </a:r>
            <a:r>
              <a:rPr lang="en-US" b="1" i="1" dirty="0"/>
              <a:t>pins</a:t>
            </a:r>
          </a:p>
          <a:p>
            <a:r>
              <a:rPr lang="en-US" dirty="0"/>
              <a:t>Stores each pin’s side it is in, list named </a:t>
            </a:r>
            <a:r>
              <a:rPr lang="en-US" b="1" i="1" dirty="0"/>
              <a:t>side</a:t>
            </a:r>
          </a:p>
          <a:p>
            <a:r>
              <a:rPr lang="en-US" dirty="0"/>
              <a:t>Stores each pin’s metal layer it is put on in list named </a:t>
            </a:r>
            <a:r>
              <a:rPr lang="en-US" b="1" i="1" dirty="0" err="1"/>
              <a:t>metal_layer</a:t>
            </a:r>
            <a:endParaRPr lang="en-US" b="1" i="1" dirty="0"/>
          </a:p>
          <a:p>
            <a:r>
              <a:rPr lang="en-US" dirty="0"/>
              <a:t>All these lists are in same order, so each index has information for the same pin in all over the lists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579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4A108-F5C8-7C43-9518-611E9989C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(Generating DEF File)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A74A6-FAB4-5B48-B7C3-6A7E6E669F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main is divided into </a:t>
            </a:r>
            <a:r>
              <a:rPr lang="en-US" b="1" i="1" dirty="0"/>
              <a:t>SIX</a:t>
            </a:r>
            <a:r>
              <a:rPr lang="en-US" dirty="0"/>
              <a:t> main parts</a:t>
            </a:r>
          </a:p>
          <a:p>
            <a:r>
              <a:rPr lang="en-US" dirty="0"/>
              <a:t>First part: header</a:t>
            </a:r>
          </a:p>
          <a:p>
            <a:r>
              <a:rPr lang="en-US" dirty="0"/>
              <a:t>Second part: DIEAREA</a:t>
            </a:r>
          </a:p>
          <a:p>
            <a:r>
              <a:rPr lang="en-US" dirty="0"/>
              <a:t>Third part: TRACKS</a:t>
            </a:r>
          </a:p>
          <a:p>
            <a:r>
              <a:rPr lang="en-US" dirty="0"/>
              <a:t>Fourth part: COMPONENTS</a:t>
            </a:r>
          </a:p>
          <a:p>
            <a:r>
              <a:rPr lang="en-US" dirty="0"/>
              <a:t>Fifth part: PINS</a:t>
            </a:r>
          </a:p>
          <a:p>
            <a:r>
              <a:rPr lang="en-US" dirty="0"/>
              <a:t>Sixth part: NETS</a:t>
            </a:r>
          </a:p>
          <a:p>
            <a:r>
              <a:rPr lang="en-US" dirty="0"/>
              <a:t>Each part is explained in the following slides</a:t>
            </a:r>
          </a:p>
        </p:txBody>
      </p:sp>
    </p:spTree>
    <p:extLst>
      <p:ext uri="{BB962C8B-B14F-4D97-AF65-F5344CB8AC3E}">
        <p14:creationId xmlns:p14="http://schemas.microsoft.com/office/powerpoint/2010/main" val="3851084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B0BC6-B5A2-2D43-B8EB-42A49993E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B8FE9-7449-8E40-92C6-63F38F91F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header is known to be somehow static so most of it is common between all DEF files</a:t>
            </a:r>
          </a:p>
          <a:p>
            <a:r>
              <a:rPr lang="en-US" dirty="0"/>
              <a:t>The only different thing would be:</a:t>
            </a:r>
          </a:p>
          <a:p>
            <a:pPr lvl="1"/>
            <a:r>
              <a:rPr lang="en-US" dirty="0"/>
              <a:t>DESIGN name</a:t>
            </a:r>
          </a:p>
          <a:p>
            <a:pPr lvl="1"/>
            <a:r>
              <a:rPr lang="en-US" dirty="0"/>
              <a:t>UNITS DISTANCE MICRONS number</a:t>
            </a:r>
          </a:p>
          <a:p>
            <a:r>
              <a:rPr lang="en-US" dirty="0"/>
              <a:t>The rest were as follows:</a:t>
            </a:r>
          </a:p>
          <a:p>
            <a:pPr lvl="1"/>
            <a:r>
              <a:rPr lang="en-US" dirty="0"/>
              <a:t>VERSION 5.6 </a:t>
            </a:r>
          </a:p>
          <a:p>
            <a:pPr lvl="1"/>
            <a:r>
              <a:rPr lang="en-US" dirty="0"/>
              <a:t>NAMESCASESENSITIVE ON </a:t>
            </a:r>
          </a:p>
          <a:p>
            <a:pPr lvl="1"/>
            <a:r>
              <a:rPr lang="en-US" dirty="0"/>
              <a:t>DIVIDERCHAR "/" </a:t>
            </a:r>
          </a:p>
          <a:p>
            <a:pPr lvl="1"/>
            <a:r>
              <a:rPr lang="en-US" dirty="0"/>
              <a:t>BUSBITCHARS "&lt;&gt;" </a:t>
            </a:r>
          </a:p>
          <a:p>
            <a:pPr marL="530352" lvl="1" indent="0">
              <a:buNone/>
            </a:pPr>
            <a:endParaRPr lang="en-US" dirty="0"/>
          </a:p>
          <a:p>
            <a:pPr marL="530352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208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77ED5-249B-3743-88A8-3D790C549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19269"/>
            <a:ext cx="9601200" cy="1485900"/>
          </a:xfrm>
        </p:spPr>
        <p:txBody>
          <a:bodyPr/>
          <a:lstStyle/>
          <a:p>
            <a:r>
              <a:rPr lang="en-US" dirty="0"/>
              <a:t>DIEAREA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96594B-AB11-174B-B115-97BC9CEE528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04461" y="755374"/>
                <a:ext cx="11141765" cy="610262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In order to get the indices of the DIEAREA, I had to calculate the core area first.</a:t>
                </a:r>
              </a:p>
              <a:p>
                <a:r>
                  <a:rPr lang="en-US" dirty="0"/>
                  <a:t>Getting the width and height was as follows: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𝑐𝑜𝑟𝑒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𝑎𝑟𝑒𝑎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𝑡𝑜𝑡𝑎𝑙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𝑐𝑒𝑙𝑙𝑠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𝑎𝑟𝑒𝑎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𝑢𝑡𝑖𝑙𝑖𝑧𝑎𝑡𝑖𝑜𝑛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h𝑒𝑖𝑔𝑡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𝑤𝑖𝑑𝑡h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>
                            <a:latin typeface="Cambria Math" panose="02040503050406030204" pitchFamily="18" charset="0"/>
                          </a:rPr>
                          <m:t>𝑡𝑜𝑡𝑎𝑙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𝑐𝑒𝑙𝑙𝑠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𝑎𝑟𝑒𝑎</m:t>
                        </m:r>
                      </m:num>
                      <m:den>
                        <m:r>
                          <a:rPr lang="en-US">
                            <a:latin typeface="Cambria Math" panose="02040503050406030204" pitchFamily="18" charset="0"/>
                          </a:rPr>
                          <m:t>𝑢𝑡𝑖𝑙𝑖𝑧𝑎𝑡𝑖𝑜𝑛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𝑎𝑠𝑝𝑒𝑐𝑡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𝑟𝑎𝑡𝑖𝑜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𝑤𝑖𝑑𝑡h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𝑤𝑖𝑑𝑡h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>
                            <a:latin typeface="Cambria Math" panose="02040503050406030204" pitchFamily="18" charset="0"/>
                          </a:rPr>
                          <m:t>𝑡𝑜𝑡𝑎𝑙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𝑐𝑒𝑙𝑙𝑠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𝑎𝑟𝑒𝑎</m:t>
                        </m:r>
                      </m:num>
                      <m:den>
                        <m:r>
                          <a:rPr lang="en-US">
                            <a:latin typeface="Cambria Math" panose="02040503050406030204" pitchFamily="18" charset="0"/>
                          </a:rPr>
                          <m:t>𝑢𝑡𝑖𝑙𝑖𝑧𝑎𝑡𝑖𝑜𝑛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𝑤𝑖𝑑𝑡h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>
                            <a:latin typeface="Cambria Math" panose="02040503050406030204" pitchFamily="18" charset="0"/>
                          </a:rPr>
                          <m:t>𝑡𝑜𝑡𝑎𝑙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𝑐𝑒𝑙𝑙𝑠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𝑎𝑟𝑒𝑎</m:t>
                        </m:r>
                      </m:num>
                      <m:den>
                        <m:r>
                          <a:rPr lang="en-US">
                            <a:latin typeface="Cambria Math" panose="02040503050406030204" pitchFamily="18" charset="0"/>
                          </a:rPr>
                          <m:t>𝑢𝑡𝑖𝑙𝑖𝑧𝑎𝑡𝑖𝑜𝑛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𝑎𝑠𝑝𝑒𝑐𝑡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𝑟𝑎𝑡𝑖𝑜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𝑤𝑖𝑑𝑡h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𝑡𝑜𝑡𝑎𝑙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𝑐𝑒𝑙𝑙𝑠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𝑎𝑟𝑒𝑎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𝑢𝑡𝑖𝑙𝑖𝑧𝑎𝑡𝑖𝑜𝑛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𝑎𝑠𝑝𝑒𝑐𝑡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𝑟𝑎𝑡𝑖𝑜</m:t>
                            </m:r>
                          </m:den>
                        </m:f>
                      </m:e>
                    </m:ra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h𝑒𝑖𝑔h𝑡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𝑤𝑒𝑖𝑔h𝑡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𝑎𝑠𝑝𝑒𝑐𝑡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𝑟𝑎𝑡𝑖𝑜</m:t>
                    </m:r>
                  </m:oMath>
                </a14:m>
                <a:endParaRPr lang="en-US" dirty="0"/>
              </a:p>
              <a:p>
                <a:r>
                  <a:rPr lang="en-US" dirty="0"/>
                  <a:t>Hence,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𝑐𝑜𝑟𝑒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𝑎𝑟𝑒𝑎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𝑤𝑖𝑑𝑡h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h𝑒𝑖𝑔h𝑡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After getting the core area, I assumed that the DIEAREA will start from (-480 -400) and that the core area will be put after a factor of 560 added to the x and 500 to the y</a:t>
                </a:r>
              </a:p>
              <a:p>
                <a:r>
                  <a:rPr lang="en-US" dirty="0"/>
                  <a:t>So the last indices of the DIEAREA will be:</a:t>
                </a:r>
              </a:p>
              <a:p>
                <a:pPr lvl="1"/>
                <a:r>
                  <a:rPr lang="en-US" dirty="0"/>
                  <a:t>x: -480 + 560 + width + 560</a:t>
                </a:r>
              </a:p>
              <a:p>
                <a:pPr lvl="1"/>
                <a:r>
                  <a:rPr lang="en-US" dirty="0"/>
                  <a:t>y: -400 + 500 + height + 500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marL="530352" lvl="1" indent="0">
                  <a:buNone/>
                </a:pPr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96594B-AB11-174B-B115-97BC9CEE52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04461" y="755374"/>
                <a:ext cx="11141765" cy="6102626"/>
              </a:xfrm>
              <a:blipFill>
                <a:blip r:embed="rId2"/>
                <a:stretch>
                  <a:fillRect l="-455" t="-1037" b="-4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6192063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96</TotalTime>
  <Words>904</Words>
  <Application>Microsoft Macintosh PowerPoint</Application>
  <PresentationFormat>Widescreen</PresentationFormat>
  <Paragraphs>135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Cambria Math</vt:lpstr>
      <vt:lpstr>Franklin Gothic Book</vt:lpstr>
      <vt:lpstr>Crop</vt:lpstr>
      <vt:lpstr>Verilog to def</vt:lpstr>
      <vt:lpstr>Main file to be run is named mini_project.py</vt:lpstr>
      <vt:lpstr>Inputs</vt:lpstr>
      <vt:lpstr>LEF Parser</vt:lpstr>
      <vt:lpstr>Verilog Netlist Parser</vt:lpstr>
      <vt:lpstr>Pins File Parser</vt:lpstr>
      <vt:lpstr>Main (Generating DEF File)</vt:lpstr>
      <vt:lpstr>Header</vt:lpstr>
      <vt:lpstr>DIEAREA</vt:lpstr>
      <vt:lpstr>TRACKS</vt:lpstr>
      <vt:lpstr>COMPONENTS</vt:lpstr>
      <vt:lpstr>PINS</vt:lpstr>
      <vt:lpstr>PINS contd.</vt:lpstr>
      <vt:lpstr>NETS</vt:lpstr>
      <vt:lpstr>Test Cases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Verilog to def</dc:title>
  <dc:creator>Maram Abbas</dc:creator>
  <cp:lastModifiedBy>Maram Abbas</cp:lastModifiedBy>
  <cp:revision>28</cp:revision>
  <dcterms:created xsi:type="dcterms:W3CDTF">2019-11-11T16:51:02Z</dcterms:created>
  <dcterms:modified xsi:type="dcterms:W3CDTF">2019-11-12T13:14:24Z</dcterms:modified>
</cp:coreProperties>
</file>