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4C4D133-BBE3-4AA1-9616-9176B352617A}">
  <a:tblStyle styleId="{C4C4D133-BBE3-4AA1-9616-9176B35261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b54842e8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b54842e8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b54842e8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b54842e8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b54842e8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b54842e8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b54842e8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b54842e8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b54842e8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b54842e8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b54842e8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b54842e8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b54842e8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b54842e8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7278b392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7278b392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54842e8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b54842e8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b54842e8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b54842e8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7278b3928c_0_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7278b3928c_0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733407028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733407028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73340702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73340702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733407028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733407028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b54842e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b54842e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4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Flight Arrival Delay Prediction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Maram Elsayed and Madhu Selvaraj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575" y="3651150"/>
            <a:ext cx="6292184" cy="11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38" y="804525"/>
            <a:ext cx="8893125" cy="353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08575"/>
            <a:ext cx="8991600" cy="4726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2: Modifications</a:t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729450" y="2078875"/>
            <a:ext cx="4566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Implementing my own preprocessing procedure due to lack of it in paper.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Instead of 9 features, they’re 18 ( 9 attributes mentioned in the paper and an extra 9).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Instead of using proposed 500 trees for RF, only 10 were used.</a:t>
            </a:r>
            <a:endParaRPr/>
          </a:p>
        </p:txBody>
      </p:sp>
      <p:graphicFrame>
        <p:nvGraphicFramePr>
          <p:cNvPr id="169" name="Google Shape;169;p24"/>
          <p:cNvGraphicFramePr/>
          <p:nvPr/>
        </p:nvGraphicFramePr>
        <p:xfrm>
          <a:off x="5488200" y="181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{C4C4D133-BBE3-4AA1-9616-9176B352617A}</a:tableStyleId>
              </a:tblPr>
              <a:tblGrid>
                <a:gridCol w="1596275"/>
                <a:gridCol w="1589500"/>
              </a:tblGrid>
              <a:tr h="2667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Features (variables)</a:t>
                      </a:r>
                      <a:endParaRPr b="1" sz="7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solidFill>
                      <a:srgbClr val="D5D5D5"/>
                    </a:solidFill>
                  </a:tcPr>
                </a:tc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DAY_OF_WEEK</a:t>
                      </a:r>
                      <a:endParaRPr sz="7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SCHEDULED_ELAPSED_TIME</a:t>
                      </a:r>
                      <a:endParaRPr sz="7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AIRLINE</a:t>
                      </a:r>
                      <a:endParaRPr sz="7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ELAPSED_TIME</a:t>
                      </a:r>
                      <a:endParaRPr sz="7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ORIGIN</a:t>
                      </a:r>
                      <a:endParaRPr sz="7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AIR_TIME</a:t>
                      </a:r>
                      <a:endParaRPr sz="7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DEST</a:t>
                      </a:r>
                      <a:endParaRPr sz="7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DISTANCE</a:t>
                      </a:r>
                      <a:endParaRPr sz="7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DEP_DELAY</a:t>
                      </a:r>
                      <a:endParaRPr sz="7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CARRIER_DELAY</a:t>
                      </a:r>
                      <a:endParaRPr sz="7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TAXI_OUT</a:t>
                      </a:r>
                      <a:endParaRPr sz="7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WEATHER_DELAY</a:t>
                      </a:r>
                      <a:endParaRPr sz="7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TAXI_IN</a:t>
                      </a:r>
                      <a:endParaRPr sz="7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NAS_DELAY</a:t>
                      </a:r>
                      <a:endParaRPr sz="7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ARR_DELAY</a:t>
                      </a:r>
                      <a:endParaRPr sz="7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SECURITY_DELAY</a:t>
                      </a:r>
                      <a:endParaRPr sz="7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DIVERTED</a:t>
                      </a:r>
                      <a:endParaRPr sz="7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LATE_AIRCRAFT_DELAY</a:t>
                      </a:r>
                      <a:endParaRPr sz="7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2" y="558425"/>
            <a:ext cx="933499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Paper2: Results and Comparison</a:t>
            </a:r>
            <a:endParaRPr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729450" y="2078875"/>
            <a:ext cx="36012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R-squared Score: Subtracting the Sum of Squared Regression over the Total Sum of Squares from one.  (Ideal is 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Mean Absolute Error: S</a:t>
            </a:r>
            <a:r>
              <a:rPr lang="en"/>
              <a:t>ubtracting the actual response value from the predicted value for all the observations and calculating the mean for all absolute values of them, (Ideal is 0)</a:t>
            </a:r>
            <a:endParaRPr/>
          </a:p>
        </p:txBody>
      </p:sp>
      <p:graphicFrame>
        <p:nvGraphicFramePr>
          <p:cNvPr id="177" name="Google Shape;177;p25"/>
          <p:cNvGraphicFramePr/>
          <p:nvPr/>
        </p:nvGraphicFramePr>
        <p:xfrm>
          <a:off x="4572000" y="207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{C4C4D133-BBE3-4AA1-9616-9176B352617A}</a:tableStyleId>
              </a:tblPr>
              <a:tblGrid>
                <a:gridCol w="1290600"/>
                <a:gridCol w="1397725"/>
                <a:gridCol w="17044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Approach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R-squared Score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Mean Absolute Error (or RMSE in paper) 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(minutes)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5D5D5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MLR (Paper)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21.2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DT (Paper)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~0.80 ( for 12 splits)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26.5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RF(Paper)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12.5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MLR (Modification)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0.9999999995788214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2.2018607992789854e-06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DT (Modification)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0.9979946574458742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0.48023635338022747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 (Modification)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0.9989853044854837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0.3347003366468358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885" y="3688775"/>
            <a:ext cx="2312338" cy="535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9" name="Google Shape;17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8922" y="4358775"/>
            <a:ext cx="1642258" cy="535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0" name="Google Shape;180;p25"/>
          <p:cNvPicPr preferRelativeResize="0"/>
          <p:nvPr/>
        </p:nvPicPr>
        <p:blipFill rotWithShape="1">
          <a:blip r:embed="rId5">
            <a:alphaModFix/>
          </a:blip>
          <a:srcRect b="31773" l="2506" r="48447" t="34579"/>
          <a:stretch/>
        </p:blipFill>
        <p:spPr>
          <a:xfrm>
            <a:off x="653250" y="680350"/>
            <a:ext cx="1116935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150" y="76200"/>
            <a:ext cx="6307697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0950" y="76200"/>
            <a:ext cx="5182108" cy="49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525" y="76200"/>
            <a:ext cx="7198959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Scope and Objectives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819275" y="2043450"/>
            <a:ext cx="3672300" cy="23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What are the consequences of flight delays?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</a:t>
            </a:r>
            <a:r>
              <a:rPr lang="en" sz="1500"/>
              <a:t>ncreased operating costs for airlines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Decreased passenger welfare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Greater fuel consumption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Increased emissions </a:t>
            </a:r>
            <a:endParaRPr sz="1500"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060025" y="1233225"/>
            <a:ext cx="700800" cy="70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4572000" y="2043450"/>
            <a:ext cx="3972000" cy="15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Objectives </a:t>
            </a:r>
            <a:r>
              <a:rPr lang="en" sz="1500"/>
              <a:t>of our Project: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Studying and understanding two research papers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Extracting methods proposed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Making modifications to the process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Compare Results overall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“Airline On-Time Performance Data” </a:t>
            </a:r>
            <a:r>
              <a:rPr lang="en"/>
              <a:t>extracted from the Bureau of Transportation Statistics.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</a:t>
            </a:r>
            <a:r>
              <a:rPr lang="en"/>
              <a:t>cheduled and actual departure and arrival times reported by certified U.S. air carriers.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Extracted only for the years 2015 and 2016.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following table lists all the attributes utilised.</a:t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650" y="716900"/>
            <a:ext cx="2434125" cy="243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0734" y="3271975"/>
            <a:ext cx="2683941" cy="171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0964" y="1318646"/>
            <a:ext cx="946181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oogle Shape;110;p16"/>
          <p:cNvGraphicFramePr/>
          <p:nvPr/>
        </p:nvGraphicFramePr>
        <p:xfrm>
          <a:off x="1211325" y="1381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{C4C4D133-BBE3-4AA1-9616-9176B352617A}</a:tableStyleId>
              </a:tblPr>
              <a:tblGrid>
                <a:gridCol w="3360675"/>
                <a:gridCol w="3360675"/>
              </a:tblGrid>
              <a:tr h="1361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Feature</a:t>
                      </a:r>
                      <a:endParaRPr b="1" sz="7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 hMerge="1"/>
              </a:tr>
              <a:tr h="20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YEAR</a:t>
                      </a:r>
                      <a:endParaRPr sz="7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TAXI_IN</a:t>
                      </a:r>
                      <a:endParaRPr sz="7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QUARTER</a:t>
                      </a:r>
                      <a:endParaRPr sz="7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CRS_ARR_TIME</a:t>
                      </a:r>
                      <a:endParaRPr sz="7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MONTH</a:t>
                      </a:r>
                      <a:endParaRPr sz="7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ARR_TIME</a:t>
                      </a:r>
                      <a:endParaRPr sz="7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DAY_OF_MONTH</a:t>
                      </a:r>
                      <a:endParaRPr sz="7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ARR_DELAY</a:t>
                      </a:r>
                      <a:endParaRPr sz="7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DAY_OF_WEEK</a:t>
                      </a:r>
                      <a:endParaRPr sz="7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ARR_DELAY_NEW</a:t>
                      </a:r>
                      <a:endParaRPr sz="7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OP_UNIQUE_CARRIER</a:t>
                      </a:r>
                      <a:endParaRPr sz="7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ARR_DEL15</a:t>
                      </a:r>
                      <a:endParaRPr sz="7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OP_CARRIER_AIRLINE_ID</a:t>
                      </a:r>
                      <a:endParaRPr sz="7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CANCELLED</a:t>
                      </a:r>
                      <a:endParaRPr sz="7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TAIL_NUM</a:t>
                      </a:r>
                      <a:endParaRPr sz="7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CANCELLATION_CODE</a:t>
                      </a:r>
                      <a:endParaRPr sz="7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OP_CARRIER_FL_NUM</a:t>
                      </a:r>
                      <a:endParaRPr sz="7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DIVERTED</a:t>
                      </a:r>
                      <a:endParaRPr sz="7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ORIGIN</a:t>
                      </a:r>
                      <a:endParaRPr sz="7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CRS_ELAPSED_TIME</a:t>
                      </a:r>
                      <a:endParaRPr sz="7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ORIGIN_WAC</a:t>
                      </a:r>
                      <a:endParaRPr sz="7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ACTUAL_ELAPSED_TIME</a:t>
                      </a:r>
                      <a:endParaRPr sz="7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DEST</a:t>
                      </a:r>
                      <a:endParaRPr sz="7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AIR_TIME</a:t>
                      </a:r>
                      <a:endParaRPr sz="7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DEST_WAC</a:t>
                      </a:r>
                      <a:endParaRPr sz="7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DISTANCE</a:t>
                      </a:r>
                      <a:endParaRPr sz="7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CRS_DEP_TIME</a:t>
                      </a:r>
                      <a:endParaRPr sz="7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CARRIER_DELAY</a:t>
                      </a:r>
                      <a:endParaRPr sz="7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DEP_TIME</a:t>
                      </a:r>
                      <a:endParaRPr sz="7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WEATHER_DELAY</a:t>
                      </a:r>
                      <a:endParaRPr sz="7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DEP_DELAY</a:t>
                      </a:r>
                      <a:endParaRPr sz="7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NAS_DELAY</a:t>
                      </a:r>
                      <a:endParaRPr sz="7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DEP_DELAY_NEW</a:t>
                      </a:r>
                      <a:endParaRPr sz="7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SECURITY_DELAY</a:t>
                      </a:r>
                      <a:endParaRPr sz="7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DEP_DEL15</a:t>
                      </a:r>
                      <a:endParaRPr sz="7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LATE_AIRCRAFT_DELAY</a:t>
                      </a:r>
                      <a:endParaRPr sz="7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TAXI_OUT</a:t>
                      </a:r>
                      <a:endParaRPr sz="75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1: 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450" y="2078875"/>
            <a:ext cx="3249300" cy="19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/>
              <a:t>January 2015</a:t>
            </a:r>
            <a:r>
              <a:rPr lang="en"/>
              <a:t> to </a:t>
            </a:r>
            <a:r>
              <a:rPr b="1" lang="en"/>
              <a:t>December 2016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Focused on </a:t>
            </a:r>
            <a:r>
              <a:rPr b="1" lang="en"/>
              <a:t>American Airlines </a:t>
            </a:r>
            <a:r>
              <a:rPr lang="en"/>
              <a:t>flights between </a:t>
            </a:r>
            <a:r>
              <a:rPr b="1" lang="en"/>
              <a:t>5 </a:t>
            </a:r>
            <a:r>
              <a:rPr lang="en"/>
              <a:t>airports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Used </a:t>
            </a:r>
            <a:r>
              <a:rPr b="1" lang="en"/>
              <a:t>Gradient Boosting Classifier</a:t>
            </a:r>
            <a:r>
              <a:rPr lang="en"/>
              <a:t> that was tuned with </a:t>
            </a:r>
            <a:r>
              <a:rPr b="1" lang="en"/>
              <a:t>Grid Search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600" y="1799225"/>
            <a:ext cx="4010025" cy="2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4995275" y="3885200"/>
            <a:ext cx="39528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Label</a:t>
            </a:r>
            <a:r>
              <a:rPr lang="en" sz="1200"/>
              <a:t>: Arr_Del_15 (1 = arrival delay, 0 = no delay)</a:t>
            </a:r>
            <a:endParaRPr sz="1200"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400" y="722250"/>
            <a:ext cx="1278055" cy="4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1: Modification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729450" y="2008725"/>
            <a:ext cx="4947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used </a:t>
            </a:r>
            <a:r>
              <a:rPr b="1" lang="en"/>
              <a:t>Grid Search</a:t>
            </a:r>
            <a:r>
              <a:rPr lang="en"/>
              <a:t> to obtain </a:t>
            </a:r>
            <a:r>
              <a:rPr lang="en"/>
              <a:t>optimal</a:t>
            </a:r>
            <a:r>
              <a:rPr lang="en"/>
              <a:t> hyperparameters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Result</a:t>
            </a:r>
            <a:r>
              <a:rPr b="1" lang="en"/>
              <a:t>: n_estimators= 400, max_depth = 5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275" y="2679875"/>
            <a:ext cx="3837400" cy="223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5803800" y="2462975"/>
            <a:ext cx="31080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Modified to use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Random Search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instead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Much faster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Allows for larger range of parameters to be tested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Result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n_estimators = 650, max_depth = 7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4708450" y="3171700"/>
            <a:ext cx="10527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48118" y="823550"/>
            <a:ext cx="1052700" cy="3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1: </a:t>
            </a:r>
            <a:r>
              <a:rPr lang="en"/>
              <a:t>Reimplementation </a:t>
            </a:r>
            <a:r>
              <a:rPr lang="en"/>
              <a:t>Results</a:t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100" y="1853538"/>
            <a:ext cx="6851776" cy="130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3979" y="3322925"/>
            <a:ext cx="5436023" cy="174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 rotWithShape="1">
          <a:blip r:embed="rId5">
            <a:alphaModFix/>
          </a:blip>
          <a:srcRect b="0" l="0" r="53635" t="78993"/>
          <a:stretch/>
        </p:blipFill>
        <p:spPr>
          <a:xfrm>
            <a:off x="715325" y="581875"/>
            <a:ext cx="970686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1: Modification Results</a:t>
            </a:r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525" y="2277699"/>
            <a:ext cx="7781898" cy="186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 rotWithShape="1">
          <a:blip r:embed="rId4">
            <a:alphaModFix/>
          </a:blip>
          <a:srcRect b="76410" l="0" r="0" t="0"/>
          <a:stretch/>
        </p:blipFill>
        <p:spPr>
          <a:xfrm>
            <a:off x="574325" y="909775"/>
            <a:ext cx="1210600" cy="28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2 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729450" y="2078875"/>
            <a:ext cx="3381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January 2016 </a:t>
            </a:r>
            <a:r>
              <a:rPr lang="en" sz="1400"/>
              <a:t>to </a:t>
            </a:r>
            <a:r>
              <a:rPr b="1" lang="en" sz="1400"/>
              <a:t>December 2016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Three mainly proposed methods: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Multiple (Linear) Regression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Decision Tree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Random Forest</a:t>
            </a:r>
            <a:endParaRPr b="1" sz="1400"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908" y="1318650"/>
            <a:ext cx="4025966" cy="30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951" y="769125"/>
            <a:ext cx="1198476" cy="3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