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embeddedFontLst>
    <p:embeddedFont>
      <p:font typeface="Garamond" panose="02020404030301010803" pitchFamily="18" charset="0"/>
      <p:regular r:id="rId48"/>
      <p:bold r:id="rId49"/>
      <p:italic r:id="rId50"/>
    </p:embeddedFont>
    <p:embeddedFont>
      <p:font typeface="Calibri" panose="020F050202020403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6F3A0C-4F80-4146-9B96-E5F3E057D58B}">
  <a:tblStyle styleId="{506F3A0C-4F80-4146-9B96-E5F3E057D58B}" styleName="Table_0">
    <a:wholeTbl>
      <a:tcTxStyle b="off" i="off">
        <a:font>
          <a:latin typeface="Arial"/>
          <a:ea typeface="Arial"/>
          <a:cs typeface="Arial"/>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AE95B1FA-6CF0-43CD-B42E-FA45304F2EFF}"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55" autoAdjust="0"/>
  </p:normalViewPr>
  <p:slideViewPr>
    <p:cSldViewPr snapToGrid="0">
      <p:cViewPr varScale="1">
        <p:scale>
          <a:sx n="64" d="100"/>
          <a:sy n="64" d="100"/>
        </p:scale>
        <p:origin x="180" y="72"/>
      </p:cViewPr>
      <p:guideLst>
        <p:guide orient="horz" pos="2160"/>
        <p:guide pos="3840"/>
      </p:guideLst>
    </p:cSldViewPr>
  </p:slideViewPr>
  <p:outlineViewPr>
    <p:cViewPr>
      <p:scale>
        <a:sx n="33" d="100"/>
        <a:sy n="33" d="100"/>
      </p:scale>
      <p:origin x="0" y="-19764"/>
    </p:cViewPr>
  </p:outlineViewPr>
  <p:notesTextViewPr>
    <p:cViewPr>
      <p:scale>
        <a:sx n="1" d="1"/>
        <a:sy n="1" d="1"/>
      </p:scale>
      <p:origin x="0" y="0"/>
    </p:cViewPr>
  </p:notesTextViewPr>
  <p:sorterViewPr>
    <p:cViewPr>
      <p:scale>
        <a:sx n="100" d="100"/>
        <a:sy n="100" d="100"/>
      </p:scale>
      <p:origin x="0" y="-23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29600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10</a:t>
            </a:fld>
            <a:endParaRPr sz="800">
              <a:solidFill>
                <a:schemeClr val="dk1"/>
              </a:solidFill>
              <a:latin typeface="Arial"/>
              <a:ea typeface="Arial"/>
              <a:cs typeface="Arial"/>
              <a:sym typeface="Arial"/>
            </a:endParaRPr>
          </a:p>
        </p:txBody>
      </p:sp>
      <p:sp>
        <p:nvSpPr>
          <p:cNvPr id="361" name="Google Shape;3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12713" lvl="0" indent="-112713" algn="l" rtl="0">
              <a:lnSpc>
                <a:spcPct val="80000"/>
              </a:lnSpc>
              <a:spcBef>
                <a:spcPts val="0"/>
              </a:spcBef>
              <a:spcAft>
                <a:spcPts val="0"/>
              </a:spcAft>
              <a:buNone/>
            </a:pPr>
            <a:r>
              <a:rPr lang="fr-FR">
                <a:solidFill>
                  <a:srgbClr val="000000"/>
                </a:solidFill>
                <a:latin typeface="Arial"/>
                <a:ea typeface="Arial"/>
                <a:cs typeface="Arial"/>
                <a:sym typeface="Arial"/>
              </a:rPr>
              <a:t>Section 4.3.1.4</a:t>
            </a:r>
            <a:endParaRPr/>
          </a:p>
        </p:txBody>
      </p:sp>
    </p:spTree>
    <p:extLst>
      <p:ext uri="{BB962C8B-B14F-4D97-AF65-F5344CB8AC3E}">
        <p14:creationId xmlns:p14="http://schemas.microsoft.com/office/powerpoint/2010/main" val="77398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11</a:t>
            </a:fld>
            <a:endParaRPr sz="800">
              <a:solidFill>
                <a:schemeClr val="dk1"/>
              </a:solidFill>
              <a:latin typeface="Arial"/>
              <a:ea typeface="Arial"/>
              <a:cs typeface="Arial"/>
              <a:sym typeface="Arial"/>
            </a:endParaRPr>
          </a:p>
        </p:txBody>
      </p:sp>
      <p:sp>
        <p:nvSpPr>
          <p:cNvPr id="372" name="Google Shape;37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12713" lvl="0" indent="-112713" algn="l" rtl="0">
              <a:lnSpc>
                <a:spcPct val="80000"/>
              </a:lnSpc>
              <a:spcBef>
                <a:spcPts val="0"/>
              </a:spcBef>
              <a:spcAft>
                <a:spcPts val="0"/>
              </a:spcAft>
              <a:buNone/>
            </a:pPr>
            <a:r>
              <a:rPr lang="fr-FR">
                <a:solidFill>
                  <a:srgbClr val="000000"/>
                </a:solidFill>
                <a:latin typeface="Arial"/>
                <a:ea typeface="Arial"/>
                <a:cs typeface="Arial"/>
                <a:sym typeface="Arial"/>
              </a:rPr>
              <a:t>Section 4.3.1.4</a:t>
            </a:r>
            <a:endParaRPr/>
          </a:p>
        </p:txBody>
      </p:sp>
    </p:spTree>
    <p:extLst>
      <p:ext uri="{BB962C8B-B14F-4D97-AF65-F5344CB8AC3E}">
        <p14:creationId xmlns:p14="http://schemas.microsoft.com/office/powerpoint/2010/main" val="34215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800">
                <a:solidFill>
                  <a:schemeClr val="dk1"/>
                </a:solidFill>
                <a:latin typeface="Arial"/>
                <a:ea typeface="Arial"/>
                <a:cs typeface="Arial"/>
                <a:sym typeface="Arial"/>
              </a:rPr>
              <a:t>12</a:t>
            </a:fld>
            <a:endParaRPr sz="800">
              <a:solidFill>
                <a:schemeClr val="dk1"/>
              </a:solidFill>
              <a:latin typeface="Arial"/>
              <a:ea typeface="Arial"/>
              <a:cs typeface="Arial"/>
              <a:sym typeface="Arial"/>
            </a:endParaRPr>
          </a:p>
        </p:txBody>
      </p:sp>
      <p:sp>
        <p:nvSpPr>
          <p:cNvPr id="382" name="Google Shape;38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12713" lvl="0" indent="-112713" algn="l" rtl="0">
              <a:lnSpc>
                <a:spcPct val="80000"/>
              </a:lnSpc>
              <a:spcBef>
                <a:spcPts val="0"/>
              </a:spcBef>
              <a:spcAft>
                <a:spcPts val="0"/>
              </a:spcAft>
              <a:buNone/>
            </a:pPr>
            <a:r>
              <a:rPr lang="fr-FR">
                <a:solidFill>
                  <a:srgbClr val="000000"/>
                </a:solidFill>
                <a:latin typeface="Arial"/>
                <a:ea typeface="Arial"/>
                <a:cs typeface="Arial"/>
                <a:sym typeface="Arial"/>
              </a:rPr>
              <a:t>Section 4.3.1.4</a:t>
            </a:r>
            <a:endParaRPr/>
          </a:p>
        </p:txBody>
      </p:sp>
    </p:spTree>
    <p:extLst>
      <p:ext uri="{BB962C8B-B14F-4D97-AF65-F5344CB8AC3E}">
        <p14:creationId xmlns:p14="http://schemas.microsoft.com/office/powerpoint/2010/main" val="284849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077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598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155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41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131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736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15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888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42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2675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73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680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15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31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95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770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487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57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560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596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478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089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969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125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0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8121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483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128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780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14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594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3" name="Google Shape;81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177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064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3474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406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8" name="Google Shape;86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19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28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518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20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54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1176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p2"/>
          <p:cNvGrpSpPr/>
          <p:nvPr/>
        </p:nvGrpSpPr>
        <p:grpSpPr>
          <a:xfrm>
            <a:off x="0" y="0"/>
            <a:ext cx="12192000" cy="6858000"/>
            <a:chOff x="0" y="0"/>
            <a:chExt cx="12192000" cy="6858000"/>
          </a:xfrm>
        </p:grpSpPr>
        <p:sp>
          <p:nvSpPr>
            <p:cNvPr id="15" name="Google Shape;15;p2"/>
            <p:cNvSpPr/>
            <p:nvPr/>
          </p:nvSpPr>
          <p:spPr>
            <a:xfrm>
              <a:off x="0" y="0"/>
              <a:ext cx="12192000" cy="6858000"/>
            </a:xfrm>
            <a:prstGeom prst="rect">
              <a:avLst/>
            </a:prstGeom>
            <a:blipFill rotWithShape="1">
              <a:blip r:embed="rId2">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6;p2" descr="image2.png"/>
            <p:cNvPicPr preferRelativeResize="0"/>
            <p:nvPr/>
          </p:nvPicPr>
          <p:blipFill rotWithShape="1">
            <a:blip r:embed="rId3">
              <a:alphaModFix/>
            </a:blip>
            <a:srcRect/>
            <a:stretch/>
          </p:blipFill>
          <p:spPr>
            <a:xfrm>
              <a:off x="0" y="0"/>
              <a:ext cx="12192000" cy="6858000"/>
            </a:xfrm>
            <a:prstGeom prst="rect">
              <a:avLst/>
            </a:prstGeom>
            <a:noFill/>
            <a:ln>
              <a:noFill/>
            </a:ln>
          </p:spPr>
        </p:pic>
      </p:grpSp>
      <p:sp>
        <p:nvSpPr>
          <p:cNvPr id="17" name="Google Shape;17;p2"/>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8" name="Google Shape;18;p2"/>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2"/>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pic>
        <p:nvPicPr>
          <p:cNvPr id="20" name="Google Shape;20;p2" descr="Picture 3"/>
          <p:cNvPicPr preferRelativeResize="0"/>
          <p:nvPr/>
        </p:nvPicPr>
        <p:blipFill rotWithShape="1">
          <a:blip r:embed="rId4">
            <a:alphaModFix/>
          </a:blip>
          <a:srcRect/>
          <a:stretch/>
        </p:blipFill>
        <p:spPr>
          <a:xfrm>
            <a:off x="9017623" y="5816950"/>
            <a:ext cx="1162077" cy="821175"/>
          </a:xfrm>
          <a:prstGeom prst="rect">
            <a:avLst/>
          </a:prstGeom>
          <a:noFill/>
          <a:ln>
            <a:noFill/>
          </a:ln>
        </p:spPr>
      </p:pic>
      <p:pic>
        <p:nvPicPr>
          <p:cNvPr id="21" name="Google Shape;21;p2" descr="Picture 3"/>
          <p:cNvPicPr preferRelativeResize="0"/>
          <p:nvPr/>
        </p:nvPicPr>
        <p:blipFill rotWithShape="1">
          <a:blip r:embed="rId5">
            <a:alphaModFix/>
          </a:blip>
          <a:srcRect/>
          <a:stretch/>
        </p:blipFill>
        <p:spPr>
          <a:xfrm flipH="1">
            <a:off x="8190279" y="0"/>
            <a:ext cx="3978841" cy="2344124"/>
          </a:xfrm>
          <a:prstGeom prst="rect">
            <a:avLst/>
          </a:prstGeom>
          <a:noFill/>
          <a:ln>
            <a:noFill/>
          </a:ln>
        </p:spPr>
      </p:pic>
      <p:pic>
        <p:nvPicPr>
          <p:cNvPr id="22" name="Google Shape;22;p2" descr="Image 11"/>
          <p:cNvPicPr preferRelativeResize="0"/>
          <p:nvPr/>
        </p:nvPicPr>
        <p:blipFill rotWithShape="1">
          <a:blip r:embed="rId6">
            <a:alphaModFix/>
          </a:blip>
          <a:srcRect/>
          <a:stretch/>
        </p:blipFill>
        <p:spPr>
          <a:xfrm>
            <a:off x="2368975" y="5820381"/>
            <a:ext cx="1706906" cy="769774"/>
          </a:xfrm>
          <a:prstGeom prst="rect">
            <a:avLst/>
          </a:prstGeom>
          <a:noFill/>
          <a:ln>
            <a:noFill/>
          </a:ln>
        </p:spPr>
      </p:pic>
      <p:pic>
        <p:nvPicPr>
          <p:cNvPr id="23" name="Google Shape;23;p2" descr="C:\Users\faten\Desktop\CA-19\EURACE.png"/>
          <p:cNvPicPr preferRelativeResize="0"/>
          <p:nvPr/>
        </p:nvPicPr>
        <p:blipFill rotWithShape="1">
          <a:blip r:embed="rId7">
            <a:alphaModFix/>
          </a:blip>
          <a:srcRect/>
          <a:stretch/>
        </p:blipFill>
        <p:spPr>
          <a:xfrm>
            <a:off x="4481743" y="6055277"/>
            <a:ext cx="2399199" cy="478396"/>
          </a:xfrm>
          <a:prstGeom prst="rect">
            <a:avLst/>
          </a:prstGeom>
          <a:noFill/>
          <a:ln>
            <a:noFill/>
          </a:ln>
        </p:spPr>
      </p:pic>
      <p:pic>
        <p:nvPicPr>
          <p:cNvPr id="24" name="Google Shape;24;p2" descr="C:\Users\faten\Desktop\CA-19\CGE.png"/>
          <p:cNvPicPr preferRelativeResize="0"/>
          <p:nvPr/>
        </p:nvPicPr>
        <p:blipFill rotWithShape="1">
          <a:blip r:embed="rId8">
            <a:alphaModFix/>
          </a:blip>
          <a:srcRect/>
          <a:stretch/>
        </p:blipFill>
        <p:spPr>
          <a:xfrm>
            <a:off x="7138452" y="5952471"/>
            <a:ext cx="1518118" cy="512782"/>
          </a:xfrm>
          <a:prstGeom prst="rect">
            <a:avLst/>
          </a:prstGeom>
          <a:noFill/>
          <a:ln>
            <a:noFill/>
          </a:ln>
        </p:spPr>
      </p:pic>
      <p:pic>
        <p:nvPicPr>
          <p:cNvPr id="25" name="Google Shape;25;p2"/>
          <p:cNvPicPr preferRelativeResize="0"/>
          <p:nvPr/>
        </p:nvPicPr>
        <p:blipFill rotWithShape="1">
          <a:blip r:embed="rId9">
            <a:alphaModFix/>
          </a:blip>
          <a:srcRect/>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3" name="Google Shape;93;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2"/>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8" name="Google Shape;98;p12"/>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2"/>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5" name="Google Shape;105;p14"/>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6" name="Google Shape;106;p14"/>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0" name="Google Shape;110;p15"/>
          <p:cNvSpPr>
            <a:spLocks noGrp="1"/>
          </p:cNvSpPr>
          <p:nvPr>
            <p:ph type="pic" idx="2"/>
          </p:nvPr>
        </p:nvSpPr>
        <p:spPr>
          <a:xfrm>
            <a:off x="5183187" y="987425"/>
            <a:ext cx="6172200" cy="4873500"/>
          </a:xfrm>
          <a:prstGeom prst="rect">
            <a:avLst/>
          </a:prstGeom>
          <a:noFill/>
          <a:ln>
            <a:noFill/>
          </a:ln>
        </p:spPr>
      </p:sp>
      <p:sp>
        <p:nvSpPr>
          <p:cNvPr id="111" name="Google Shape;111;p15"/>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2" name="Google Shape;112;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5" name="Google Shape;115;p16"/>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6" name="Google Shape;116;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9" name="Google Shape;119;p17"/>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0" name="Google Shape;120;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cSld name="Title 2">
    <p:spTree>
      <p:nvGrpSpPr>
        <p:cNvPr id="1" name="Shape 121"/>
        <p:cNvGrpSpPr/>
        <p:nvPr/>
      </p:nvGrpSpPr>
      <p:grpSpPr>
        <a:xfrm>
          <a:off x="0" y="0"/>
          <a:ext cx="0" cy="0"/>
          <a:chOff x="0" y="0"/>
          <a:chExt cx="0" cy="0"/>
        </a:xfrm>
      </p:grpSpPr>
      <p:sp>
        <p:nvSpPr>
          <p:cNvPr id="122" name="Google Shape;122;p18"/>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p1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24" name="Google Shape;124;p1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25" name="Google Shape;125;p1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par>
                                <p:cTn id="8" presetID="10" presetClass="entr" presetSubtype="0" fill="hold" nodeType="withEffect">
                                  <p:stCondLst>
                                    <p:cond delay="0"/>
                                  </p:stCondLst>
                                  <p:childTnLst>
                                    <p:set>
                                      <p:cBhvr>
                                        <p:cTn id="9" dur="1" fill="hold">
                                          <p:stCondLst>
                                            <p:cond delay="0"/>
                                          </p:stCondLst>
                                        </p:cTn>
                                        <p:tgtEl>
                                          <p:spTgt spid="124">
                                            <p:txEl>
                                              <p:pRg st="0" end="0"/>
                                            </p:txEl>
                                          </p:spTgt>
                                        </p:tgtEl>
                                        <p:attrNameLst>
                                          <p:attrName>style.visibility</p:attrName>
                                        </p:attrNameLst>
                                      </p:cBhvr>
                                      <p:to>
                                        <p:strVal val="visible"/>
                                      </p:to>
                                    </p:set>
                                    <p:animEffect transition="in" filter="fade">
                                      <p:cBhvr>
                                        <p:cTn id="10" dur="1000"/>
                                        <p:tgtEl>
                                          <p:spTgt spid="12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Effect transition="in" filter="fade">
                                      <p:cBhvr>
                                        <p:cTn id="13" dur="1000"/>
                                        <p:tgtEl>
                                          <p:spTgt spid="12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4">
                                            <p:txEl>
                                              <p:pRg st="2" end="2"/>
                                            </p:txEl>
                                          </p:spTgt>
                                        </p:tgtEl>
                                        <p:attrNameLst>
                                          <p:attrName>style.visibility</p:attrName>
                                        </p:attrNameLst>
                                      </p:cBhvr>
                                      <p:to>
                                        <p:strVal val="visible"/>
                                      </p:to>
                                    </p:set>
                                    <p:animEffect transition="in" filter="fade">
                                      <p:cBhvr>
                                        <p:cTn id="16" dur="1000"/>
                                        <p:tgtEl>
                                          <p:spTgt spid="12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4">
                                            <p:txEl>
                                              <p:pRg st="3" end="3"/>
                                            </p:txEl>
                                          </p:spTgt>
                                        </p:tgtEl>
                                        <p:attrNameLst>
                                          <p:attrName>style.visibility</p:attrName>
                                        </p:attrNameLst>
                                      </p:cBhvr>
                                      <p:to>
                                        <p:strVal val="visible"/>
                                      </p:to>
                                    </p:set>
                                    <p:animEffect transition="in" filter="fade">
                                      <p:cBhvr>
                                        <p:cTn id="19" dur="1000"/>
                                        <p:tgtEl>
                                          <p:spTgt spid="12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4">
                                            <p:txEl>
                                              <p:pRg st="4" end="4"/>
                                            </p:txEl>
                                          </p:spTgt>
                                        </p:tgtEl>
                                        <p:attrNameLst>
                                          <p:attrName>style.visibility</p:attrName>
                                        </p:attrNameLst>
                                      </p:cBhvr>
                                      <p:to>
                                        <p:strVal val="visible"/>
                                      </p:to>
                                    </p:set>
                                    <p:animEffect transition="in" filter="fade">
                                      <p:cBhvr>
                                        <p:cTn id="22" dur="1000"/>
                                        <p:tgtEl>
                                          <p:spTgt spid="12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4">
                                            <p:txEl>
                                              <p:pRg st="5" end="5"/>
                                            </p:txEl>
                                          </p:spTgt>
                                        </p:tgtEl>
                                        <p:attrNameLst>
                                          <p:attrName>style.visibility</p:attrName>
                                        </p:attrNameLst>
                                      </p:cBhvr>
                                      <p:to>
                                        <p:strVal val="visible"/>
                                      </p:to>
                                    </p:set>
                                    <p:animEffect transition="in" filter="fade">
                                      <p:cBhvr>
                                        <p:cTn id="25" dur="1000"/>
                                        <p:tgtEl>
                                          <p:spTgt spid="12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4">
                                            <p:txEl>
                                              <p:pRg st="6" end="6"/>
                                            </p:txEl>
                                          </p:spTgt>
                                        </p:tgtEl>
                                        <p:attrNameLst>
                                          <p:attrName>style.visibility</p:attrName>
                                        </p:attrNameLst>
                                      </p:cBhvr>
                                      <p:to>
                                        <p:strVal val="visible"/>
                                      </p:to>
                                    </p:set>
                                    <p:animEffect transition="in" filter="fade">
                                      <p:cBhvr>
                                        <p:cTn id="28" dur="1000"/>
                                        <p:tgtEl>
                                          <p:spTgt spid="1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4">
                                            <p:txEl>
                                              <p:pRg st="7" end="7"/>
                                            </p:txEl>
                                          </p:spTgt>
                                        </p:tgtEl>
                                        <p:attrNameLst>
                                          <p:attrName>style.visibility</p:attrName>
                                        </p:attrNameLst>
                                      </p:cBhvr>
                                      <p:to>
                                        <p:strVal val="visible"/>
                                      </p:to>
                                    </p:set>
                                    <p:animEffect transition="in" filter="fade">
                                      <p:cBhvr>
                                        <p:cTn id="31" dur="1000"/>
                                        <p:tgtEl>
                                          <p:spTgt spid="12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4">
                                            <p:txEl>
                                              <p:pRg st="8" end="8"/>
                                            </p:txEl>
                                          </p:spTgt>
                                        </p:tgtEl>
                                        <p:attrNameLst>
                                          <p:attrName>style.visibility</p:attrName>
                                        </p:attrNameLst>
                                      </p:cBhvr>
                                      <p:to>
                                        <p:strVal val="visible"/>
                                      </p:to>
                                    </p:set>
                                    <p:animEffect transition="in" filter="fade">
                                      <p:cBhvr>
                                        <p:cTn id="34" dur="1000"/>
                                        <p:tgtEl>
                                          <p:spTgt spid="12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1000"/>
                                        <p:tgtEl>
                                          <p:spTgt spid="12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cSld name="Keywords">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28" name="Google Shape;128;p19"/>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29" name="Google Shape;129;p19"/>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
        <p:nvSpPr>
          <p:cNvPr id="130" name="Google Shape;130;p19"/>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1" name="Google Shape;131;p19"/>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p19"/>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235"/>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p19"/>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p19"/>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5" name="Google Shape;135;p19"/>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235"/>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6" name="Google Shape;136;p19"/>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7" name="Google Shape;137;p19"/>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8" name="Google Shape;138;p19"/>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235"/>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9" name="Google Shape;139;p19"/>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0" name="Google Shape;140;p19"/>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1" name="Google Shape;141;p19"/>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235"/>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2" name="Google Shape;142;p19"/>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3" name="Google Shape;143;p19"/>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4" name="Google Shape;144;p19"/>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235"/>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5" name="Google Shape;145;p19"/>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6" name="Google Shape;146;p19"/>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392"/>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47" name="Google Shape;147;p19"/>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8" name="Google Shape;148;p19"/>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9" name="Google Shape;149;p19"/>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50" name="Google Shape;150;p19"/>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51" name="Google Shape;151;p19"/>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52" name="Google Shape;152;p19"/>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53" name="Google Shape;153;p19"/>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54" name="Google Shape;154;p19"/>
          <p:cNvPicPr preferRelativeResize="0"/>
          <p:nvPr/>
        </p:nvPicPr>
        <p:blipFill rotWithShape="1">
          <a:blip r:embed="rId2">
            <a:alphaModFix/>
          </a:blip>
          <a:srcRect/>
          <a:stretch/>
        </p:blipFill>
        <p:spPr>
          <a:xfrm>
            <a:off x="1907626" y="4940635"/>
            <a:ext cx="5417400" cy="396000"/>
          </a:xfrm>
          <a:prstGeom prst="rect">
            <a:avLst/>
          </a:prstGeom>
          <a:noFill/>
          <a:ln>
            <a:noFill/>
          </a:ln>
        </p:spPr>
      </p:pic>
      <p:sp>
        <p:nvSpPr>
          <p:cNvPr id="155" name="Google Shape;155;p19"/>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56" name="Google Shape;156;p19"/>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0">
                                            <p:txEl>
                                              <p:pRg st="1" end="1"/>
                                            </p:txEl>
                                          </p:spTgt>
                                        </p:tgtEl>
                                        <p:attrNameLst>
                                          <p:attrName>style.visibility</p:attrName>
                                        </p:attrNameLst>
                                      </p:cBhvr>
                                      <p:to>
                                        <p:strVal val="visible"/>
                                      </p:to>
                                    </p:set>
                                    <p:animEffect transition="in" filter="fade">
                                      <p:cBhvr>
                                        <p:cTn id="10" dur="500"/>
                                        <p:tgtEl>
                                          <p:spTgt spid="13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animEffect transition="in" filter="fade">
                                      <p:cBhvr>
                                        <p:cTn id="13" dur="500"/>
                                        <p:tgtEl>
                                          <p:spTgt spid="13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0">
                                            <p:txEl>
                                              <p:pRg st="3" end="3"/>
                                            </p:txEl>
                                          </p:spTgt>
                                        </p:tgtEl>
                                        <p:attrNameLst>
                                          <p:attrName>style.visibility</p:attrName>
                                        </p:attrNameLst>
                                      </p:cBhvr>
                                      <p:to>
                                        <p:strVal val="visible"/>
                                      </p:to>
                                    </p:set>
                                    <p:animEffect transition="in" filter="fade">
                                      <p:cBhvr>
                                        <p:cTn id="16" dur="500"/>
                                        <p:tgtEl>
                                          <p:spTgt spid="13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0">
                                            <p:txEl>
                                              <p:pRg st="4" end="4"/>
                                            </p:txEl>
                                          </p:spTgt>
                                        </p:tgtEl>
                                        <p:attrNameLst>
                                          <p:attrName>style.visibility</p:attrName>
                                        </p:attrNameLst>
                                      </p:cBhvr>
                                      <p:to>
                                        <p:strVal val="visible"/>
                                      </p:to>
                                    </p:set>
                                    <p:animEffect transition="in" filter="fade">
                                      <p:cBhvr>
                                        <p:cTn id="19" dur="500"/>
                                        <p:tgtEl>
                                          <p:spTgt spid="13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0">
                                            <p:txEl>
                                              <p:pRg st="5" end="5"/>
                                            </p:txEl>
                                          </p:spTgt>
                                        </p:tgtEl>
                                        <p:attrNameLst>
                                          <p:attrName>style.visibility</p:attrName>
                                        </p:attrNameLst>
                                      </p:cBhvr>
                                      <p:to>
                                        <p:strVal val="visible"/>
                                      </p:to>
                                    </p:set>
                                    <p:animEffect transition="in" filter="fade">
                                      <p:cBhvr>
                                        <p:cTn id="22" dur="500"/>
                                        <p:tgtEl>
                                          <p:spTgt spid="13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0">
                                            <p:txEl>
                                              <p:pRg st="6" end="6"/>
                                            </p:txEl>
                                          </p:spTgt>
                                        </p:tgtEl>
                                        <p:attrNameLst>
                                          <p:attrName>style.visibility</p:attrName>
                                        </p:attrNameLst>
                                      </p:cBhvr>
                                      <p:to>
                                        <p:strVal val="visible"/>
                                      </p:to>
                                    </p:set>
                                    <p:animEffect transition="in" filter="fade">
                                      <p:cBhvr>
                                        <p:cTn id="25" dur="500"/>
                                        <p:tgtEl>
                                          <p:spTgt spid="13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0">
                                            <p:txEl>
                                              <p:pRg st="7" end="7"/>
                                            </p:txEl>
                                          </p:spTgt>
                                        </p:tgtEl>
                                        <p:attrNameLst>
                                          <p:attrName>style.visibility</p:attrName>
                                        </p:attrNameLst>
                                      </p:cBhvr>
                                      <p:to>
                                        <p:strVal val="visible"/>
                                      </p:to>
                                    </p:set>
                                    <p:animEffect transition="in" filter="fade">
                                      <p:cBhvr>
                                        <p:cTn id="28" dur="500"/>
                                        <p:tgtEl>
                                          <p:spTgt spid="13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0">
                                            <p:txEl>
                                              <p:pRg st="8" end="8"/>
                                            </p:txEl>
                                          </p:spTgt>
                                        </p:tgtEl>
                                        <p:attrNameLst>
                                          <p:attrName>style.visibility</p:attrName>
                                        </p:attrNameLst>
                                      </p:cBhvr>
                                      <p:to>
                                        <p:strVal val="visible"/>
                                      </p:to>
                                    </p:set>
                                    <p:animEffect transition="in" filter="fade">
                                      <p:cBhvr>
                                        <p:cTn id="31" dur="500"/>
                                        <p:tgtEl>
                                          <p:spTgt spid="130">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fade">
                                      <p:cBhvr>
                                        <p:cTn id="35" dur="500"/>
                                        <p:tgtEl>
                                          <p:spTgt spid="131"/>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250"/>
                                        <p:tgtEl>
                                          <p:spTgt spid="146"/>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in" filter="fade">
                                      <p:cBhvr>
                                        <p:cTn id="43" dur="500"/>
                                        <p:tgtEl>
                                          <p:spTgt spid="144"/>
                                        </p:tgtEl>
                                      </p:cBhvr>
                                    </p:animEffect>
                                  </p:childTnLst>
                                </p:cTn>
                              </p:par>
                              <p:par>
                                <p:cTn id="44" presetID="10" presetClass="entr" presetSubtype="0" fill="hold" nodeType="withEffect">
                                  <p:stCondLst>
                                    <p:cond delay="0"/>
                                  </p:stCondLst>
                                  <p:childTnLst>
                                    <p:set>
                                      <p:cBhvr>
                                        <p:cTn id="45" dur="1" fill="hold">
                                          <p:stCondLst>
                                            <p:cond delay="0"/>
                                          </p:stCondLst>
                                        </p:cTn>
                                        <p:tgtEl>
                                          <p:spTgt spid="147">
                                            <p:txEl>
                                              <p:pRg st="0" end="0"/>
                                            </p:txEl>
                                          </p:spTgt>
                                        </p:tgtEl>
                                        <p:attrNameLst>
                                          <p:attrName>style.visibility</p:attrName>
                                        </p:attrNameLst>
                                      </p:cBhvr>
                                      <p:to>
                                        <p:strVal val="visible"/>
                                      </p:to>
                                    </p:set>
                                    <p:animEffect transition="in" filter="fade">
                                      <p:cBhvr>
                                        <p:cTn id="46" dur="500"/>
                                        <p:tgtEl>
                                          <p:spTgt spid="147">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47">
                                            <p:txEl>
                                              <p:pRg st="1" end="1"/>
                                            </p:txEl>
                                          </p:spTgt>
                                        </p:tgtEl>
                                        <p:attrNameLst>
                                          <p:attrName>style.visibility</p:attrName>
                                        </p:attrNameLst>
                                      </p:cBhvr>
                                      <p:to>
                                        <p:strVal val="visible"/>
                                      </p:to>
                                    </p:set>
                                    <p:animEffect transition="in" filter="fade">
                                      <p:cBhvr>
                                        <p:cTn id="49" dur="500"/>
                                        <p:tgtEl>
                                          <p:spTgt spid="147">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47">
                                            <p:txEl>
                                              <p:pRg st="2" end="2"/>
                                            </p:txEl>
                                          </p:spTgt>
                                        </p:tgtEl>
                                        <p:attrNameLst>
                                          <p:attrName>style.visibility</p:attrName>
                                        </p:attrNameLst>
                                      </p:cBhvr>
                                      <p:to>
                                        <p:strVal val="visible"/>
                                      </p:to>
                                    </p:set>
                                    <p:animEffect transition="in" filter="fade">
                                      <p:cBhvr>
                                        <p:cTn id="52" dur="500"/>
                                        <p:tgtEl>
                                          <p:spTgt spid="147">
                                            <p:txEl>
                                              <p:pRg st="2" end="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47">
                                            <p:txEl>
                                              <p:pRg st="3" end="3"/>
                                            </p:txEl>
                                          </p:spTgt>
                                        </p:tgtEl>
                                        <p:attrNameLst>
                                          <p:attrName>style.visibility</p:attrName>
                                        </p:attrNameLst>
                                      </p:cBhvr>
                                      <p:to>
                                        <p:strVal val="visible"/>
                                      </p:to>
                                    </p:set>
                                    <p:animEffect transition="in" filter="fade">
                                      <p:cBhvr>
                                        <p:cTn id="55" dur="500"/>
                                        <p:tgtEl>
                                          <p:spTgt spid="147">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xEl>
                                              <p:pRg st="4" end="4"/>
                                            </p:txEl>
                                          </p:spTgt>
                                        </p:tgtEl>
                                        <p:attrNameLst>
                                          <p:attrName>style.visibility</p:attrName>
                                        </p:attrNameLst>
                                      </p:cBhvr>
                                      <p:to>
                                        <p:strVal val="visible"/>
                                      </p:to>
                                    </p:set>
                                    <p:animEffect transition="in" filter="fade">
                                      <p:cBhvr>
                                        <p:cTn id="58" dur="500"/>
                                        <p:tgtEl>
                                          <p:spTgt spid="147">
                                            <p:txEl>
                                              <p:pRg st="4" end="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47">
                                            <p:txEl>
                                              <p:pRg st="5" end="5"/>
                                            </p:txEl>
                                          </p:spTgt>
                                        </p:tgtEl>
                                        <p:attrNameLst>
                                          <p:attrName>style.visibility</p:attrName>
                                        </p:attrNameLst>
                                      </p:cBhvr>
                                      <p:to>
                                        <p:strVal val="visible"/>
                                      </p:to>
                                    </p:set>
                                    <p:animEffect transition="in" filter="fade">
                                      <p:cBhvr>
                                        <p:cTn id="61" dur="500"/>
                                        <p:tgtEl>
                                          <p:spTgt spid="147">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47">
                                            <p:txEl>
                                              <p:pRg st="6" end="6"/>
                                            </p:txEl>
                                          </p:spTgt>
                                        </p:tgtEl>
                                        <p:attrNameLst>
                                          <p:attrName>style.visibility</p:attrName>
                                        </p:attrNameLst>
                                      </p:cBhvr>
                                      <p:to>
                                        <p:strVal val="visible"/>
                                      </p:to>
                                    </p:set>
                                    <p:animEffect transition="in" filter="fade">
                                      <p:cBhvr>
                                        <p:cTn id="64" dur="500"/>
                                        <p:tgtEl>
                                          <p:spTgt spid="147">
                                            <p:txEl>
                                              <p:pRg st="6" end="6"/>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47">
                                            <p:txEl>
                                              <p:pRg st="7" end="7"/>
                                            </p:txEl>
                                          </p:spTgt>
                                        </p:tgtEl>
                                        <p:attrNameLst>
                                          <p:attrName>style.visibility</p:attrName>
                                        </p:attrNameLst>
                                      </p:cBhvr>
                                      <p:to>
                                        <p:strVal val="visible"/>
                                      </p:to>
                                    </p:set>
                                    <p:animEffect transition="in" filter="fade">
                                      <p:cBhvr>
                                        <p:cTn id="67" dur="500"/>
                                        <p:tgtEl>
                                          <p:spTgt spid="147">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47">
                                            <p:txEl>
                                              <p:pRg st="8" end="8"/>
                                            </p:txEl>
                                          </p:spTgt>
                                        </p:tgtEl>
                                        <p:attrNameLst>
                                          <p:attrName>style.visibility</p:attrName>
                                        </p:attrNameLst>
                                      </p:cBhvr>
                                      <p:to>
                                        <p:strVal val="visible"/>
                                      </p:to>
                                    </p:set>
                                    <p:animEffect transition="in" filter="fade">
                                      <p:cBhvr>
                                        <p:cTn id="70" dur="500"/>
                                        <p:tgtEl>
                                          <p:spTgt spid="147">
                                            <p:txEl>
                                              <p:pRg st="8" end="8"/>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45"/>
                                        </p:tgtEl>
                                        <p:attrNameLst>
                                          <p:attrName>style.visibility</p:attrName>
                                        </p:attrNameLst>
                                      </p:cBhvr>
                                      <p:to>
                                        <p:strVal val="visible"/>
                                      </p:to>
                                    </p:set>
                                    <p:animEffect transition="in" filter="fade">
                                      <p:cBhvr>
                                        <p:cTn id="74" dur="250"/>
                                        <p:tgtEl>
                                          <p:spTgt spid="145"/>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37"/>
                                        </p:tgtEl>
                                        <p:attrNameLst>
                                          <p:attrName>style.visibility</p:attrName>
                                        </p:attrNameLst>
                                      </p:cBhvr>
                                      <p:to>
                                        <p:strVal val="visible"/>
                                      </p:to>
                                    </p:set>
                                    <p:animEffect transition="in" filter="fade">
                                      <p:cBhvr>
                                        <p:cTn id="78" dur="250"/>
                                        <p:tgtEl>
                                          <p:spTgt spid="137"/>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35"/>
                                        </p:tgtEl>
                                        <p:attrNameLst>
                                          <p:attrName>style.visibility</p:attrName>
                                        </p:attrNameLst>
                                      </p:cBhvr>
                                      <p:to>
                                        <p:strVal val="visible"/>
                                      </p:to>
                                    </p:set>
                                    <p:animEffect transition="in" filter="fade">
                                      <p:cBhvr>
                                        <p:cTn id="82" dur="500"/>
                                        <p:tgtEl>
                                          <p:spTgt spid="135"/>
                                        </p:tgtEl>
                                      </p:cBhvr>
                                    </p:animEffect>
                                  </p:childTnLst>
                                </p:cTn>
                              </p:par>
                              <p:par>
                                <p:cTn id="83" presetID="10" presetClass="entr" presetSubtype="0" fill="hold" nodeType="withEffect">
                                  <p:stCondLst>
                                    <p:cond delay="0"/>
                                  </p:stCondLst>
                                  <p:childTnLst>
                                    <p:set>
                                      <p:cBhvr>
                                        <p:cTn id="84" dur="1" fill="hold">
                                          <p:stCondLst>
                                            <p:cond delay="0"/>
                                          </p:stCondLst>
                                        </p:cTn>
                                        <p:tgtEl>
                                          <p:spTgt spid="149">
                                            <p:txEl>
                                              <p:pRg st="0" end="0"/>
                                            </p:txEl>
                                          </p:spTgt>
                                        </p:tgtEl>
                                        <p:attrNameLst>
                                          <p:attrName>style.visibility</p:attrName>
                                        </p:attrNameLst>
                                      </p:cBhvr>
                                      <p:to>
                                        <p:strVal val="visible"/>
                                      </p:to>
                                    </p:set>
                                    <p:animEffect transition="in" filter="fade">
                                      <p:cBhvr>
                                        <p:cTn id="85" dur="500"/>
                                        <p:tgtEl>
                                          <p:spTgt spid="149">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49">
                                            <p:txEl>
                                              <p:pRg st="1" end="1"/>
                                            </p:txEl>
                                          </p:spTgt>
                                        </p:tgtEl>
                                        <p:attrNameLst>
                                          <p:attrName>style.visibility</p:attrName>
                                        </p:attrNameLst>
                                      </p:cBhvr>
                                      <p:to>
                                        <p:strVal val="visible"/>
                                      </p:to>
                                    </p:set>
                                    <p:animEffect transition="in" filter="fade">
                                      <p:cBhvr>
                                        <p:cTn id="88" dur="500"/>
                                        <p:tgtEl>
                                          <p:spTgt spid="149">
                                            <p:txEl>
                                              <p:p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49">
                                            <p:txEl>
                                              <p:pRg st="2" end="2"/>
                                            </p:txEl>
                                          </p:spTgt>
                                        </p:tgtEl>
                                        <p:attrNameLst>
                                          <p:attrName>style.visibility</p:attrName>
                                        </p:attrNameLst>
                                      </p:cBhvr>
                                      <p:to>
                                        <p:strVal val="visible"/>
                                      </p:to>
                                    </p:set>
                                    <p:animEffect transition="in" filter="fade">
                                      <p:cBhvr>
                                        <p:cTn id="91" dur="500"/>
                                        <p:tgtEl>
                                          <p:spTgt spid="149">
                                            <p:txEl>
                                              <p:pRg st="2" end="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49">
                                            <p:txEl>
                                              <p:pRg st="3" end="3"/>
                                            </p:txEl>
                                          </p:spTgt>
                                        </p:tgtEl>
                                        <p:attrNameLst>
                                          <p:attrName>style.visibility</p:attrName>
                                        </p:attrNameLst>
                                      </p:cBhvr>
                                      <p:to>
                                        <p:strVal val="visible"/>
                                      </p:to>
                                    </p:set>
                                    <p:animEffect transition="in" filter="fade">
                                      <p:cBhvr>
                                        <p:cTn id="94" dur="500"/>
                                        <p:tgtEl>
                                          <p:spTgt spid="149">
                                            <p:txEl>
                                              <p:pRg st="3" end="3"/>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49">
                                            <p:txEl>
                                              <p:pRg st="4" end="4"/>
                                            </p:txEl>
                                          </p:spTgt>
                                        </p:tgtEl>
                                        <p:attrNameLst>
                                          <p:attrName>style.visibility</p:attrName>
                                        </p:attrNameLst>
                                      </p:cBhvr>
                                      <p:to>
                                        <p:strVal val="visible"/>
                                      </p:to>
                                    </p:set>
                                    <p:animEffect transition="in" filter="fade">
                                      <p:cBhvr>
                                        <p:cTn id="97" dur="500"/>
                                        <p:tgtEl>
                                          <p:spTgt spid="149">
                                            <p:txEl>
                                              <p:pRg st="4" end="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49">
                                            <p:txEl>
                                              <p:pRg st="5" end="5"/>
                                            </p:txEl>
                                          </p:spTgt>
                                        </p:tgtEl>
                                        <p:attrNameLst>
                                          <p:attrName>style.visibility</p:attrName>
                                        </p:attrNameLst>
                                      </p:cBhvr>
                                      <p:to>
                                        <p:strVal val="visible"/>
                                      </p:to>
                                    </p:set>
                                    <p:animEffect transition="in" filter="fade">
                                      <p:cBhvr>
                                        <p:cTn id="100" dur="500"/>
                                        <p:tgtEl>
                                          <p:spTgt spid="149">
                                            <p:txEl>
                                              <p:pRg st="5" end="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49">
                                            <p:txEl>
                                              <p:pRg st="6" end="6"/>
                                            </p:txEl>
                                          </p:spTgt>
                                        </p:tgtEl>
                                        <p:attrNameLst>
                                          <p:attrName>style.visibility</p:attrName>
                                        </p:attrNameLst>
                                      </p:cBhvr>
                                      <p:to>
                                        <p:strVal val="visible"/>
                                      </p:to>
                                    </p:set>
                                    <p:animEffect transition="in" filter="fade">
                                      <p:cBhvr>
                                        <p:cTn id="103" dur="500"/>
                                        <p:tgtEl>
                                          <p:spTgt spid="149">
                                            <p:txEl>
                                              <p:pRg st="6" end="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49">
                                            <p:txEl>
                                              <p:pRg st="7" end="7"/>
                                            </p:txEl>
                                          </p:spTgt>
                                        </p:tgtEl>
                                        <p:attrNameLst>
                                          <p:attrName>style.visibility</p:attrName>
                                        </p:attrNameLst>
                                      </p:cBhvr>
                                      <p:to>
                                        <p:strVal val="visible"/>
                                      </p:to>
                                    </p:set>
                                    <p:animEffect transition="in" filter="fade">
                                      <p:cBhvr>
                                        <p:cTn id="106" dur="500"/>
                                        <p:tgtEl>
                                          <p:spTgt spid="149">
                                            <p:txEl>
                                              <p:pRg st="7" end="7"/>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49">
                                            <p:txEl>
                                              <p:pRg st="8" end="8"/>
                                            </p:txEl>
                                          </p:spTgt>
                                        </p:tgtEl>
                                        <p:attrNameLst>
                                          <p:attrName>style.visibility</p:attrName>
                                        </p:attrNameLst>
                                      </p:cBhvr>
                                      <p:to>
                                        <p:strVal val="visible"/>
                                      </p:to>
                                    </p:set>
                                    <p:animEffect transition="in" filter="fade">
                                      <p:cBhvr>
                                        <p:cTn id="109" dur="500"/>
                                        <p:tgtEl>
                                          <p:spTgt spid="149">
                                            <p:txEl>
                                              <p:pRg st="8" end="8"/>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36"/>
                                        </p:tgtEl>
                                        <p:attrNameLst>
                                          <p:attrName>style.visibility</p:attrName>
                                        </p:attrNameLst>
                                      </p:cBhvr>
                                      <p:to>
                                        <p:strVal val="visible"/>
                                      </p:to>
                                    </p:set>
                                    <p:animEffect transition="in" filter="fade">
                                      <p:cBhvr>
                                        <p:cTn id="113" dur="250"/>
                                        <p:tgtEl>
                                          <p:spTgt spid="136"/>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43"/>
                                        </p:tgtEl>
                                        <p:attrNameLst>
                                          <p:attrName>style.visibility</p:attrName>
                                        </p:attrNameLst>
                                      </p:cBhvr>
                                      <p:to>
                                        <p:strVal val="visible"/>
                                      </p:to>
                                    </p:set>
                                    <p:animEffect transition="in" filter="fade">
                                      <p:cBhvr>
                                        <p:cTn id="117" dur="250"/>
                                        <p:tgtEl>
                                          <p:spTgt spid="143"/>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41"/>
                                        </p:tgtEl>
                                        <p:attrNameLst>
                                          <p:attrName>style.visibility</p:attrName>
                                        </p:attrNameLst>
                                      </p:cBhvr>
                                      <p:to>
                                        <p:strVal val="visible"/>
                                      </p:to>
                                    </p:set>
                                    <p:animEffect transition="in" filter="fade">
                                      <p:cBhvr>
                                        <p:cTn id="121" dur="500"/>
                                        <p:tgtEl>
                                          <p:spTgt spid="141"/>
                                        </p:tgtEl>
                                      </p:cBhvr>
                                    </p:animEffect>
                                  </p:childTnLst>
                                </p:cTn>
                              </p:par>
                              <p:par>
                                <p:cTn id="122" presetID="10" presetClass="entr" presetSubtype="0" fill="hold" nodeType="withEffect">
                                  <p:stCondLst>
                                    <p:cond delay="0"/>
                                  </p:stCondLst>
                                  <p:childTnLst>
                                    <p:set>
                                      <p:cBhvr>
                                        <p:cTn id="123" dur="1" fill="hold">
                                          <p:stCondLst>
                                            <p:cond delay="0"/>
                                          </p:stCondLst>
                                        </p:cTn>
                                        <p:tgtEl>
                                          <p:spTgt spid="151">
                                            <p:txEl>
                                              <p:pRg st="0" end="0"/>
                                            </p:txEl>
                                          </p:spTgt>
                                        </p:tgtEl>
                                        <p:attrNameLst>
                                          <p:attrName>style.visibility</p:attrName>
                                        </p:attrNameLst>
                                      </p:cBhvr>
                                      <p:to>
                                        <p:strVal val="visible"/>
                                      </p:to>
                                    </p:set>
                                    <p:animEffect transition="in" filter="fade">
                                      <p:cBhvr>
                                        <p:cTn id="124" dur="500"/>
                                        <p:tgtEl>
                                          <p:spTgt spid="151">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51">
                                            <p:txEl>
                                              <p:pRg st="1" end="1"/>
                                            </p:txEl>
                                          </p:spTgt>
                                        </p:tgtEl>
                                        <p:attrNameLst>
                                          <p:attrName>style.visibility</p:attrName>
                                        </p:attrNameLst>
                                      </p:cBhvr>
                                      <p:to>
                                        <p:strVal val="visible"/>
                                      </p:to>
                                    </p:set>
                                    <p:animEffect transition="in" filter="fade">
                                      <p:cBhvr>
                                        <p:cTn id="127" dur="500"/>
                                        <p:tgtEl>
                                          <p:spTgt spid="151">
                                            <p:txEl>
                                              <p:p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51">
                                            <p:txEl>
                                              <p:pRg st="2" end="2"/>
                                            </p:txEl>
                                          </p:spTgt>
                                        </p:tgtEl>
                                        <p:attrNameLst>
                                          <p:attrName>style.visibility</p:attrName>
                                        </p:attrNameLst>
                                      </p:cBhvr>
                                      <p:to>
                                        <p:strVal val="visible"/>
                                      </p:to>
                                    </p:set>
                                    <p:animEffect transition="in" filter="fade">
                                      <p:cBhvr>
                                        <p:cTn id="130" dur="500"/>
                                        <p:tgtEl>
                                          <p:spTgt spid="151">
                                            <p:txEl>
                                              <p:pRg st="2" end="2"/>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51">
                                            <p:txEl>
                                              <p:pRg st="3" end="3"/>
                                            </p:txEl>
                                          </p:spTgt>
                                        </p:tgtEl>
                                        <p:attrNameLst>
                                          <p:attrName>style.visibility</p:attrName>
                                        </p:attrNameLst>
                                      </p:cBhvr>
                                      <p:to>
                                        <p:strVal val="visible"/>
                                      </p:to>
                                    </p:set>
                                    <p:animEffect transition="in" filter="fade">
                                      <p:cBhvr>
                                        <p:cTn id="133" dur="500"/>
                                        <p:tgtEl>
                                          <p:spTgt spid="151">
                                            <p:txEl>
                                              <p:pRg st="3" end="3"/>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51">
                                            <p:txEl>
                                              <p:pRg st="4" end="4"/>
                                            </p:txEl>
                                          </p:spTgt>
                                        </p:tgtEl>
                                        <p:attrNameLst>
                                          <p:attrName>style.visibility</p:attrName>
                                        </p:attrNameLst>
                                      </p:cBhvr>
                                      <p:to>
                                        <p:strVal val="visible"/>
                                      </p:to>
                                    </p:set>
                                    <p:animEffect transition="in" filter="fade">
                                      <p:cBhvr>
                                        <p:cTn id="136" dur="500"/>
                                        <p:tgtEl>
                                          <p:spTgt spid="151">
                                            <p:txEl>
                                              <p:pRg st="4" end="4"/>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51">
                                            <p:txEl>
                                              <p:pRg st="5" end="5"/>
                                            </p:txEl>
                                          </p:spTgt>
                                        </p:tgtEl>
                                        <p:attrNameLst>
                                          <p:attrName>style.visibility</p:attrName>
                                        </p:attrNameLst>
                                      </p:cBhvr>
                                      <p:to>
                                        <p:strVal val="visible"/>
                                      </p:to>
                                    </p:set>
                                    <p:animEffect transition="in" filter="fade">
                                      <p:cBhvr>
                                        <p:cTn id="139" dur="500"/>
                                        <p:tgtEl>
                                          <p:spTgt spid="151">
                                            <p:txEl>
                                              <p:pRg st="5" end="5"/>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51">
                                            <p:txEl>
                                              <p:pRg st="6" end="6"/>
                                            </p:txEl>
                                          </p:spTgt>
                                        </p:tgtEl>
                                        <p:attrNameLst>
                                          <p:attrName>style.visibility</p:attrName>
                                        </p:attrNameLst>
                                      </p:cBhvr>
                                      <p:to>
                                        <p:strVal val="visible"/>
                                      </p:to>
                                    </p:set>
                                    <p:animEffect transition="in" filter="fade">
                                      <p:cBhvr>
                                        <p:cTn id="142" dur="500"/>
                                        <p:tgtEl>
                                          <p:spTgt spid="151">
                                            <p:txEl>
                                              <p:pRg st="6" end="6"/>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51">
                                            <p:txEl>
                                              <p:pRg st="7" end="7"/>
                                            </p:txEl>
                                          </p:spTgt>
                                        </p:tgtEl>
                                        <p:attrNameLst>
                                          <p:attrName>style.visibility</p:attrName>
                                        </p:attrNameLst>
                                      </p:cBhvr>
                                      <p:to>
                                        <p:strVal val="visible"/>
                                      </p:to>
                                    </p:set>
                                    <p:animEffect transition="in" filter="fade">
                                      <p:cBhvr>
                                        <p:cTn id="145" dur="500"/>
                                        <p:tgtEl>
                                          <p:spTgt spid="151">
                                            <p:txEl>
                                              <p:pRg st="7" end="7"/>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51">
                                            <p:txEl>
                                              <p:pRg st="8" end="8"/>
                                            </p:txEl>
                                          </p:spTgt>
                                        </p:tgtEl>
                                        <p:attrNameLst>
                                          <p:attrName>style.visibility</p:attrName>
                                        </p:attrNameLst>
                                      </p:cBhvr>
                                      <p:to>
                                        <p:strVal val="visible"/>
                                      </p:to>
                                    </p:set>
                                    <p:animEffect transition="in" filter="fade">
                                      <p:cBhvr>
                                        <p:cTn id="148" dur="500"/>
                                        <p:tgtEl>
                                          <p:spTgt spid="151">
                                            <p:txEl>
                                              <p:pRg st="8" end="8"/>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42"/>
                                        </p:tgtEl>
                                        <p:attrNameLst>
                                          <p:attrName>style.visibility</p:attrName>
                                        </p:attrNameLst>
                                      </p:cBhvr>
                                      <p:to>
                                        <p:strVal val="visible"/>
                                      </p:to>
                                    </p:set>
                                    <p:animEffect transition="in" filter="fade">
                                      <p:cBhvr>
                                        <p:cTn id="152" dur="250"/>
                                        <p:tgtEl>
                                          <p:spTgt spid="142"/>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34"/>
                                        </p:tgtEl>
                                        <p:attrNameLst>
                                          <p:attrName>style.visibility</p:attrName>
                                        </p:attrNameLst>
                                      </p:cBhvr>
                                      <p:to>
                                        <p:strVal val="visible"/>
                                      </p:to>
                                    </p:set>
                                    <p:animEffect transition="in" filter="fade">
                                      <p:cBhvr>
                                        <p:cTn id="156" dur="250"/>
                                        <p:tgtEl>
                                          <p:spTgt spid="134"/>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32"/>
                                        </p:tgtEl>
                                        <p:attrNameLst>
                                          <p:attrName>style.visibility</p:attrName>
                                        </p:attrNameLst>
                                      </p:cBhvr>
                                      <p:to>
                                        <p:strVal val="visible"/>
                                      </p:to>
                                    </p:set>
                                    <p:animEffect transition="in" filter="fade">
                                      <p:cBhvr>
                                        <p:cTn id="160" dur="500"/>
                                        <p:tgtEl>
                                          <p:spTgt spid="132"/>
                                        </p:tgtEl>
                                      </p:cBhvr>
                                    </p:animEffect>
                                  </p:childTnLst>
                                </p:cTn>
                              </p:par>
                              <p:par>
                                <p:cTn id="161" presetID="10" presetClass="entr" presetSubtype="0" fill="hold" nodeType="withEffect">
                                  <p:stCondLst>
                                    <p:cond delay="0"/>
                                  </p:stCondLst>
                                  <p:childTnLst>
                                    <p:set>
                                      <p:cBhvr>
                                        <p:cTn id="162" dur="1" fill="hold">
                                          <p:stCondLst>
                                            <p:cond delay="0"/>
                                          </p:stCondLst>
                                        </p:cTn>
                                        <p:tgtEl>
                                          <p:spTgt spid="148">
                                            <p:txEl>
                                              <p:pRg st="0" end="0"/>
                                            </p:txEl>
                                          </p:spTgt>
                                        </p:tgtEl>
                                        <p:attrNameLst>
                                          <p:attrName>style.visibility</p:attrName>
                                        </p:attrNameLst>
                                      </p:cBhvr>
                                      <p:to>
                                        <p:strVal val="visible"/>
                                      </p:to>
                                    </p:set>
                                    <p:animEffect transition="in" filter="fade">
                                      <p:cBhvr>
                                        <p:cTn id="163" dur="500"/>
                                        <p:tgtEl>
                                          <p:spTgt spid="148">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48">
                                            <p:txEl>
                                              <p:pRg st="1" end="1"/>
                                            </p:txEl>
                                          </p:spTgt>
                                        </p:tgtEl>
                                        <p:attrNameLst>
                                          <p:attrName>style.visibility</p:attrName>
                                        </p:attrNameLst>
                                      </p:cBhvr>
                                      <p:to>
                                        <p:strVal val="visible"/>
                                      </p:to>
                                    </p:set>
                                    <p:animEffect transition="in" filter="fade">
                                      <p:cBhvr>
                                        <p:cTn id="166" dur="500"/>
                                        <p:tgtEl>
                                          <p:spTgt spid="148">
                                            <p:txEl>
                                              <p:p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48">
                                            <p:txEl>
                                              <p:pRg st="2" end="2"/>
                                            </p:txEl>
                                          </p:spTgt>
                                        </p:tgtEl>
                                        <p:attrNameLst>
                                          <p:attrName>style.visibility</p:attrName>
                                        </p:attrNameLst>
                                      </p:cBhvr>
                                      <p:to>
                                        <p:strVal val="visible"/>
                                      </p:to>
                                    </p:set>
                                    <p:animEffect transition="in" filter="fade">
                                      <p:cBhvr>
                                        <p:cTn id="169" dur="500"/>
                                        <p:tgtEl>
                                          <p:spTgt spid="148">
                                            <p:txEl>
                                              <p:pRg st="2" end="2"/>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48">
                                            <p:txEl>
                                              <p:pRg st="3" end="3"/>
                                            </p:txEl>
                                          </p:spTgt>
                                        </p:tgtEl>
                                        <p:attrNameLst>
                                          <p:attrName>style.visibility</p:attrName>
                                        </p:attrNameLst>
                                      </p:cBhvr>
                                      <p:to>
                                        <p:strVal val="visible"/>
                                      </p:to>
                                    </p:set>
                                    <p:animEffect transition="in" filter="fade">
                                      <p:cBhvr>
                                        <p:cTn id="172" dur="500"/>
                                        <p:tgtEl>
                                          <p:spTgt spid="148">
                                            <p:txEl>
                                              <p:pRg st="3" end="3"/>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48">
                                            <p:txEl>
                                              <p:pRg st="4" end="4"/>
                                            </p:txEl>
                                          </p:spTgt>
                                        </p:tgtEl>
                                        <p:attrNameLst>
                                          <p:attrName>style.visibility</p:attrName>
                                        </p:attrNameLst>
                                      </p:cBhvr>
                                      <p:to>
                                        <p:strVal val="visible"/>
                                      </p:to>
                                    </p:set>
                                    <p:animEffect transition="in" filter="fade">
                                      <p:cBhvr>
                                        <p:cTn id="175" dur="500"/>
                                        <p:tgtEl>
                                          <p:spTgt spid="148">
                                            <p:txEl>
                                              <p:pRg st="4" end="4"/>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48">
                                            <p:txEl>
                                              <p:pRg st="5" end="5"/>
                                            </p:txEl>
                                          </p:spTgt>
                                        </p:tgtEl>
                                        <p:attrNameLst>
                                          <p:attrName>style.visibility</p:attrName>
                                        </p:attrNameLst>
                                      </p:cBhvr>
                                      <p:to>
                                        <p:strVal val="visible"/>
                                      </p:to>
                                    </p:set>
                                    <p:animEffect transition="in" filter="fade">
                                      <p:cBhvr>
                                        <p:cTn id="178" dur="500"/>
                                        <p:tgtEl>
                                          <p:spTgt spid="148">
                                            <p:txEl>
                                              <p:pRg st="5" end="5"/>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48">
                                            <p:txEl>
                                              <p:pRg st="6" end="6"/>
                                            </p:txEl>
                                          </p:spTgt>
                                        </p:tgtEl>
                                        <p:attrNameLst>
                                          <p:attrName>style.visibility</p:attrName>
                                        </p:attrNameLst>
                                      </p:cBhvr>
                                      <p:to>
                                        <p:strVal val="visible"/>
                                      </p:to>
                                    </p:set>
                                    <p:animEffect transition="in" filter="fade">
                                      <p:cBhvr>
                                        <p:cTn id="181" dur="500"/>
                                        <p:tgtEl>
                                          <p:spTgt spid="148">
                                            <p:txEl>
                                              <p:pRg st="6" end="6"/>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48">
                                            <p:txEl>
                                              <p:pRg st="7" end="7"/>
                                            </p:txEl>
                                          </p:spTgt>
                                        </p:tgtEl>
                                        <p:attrNameLst>
                                          <p:attrName>style.visibility</p:attrName>
                                        </p:attrNameLst>
                                      </p:cBhvr>
                                      <p:to>
                                        <p:strVal val="visible"/>
                                      </p:to>
                                    </p:set>
                                    <p:animEffect transition="in" filter="fade">
                                      <p:cBhvr>
                                        <p:cTn id="184" dur="500"/>
                                        <p:tgtEl>
                                          <p:spTgt spid="148">
                                            <p:txEl>
                                              <p:pRg st="7" end="7"/>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48">
                                            <p:txEl>
                                              <p:pRg st="8" end="8"/>
                                            </p:txEl>
                                          </p:spTgt>
                                        </p:tgtEl>
                                        <p:attrNameLst>
                                          <p:attrName>style.visibility</p:attrName>
                                        </p:attrNameLst>
                                      </p:cBhvr>
                                      <p:to>
                                        <p:strVal val="visible"/>
                                      </p:to>
                                    </p:set>
                                    <p:animEffect transition="in" filter="fade">
                                      <p:cBhvr>
                                        <p:cTn id="187" dur="500"/>
                                        <p:tgtEl>
                                          <p:spTgt spid="148">
                                            <p:txEl>
                                              <p:pRg st="8" end="8"/>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33"/>
                                        </p:tgtEl>
                                        <p:attrNameLst>
                                          <p:attrName>style.visibility</p:attrName>
                                        </p:attrNameLst>
                                      </p:cBhvr>
                                      <p:to>
                                        <p:strVal val="visible"/>
                                      </p:to>
                                    </p:set>
                                    <p:animEffect transition="in" filter="fade">
                                      <p:cBhvr>
                                        <p:cTn id="191" dur="250"/>
                                        <p:tgtEl>
                                          <p:spTgt spid="133"/>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40"/>
                                        </p:tgtEl>
                                        <p:attrNameLst>
                                          <p:attrName>style.visibility</p:attrName>
                                        </p:attrNameLst>
                                      </p:cBhvr>
                                      <p:to>
                                        <p:strVal val="visible"/>
                                      </p:to>
                                    </p:set>
                                    <p:animEffect transition="in" filter="fade">
                                      <p:cBhvr>
                                        <p:cTn id="195" dur="250"/>
                                        <p:tgtEl>
                                          <p:spTgt spid="140"/>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38"/>
                                        </p:tgtEl>
                                        <p:attrNameLst>
                                          <p:attrName>style.visibility</p:attrName>
                                        </p:attrNameLst>
                                      </p:cBhvr>
                                      <p:to>
                                        <p:strVal val="visible"/>
                                      </p:to>
                                    </p:set>
                                    <p:animEffect transition="in" filter="fade">
                                      <p:cBhvr>
                                        <p:cTn id="199" dur="500"/>
                                        <p:tgtEl>
                                          <p:spTgt spid="138"/>
                                        </p:tgtEl>
                                      </p:cBhvr>
                                    </p:animEffect>
                                  </p:childTnLst>
                                </p:cTn>
                              </p:par>
                              <p:par>
                                <p:cTn id="200" presetID="10" presetClass="entr" presetSubtype="0" fill="hold" nodeType="withEffect">
                                  <p:stCondLst>
                                    <p:cond delay="0"/>
                                  </p:stCondLst>
                                  <p:childTnLst>
                                    <p:set>
                                      <p:cBhvr>
                                        <p:cTn id="201" dur="1" fill="hold">
                                          <p:stCondLst>
                                            <p:cond delay="0"/>
                                          </p:stCondLst>
                                        </p:cTn>
                                        <p:tgtEl>
                                          <p:spTgt spid="150">
                                            <p:txEl>
                                              <p:pRg st="0" end="0"/>
                                            </p:txEl>
                                          </p:spTgt>
                                        </p:tgtEl>
                                        <p:attrNameLst>
                                          <p:attrName>style.visibility</p:attrName>
                                        </p:attrNameLst>
                                      </p:cBhvr>
                                      <p:to>
                                        <p:strVal val="visible"/>
                                      </p:to>
                                    </p:set>
                                    <p:animEffect transition="in" filter="fade">
                                      <p:cBhvr>
                                        <p:cTn id="202" dur="500"/>
                                        <p:tgtEl>
                                          <p:spTgt spid="150">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50">
                                            <p:txEl>
                                              <p:pRg st="1" end="1"/>
                                            </p:txEl>
                                          </p:spTgt>
                                        </p:tgtEl>
                                        <p:attrNameLst>
                                          <p:attrName>style.visibility</p:attrName>
                                        </p:attrNameLst>
                                      </p:cBhvr>
                                      <p:to>
                                        <p:strVal val="visible"/>
                                      </p:to>
                                    </p:set>
                                    <p:animEffect transition="in" filter="fade">
                                      <p:cBhvr>
                                        <p:cTn id="205" dur="500"/>
                                        <p:tgtEl>
                                          <p:spTgt spid="150">
                                            <p:txEl>
                                              <p:p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50">
                                            <p:txEl>
                                              <p:pRg st="2" end="2"/>
                                            </p:txEl>
                                          </p:spTgt>
                                        </p:tgtEl>
                                        <p:attrNameLst>
                                          <p:attrName>style.visibility</p:attrName>
                                        </p:attrNameLst>
                                      </p:cBhvr>
                                      <p:to>
                                        <p:strVal val="visible"/>
                                      </p:to>
                                    </p:set>
                                    <p:animEffect transition="in" filter="fade">
                                      <p:cBhvr>
                                        <p:cTn id="208" dur="500"/>
                                        <p:tgtEl>
                                          <p:spTgt spid="150">
                                            <p:txEl>
                                              <p:pRg st="2" end="2"/>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50">
                                            <p:txEl>
                                              <p:pRg st="3" end="3"/>
                                            </p:txEl>
                                          </p:spTgt>
                                        </p:tgtEl>
                                        <p:attrNameLst>
                                          <p:attrName>style.visibility</p:attrName>
                                        </p:attrNameLst>
                                      </p:cBhvr>
                                      <p:to>
                                        <p:strVal val="visible"/>
                                      </p:to>
                                    </p:set>
                                    <p:animEffect transition="in" filter="fade">
                                      <p:cBhvr>
                                        <p:cTn id="211" dur="500"/>
                                        <p:tgtEl>
                                          <p:spTgt spid="150">
                                            <p:txEl>
                                              <p:pRg st="3" end="3"/>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50">
                                            <p:txEl>
                                              <p:pRg st="4" end="4"/>
                                            </p:txEl>
                                          </p:spTgt>
                                        </p:tgtEl>
                                        <p:attrNameLst>
                                          <p:attrName>style.visibility</p:attrName>
                                        </p:attrNameLst>
                                      </p:cBhvr>
                                      <p:to>
                                        <p:strVal val="visible"/>
                                      </p:to>
                                    </p:set>
                                    <p:animEffect transition="in" filter="fade">
                                      <p:cBhvr>
                                        <p:cTn id="214" dur="500"/>
                                        <p:tgtEl>
                                          <p:spTgt spid="150">
                                            <p:txEl>
                                              <p:pRg st="4" end="4"/>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50">
                                            <p:txEl>
                                              <p:pRg st="5" end="5"/>
                                            </p:txEl>
                                          </p:spTgt>
                                        </p:tgtEl>
                                        <p:attrNameLst>
                                          <p:attrName>style.visibility</p:attrName>
                                        </p:attrNameLst>
                                      </p:cBhvr>
                                      <p:to>
                                        <p:strVal val="visible"/>
                                      </p:to>
                                    </p:set>
                                    <p:animEffect transition="in" filter="fade">
                                      <p:cBhvr>
                                        <p:cTn id="217" dur="500"/>
                                        <p:tgtEl>
                                          <p:spTgt spid="150">
                                            <p:txEl>
                                              <p:pRg st="5" end="5"/>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50">
                                            <p:txEl>
                                              <p:pRg st="6" end="6"/>
                                            </p:txEl>
                                          </p:spTgt>
                                        </p:tgtEl>
                                        <p:attrNameLst>
                                          <p:attrName>style.visibility</p:attrName>
                                        </p:attrNameLst>
                                      </p:cBhvr>
                                      <p:to>
                                        <p:strVal val="visible"/>
                                      </p:to>
                                    </p:set>
                                    <p:animEffect transition="in" filter="fade">
                                      <p:cBhvr>
                                        <p:cTn id="220" dur="500"/>
                                        <p:tgtEl>
                                          <p:spTgt spid="150">
                                            <p:txEl>
                                              <p:pRg st="6" end="6"/>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50">
                                            <p:txEl>
                                              <p:pRg st="7" end="7"/>
                                            </p:txEl>
                                          </p:spTgt>
                                        </p:tgtEl>
                                        <p:attrNameLst>
                                          <p:attrName>style.visibility</p:attrName>
                                        </p:attrNameLst>
                                      </p:cBhvr>
                                      <p:to>
                                        <p:strVal val="visible"/>
                                      </p:to>
                                    </p:set>
                                    <p:animEffect transition="in" filter="fade">
                                      <p:cBhvr>
                                        <p:cTn id="223" dur="500"/>
                                        <p:tgtEl>
                                          <p:spTgt spid="150">
                                            <p:txEl>
                                              <p:pRg st="7" end="7"/>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50">
                                            <p:txEl>
                                              <p:pRg st="8" end="8"/>
                                            </p:txEl>
                                          </p:spTgt>
                                        </p:tgtEl>
                                        <p:attrNameLst>
                                          <p:attrName>style.visibility</p:attrName>
                                        </p:attrNameLst>
                                      </p:cBhvr>
                                      <p:to>
                                        <p:strVal val="visible"/>
                                      </p:to>
                                    </p:set>
                                    <p:animEffect transition="in" filter="fade">
                                      <p:cBhvr>
                                        <p:cTn id="226" dur="500"/>
                                        <p:tgtEl>
                                          <p:spTgt spid="150">
                                            <p:txEl>
                                              <p:pRg st="8" end="8"/>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39"/>
                                        </p:tgtEl>
                                        <p:attrNameLst>
                                          <p:attrName>style.visibility</p:attrName>
                                        </p:attrNameLst>
                                      </p:cBhvr>
                                      <p:to>
                                        <p:strVal val="visible"/>
                                      </p:to>
                                    </p:set>
                                    <p:animEffect transition="in" filter="fade">
                                      <p:cBhvr>
                                        <p:cTn id="230" dur="250"/>
                                        <p:tgtEl>
                                          <p:spTgt spid="139"/>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52">
                                            <p:txEl>
                                              <p:pRg st="0" end="0"/>
                                            </p:txEl>
                                          </p:spTgt>
                                        </p:tgtEl>
                                        <p:attrNameLst>
                                          <p:attrName>style.visibility</p:attrName>
                                        </p:attrNameLst>
                                      </p:cBhvr>
                                      <p:to>
                                        <p:strVal val="visible"/>
                                      </p:to>
                                    </p:set>
                                    <p:animEffect transition="in" filter="fade">
                                      <p:cBhvr>
                                        <p:cTn id="234" dur="500"/>
                                        <p:tgtEl>
                                          <p:spTgt spid="152">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52">
                                            <p:txEl>
                                              <p:pRg st="1" end="1"/>
                                            </p:txEl>
                                          </p:spTgt>
                                        </p:tgtEl>
                                        <p:attrNameLst>
                                          <p:attrName>style.visibility</p:attrName>
                                        </p:attrNameLst>
                                      </p:cBhvr>
                                      <p:to>
                                        <p:strVal val="visible"/>
                                      </p:to>
                                    </p:set>
                                    <p:animEffect transition="in" filter="fade">
                                      <p:cBhvr>
                                        <p:cTn id="238" dur="500"/>
                                        <p:tgtEl>
                                          <p:spTgt spid="152">
                                            <p:txEl>
                                              <p:p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52">
                                            <p:txEl>
                                              <p:pRg st="2" end="2"/>
                                            </p:txEl>
                                          </p:spTgt>
                                        </p:tgtEl>
                                        <p:attrNameLst>
                                          <p:attrName>style.visibility</p:attrName>
                                        </p:attrNameLst>
                                      </p:cBhvr>
                                      <p:to>
                                        <p:strVal val="visible"/>
                                      </p:to>
                                    </p:set>
                                    <p:animEffect transition="in" filter="fade">
                                      <p:cBhvr>
                                        <p:cTn id="242" dur="500"/>
                                        <p:tgtEl>
                                          <p:spTgt spid="152">
                                            <p:txEl>
                                              <p:pRg st="2" end="2"/>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52">
                                            <p:txEl>
                                              <p:pRg st="3" end="3"/>
                                            </p:txEl>
                                          </p:spTgt>
                                        </p:tgtEl>
                                        <p:attrNameLst>
                                          <p:attrName>style.visibility</p:attrName>
                                        </p:attrNameLst>
                                      </p:cBhvr>
                                      <p:to>
                                        <p:strVal val="visible"/>
                                      </p:to>
                                    </p:set>
                                    <p:animEffect transition="in" filter="fade">
                                      <p:cBhvr>
                                        <p:cTn id="246" dur="500"/>
                                        <p:tgtEl>
                                          <p:spTgt spid="152">
                                            <p:txEl>
                                              <p:pRg st="3" end="3"/>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52">
                                            <p:txEl>
                                              <p:pRg st="4" end="4"/>
                                            </p:txEl>
                                          </p:spTgt>
                                        </p:tgtEl>
                                        <p:attrNameLst>
                                          <p:attrName>style.visibility</p:attrName>
                                        </p:attrNameLst>
                                      </p:cBhvr>
                                      <p:to>
                                        <p:strVal val="visible"/>
                                      </p:to>
                                    </p:set>
                                    <p:animEffect transition="in" filter="fade">
                                      <p:cBhvr>
                                        <p:cTn id="250" dur="500"/>
                                        <p:tgtEl>
                                          <p:spTgt spid="152">
                                            <p:txEl>
                                              <p:pRg st="4" end="4"/>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52">
                                            <p:txEl>
                                              <p:pRg st="5" end="5"/>
                                            </p:txEl>
                                          </p:spTgt>
                                        </p:tgtEl>
                                        <p:attrNameLst>
                                          <p:attrName>style.visibility</p:attrName>
                                        </p:attrNameLst>
                                      </p:cBhvr>
                                      <p:to>
                                        <p:strVal val="visible"/>
                                      </p:to>
                                    </p:set>
                                    <p:animEffect transition="in" filter="fade">
                                      <p:cBhvr>
                                        <p:cTn id="254" dur="500"/>
                                        <p:tgtEl>
                                          <p:spTgt spid="152">
                                            <p:txEl>
                                              <p:pRg st="5" end="5"/>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52">
                                            <p:txEl>
                                              <p:pRg st="6" end="6"/>
                                            </p:txEl>
                                          </p:spTgt>
                                        </p:tgtEl>
                                        <p:attrNameLst>
                                          <p:attrName>style.visibility</p:attrName>
                                        </p:attrNameLst>
                                      </p:cBhvr>
                                      <p:to>
                                        <p:strVal val="visible"/>
                                      </p:to>
                                    </p:set>
                                    <p:animEffect transition="in" filter="fade">
                                      <p:cBhvr>
                                        <p:cTn id="258" dur="500"/>
                                        <p:tgtEl>
                                          <p:spTgt spid="152">
                                            <p:txEl>
                                              <p:pRg st="6" end="6"/>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52">
                                            <p:txEl>
                                              <p:pRg st="7" end="7"/>
                                            </p:txEl>
                                          </p:spTgt>
                                        </p:tgtEl>
                                        <p:attrNameLst>
                                          <p:attrName>style.visibility</p:attrName>
                                        </p:attrNameLst>
                                      </p:cBhvr>
                                      <p:to>
                                        <p:strVal val="visible"/>
                                      </p:to>
                                    </p:set>
                                    <p:animEffect transition="in" filter="fade">
                                      <p:cBhvr>
                                        <p:cTn id="262" dur="500"/>
                                        <p:tgtEl>
                                          <p:spTgt spid="152">
                                            <p:txEl>
                                              <p:pRg st="7" end="7"/>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52">
                                            <p:txEl>
                                              <p:pRg st="8" end="8"/>
                                            </p:txEl>
                                          </p:spTgt>
                                        </p:tgtEl>
                                        <p:attrNameLst>
                                          <p:attrName>style.visibility</p:attrName>
                                        </p:attrNameLst>
                                      </p:cBhvr>
                                      <p:to>
                                        <p:strVal val="visible"/>
                                      </p:to>
                                    </p:set>
                                    <p:animEffect transition="in" filter="fade">
                                      <p:cBhvr>
                                        <p:cTn id="266" dur="500"/>
                                        <p:tgtEl>
                                          <p:spTgt spid="152">
                                            <p:txEl>
                                              <p:pRg st="8" end="8"/>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54"/>
                                        </p:tgtEl>
                                        <p:attrNameLst>
                                          <p:attrName>style.visibility</p:attrName>
                                        </p:attrNameLst>
                                      </p:cBhvr>
                                      <p:to>
                                        <p:strVal val="visible"/>
                                      </p:to>
                                    </p:set>
                                    <p:animEffect transition="in" filter="fade">
                                      <p:cBhvr>
                                        <p:cTn id="270" dur="1000"/>
                                        <p:tgtEl>
                                          <p:spTgt spid="154"/>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53">
                                            <p:txEl>
                                              <p:pRg st="0" end="0"/>
                                            </p:txEl>
                                          </p:spTgt>
                                        </p:tgtEl>
                                        <p:attrNameLst>
                                          <p:attrName>style.visibility</p:attrName>
                                        </p:attrNameLst>
                                      </p:cBhvr>
                                      <p:to>
                                        <p:strVal val="visible"/>
                                      </p:to>
                                    </p:set>
                                    <p:animEffect transition="in" filter="fade">
                                      <p:cBhvr>
                                        <p:cTn id="274" dur="750"/>
                                        <p:tgtEl>
                                          <p:spTgt spid="153">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53">
                                            <p:txEl>
                                              <p:pRg st="1" end="1"/>
                                            </p:txEl>
                                          </p:spTgt>
                                        </p:tgtEl>
                                        <p:attrNameLst>
                                          <p:attrName>style.visibility</p:attrName>
                                        </p:attrNameLst>
                                      </p:cBhvr>
                                      <p:to>
                                        <p:strVal val="visible"/>
                                      </p:to>
                                    </p:set>
                                    <p:animEffect transition="in" filter="fade">
                                      <p:cBhvr>
                                        <p:cTn id="278" dur="750"/>
                                        <p:tgtEl>
                                          <p:spTgt spid="153">
                                            <p:txEl>
                                              <p:p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53">
                                            <p:txEl>
                                              <p:pRg st="2" end="2"/>
                                            </p:txEl>
                                          </p:spTgt>
                                        </p:tgtEl>
                                        <p:attrNameLst>
                                          <p:attrName>style.visibility</p:attrName>
                                        </p:attrNameLst>
                                      </p:cBhvr>
                                      <p:to>
                                        <p:strVal val="visible"/>
                                      </p:to>
                                    </p:set>
                                    <p:animEffect transition="in" filter="fade">
                                      <p:cBhvr>
                                        <p:cTn id="282" dur="750"/>
                                        <p:tgtEl>
                                          <p:spTgt spid="153">
                                            <p:txEl>
                                              <p:pRg st="2" end="2"/>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53">
                                            <p:txEl>
                                              <p:pRg st="3" end="3"/>
                                            </p:txEl>
                                          </p:spTgt>
                                        </p:tgtEl>
                                        <p:attrNameLst>
                                          <p:attrName>style.visibility</p:attrName>
                                        </p:attrNameLst>
                                      </p:cBhvr>
                                      <p:to>
                                        <p:strVal val="visible"/>
                                      </p:to>
                                    </p:set>
                                    <p:animEffect transition="in" filter="fade">
                                      <p:cBhvr>
                                        <p:cTn id="286" dur="750"/>
                                        <p:tgtEl>
                                          <p:spTgt spid="153">
                                            <p:txEl>
                                              <p:pRg st="3" end="3"/>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53">
                                            <p:txEl>
                                              <p:pRg st="4" end="4"/>
                                            </p:txEl>
                                          </p:spTgt>
                                        </p:tgtEl>
                                        <p:attrNameLst>
                                          <p:attrName>style.visibility</p:attrName>
                                        </p:attrNameLst>
                                      </p:cBhvr>
                                      <p:to>
                                        <p:strVal val="visible"/>
                                      </p:to>
                                    </p:set>
                                    <p:animEffect transition="in" filter="fade">
                                      <p:cBhvr>
                                        <p:cTn id="290" dur="750"/>
                                        <p:tgtEl>
                                          <p:spTgt spid="153">
                                            <p:txEl>
                                              <p:pRg st="4" end="4"/>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53">
                                            <p:txEl>
                                              <p:pRg st="5" end="5"/>
                                            </p:txEl>
                                          </p:spTgt>
                                        </p:tgtEl>
                                        <p:attrNameLst>
                                          <p:attrName>style.visibility</p:attrName>
                                        </p:attrNameLst>
                                      </p:cBhvr>
                                      <p:to>
                                        <p:strVal val="visible"/>
                                      </p:to>
                                    </p:set>
                                    <p:animEffect transition="in" filter="fade">
                                      <p:cBhvr>
                                        <p:cTn id="294" dur="750"/>
                                        <p:tgtEl>
                                          <p:spTgt spid="153">
                                            <p:txEl>
                                              <p:pRg st="5" end="5"/>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53">
                                            <p:txEl>
                                              <p:pRg st="6" end="6"/>
                                            </p:txEl>
                                          </p:spTgt>
                                        </p:tgtEl>
                                        <p:attrNameLst>
                                          <p:attrName>style.visibility</p:attrName>
                                        </p:attrNameLst>
                                      </p:cBhvr>
                                      <p:to>
                                        <p:strVal val="visible"/>
                                      </p:to>
                                    </p:set>
                                    <p:animEffect transition="in" filter="fade">
                                      <p:cBhvr>
                                        <p:cTn id="298" dur="750"/>
                                        <p:tgtEl>
                                          <p:spTgt spid="153">
                                            <p:txEl>
                                              <p:pRg st="6" end="6"/>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53">
                                            <p:txEl>
                                              <p:pRg st="7" end="7"/>
                                            </p:txEl>
                                          </p:spTgt>
                                        </p:tgtEl>
                                        <p:attrNameLst>
                                          <p:attrName>style.visibility</p:attrName>
                                        </p:attrNameLst>
                                      </p:cBhvr>
                                      <p:to>
                                        <p:strVal val="visible"/>
                                      </p:to>
                                    </p:set>
                                    <p:animEffect transition="in" filter="fade">
                                      <p:cBhvr>
                                        <p:cTn id="302" dur="750"/>
                                        <p:tgtEl>
                                          <p:spTgt spid="153">
                                            <p:txEl>
                                              <p:pRg st="7" end="7"/>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53">
                                            <p:txEl>
                                              <p:pRg st="8" end="8"/>
                                            </p:txEl>
                                          </p:spTgt>
                                        </p:tgtEl>
                                        <p:attrNameLst>
                                          <p:attrName>style.visibility</p:attrName>
                                        </p:attrNameLst>
                                      </p:cBhvr>
                                      <p:to>
                                        <p:strVal val="visible"/>
                                      </p:to>
                                    </p:set>
                                    <p:animEffect transition="in" filter="fade">
                                      <p:cBhvr>
                                        <p:cTn id="306" dur="750"/>
                                        <p:tgtEl>
                                          <p:spTgt spid="153">
                                            <p:txEl>
                                              <p:pRg st="8" end="8"/>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55">
                                            <p:txEl>
                                              <p:pRg st="0" end="0"/>
                                            </p:txEl>
                                          </p:spTgt>
                                        </p:tgtEl>
                                        <p:attrNameLst>
                                          <p:attrName>style.visibility</p:attrName>
                                        </p:attrNameLst>
                                      </p:cBhvr>
                                      <p:to>
                                        <p:strVal val="visible"/>
                                      </p:to>
                                    </p:set>
                                    <p:animEffect transition="in" filter="fade">
                                      <p:cBhvr>
                                        <p:cTn id="310" dur="500"/>
                                        <p:tgtEl>
                                          <p:spTgt spid="155">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55">
                                            <p:txEl>
                                              <p:pRg st="1" end="1"/>
                                            </p:txEl>
                                          </p:spTgt>
                                        </p:tgtEl>
                                        <p:attrNameLst>
                                          <p:attrName>style.visibility</p:attrName>
                                        </p:attrNameLst>
                                      </p:cBhvr>
                                      <p:to>
                                        <p:strVal val="visible"/>
                                      </p:to>
                                    </p:set>
                                    <p:animEffect transition="in" filter="fade">
                                      <p:cBhvr>
                                        <p:cTn id="314" dur="500"/>
                                        <p:tgtEl>
                                          <p:spTgt spid="155">
                                            <p:txEl>
                                              <p:p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55">
                                            <p:txEl>
                                              <p:pRg st="2" end="2"/>
                                            </p:txEl>
                                          </p:spTgt>
                                        </p:tgtEl>
                                        <p:attrNameLst>
                                          <p:attrName>style.visibility</p:attrName>
                                        </p:attrNameLst>
                                      </p:cBhvr>
                                      <p:to>
                                        <p:strVal val="visible"/>
                                      </p:to>
                                    </p:set>
                                    <p:animEffect transition="in" filter="fade">
                                      <p:cBhvr>
                                        <p:cTn id="318" dur="500"/>
                                        <p:tgtEl>
                                          <p:spTgt spid="155">
                                            <p:txEl>
                                              <p:pRg st="2" end="2"/>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55">
                                            <p:txEl>
                                              <p:pRg st="3" end="3"/>
                                            </p:txEl>
                                          </p:spTgt>
                                        </p:tgtEl>
                                        <p:attrNameLst>
                                          <p:attrName>style.visibility</p:attrName>
                                        </p:attrNameLst>
                                      </p:cBhvr>
                                      <p:to>
                                        <p:strVal val="visible"/>
                                      </p:to>
                                    </p:set>
                                    <p:animEffect transition="in" filter="fade">
                                      <p:cBhvr>
                                        <p:cTn id="322" dur="500"/>
                                        <p:tgtEl>
                                          <p:spTgt spid="155">
                                            <p:txEl>
                                              <p:pRg st="3" end="3"/>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55">
                                            <p:txEl>
                                              <p:pRg st="4" end="4"/>
                                            </p:txEl>
                                          </p:spTgt>
                                        </p:tgtEl>
                                        <p:attrNameLst>
                                          <p:attrName>style.visibility</p:attrName>
                                        </p:attrNameLst>
                                      </p:cBhvr>
                                      <p:to>
                                        <p:strVal val="visible"/>
                                      </p:to>
                                    </p:set>
                                    <p:animEffect transition="in" filter="fade">
                                      <p:cBhvr>
                                        <p:cTn id="326" dur="500"/>
                                        <p:tgtEl>
                                          <p:spTgt spid="155">
                                            <p:txEl>
                                              <p:pRg st="4" end="4"/>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55">
                                            <p:txEl>
                                              <p:pRg st="5" end="5"/>
                                            </p:txEl>
                                          </p:spTgt>
                                        </p:tgtEl>
                                        <p:attrNameLst>
                                          <p:attrName>style.visibility</p:attrName>
                                        </p:attrNameLst>
                                      </p:cBhvr>
                                      <p:to>
                                        <p:strVal val="visible"/>
                                      </p:to>
                                    </p:set>
                                    <p:animEffect transition="in" filter="fade">
                                      <p:cBhvr>
                                        <p:cTn id="330" dur="500"/>
                                        <p:tgtEl>
                                          <p:spTgt spid="155">
                                            <p:txEl>
                                              <p:pRg st="5" end="5"/>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55">
                                            <p:txEl>
                                              <p:pRg st="6" end="6"/>
                                            </p:txEl>
                                          </p:spTgt>
                                        </p:tgtEl>
                                        <p:attrNameLst>
                                          <p:attrName>style.visibility</p:attrName>
                                        </p:attrNameLst>
                                      </p:cBhvr>
                                      <p:to>
                                        <p:strVal val="visible"/>
                                      </p:to>
                                    </p:set>
                                    <p:animEffect transition="in" filter="fade">
                                      <p:cBhvr>
                                        <p:cTn id="334" dur="500"/>
                                        <p:tgtEl>
                                          <p:spTgt spid="155">
                                            <p:txEl>
                                              <p:pRg st="6" end="6"/>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55">
                                            <p:txEl>
                                              <p:pRg st="7" end="7"/>
                                            </p:txEl>
                                          </p:spTgt>
                                        </p:tgtEl>
                                        <p:attrNameLst>
                                          <p:attrName>style.visibility</p:attrName>
                                        </p:attrNameLst>
                                      </p:cBhvr>
                                      <p:to>
                                        <p:strVal val="visible"/>
                                      </p:to>
                                    </p:set>
                                    <p:animEffect transition="in" filter="fade">
                                      <p:cBhvr>
                                        <p:cTn id="338" dur="500"/>
                                        <p:tgtEl>
                                          <p:spTgt spid="155">
                                            <p:txEl>
                                              <p:pRg st="7" end="7"/>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55">
                                            <p:txEl>
                                              <p:pRg st="8" end="8"/>
                                            </p:txEl>
                                          </p:spTgt>
                                        </p:tgtEl>
                                        <p:attrNameLst>
                                          <p:attrName>style.visibility</p:attrName>
                                        </p:attrNameLst>
                                      </p:cBhvr>
                                      <p:to>
                                        <p:strVal val="visible"/>
                                      </p:to>
                                    </p:set>
                                    <p:animEffect transition="in" filter="fade">
                                      <p:cBhvr>
                                        <p:cTn id="342" dur="500"/>
                                        <p:tgtEl>
                                          <p:spTgt spid="155">
                                            <p:txEl>
                                              <p:pRg st="8" end="8"/>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56">
                                            <p:txEl>
                                              <p:pRg st="0" end="0"/>
                                            </p:txEl>
                                          </p:spTgt>
                                        </p:tgtEl>
                                        <p:attrNameLst>
                                          <p:attrName>style.visibility</p:attrName>
                                        </p:attrNameLst>
                                      </p:cBhvr>
                                      <p:to>
                                        <p:strVal val="visible"/>
                                      </p:to>
                                    </p:set>
                                    <p:animEffect transition="in" filter="fade">
                                      <p:cBhvr>
                                        <p:cTn id="346" dur="750"/>
                                        <p:tgtEl>
                                          <p:spTgt spid="156">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56">
                                            <p:txEl>
                                              <p:pRg st="1" end="1"/>
                                            </p:txEl>
                                          </p:spTgt>
                                        </p:tgtEl>
                                        <p:attrNameLst>
                                          <p:attrName>style.visibility</p:attrName>
                                        </p:attrNameLst>
                                      </p:cBhvr>
                                      <p:to>
                                        <p:strVal val="visible"/>
                                      </p:to>
                                    </p:set>
                                    <p:animEffect transition="in" filter="fade">
                                      <p:cBhvr>
                                        <p:cTn id="350" dur="750"/>
                                        <p:tgtEl>
                                          <p:spTgt spid="156">
                                            <p:txEl>
                                              <p:p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56">
                                            <p:txEl>
                                              <p:pRg st="2" end="2"/>
                                            </p:txEl>
                                          </p:spTgt>
                                        </p:tgtEl>
                                        <p:attrNameLst>
                                          <p:attrName>style.visibility</p:attrName>
                                        </p:attrNameLst>
                                      </p:cBhvr>
                                      <p:to>
                                        <p:strVal val="visible"/>
                                      </p:to>
                                    </p:set>
                                    <p:animEffect transition="in" filter="fade">
                                      <p:cBhvr>
                                        <p:cTn id="354" dur="750"/>
                                        <p:tgtEl>
                                          <p:spTgt spid="156">
                                            <p:txEl>
                                              <p:pRg st="2" end="2"/>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56">
                                            <p:txEl>
                                              <p:pRg st="3" end="3"/>
                                            </p:txEl>
                                          </p:spTgt>
                                        </p:tgtEl>
                                        <p:attrNameLst>
                                          <p:attrName>style.visibility</p:attrName>
                                        </p:attrNameLst>
                                      </p:cBhvr>
                                      <p:to>
                                        <p:strVal val="visible"/>
                                      </p:to>
                                    </p:set>
                                    <p:animEffect transition="in" filter="fade">
                                      <p:cBhvr>
                                        <p:cTn id="358" dur="750"/>
                                        <p:tgtEl>
                                          <p:spTgt spid="156">
                                            <p:txEl>
                                              <p:pRg st="3" end="3"/>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56">
                                            <p:txEl>
                                              <p:pRg st="4" end="4"/>
                                            </p:txEl>
                                          </p:spTgt>
                                        </p:tgtEl>
                                        <p:attrNameLst>
                                          <p:attrName>style.visibility</p:attrName>
                                        </p:attrNameLst>
                                      </p:cBhvr>
                                      <p:to>
                                        <p:strVal val="visible"/>
                                      </p:to>
                                    </p:set>
                                    <p:animEffect transition="in" filter="fade">
                                      <p:cBhvr>
                                        <p:cTn id="362" dur="750"/>
                                        <p:tgtEl>
                                          <p:spTgt spid="156">
                                            <p:txEl>
                                              <p:pRg st="4" end="4"/>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56">
                                            <p:txEl>
                                              <p:pRg st="5" end="5"/>
                                            </p:txEl>
                                          </p:spTgt>
                                        </p:tgtEl>
                                        <p:attrNameLst>
                                          <p:attrName>style.visibility</p:attrName>
                                        </p:attrNameLst>
                                      </p:cBhvr>
                                      <p:to>
                                        <p:strVal val="visible"/>
                                      </p:to>
                                    </p:set>
                                    <p:animEffect transition="in" filter="fade">
                                      <p:cBhvr>
                                        <p:cTn id="366" dur="750"/>
                                        <p:tgtEl>
                                          <p:spTgt spid="156">
                                            <p:txEl>
                                              <p:pRg st="5" end="5"/>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56">
                                            <p:txEl>
                                              <p:pRg st="6" end="6"/>
                                            </p:txEl>
                                          </p:spTgt>
                                        </p:tgtEl>
                                        <p:attrNameLst>
                                          <p:attrName>style.visibility</p:attrName>
                                        </p:attrNameLst>
                                      </p:cBhvr>
                                      <p:to>
                                        <p:strVal val="visible"/>
                                      </p:to>
                                    </p:set>
                                    <p:animEffect transition="in" filter="fade">
                                      <p:cBhvr>
                                        <p:cTn id="370" dur="750"/>
                                        <p:tgtEl>
                                          <p:spTgt spid="156">
                                            <p:txEl>
                                              <p:pRg st="6" end="6"/>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56">
                                            <p:txEl>
                                              <p:pRg st="7" end="7"/>
                                            </p:txEl>
                                          </p:spTgt>
                                        </p:tgtEl>
                                        <p:attrNameLst>
                                          <p:attrName>style.visibility</p:attrName>
                                        </p:attrNameLst>
                                      </p:cBhvr>
                                      <p:to>
                                        <p:strVal val="visible"/>
                                      </p:to>
                                    </p:set>
                                    <p:animEffect transition="in" filter="fade">
                                      <p:cBhvr>
                                        <p:cTn id="374" dur="750"/>
                                        <p:tgtEl>
                                          <p:spTgt spid="156">
                                            <p:txEl>
                                              <p:pRg st="7" end="7"/>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56">
                                            <p:txEl>
                                              <p:pRg st="8" end="8"/>
                                            </p:txEl>
                                          </p:spTgt>
                                        </p:tgtEl>
                                        <p:attrNameLst>
                                          <p:attrName>style.visibility</p:attrName>
                                        </p:attrNameLst>
                                      </p:cBhvr>
                                      <p:to>
                                        <p:strVal val="visible"/>
                                      </p:to>
                                    </p:set>
                                    <p:animEffect transition="in" filter="fade">
                                      <p:cBhvr>
                                        <p:cTn id="378" dur="750"/>
                                        <p:tgtEl>
                                          <p:spTgt spid="1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3"/>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3"/>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3"/>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 name="Google Shape;31;p3"/>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4"/>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38"/>
        <p:cNvGrpSpPr/>
        <p:nvPr/>
      </p:nvGrpSpPr>
      <p:grpSpPr>
        <a:xfrm>
          <a:off x="0" y="0"/>
          <a:ext cx="0" cy="0"/>
          <a:chOff x="0" y="0"/>
          <a:chExt cx="0" cy="0"/>
        </a:xfrm>
      </p:grpSpPr>
      <p:sp>
        <p:nvSpPr>
          <p:cNvPr id="39" name="Google Shape;39;p6"/>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ogan">
  <p:cSld name="Slogan">
    <p:spTree>
      <p:nvGrpSpPr>
        <p:cNvPr id="1" name="Shape 40"/>
        <p:cNvGrpSpPr/>
        <p:nvPr/>
      </p:nvGrpSpPr>
      <p:grpSpPr>
        <a:xfrm>
          <a:off x="0" y="0"/>
          <a:ext cx="0" cy="0"/>
          <a:chOff x="0" y="0"/>
          <a:chExt cx="0" cy="0"/>
        </a:xfrm>
      </p:grpSpPr>
      <p:sp>
        <p:nvSpPr>
          <p:cNvPr id="41" name="Google Shape;41;p7"/>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2" name="Google Shape;42;p7"/>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43" name="Google Shape;43;p7"/>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4" name="Google Shape;44;p7"/>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
        <p:nvSpPr>
          <p:cNvPr id="45" name="Google Shape;45;p7"/>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6" name="Google Shape;46;p7"/>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
                                            <p:txEl>
                                              <p:pRg st="1" end="1"/>
                                            </p:txEl>
                                          </p:spTgt>
                                        </p:tgtEl>
                                        <p:attrNameLst>
                                          <p:attrName>style.visibility</p:attrName>
                                        </p:attrNameLst>
                                      </p:cBhvr>
                                      <p:to>
                                        <p:strVal val="visible"/>
                                      </p:to>
                                    </p:set>
                                    <p:animEffect transition="in" filter="fade">
                                      <p:cBhvr>
                                        <p:cTn id="10" dur="500"/>
                                        <p:tgtEl>
                                          <p:spTgt spid="4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xEl>
                                              <p:pRg st="2" end="2"/>
                                            </p:txEl>
                                          </p:spTgt>
                                        </p:tgtEl>
                                        <p:attrNameLst>
                                          <p:attrName>style.visibility</p:attrName>
                                        </p:attrNameLst>
                                      </p:cBhvr>
                                      <p:to>
                                        <p:strVal val="visible"/>
                                      </p:to>
                                    </p:set>
                                    <p:animEffect transition="in" filter="fade">
                                      <p:cBhvr>
                                        <p:cTn id="13" dur="500"/>
                                        <p:tgtEl>
                                          <p:spTgt spid="4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xEl>
                                              <p:pRg st="3" end="3"/>
                                            </p:txEl>
                                          </p:spTgt>
                                        </p:tgtEl>
                                        <p:attrNameLst>
                                          <p:attrName>style.visibility</p:attrName>
                                        </p:attrNameLst>
                                      </p:cBhvr>
                                      <p:to>
                                        <p:strVal val="visible"/>
                                      </p:to>
                                    </p:set>
                                    <p:animEffect transition="in" filter="fade">
                                      <p:cBhvr>
                                        <p:cTn id="16" dur="500"/>
                                        <p:tgtEl>
                                          <p:spTgt spid="4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animEffect transition="in" filter="fade">
                                      <p:cBhvr>
                                        <p:cTn id="19" dur="500"/>
                                        <p:tgtEl>
                                          <p:spTgt spid="4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xEl>
                                              <p:pRg st="5" end="5"/>
                                            </p:txEl>
                                          </p:spTgt>
                                        </p:tgtEl>
                                        <p:attrNameLst>
                                          <p:attrName>style.visibility</p:attrName>
                                        </p:attrNameLst>
                                      </p:cBhvr>
                                      <p:to>
                                        <p:strVal val="visible"/>
                                      </p:to>
                                    </p:set>
                                    <p:animEffect transition="in" filter="fade">
                                      <p:cBhvr>
                                        <p:cTn id="22" dur="500"/>
                                        <p:tgtEl>
                                          <p:spTgt spid="4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xEl>
                                              <p:pRg st="6" end="6"/>
                                            </p:txEl>
                                          </p:spTgt>
                                        </p:tgtEl>
                                        <p:attrNameLst>
                                          <p:attrName>style.visibility</p:attrName>
                                        </p:attrNameLst>
                                      </p:cBhvr>
                                      <p:to>
                                        <p:strVal val="visible"/>
                                      </p:to>
                                    </p:set>
                                    <p:animEffect transition="in" filter="fade">
                                      <p:cBhvr>
                                        <p:cTn id="25" dur="500"/>
                                        <p:tgtEl>
                                          <p:spTgt spid="4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xEl>
                                              <p:pRg st="7" end="7"/>
                                            </p:txEl>
                                          </p:spTgt>
                                        </p:tgtEl>
                                        <p:attrNameLst>
                                          <p:attrName>style.visibility</p:attrName>
                                        </p:attrNameLst>
                                      </p:cBhvr>
                                      <p:to>
                                        <p:strVal val="visible"/>
                                      </p:to>
                                    </p:set>
                                    <p:animEffect transition="in" filter="fade">
                                      <p:cBhvr>
                                        <p:cTn id="28" dur="500"/>
                                        <p:tgtEl>
                                          <p:spTgt spid="4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xEl>
                                              <p:pRg st="8" end="8"/>
                                            </p:txEl>
                                          </p:spTgt>
                                        </p:tgtEl>
                                        <p:attrNameLst>
                                          <p:attrName>style.visibility</p:attrName>
                                        </p:attrNameLst>
                                      </p:cBhvr>
                                      <p:to>
                                        <p:strVal val="visible"/>
                                      </p:to>
                                    </p:set>
                                    <p:animEffect transition="in" filter="fade">
                                      <p:cBhvr>
                                        <p:cTn id="31" dur="500"/>
                                        <p:tgtEl>
                                          <p:spTgt spid="45">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6">
                                            <p:txEl>
                                              <p:pRg st="0" end="0"/>
                                            </p:txEl>
                                          </p:spTgt>
                                        </p:tgtEl>
                                        <p:attrNameLst>
                                          <p:attrName>style.visibility</p:attrName>
                                        </p:attrNameLst>
                                      </p:cBhvr>
                                      <p:to>
                                        <p:strVal val="visible"/>
                                      </p:to>
                                    </p:set>
                                    <p:animEffect transition="in" filter="fade">
                                      <p:cBhvr>
                                        <p:cTn id="39" dur="500"/>
                                        <p:tgtEl>
                                          <p:spTgt spid="46">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46">
                                            <p:txEl>
                                              <p:pRg st="1" end="1"/>
                                            </p:txEl>
                                          </p:spTgt>
                                        </p:tgtEl>
                                        <p:attrNameLst>
                                          <p:attrName>style.visibility</p:attrName>
                                        </p:attrNameLst>
                                      </p:cBhvr>
                                      <p:to>
                                        <p:strVal val="visible"/>
                                      </p:to>
                                    </p:set>
                                    <p:animEffect transition="in" filter="fade">
                                      <p:cBhvr>
                                        <p:cTn id="43" dur="500"/>
                                        <p:tgtEl>
                                          <p:spTgt spid="46">
                                            <p:txEl>
                                              <p:p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46">
                                            <p:txEl>
                                              <p:pRg st="2" end="2"/>
                                            </p:txEl>
                                          </p:spTgt>
                                        </p:tgtEl>
                                        <p:attrNameLst>
                                          <p:attrName>style.visibility</p:attrName>
                                        </p:attrNameLst>
                                      </p:cBhvr>
                                      <p:to>
                                        <p:strVal val="visible"/>
                                      </p:to>
                                    </p:set>
                                    <p:animEffect transition="in" filter="fade">
                                      <p:cBhvr>
                                        <p:cTn id="47" dur="500"/>
                                        <p:tgtEl>
                                          <p:spTgt spid="46">
                                            <p:txEl>
                                              <p:pRg st="2" end="2"/>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46">
                                            <p:txEl>
                                              <p:pRg st="3" end="3"/>
                                            </p:txEl>
                                          </p:spTgt>
                                        </p:tgtEl>
                                        <p:attrNameLst>
                                          <p:attrName>style.visibility</p:attrName>
                                        </p:attrNameLst>
                                      </p:cBhvr>
                                      <p:to>
                                        <p:strVal val="visible"/>
                                      </p:to>
                                    </p:set>
                                    <p:animEffect transition="in" filter="fade">
                                      <p:cBhvr>
                                        <p:cTn id="51" dur="500"/>
                                        <p:tgtEl>
                                          <p:spTgt spid="46">
                                            <p:txEl>
                                              <p:pRg st="3" end="3"/>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46">
                                            <p:txEl>
                                              <p:pRg st="4" end="4"/>
                                            </p:txEl>
                                          </p:spTgt>
                                        </p:tgtEl>
                                        <p:attrNameLst>
                                          <p:attrName>style.visibility</p:attrName>
                                        </p:attrNameLst>
                                      </p:cBhvr>
                                      <p:to>
                                        <p:strVal val="visible"/>
                                      </p:to>
                                    </p:set>
                                    <p:animEffect transition="in" filter="fade">
                                      <p:cBhvr>
                                        <p:cTn id="55" dur="500"/>
                                        <p:tgtEl>
                                          <p:spTgt spid="46">
                                            <p:txEl>
                                              <p:pRg st="4" end="4"/>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46">
                                            <p:txEl>
                                              <p:pRg st="5" end="5"/>
                                            </p:txEl>
                                          </p:spTgt>
                                        </p:tgtEl>
                                        <p:attrNameLst>
                                          <p:attrName>style.visibility</p:attrName>
                                        </p:attrNameLst>
                                      </p:cBhvr>
                                      <p:to>
                                        <p:strVal val="visible"/>
                                      </p:to>
                                    </p:set>
                                    <p:animEffect transition="in" filter="fade">
                                      <p:cBhvr>
                                        <p:cTn id="59" dur="500"/>
                                        <p:tgtEl>
                                          <p:spTgt spid="46">
                                            <p:txEl>
                                              <p:pRg st="5" end="5"/>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46">
                                            <p:txEl>
                                              <p:pRg st="6" end="6"/>
                                            </p:txEl>
                                          </p:spTgt>
                                        </p:tgtEl>
                                        <p:attrNameLst>
                                          <p:attrName>style.visibility</p:attrName>
                                        </p:attrNameLst>
                                      </p:cBhvr>
                                      <p:to>
                                        <p:strVal val="visible"/>
                                      </p:to>
                                    </p:set>
                                    <p:animEffect transition="in" filter="fade">
                                      <p:cBhvr>
                                        <p:cTn id="63" dur="500"/>
                                        <p:tgtEl>
                                          <p:spTgt spid="46">
                                            <p:txEl>
                                              <p:pRg st="6" end="6"/>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46">
                                            <p:txEl>
                                              <p:pRg st="7" end="7"/>
                                            </p:txEl>
                                          </p:spTgt>
                                        </p:tgtEl>
                                        <p:attrNameLst>
                                          <p:attrName>style.visibility</p:attrName>
                                        </p:attrNameLst>
                                      </p:cBhvr>
                                      <p:to>
                                        <p:strVal val="visible"/>
                                      </p:to>
                                    </p:set>
                                    <p:animEffect transition="in" filter="fade">
                                      <p:cBhvr>
                                        <p:cTn id="67" dur="500"/>
                                        <p:tgtEl>
                                          <p:spTgt spid="46">
                                            <p:txEl>
                                              <p:pRg st="7" end="7"/>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6">
                                            <p:txEl>
                                              <p:pRg st="8" end="8"/>
                                            </p:txEl>
                                          </p:spTgt>
                                        </p:tgtEl>
                                        <p:attrNameLst>
                                          <p:attrName>style.visibility</p:attrName>
                                        </p:attrNameLst>
                                      </p:cBhvr>
                                      <p:to>
                                        <p:strVal val="visible"/>
                                      </p:to>
                                    </p:set>
                                    <p:animEffect transition="in" filter="fade">
                                      <p:cBhvr>
                                        <p:cTn id="71" dur="500"/>
                                        <p:tgtEl>
                                          <p:spTgt spid="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Break 7">
  <p:cSld name="Section Break 7">
    <p:spTree>
      <p:nvGrpSpPr>
        <p:cNvPr id="1" name="Shape 47"/>
        <p:cNvGrpSpPr/>
        <p:nvPr/>
      </p:nvGrpSpPr>
      <p:grpSpPr>
        <a:xfrm>
          <a:off x="0" y="0"/>
          <a:ext cx="0" cy="0"/>
          <a:chOff x="0" y="0"/>
          <a:chExt cx="0" cy="0"/>
        </a:xfrm>
      </p:grpSpPr>
      <p:sp>
        <p:nvSpPr>
          <p:cNvPr id="48" name="Google Shape;48;p8"/>
          <p:cNvSpPr>
            <a:spLocks noGrp="1"/>
          </p:cNvSpPr>
          <p:nvPr>
            <p:ph type="pic" idx="2"/>
          </p:nvPr>
        </p:nvSpPr>
        <p:spPr>
          <a:xfrm>
            <a:off x="0" y="0"/>
            <a:ext cx="12192000" cy="6858000"/>
          </a:xfrm>
          <a:prstGeom prst="rect">
            <a:avLst/>
          </a:prstGeom>
          <a:noFill/>
          <a:ln>
            <a:noFill/>
          </a:ln>
        </p:spPr>
      </p:sp>
      <p:sp>
        <p:nvSpPr>
          <p:cNvPr id="49" name="Google Shape;49;p8"/>
          <p:cNvSpPr>
            <a:spLocks noGrp="1"/>
          </p:cNvSpPr>
          <p:nvPr>
            <p:ph type="body" idx="1"/>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p8"/>
          <p:cNvSpPr>
            <a:spLocks noGrp="1"/>
          </p:cNvSpPr>
          <p:nvPr>
            <p:ph type="body" idx="3"/>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1" name="Google Shape;51;p8"/>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52" name="Google Shape;52;p8"/>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75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xEl>
                                              <p:pRg st="0" end="0"/>
                                            </p:txEl>
                                          </p:spTgt>
                                        </p:tgtEl>
                                        <p:attrNameLst>
                                          <p:attrName>style.visibility</p:attrName>
                                        </p:attrNameLst>
                                      </p:cBhvr>
                                      <p:to>
                                        <p:strVal val="visible"/>
                                      </p:to>
                                    </p:set>
                                    <p:animEffect transition="in" filter="fade">
                                      <p:cBhvr>
                                        <p:cTn id="14" dur="750"/>
                                        <p:tgtEl>
                                          <p:spTgt spid="52">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2">
                                            <p:txEl>
                                              <p:pRg st="1" end="1"/>
                                            </p:txEl>
                                          </p:spTgt>
                                        </p:tgtEl>
                                        <p:attrNameLst>
                                          <p:attrName>style.visibility</p:attrName>
                                        </p:attrNameLst>
                                      </p:cBhvr>
                                      <p:to>
                                        <p:strVal val="visible"/>
                                      </p:to>
                                    </p:set>
                                    <p:animEffect transition="in" filter="fade">
                                      <p:cBhvr>
                                        <p:cTn id="17" dur="750"/>
                                        <p:tgtEl>
                                          <p:spTgt spid="5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2">
                                            <p:txEl>
                                              <p:pRg st="2" end="2"/>
                                            </p:txEl>
                                          </p:spTgt>
                                        </p:tgtEl>
                                        <p:attrNameLst>
                                          <p:attrName>style.visibility</p:attrName>
                                        </p:attrNameLst>
                                      </p:cBhvr>
                                      <p:to>
                                        <p:strVal val="visible"/>
                                      </p:to>
                                    </p:set>
                                    <p:animEffect transition="in" filter="fade">
                                      <p:cBhvr>
                                        <p:cTn id="20" dur="750"/>
                                        <p:tgtEl>
                                          <p:spTgt spid="5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2">
                                            <p:txEl>
                                              <p:pRg st="3" end="3"/>
                                            </p:txEl>
                                          </p:spTgt>
                                        </p:tgtEl>
                                        <p:attrNameLst>
                                          <p:attrName>style.visibility</p:attrName>
                                        </p:attrNameLst>
                                      </p:cBhvr>
                                      <p:to>
                                        <p:strVal val="visible"/>
                                      </p:to>
                                    </p:set>
                                    <p:animEffect transition="in" filter="fade">
                                      <p:cBhvr>
                                        <p:cTn id="23" dur="750"/>
                                        <p:tgtEl>
                                          <p:spTgt spid="5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2">
                                            <p:txEl>
                                              <p:pRg st="4" end="4"/>
                                            </p:txEl>
                                          </p:spTgt>
                                        </p:tgtEl>
                                        <p:attrNameLst>
                                          <p:attrName>style.visibility</p:attrName>
                                        </p:attrNameLst>
                                      </p:cBhvr>
                                      <p:to>
                                        <p:strVal val="visible"/>
                                      </p:to>
                                    </p:set>
                                    <p:animEffect transition="in" filter="fade">
                                      <p:cBhvr>
                                        <p:cTn id="26" dur="750"/>
                                        <p:tgtEl>
                                          <p:spTgt spid="5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xEl>
                                              <p:pRg st="5" end="5"/>
                                            </p:txEl>
                                          </p:spTgt>
                                        </p:tgtEl>
                                        <p:attrNameLst>
                                          <p:attrName>style.visibility</p:attrName>
                                        </p:attrNameLst>
                                      </p:cBhvr>
                                      <p:to>
                                        <p:strVal val="visible"/>
                                      </p:to>
                                    </p:set>
                                    <p:animEffect transition="in" filter="fade">
                                      <p:cBhvr>
                                        <p:cTn id="29" dur="750"/>
                                        <p:tgtEl>
                                          <p:spTgt spid="5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2">
                                            <p:txEl>
                                              <p:pRg st="6" end="6"/>
                                            </p:txEl>
                                          </p:spTgt>
                                        </p:tgtEl>
                                        <p:attrNameLst>
                                          <p:attrName>style.visibility</p:attrName>
                                        </p:attrNameLst>
                                      </p:cBhvr>
                                      <p:to>
                                        <p:strVal val="visible"/>
                                      </p:to>
                                    </p:set>
                                    <p:animEffect transition="in" filter="fade">
                                      <p:cBhvr>
                                        <p:cTn id="32" dur="750"/>
                                        <p:tgtEl>
                                          <p:spTgt spid="5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2">
                                            <p:txEl>
                                              <p:pRg st="7" end="7"/>
                                            </p:txEl>
                                          </p:spTgt>
                                        </p:tgtEl>
                                        <p:attrNameLst>
                                          <p:attrName>style.visibility</p:attrName>
                                        </p:attrNameLst>
                                      </p:cBhvr>
                                      <p:to>
                                        <p:strVal val="visible"/>
                                      </p:to>
                                    </p:set>
                                    <p:animEffect transition="in" filter="fade">
                                      <p:cBhvr>
                                        <p:cTn id="35" dur="750"/>
                                        <p:tgtEl>
                                          <p:spTgt spid="52">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xEl>
                                              <p:pRg st="8" end="8"/>
                                            </p:txEl>
                                          </p:spTgt>
                                        </p:tgtEl>
                                        <p:attrNameLst>
                                          <p:attrName>style.visibility</p:attrName>
                                        </p:attrNameLst>
                                      </p:cBhvr>
                                      <p:to>
                                        <p:strVal val="visible"/>
                                      </p:to>
                                    </p:set>
                                    <p:animEffect transition="in" filter="fade">
                                      <p:cBhvr>
                                        <p:cTn id="38" dur="750"/>
                                        <p:tgtEl>
                                          <p:spTgt spid="52">
                                            <p:txEl>
                                              <p:pRg st="8" end="8"/>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750"/>
                                        <p:tgtEl>
                                          <p:spTgt spid="50"/>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additive="base">
                                        <p:cTn id="44" dur="750"/>
                                        <p:tgtEl>
                                          <p:spTgt spid="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p:cSld name="1 Colum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55" name="Google Shape;55;p9"/>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
        <p:nvSpPr>
          <p:cNvPr id="57" name="Google Shape;57;p9"/>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9" name="Google Shape;59;p9"/>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60" name="Google Shape;60;p9"/>
          <p:cNvPicPr preferRelativeResize="0"/>
          <p:nvPr/>
        </p:nvPicPr>
        <p:blipFill rotWithShape="1">
          <a:blip r:embed="rId2">
            <a:alphaModFix/>
          </a:blip>
          <a:srcRect/>
          <a:stretch/>
        </p:blipFill>
        <p:spPr>
          <a:xfrm>
            <a:off x="1354406" y="2539696"/>
            <a:ext cx="5417400" cy="396000"/>
          </a:xfrm>
          <a:prstGeom prst="rect">
            <a:avLst/>
          </a:prstGeom>
          <a:noFill/>
          <a:ln>
            <a:noFill/>
          </a:ln>
        </p:spPr>
      </p:pic>
      <p:pic>
        <p:nvPicPr>
          <p:cNvPr id="61" name="Google Shape;61;p9"/>
          <p:cNvPicPr preferRelativeResize="0"/>
          <p:nvPr/>
        </p:nvPicPr>
        <p:blipFill rotWithShape="1">
          <a:blip r:embed="rId2">
            <a:alphaModFix/>
          </a:blip>
          <a:srcRect/>
          <a:stretch/>
        </p:blipFill>
        <p:spPr>
          <a:xfrm>
            <a:off x="5684882" y="3171751"/>
            <a:ext cx="5417400" cy="39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500"/>
                                        <p:tgtEl>
                                          <p:spTgt spid="5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fade">
                                      <p:cBhvr>
                                        <p:cTn id="10" dur="500"/>
                                        <p:tgtEl>
                                          <p:spTgt spid="5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fade">
                                      <p:cBhvr>
                                        <p:cTn id="13" dur="500"/>
                                        <p:tgtEl>
                                          <p:spTgt spid="5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fade">
                                      <p:cBhvr>
                                        <p:cTn id="16" dur="500"/>
                                        <p:tgtEl>
                                          <p:spTgt spid="5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fade">
                                      <p:cBhvr>
                                        <p:cTn id="19" dur="500"/>
                                        <p:tgtEl>
                                          <p:spTgt spid="5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fade">
                                      <p:cBhvr>
                                        <p:cTn id="22" dur="500"/>
                                        <p:tgtEl>
                                          <p:spTgt spid="5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7">
                                            <p:txEl>
                                              <p:pRg st="6" end="6"/>
                                            </p:txEl>
                                          </p:spTgt>
                                        </p:tgtEl>
                                        <p:attrNameLst>
                                          <p:attrName>style.visibility</p:attrName>
                                        </p:attrNameLst>
                                      </p:cBhvr>
                                      <p:to>
                                        <p:strVal val="visible"/>
                                      </p:to>
                                    </p:set>
                                    <p:animEffect transition="in" filter="fade">
                                      <p:cBhvr>
                                        <p:cTn id="25" dur="500"/>
                                        <p:tgtEl>
                                          <p:spTgt spid="5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xEl>
                                              <p:pRg st="7" end="7"/>
                                            </p:txEl>
                                          </p:spTgt>
                                        </p:tgtEl>
                                        <p:attrNameLst>
                                          <p:attrName>style.visibility</p:attrName>
                                        </p:attrNameLst>
                                      </p:cBhvr>
                                      <p:to>
                                        <p:strVal val="visible"/>
                                      </p:to>
                                    </p:set>
                                    <p:animEffect transition="in" filter="fade">
                                      <p:cBhvr>
                                        <p:cTn id="28" dur="500"/>
                                        <p:tgtEl>
                                          <p:spTgt spid="5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xEl>
                                              <p:pRg st="8" end="8"/>
                                            </p:txEl>
                                          </p:spTgt>
                                        </p:tgtEl>
                                        <p:attrNameLst>
                                          <p:attrName>style.visibility</p:attrName>
                                        </p:attrNameLst>
                                      </p:cBhvr>
                                      <p:to>
                                        <p:strVal val="visible"/>
                                      </p:to>
                                    </p:set>
                                    <p:animEffect transition="in" filter="fade">
                                      <p:cBhvr>
                                        <p:cTn id="31" dur="500"/>
                                        <p:tgtEl>
                                          <p:spTgt spid="57">
                                            <p:txEl>
                                              <p:pRg st="8" end="8"/>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8">
                                            <p:txEl>
                                              <p:pRg st="0" end="0"/>
                                            </p:txEl>
                                          </p:spTgt>
                                        </p:tgtEl>
                                        <p:attrNameLst>
                                          <p:attrName>style.visibility</p:attrName>
                                        </p:attrNameLst>
                                      </p:cBhvr>
                                      <p:to>
                                        <p:strVal val="visible"/>
                                      </p:to>
                                    </p:set>
                                    <p:animEffect transition="in" filter="fade">
                                      <p:cBhvr>
                                        <p:cTn id="35" dur="500"/>
                                        <p:tgtEl>
                                          <p:spTgt spid="58">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8">
                                            <p:txEl>
                                              <p:pRg st="1" end="1"/>
                                            </p:txEl>
                                          </p:spTgt>
                                        </p:tgtEl>
                                        <p:attrNameLst>
                                          <p:attrName>style.visibility</p:attrName>
                                        </p:attrNameLst>
                                      </p:cBhvr>
                                      <p:to>
                                        <p:strVal val="visible"/>
                                      </p:to>
                                    </p:set>
                                    <p:animEffect transition="in" filter="fade">
                                      <p:cBhvr>
                                        <p:cTn id="39" dur="500"/>
                                        <p:tgtEl>
                                          <p:spTgt spid="58">
                                            <p:txEl>
                                              <p:p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58">
                                            <p:txEl>
                                              <p:pRg st="2" end="2"/>
                                            </p:txEl>
                                          </p:spTgt>
                                        </p:tgtEl>
                                        <p:attrNameLst>
                                          <p:attrName>style.visibility</p:attrName>
                                        </p:attrNameLst>
                                      </p:cBhvr>
                                      <p:to>
                                        <p:strVal val="visible"/>
                                      </p:to>
                                    </p:set>
                                    <p:animEffect transition="in" filter="fade">
                                      <p:cBhvr>
                                        <p:cTn id="43" dur="500"/>
                                        <p:tgtEl>
                                          <p:spTgt spid="58">
                                            <p:txEl>
                                              <p:pRg st="2" end="2"/>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fade">
                                      <p:cBhvr>
                                        <p:cTn id="47" dur="500"/>
                                        <p:tgtEl>
                                          <p:spTgt spid="58">
                                            <p:txEl>
                                              <p:pRg st="3" end="3"/>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58">
                                            <p:txEl>
                                              <p:pRg st="4" end="4"/>
                                            </p:txEl>
                                          </p:spTgt>
                                        </p:tgtEl>
                                        <p:attrNameLst>
                                          <p:attrName>style.visibility</p:attrName>
                                        </p:attrNameLst>
                                      </p:cBhvr>
                                      <p:to>
                                        <p:strVal val="visible"/>
                                      </p:to>
                                    </p:set>
                                    <p:animEffect transition="in" filter="fade">
                                      <p:cBhvr>
                                        <p:cTn id="51" dur="500"/>
                                        <p:tgtEl>
                                          <p:spTgt spid="58">
                                            <p:txEl>
                                              <p:pRg st="4" end="4"/>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58">
                                            <p:txEl>
                                              <p:pRg st="5" end="5"/>
                                            </p:txEl>
                                          </p:spTgt>
                                        </p:tgtEl>
                                        <p:attrNameLst>
                                          <p:attrName>style.visibility</p:attrName>
                                        </p:attrNameLst>
                                      </p:cBhvr>
                                      <p:to>
                                        <p:strVal val="visible"/>
                                      </p:to>
                                    </p:set>
                                    <p:animEffect transition="in" filter="fade">
                                      <p:cBhvr>
                                        <p:cTn id="55" dur="500"/>
                                        <p:tgtEl>
                                          <p:spTgt spid="58">
                                            <p:txEl>
                                              <p:pRg st="5" end="5"/>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58">
                                            <p:txEl>
                                              <p:pRg st="6" end="6"/>
                                            </p:txEl>
                                          </p:spTgt>
                                        </p:tgtEl>
                                        <p:attrNameLst>
                                          <p:attrName>style.visibility</p:attrName>
                                        </p:attrNameLst>
                                      </p:cBhvr>
                                      <p:to>
                                        <p:strVal val="visible"/>
                                      </p:to>
                                    </p:set>
                                    <p:animEffect transition="in" filter="fade">
                                      <p:cBhvr>
                                        <p:cTn id="59" dur="500"/>
                                        <p:tgtEl>
                                          <p:spTgt spid="58">
                                            <p:txEl>
                                              <p:pRg st="6" end="6"/>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58">
                                            <p:txEl>
                                              <p:pRg st="7" end="7"/>
                                            </p:txEl>
                                          </p:spTgt>
                                        </p:tgtEl>
                                        <p:attrNameLst>
                                          <p:attrName>style.visibility</p:attrName>
                                        </p:attrNameLst>
                                      </p:cBhvr>
                                      <p:to>
                                        <p:strVal val="visible"/>
                                      </p:to>
                                    </p:set>
                                    <p:animEffect transition="in" filter="fade">
                                      <p:cBhvr>
                                        <p:cTn id="63" dur="500"/>
                                        <p:tgtEl>
                                          <p:spTgt spid="58">
                                            <p:txEl>
                                              <p:pRg st="7" end="7"/>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58">
                                            <p:txEl>
                                              <p:pRg st="8" end="8"/>
                                            </p:txEl>
                                          </p:spTgt>
                                        </p:tgtEl>
                                        <p:attrNameLst>
                                          <p:attrName>style.visibility</p:attrName>
                                        </p:attrNameLst>
                                      </p:cBhvr>
                                      <p:to>
                                        <p:strVal val="visible"/>
                                      </p:to>
                                    </p:set>
                                    <p:animEffect transition="in" filter="fade">
                                      <p:cBhvr>
                                        <p:cTn id="67" dur="500"/>
                                        <p:tgtEl>
                                          <p:spTgt spid="58">
                                            <p:txEl>
                                              <p:pRg st="8" end="8"/>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1000"/>
                                        <p:tgtEl>
                                          <p:spTgt spid="60"/>
                                        </p:tgtEl>
                                      </p:cBhvr>
                                    </p:animEffect>
                                  </p:childTnLst>
                                </p:cTn>
                              </p:par>
                              <p:par>
                                <p:cTn id="72" presetID="10" presetClass="entr" presetSubtype="0"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1000"/>
                                        <p:tgtEl>
                                          <p:spTgt spid="61"/>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62"/>
        <p:cNvGrpSpPr/>
        <p:nvPr/>
      </p:nvGrpSpPr>
      <p:grpSpPr>
        <a:xfrm>
          <a:off x="0" y="0"/>
          <a:ext cx="0" cy="0"/>
          <a:chOff x="0" y="0"/>
          <a:chExt cx="0" cy="0"/>
        </a:xfrm>
      </p:grpSpPr>
      <p:sp>
        <p:nvSpPr>
          <p:cNvPr id="63" name="Google Shape;63;p10"/>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4" name="Google Shape;64;p10"/>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5" name="Google Shape;65;p1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
        <p:nvSpPr>
          <p:cNvPr id="67" name="Google Shape;67;p10"/>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8" name="Google Shape;68;p10"/>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235"/>
            </a:schemeClr>
          </a:solidFill>
          <a:ln>
            <a:noFill/>
          </a:ln>
        </p:spPr>
      </p:sp>
      <p:sp>
        <p:nvSpPr>
          <p:cNvPr id="69" name="Google Shape;69;p10"/>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70" name="Google Shape;70;p10"/>
          <p:cNvSpPr>
            <a:spLocks noGrp="1"/>
          </p:cNvSpPr>
          <p:nvPr>
            <p:ph type="pic" idx="3"/>
          </p:nvPr>
        </p:nvSpPr>
        <p:spPr>
          <a:xfrm>
            <a:off x="7306181" y="860707"/>
            <a:ext cx="369600" cy="370500"/>
          </a:xfrm>
          <a:prstGeom prst="rect">
            <a:avLst/>
          </a:prstGeom>
          <a:noFill/>
          <a:ln>
            <a:noFill/>
          </a:ln>
        </p:spPr>
      </p:sp>
      <p:sp>
        <p:nvSpPr>
          <p:cNvPr id="71" name="Google Shape;71;p10"/>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3" name="Google Shape;73;p10"/>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74" name="Google Shape;74;p10"/>
          <p:cNvSpPr>
            <a:spLocks noGrp="1"/>
          </p:cNvSpPr>
          <p:nvPr>
            <p:ph type="pic" idx="5"/>
          </p:nvPr>
        </p:nvSpPr>
        <p:spPr>
          <a:xfrm>
            <a:off x="7306181" y="2032606"/>
            <a:ext cx="369600" cy="370500"/>
          </a:xfrm>
          <a:prstGeom prst="rect">
            <a:avLst/>
          </a:prstGeom>
          <a:noFill/>
          <a:ln>
            <a:noFill/>
          </a:ln>
        </p:spPr>
      </p:sp>
      <p:sp>
        <p:nvSpPr>
          <p:cNvPr id="75" name="Google Shape;75;p10"/>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6" name="Google Shape;76;p10"/>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7" name="Google Shape;77;p10"/>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78" name="Google Shape;78;p10"/>
          <p:cNvSpPr>
            <a:spLocks noGrp="1"/>
          </p:cNvSpPr>
          <p:nvPr>
            <p:ph type="pic" idx="8"/>
          </p:nvPr>
        </p:nvSpPr>
        <p:spPr>
          <a:xfrm>
            <a:off x="7306181" y="3204507"/>
            <a:ext cx="369600" cy="370500"/>
          </a:xfrm>
          <a:prstGeom prst="rect">
            <a:avLst/>
          </a:prstGeom>
          <a:noFill/>
          <a:ln>
            <a:noFill/>
          </a:ln>
        </p:spPr>
      </p:sp>
      <p:sp>
        <p:nvSpPr>
          <p:cNvPr id="79" name="Google Shape;79;p10"/>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0" name="Google Shape;80;p10"/>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1" name="Google Shape;81;p10"/>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82" name="Google Shape;82;p10"/>
          <p:cNvSpPr>
            <a:spLocks noGrp="1"/>
          </p:cNvSpPr>
          <p:nvPr>
            <p:ph type="pic" idx="14"/>
          </p:nvPr>
        </p:nvSpPr>
        <p:spPr>
          <a:xfrm>
            <a:off x="7306181" y="4376407"/>
            <a:ext cx="369600" cy="370500"/>
          </a:xfrm>
          <a:prstGeom prst="rect">
            <a:avLst/>
          </a:prstGeom>
          <a:noFill/>
          <a:ln>
            <a:noFill/>
          </a:ln>
        </p:spPr>
      </p:sp>
      <p:sp>
        <p:nvSpPr>
          <p:cNvPr id="83" name="Google Shape;83;p10"/>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4" name="Google Shape;84;p10"/>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5" name="Google Shape;85;p10"/>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86" name="Google Shape;86;p10"/>
          <p:cNvSpPr>
            <a:spLocks noGrp="1"/>
          </p:cNvSpPr>
          <p:nvPr>
            <p:ph type="pic" idx="17"/>
          </p:nvPr>
        </p:nvSpPr>
        <p:spPr>
          <a:xfrm>
            <a:off x="7306181" y="5548306"/>
            <a:ext cx="369600" cy="370500"/>
          </a:xfrm>
          <a:prstGeom prst="rect">
            <a:avLst/>
          </a:prstGeom>
          <a:noFill/>
          <a:ln>
            <a:noFill/>
          </a:ln>
        </p:spPr>
      </p:sp>
      <p:sp>
        <p:nvSpPr>
          <p:cNvPr id="87" name="Google Shape;87;p10"/>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8" name="Google Shape;88;p10"/>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9" name="Google Shape;89;p10"/>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90" name="Google Shape;90;p10"/>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500"/>
                                        <p:tgtEl>
                                          <p:spTgt spid="8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0">
                                            <p:txEl>
                                              <p:pRg st="0" end="0"/>
                                            </p:txEl>
                                          </p:spTgt>
                                        </p:tgtEl>
                                        <p:attrNameLst>
                                          <p:attrName>style.visibility</p:attrName>
                                        </p:attrNameLst>
                                      </p:cBhvr>
                                      <p:to>
                                        <p:strVal val="visible"/>
                                      </p:to>
                                    </p:set>
                                    <p:animEffect transition="in" filter="fade">
                                      <p:cBhvr>
                                        <p:cTn id="22" dur="500"/>
                                        <p:tgtEl>
                                          <p:spTgt spid="90">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90">
                                            <p:txEl>
                                              <p:pRg st="1" end="1"/>
                                            </p:txEl>
                                          </p:spTgt>
                                        </p:tgtEl>
                                        <p:attrNameLst>
                                          <p:attrName>style.visibility</p:attrName>
                                        </p:attrNameLst>
                                      </p:cBhvr>
                                      <p:to>
                                        <p:strVal val="visible"/>
                                      </p:to>
                                    </p:set>
                                    <p:animEffect transition="in" filter="fade">
                                      <p:cBhvr>
                                        <p:cTn id="26" dur="500"/>
                                        <p:tgtEl>
                                          <p:spTgt spid="90">
                                            <p:txEl>
                                              <p:p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90">
                                            <p:txEl>
                                              <p:pRg st="2" end="2"/>
                                            </p:txEl>
                                          </p:spTgt>
                                        </p:tgtEl>
                                        <p:attrNameLst>
                                          <p:attrName>style.visibility</p:attrName>
                                        </p:attrNameLst>
                                      </p:cBhvr>
                                      <p:to>
                                        <p:strVal val="visible"/>
                                      </p:to>
                                    </p:set>
                                    <p:animEffect transition="in" filter="fade">
                                      <p:cBhvr>
                                        <p:cTn id="30" dur="500"/>
                                        <p:tgtEl>
                                          <p:spTgt spid="90">
                                            <p:txEl>
                                              <p:pRg st="2" end="2"/>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90">
                                            <p:txEl>
                                              <p:pRg st="3" end="3"/>
                                            </p:txEl>
                                          </p:spTgt>
                                        </p:tgtEl>
                                        <p:attrNameLst>
                                          <p:attrName>style.visibility</p:attrName>
                                        </p:attrNameLst>
                                      </p:cBhvr>
                                      <p:to>
                                        <p:strVal val="visible"/>
                                      </p:to>
                                    </p:set>
                                    <p:animEffect transition="in" filter="fade">
                                      <p:cBhvr>
                                        <p:cTn id="34" dur="500"/>
                                        <p:tgtEl>
                                          <p:spTgt spid="90">
                                            <p:txEl>
                                              <p:pRg st="3" end="3"/>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0">
                                            <p:txEl>
                                              <p:pRg st="4" end="4"/>
                                            </p:txEl>
                                          </p:spTgt>
                                        </p:tgtEl>
                                        <p:attrNameLst>
                                          <p:attrName>style.visibility</p:attrName>
                                        </p:attrNameLst>
                                      </p:cBhvr>
                                      <p:to>
                                        <p:strVal val="visible"/>
                                      </p:to>
                                    </p:set>
                                    <p:animEffect transition="in" filter="fade">
                                      <p:cBhvr>
                                        <p:cTn id="38" dur="500"/>
                                        <p:tgtEl>
                                          <p:spTgt spid="90">
                                            <p:txEl>
                                              <p:pRg st="4" end="4"/>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90">
                                            <p:txEl>
                                              <p:pRg st="5" end="5"/>
                                            </p:txEl>
                                          </p:spTgt>
                                        </p:tgtEl>
                                        <p:attrNameLst>
                                          <p:attrName>style.visibility</p:attrName>
                                        </p:attrNameLst>
                                      </p:cBhvr>
                                      <p:to>
                                        <p:strVal val="visible"/>
                                      </p:to>
                                    </p:set>
                                    <p:animEffect transition="in" filter="fade">
                                      <p:cBhvr>
                                        <p:cTn id="42" dur="500"/>
                                        <p:tgtEl>
                                          <p:spTgt spid="90">
                                            <p:txEl>
                                              <p:pRg st="5" end="5"/>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90">
                                            <p:txEl>
                                              <p:pRg st="6" end="6"/>
                                            </p:txEl>
                                          </p:spTgt>
                                        </p:tgtEl>
                                        <p:attrNameLst>
                                          <p:attrName>style.visibility</p:attrName>
                                        </p:attrNameLst>
                                      </p:cBhvr>
                                      <p:to>
                                        <p:strVal val="visible"/>
                                      </p:to>
                                    </p:set>
                                    <p:animEffect transition="in" filter="fade">
                                      <p:cBhvr>
                                        <p:cTn id="46" dur="500"/>
                                        <p:tgtEl>
                                          <p:spTgt spid="90">
                                            <p:txEl>
                                              <p:pRg st="6" end="6"/>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90">
                                            <p:txEl>
                                              <p:pRg st="7" end="7"/>
                                            </p:txEl>
                                          </p:spTgt>
                                        </p:tgtEl>
                                        <p:attrNameLst>
                                          <p:attrName>style.visibility</p:attrName>
                                        </p:attrNameLst>
                                      </p:cBhvr>
                                      <p:to>
                                        <p:strVal val="visible"/>
                                      </p:to>
                                    </p:set>
                                    <p:animEffect transition="in" filter="fade">
                                      <p:cBhvr>
                                        <p:cTn id="50" dur="500"/>
                                        <p:tgtEl>
                                          <p:spTgt spid="90">
                                            <p:txEl>
                                              <p:pRg st="7" end="7"/>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0">
                                            <p:txEl>
                                              <p:pRg st="8" end="8"/>
                                            </p:txEl>
                                          </p:spTgt>
                                        </p:tgtEl>
                                        <p:attrNameLst>
                                          <p:attrName>style.visibility</p:attrName>
                                        </p:attrNameLst>
                                      </p:cBhvr>
                                      <p:to>
                                        <p:strVal val="visible"/>
                                      </p:to>
                                    </p:set>
                                    <p:animEffect transition="in" filter="fade">
                                      <p:cBhvr>
                                        <p:cTn id="54" dur="500"/>
                                        <p:tgtEl>
                                          <p:spTgt spid="90">
                                            <p:txEl>
                                              <p:pRg st="8" end="8"/>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250"/>
                                        <p:tgtEl>
                                          <p:spTgt spid="69"/>
                                        </p:tgtEl>
                                      </p:cBhvr>
                                    </p:animEffect>
                                  </p:childTnLst>
                                </p:cTn>
                              </p:par>
                              <p:par>
                                <p:cTn id="63" presetID="10"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animEffect transition="in" filter="fade">
                                      <p:cBhvr>
                                        <p:cTn id="69" dur="500"/>
                                        <p:tgtEl>
                                          <p:spTgt spid="71">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animEffect transition="in" filter="fade">
                                      <p:cBhvr>
                                        <p:cTn id="73" dur="500"/>
                                        <p:tgtEl>
                                          <p:spTgt spid="71">
                                            <p:txEl>
                                              <p:p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animEffect transition="in" filter="fade">
                                      <p:cBhvr>
                                        <p:cTn id="77" dur="500"/>
                                        <p:tgtEl>
                                          <p:spTgt spid="71">
                                            <p:txEl>
                                              <p:pRg st="2" end="2"/>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animEffect transition="in" filter="fade">
                                      <p:cBhvr>
                                        <p:cTn id="81" dur="500"/>
                                        <p:tgtEl>
                                          <p:spTgt spid="71">
                                            <p:txEl>
                                              <p:pRg st="3" end="3"/>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71">
                                            <p:txEl>
                                              <p:pRg st="4" end="4"/>
                                            </p:txEl>
                                          </p:spTgt>
                                        </p:tgtEl>
                                        <p:attrNameLst>
                                          <p:attrName>style.visibility</p:attrName>
                                        </p:attrNameLst>
                                      </p:cBhvr>
                                      <p:to>
                                        <p:strVal val="visible"/>
                                      </p:to>
                                    </p:set>
                                    <p:animEffect transition="in" filter="fade">
                                      <p:cBhvr>
                                        <p:cTn id="85" dur="500"/>
                                        <p:tgtEl>
                                          <p:spTgt spid="71">
                                            <p:txEl>
                                              <p:pRg st="4" end="4"/>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71">
                                            <p:txEl>
                                              <p:pRg st="5" end="5"/>
                                            </p:txEl>
                                          </p:spTgt>
                                        </p:tgtEl>
                                        <p:attrNameLst>
                                          <p:attrName>style.visibility</p:attrName>
                                        </p:attrNameLst>
                                      </p:cBhvr>
                                      <p:to>
                                        <p:strVal val="visible"/>
                                      </p:to>
                                    </p:set>
                                    <p:animEffect transition="in" filter="fade">
                                      <p:cBhvr>
                                        <p:cTn id="89" dur="500"/>
                                        <p:tgtEl>
                                          <p:spTgt spid="71">
                                            <p:txEl>
                                              <p:pRg st="5" end="5"/>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71">
                                            <p:txEl>
                                              <p:pRg st="6" end="6"/>
                                            </p:txEl>
                                          </p:spTgt>
                                        </p:tgtEl>
                                        <p:attrNameLst>
                                          <p:attrName>style.visibility</p:attrName>
                                        </p:attrNameLst>
                                      </p:cBhvr>
                                      <p:to>
                                        <p:strVal val="visible"/>
                                      </p:to>
                                    </p:set>
                                    <p:animEffect transition="in" filter="fade">
                                      <p:cBhvr>
                                        <p:cTn id="93" dur="500"/>
                                        <p:tgtEl>
                                          <p:spTgt spid="71">
                                            <p:txEl>
                                              <p:pRg st="6" end="6"/>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71">
                                            <p:txEl>
                                              <p:pRg st="7" end="7"/>
                                            </p:txEl>
                                          </p:spTgt>
                                        </p:tgtEl>
                                        <p:attrNameLst>
                                          <p:attrName>style.visibility</p:attrName>
                                        </p:attrNameLst>
                                      </p:cBhvr>
                                      <p:to>
                                        <p:strVal val="visible"/>
                                      </p:to>
                                    </p:set>
                                    <p:animEffect transition="in" filter="fade">
                                      <p:cBhvr>
                                        <p:cTn id="97" dur="500"/>
                                        <p:tgtEl>
                                          <p:spTgt spid="71">
                                            <p:txEl>
                                              <p:pRg st="7" end="7"/>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71">
                                            <p:txEl>
                                              <p:pRg st="8" end="8"/>
                                            </p:txEl>
                                          </p:spTgt>
                                        </p:tgtEl>
                                        <p:attrNameLst>
                                          <p:attrName>style.visibility</p:attrName>
                                        </p:attrNameLst>
                                      </p:cBhvr>
                                      <p:to>
                                        <p:strVal val="visible"/>
                                      </p:to>
                                    </p:set>
                                    <p:animEffect transition="in" filter="fade">
                                      <p:cBhvr>
                                        <p:cTn id="101" dur="500"/>
                                        <p:tgtEl>
                                          <p:spTgt spid="71">
                                            <p:txEl>
                                              <p:pRg st="8" end="8"/>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72">
                                            <p:txEl>
                                              <p:pRg st="0" end="0"/>
                                            </p:txEl>
                                          </p:spTgt>
                                        </p:tgtEl>
                                        <p:attrNameLst>
                                          <p:attrName>style.visibility</p:attrName>
                                        </p:attrNameLst>
                                      </p:cBhvr>
                                      <p:to>
                                        <p:strVal val="visible"/>
                                      </p:to>
                                    </p:set>
                                    <p:animEffect transition="in" filter="fade">
                                      <p:cBhvr>
                                        <p:cTn id="105" dur="500"/>
                                        <p:tgtEl>
                                          <p:spTgt spid="72">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72">
                                            <p:txEl>
                                              <p:pRg st="1" end="1"/>
                                            </p:txEl>
                                          </p:spTgt>
                                        </p:tgtEl>
                                        <p:attrNameLst>
                                          <p:attrName>style.visibility</p:attrName>
                                        </p:attrNameLst>
                                      </p:cBhvr>
                                      <p:to>
                                        <p:strVal val="visible"/>
                                      </p:to>
                                    </p:set>
                                    <p:animEffect transition="in" filter="fade">
                                      <p:cBhvr>
                                        <p:cTn id="109" dur="500"/>
                                        <p:tgtEl>
                                          <p:spTgt spid="72">
                                            <p:txEl>
                                              <p:p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72">
                                            <p:txEl>
                                              <p:pRg st="2" end="2"/>
                                            </p:txEl>
                                          </p:spTgt>
                                        </p:tgtEl>
                                        <p:attrNameLst>
                                          <p:attrName>style.visibility</p:attrName>
                                        </p:attrNameLst>
                                      </p:cBhvr>
                                      <p:to>
                                        <p:strVal val="visible"/>
                                      </p:to>
                                    </p:set>
                                    <p:animEffect transition="in" filter="fade">
                                      <p:cBhvr>
                                        <p:cTn id="113" dur="500"/>
                                        <p:tgtEl>
                                          <p:spTgt spid="72">
                                            <p:txEl>
                                              <p:pRg st="2" end="2"/>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72">
                                            <p:txEl>
                                              <p:pRg st="3" end="3"/>
                                            </p:txEl>
                                          </p:spTgt>
                                        </p:tgtEl>
                                        <p:attrNameLst>
                                          <p:attrName>style.visibility</p:attrName>
                                        </p:attrNameLst>
                                      </p:cBhvr>
                                      <p:to>
                                        <p:strVal val="visible"/>
                                      </p:to>
                                    </p:set>
                                    <p:animEffect transition="in" filter="fade">
                                      <p:cBhvr>
                                        <p:cTn id="117" dur="500"/>
                                        <p:tgtEl>
                                          <p:spTgt spid="72">
                                            <p:txEl>
                                              <p:pRg st="3" end="3"/>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72">
                                            <p:txEl>
                                              <p:pRg st="4" end="4"/>
                                            </p:txEl>
                                          </p:spTgt>
                                        </p:tgtEl>
                                        <p:attrNameLst>
                                          <p:attrName>style.visibility</p:attrName>
                                        </p:attrNameLst>
                                      </p:cBhvr>
                                      <p:to>
                                        <p:strVal val="visible"/>
                                      </p:to>
                                    </p:set>
                                    <p:animEffect transition="in" filter="fade">
                                      <p:cBhvr>
                                        <p:cTn id="121" dur="500"/>
                                        <p:tgtEl>
                                          <p:spTgt spid="72">
                                            <p:txEl>
                                              <p:pRg st="4" end="4"/>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72">
                                            <p:txEl>
                                              <p:pRg st="5" end="5"/>
                                            </p:txEl>
                                          </p:spTgt>
                                        </p:tgtEl>
                                        <p:attrNameLst>
                                          <p:attrName>style.visibility</p:attrName>
                                        </p:attrNameLst>
                                      </p:cBhvr>
                                      <p:to>
                                        <p:strVal val="visible"/>
                                      </p:to>
                                    </p:set>
                                    <p:animEffect transition="in" filter="fade">
                                      <p:cBhvr>
                                        <p:cTn id="125" dur="500"/>
                                        <p:tgtEl>
                                          <p:spTgt spid="72">
                                            <p:txEl>
                                              <p:pRg st="5" end="5"/>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72">
                                            <p:txEl>
                                              <p:pRg st="6" end="6"/>
                                            </p:txEl>
                                          </p:spTgt>
                                        </p:tgtEl>
                                        <p:attrNameLst>
                                          <p:attrName>style.visibility</p:attrName>
                                        </p:attrNameLst>
                                      </p:cBhvr>
                                      <p:to>
                                        <p:strVal val="visible"/>
                                      </p:to>
                                    </p:set>
                                    <p:animEffect transition="in" filter="fade">
                                      <p:cBhvr>
                                        <p:cTn id="129" dur="500"/>
                                        <p:tgtEl>
                                          <p:spTgt spid="72">
                                            <p:txEl>
                                              <p:pRg st="6" end="6"/>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72">
                                            <p:txEl>
                                              <p:pRg st="7" end="7"/>
                                            </p:txEl>
                                          </p:spTgt>
                                        </p:tgtEl>
                                        <p:attrNameLst>
                                          <p:attrName>style.visibility</p:attrName>
                                        </p:attrNameLst>
                                      </p:cBhvr>
                                      <p:to>
                                        <p:strVal val="visible"/>
                                      </p:to>
                                    </p:set>
                                    <p:animEffect transition="in" filter="fade">
                                      <p:cBhvr>
                                        <p:cTn id="133" dur="500"/>
                                        <p:tgtEl>
                                          <p:spTgt spid="72">
                                            <p:txEl>
                                              <p:pRg st="7" end="7"/>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72">
                                            <p:txEl>
                                              <p:pRg st="8" end="8"/>
                                            </p:txEl>
                                          </p:spTgt>
                                        </p:tgtEl>
                                        <p:attrNameLst>
                                          <p:attrName>style.visibility</p:attrName>
                                        </p:attrNameLst>
                                      </p:cBhvr>
                                      <p:to>
                                        <p:strVal val="visible"/>
                                      </p:to>
                                    </p:set>
                                    <p:animEffect transition="in" filter="fade">
                                      <p:cBhvr>
                                        <p:cTn id="137" dur="500"/>
                                        <p:tgtEl>
                                          <p:spTgt spid="72">
                                            <p:txEl>
                                              <p:pRg st="8" end="8"/>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fade">
                                      <p:cBhvr>
                                        <p:cTn id="141" dur="250"/>
                                        <p:tgtEl>
                                          <p:spTgt spid="73"/>
                                        </p:tgtEl>
                                      </p:cBhvr>
                                    </p:animEffect>
                                  </p:childTnLst>
                                </p:cTn>
                              </p:par>
                              <p:par>
                                <p:cTn id="142" presetID="10" presetClass="entr" presetSubtype="0" fill="hold" nodeType="with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75">
                                            <p:txEl>
                                              <p:pRg st="0" end="0"/>
                                            </p:txEl>
                                          </p:spTgt>
                                        </p:tgtEl>
                                        <p:attrNameLst>
                                          <p:attrName>style.visibility</p:attrName>
                                        </p:attrNameLst>
                                      </p:cBhvr>
                                      <p:to>
                                        <p:strVal val="visible"/>
                                      </p:to>
                                    </p:set>
                                    <p:animEffect transition="in" filter="fade">
                                      <p:cBhvr>
                                        <p:cTn id="148" dur="500"/>
                                        <p:tgtEl>
                                          <p:spTgt spid="75">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75">
                                            <p:txEl>
                                              <p:pRg st="1" end="1"/>
                                            </p:txEl>
                                          </p:spTgt>
                                        </p:tgtEl>
                                        <p:attrNameLst>
                                          <p:attrName>style.visibility</p:attrName>
                                        </p:attrNameLst>
                                      </p:cBhvr>
                                      <p:to>
                                        <p:strVal val="visible"/>
                                      </p:to>
                                    </p:set>
                                    <p:animEffect transition="in" filter="fade">
                                      <p:cBhvr>
                                        <p:cTn id="152" dur="500"/>
                                        <p:tgtEl>
                                          <p:spTgt spid="75">
                                            <p:txEl>
                                              <p:p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75">
                                            <p:txEl>
                                              <p:pRg st="2" end="2"/>
                                            </p:txEl>
                                          </p:spTgt>
                                        </p:tgtEl>
                                        <p:attrNameLst>
                                          <p:attrName>style.visibility</p:attrName>
                                        </p:attrNameLst>
                                      </p:cBhvr>
                                      <p:to>
                                        <p:strVal val="visible"/>
                                      </p:to>
                                    </p:set>
                                    <p:animEffect transition="in" filter="fade">
                                      <p:cBhvr>
                                        <p:cTn id="156" dur="500"/>
                                        <p:tgtEl>
                                          <p:spTgt spid="75">
                                            <p:txEl>
                                              <p:pRg st="2" end="2"/>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75">
                                            <p:txEl>
                                              <p:pRg st="3" end="3"/>
                                            </p:txEl>
                                          </p:spTgt>
                                        </p:tgtEl>
                                        <p:attrNameLst>
                                          <p:attrName>style.visibility</p:attrName>
                                        </p:attrNameLst>
                                      </p:cBhvr>
                                      <p:to>
                                        <p:strVal val="visible"/>
                                      </p:to>
                                    </p:set>
                                    <p:animEffect transition="in" filter="fade">
                                      <p:cBhvr>
                                        <p:cTn id="160" dur="500"/>
                                        <p:tgtEl>
                                          <p:spTgt spid="75">
                                            <p:txEl>
                                              <p:pRg st="3" end="3"/>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75">
                                            <p:txEl>
                                              <p:pRg st="4" end="4"/>
                                            </p:txEl>
                                          </p:spTgt>
                                        </p:tgtEl>
                                        <p:attrNameLst>
                                          <p:attrName>style.visibility</p:attrName>
                                        </p:attrNameLst>
                                      </p:cBhvr>
                                      <p:to>
                                        <p:strVal val="visible"/>
                                      </p:to>
                                    </p:set>
                                    <p:animEffect transition="in" filter="fade">
                                      <p:cBhvr>
                                        <p:cTn id="164" dur="500"/>
                                        <p:tgtEl>
                                          <p:spTgt spid="75">
                                            <p:txEl>
                                              <p:pRg st="4" end="4"/>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75">
                                            <p:txEl>
                                              <p:pRg st="5" end="5"/>
                                            </p:txEl>
                                          </p:spTgt>
                                        </p:tgtEl>
                                        <p:attrNameLst>
                                          <p:attrName>style.visibility</p:attrName>
                                        </p:attrNameLst>
                                      </p:cBhvr>
                                      <p:to>
                                        <p:strVal val="visible"/>
                                      </p:to>
                                    </p:set>
                                    <p:animEffect transition="in" filter="fade">
                                      <p:cBhvr>
                                        <p:cTn id="168" dur="500"/>
                                        <p:tgtEl>
                                          <p:spTgt spid="75">
                                            <p:txEl>
                                              <p:pRg st="5" end="5"/>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75">
                                            <p:txEl>
                                              <p:pRg st="6" end="6"/>
                                            </p:txEl>
                                          </p:spTgt>
                                        </p:tgtEl>
                                        <p:attrNameLst>
                                          <p:attrName>style.visibility</p:attrName>
                                        </p:attrNameLst>
                                      </p:cBhvr>
                                      <p:to>
                                        <p:strVal val="visible"/>
                                      </p:to>
                                    </p:set>
                                    <p:animEffect transition="in" filter="fade">
                                      <p:cBhvr>
                                        <p:cTn id="172" dur="500"/>
                                        <p:tgtEl>
                                          <p:spTgt spid="75">
                                            <p:txEl>
                                              <p:pRg st="6" end="6"/>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75">
                                            <p:txEl>
                                              <p:pRg st="7" end="7"/>
                                            </p:txEl>
                                          </p:spTgt>
                                        </p:tgtEl>
                                        <p:attrNameLst>
                                          <p:attrName>style.visibility</p:attrName>
                                        </p:attrNameLst>
                                      </p:cBhvr>
                                      <p:to>
                                        <p:strVal val="visible"/>
                                      </p:to>
                                    </p:set>
                                    <p:animEffect transition="in" filter="fade">
                                      <p:cBhvr>
                                        <p:cTn id="176" dur="500"/>
                                        <p:tgtEl>
                                          <p:spTgt spid="75">
                                            <p:txEl>
                                              <p:pRg st="7" end="7"/>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75">
                                            <p:txEl>
                                              <p:pRg st="8" end="8"/>
                                            </p:txEl>
                                          </p:spTgt>
                                        </p:tgtEl>
                                        <p:attrNameLst>
                                          <p:attrName>style.visibility</p:attrName>
                                        </p:attrNameLst>
                                      </p:cBhvr>
                                      <p:to>
                                        <p:strVal val="visible"/>
                                      </p:to>
                                    </p:set>
                                    <p:animEffect transition="in" filter="fade">
                                      <p:cBhvr>
                                        <p:cTn id="180" dur="500"/>
                                        <p:tgtEl>
                                          <p:spTgt spid="75">
                                            <p:txEl>
                                              <p:pRg st="8" end="8"/>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76">
                                            <p:txEl>
                                              <p:pRg st="0" end="0"/>
                                            </p:txEl>
                                          </p:spTgt>
                                        </p:tgtEl>
                                        <p:attrNameLst>
                                          <p:attrName>style.visibility</p:attrName>
                                        </p:attrNameLst>
                                      </p:cBhvr>
                                      <p:to>
                                        <p:strVal val="visible"/>
                                      </p:to>
                                    </p:set>
                                    <p:animEffect transition="in" filter="fade">
                                      <p:cBhvr>
                                        <p:cTn id="184" dur="500"/>
                                        <p:tgtEl>
                                          <p:spTgt spid="76">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76">
                                            <p:txEl>
                                              <p:pRg st="1" end="1"/>
                                            </p:txEl>
                                          </p:spTgt>
                                        </p:tgtEl>
                                        <p:attrNameLst>
                                          <p:attrName>style.visibility</p:attrName>
                                        </p:attrNameLst>
                                      </p:cBhvr>
                                      <p:to>
                                        <p:strVal val="visible"/>
                                      </p:to>
                                    </p:set>
                                    <p:animEffect transition="in" filter="fade">
                                      <p:cBhvr>
                                        <p:cTn id="188" dur="500"/>
                                        <p:tgtEl>
                                          <p:spTgt spid="76">
                                            <p:txEl>
                                              <p:p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76">
                                            <p:txEl>
                                              <p:pRg st="2" end="2"/>
                                            </p:txEl>
                                          </p:spTgt>
                                        </p:tgtEl>
                                        <p:attrNameLst>
                                          <p:attrName>style.visibility</p:attrName>
                                        </p:attrNameLst>
                                      </p:cBhvr>
                                      <p:to>
                                        <p:strVal val="visible"/>
                                      </p:to>
                                    </p:set>
                                    <p:animEffect transition="in" filter="fade">
                                      <p:cBhvr>
                                        <p:cTn id="192" dur="500"/>
                                        <p:tgtEl>
                                          <p:spTgt spid="76">
                                            <p:txEl>
                                              <p:pRg st="2" end="2"/>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76">
                                            <p:txEl>
                                              <p:pRg st="3" end="3"/>
                                            </p:txEl>
                                          </p:spTgt>
                                        </p:tgtEl>
                                        <p:attrNameLst>
                                          <p:attrName>style.visibility</p:attrName>
                                        </p:attrNameLst>
                                      </p:cBhvr>
                                      <p:to>
                                        <p:strVal val="visible"/>
                                      </p:to>
                                    </p:set>
                                    <p:animEffect transition="in" filter="fade">
                                      <p:cBhvr>
                                        <p:cTn id="196" dur="500"/>
                                        <p:tgtEl>
                                          <p:spTgt spid="76">
                                            <p:txEl>
                                              <p:pRg st="3" end="3"/>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76">
                                            <p:txEl>
                                              <p:pRg st="4" end="4"/>
                                            </p:txEl>
                                          </p:spTgt>
                                        </p:tgtEl>
                                        <p:attrNameLst>
                                          <p:attrName>style.visibility</p:attrName>
                                        </p:attrNameLst>
                                      </p:cBhvr>
                                      <p:to>
                                        <p:strVal val="visible"/>
                                      </p:to>
                                    </p:set>
                                    <p:animEffect transition="in" filter="fade">
                                      <p:cBhvr>
                                        <p:cTn id="200" dur="500"/>
                                        <p:tgtEl>
                                          <p:spTgt spid="76">
                                            <p:txEl>
                                              <p:pRg st="4" end="4"/>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76">
                                            <p:txEl>
                                              <p:pRg st="5" end="5"/>
                                            </p:txEl>
                                          </p:spTgt>
                                        </p:tgtEl>
                                        <p:attrNameLst>
                                          <p:attrName>style.visibility</p:attrName>
                                        </p:attrNameLst>
                                      </p:cBhvr>
                                      <p:to>
                                        <p:strVal val="visible"/>
                                      </p:to>
                                    </p:set>
                                    <p:animEffect transition="in" filter="fade">
                                      <p:cBhvr>
                                        <p:cTn id="204" dur="500"/>
                                        <p:tgtEl>
                                          <p:spTgt spid="76">
                                            <p:txEl>
                                              <p:pRg st="5" end="5"/>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76">
                                            <p:txEl>
                                              <p:pRg st="6" end="6"/>
                                            </p:txEl>
                                          </p:spTgt>
                                        </p:tgtEl>
                                        <p:attrNameLst>
                                          <p:attrName>style.visibility</p:attrName>
                                        </p:attrNameLst>
                                      </p:cBhvr>
                                      <p:to>
                                        <p:strVal val="visible"/>
                                      </p:to>
                                    </p:set>
                                    <p:animEffect transition="in" filter="fade">
                                      <p:cBhvr>
                                        <p:cTn id="208" dur="500"/>
                                        <p:tgtEl>
                                          <p:spTgt spid="76">
                                            <p:txEl>
                                              <p:pRg st="6" end="6"/>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76">
                                            <p:txEl>
                                              <p:pRg st="7" end="7"/>
                                            </p:txEl>
                                          </p:spTgt>
                                        </p:tgtEl>
                                        <p:attrNameLst>
                                          <p:attrName>style.visibility</p:attrName>
                                        </p:attrNameLst>
                                      </p:cBhvr>
                                      <p:to>
                                        <p:strVal val="visible"/>
                                      </p:to>
                                    </p:set>
                                    <p:animEffect transition="in" filter="fade">
                                      <p:cBhvr>
                                        <p:cTn id="212" dur="500"/>
                                        <p:tgtEl>
                                          <p:spTgt spid="76">
                                            <p:txEl>
                                              <p:pRg st="7" end="7"/>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76">
                                            <p:txEl>
                                              <p:pRg st="8" end="8"/>
                                            </p:txEl>
                                          </p:spTgt>
                                        </p:tgtEl>
                                        <p:attrNameLst>
                                          <p:attrName>style.visibility</p:attrName>
                                        </p:attrNameLst>
                                      </p:cBhvr>
                                      <p:to>
                                        <p:strVal val="visible"/>
                                      </p:to>
                                    </p:set>
                                    <p:animEffect transition="in" filter="fade">
                                      <p:cBhvr>
                                        <p:cTn id="216" dur="500"/>
                                        <p:tgtEl>
                                          <p:spTgt spid="76">
                                            <p:txEl>
                                              <p:pRg st="8" end="8"/>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77"/>
                                        </p:tgtEl>
                                        <p:attrNameLst>
                                          <p:attrName>style.visibility</p:attrName>
                                        </p:attrNameLst>
                                      </p:cBhvr>
                                      <p:to>
                                        <p:strVal val="visible"/>
                                      </p:to>
                                    </p:set>
                                    <p:animEffect transition="in" filter="fade">
                                      <p:cBhvr>
                                        <p:cTn id="220" dur="250"/>
                                        <p:tgtEl>
                                          <p:spTgt spid="77"/>
                                        </p:tgtEl>
                                      </p:cBhvr>
                                    </p:animEffect>
                                  </p:childTnLst>
                                </p:cTn>
                              </p:par>
                              <p:par>
                                <p:cTn id="221" presetID="10" presetClass="entr" presetSubtype="0" fill="hold" nodeType="withEffect">
                                  <p:stCondLst>
                                    <p:cond delay="0"/>
                                  </p:stCondLst>
                                  <p:childTnLst>
                                    <p:set>
                                      <p:cBhvr>
                                        <p:cTn id="222" dur="1" fill="hold">
                                          <p:stCondLst>
                                            <p:cond delay="0"/>
                                          </p:stCondLst>
                                        </p:cTn>
                                        <p:tgtEl>
                                          <p:spTgt spid="78"/>
                                        </p:tgtEl>
                                        <p:attrNameLst>
                                          <p:attrName>style.visibility</p:attrName>
                                        </p:attrNameLst>
                                      </p:cBhvr>
                                      <p:to>
                                        <p:strVal val="visible"/>
                                      </p:to>
                                    </p:set>
                                    <p:animEffect transition="in" filter="fade">
                                      <p:cBhvr>
                                        <p:cTn id="223" dur="500"/>
                                        <p:tgtEl>
                                          <p:spTgt spid="78"/>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79">
                                            <p:txEl>
                                              <p:pRg st="0" end="0"/>
                                            </p:txEl>
                                          </p:spTgt>
                                        </p:tgtEl>
                                        <p:attrNameLst>
                                          <p:attrName>style.visibility</p:attrName>
                                        </p:attrNameLst>
                                      </p:cBhvr>
                                      <p:to>
                                        <p:strVal val="visible"/>
                                      </p:to>
                                    </p:set>
                                    <p:animEffect transition="in" filter="fade">
                                      <p:cBhvr>
                                        <p:cTn id="227" dur="500"/>
                                        <p:tgtEl>
                                          <p:spTgt spid="79">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79">
                                            <p:txEl>
                                              <p:pRg st="1" end="1"/>
                                            </p:txEl>
                                          </p:spTgt>
                                        </p:tgtEl>
                                        <p:attrNameLst>
                                          <p:attrName>style.visibility</p:attrName>
                                        </p:attrNameLst>
                                      </p:cBhvr>
                                      <p:to>
                                        <p:strVal val="visible"/>
                                      </p:to>
                                    </p:set>
                                    <p:animEffect transition="in" filter="fade">
                                      <p:cBhvr>
                                        <p:cTn id="231" dur="500"/>
                                        <p:tgtEl>
                                          <p:spTgt spid="79">
                                            <p:txEl>
                                              <p:p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79">
                                            <p:txEl>
                                              <p:pRg st="2" end="2"/>
                                            </p:txEl>
                                          </p:spTgt>
                                        </p:tgtEl>
                                        <p:attrNameLst>
                                          <p:attrName>style.visibility</p:attrName>
                                        </p:attrNameLst>
                                      </p:cBhvr>
                                      <p:to>
                                        <p:strVal val="visible"/>
                                      </p:to>
                                    </p:set>
                                    <p:animEffect transition="in" filter="fade">
                                      <p:cBhvr>
                                        <p:cTn id="235" dur="500"/>
                                        <p:tgtEl>
                                          <p:spTgt spid="79">
                                            <p:txEl>
                                              <p:pRg st="2" end="2"/>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79">
                                            <p:txEl>
                                              <p:pRg st="3" end="3"/>
                                            </p:txEl>
                                          </p:spTgt>
                                        </p:tgtEl>
                                        <p:attrNameLst>
                                          <p:attrName>style.visibility</p:attrName>
                                        </p:attrNameLst>
                                      </p:cBhvr>
                                      <p:to>
                                        <p:strVal val="visible"/>
                                      </p:to>
                                    </p:set>
                                    <p:animEffect transition="in" filter="fade">
                                      <p:cBhvr>
                                        <p:cTn id="239" dur="500"/>
                                        <p:tgtEl>
                                          <p:spTgt spid="79">
                                            <p:txEl>
                                              <p:pRg st="3" end="3"/>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79">
                                            <p:txEl>
                                              <p:pRg st="4" end="4"/>
                                            </p:txEl>
                                          </p:spTgt>
                                        </p:tgtEl>
                                        <p:attrNameLst>
                                          <p:attrName>style.visibility</p:attrName>
                                        </p:attrNameLst>
                                      </p:cBhvr>
                                      <p:to>
                                        <p:strVal val="visible"/>
                                      </p:to>
                                    </p:set>
                                    <p:animEffect transition="in" filter="fade">
                                      <p:cBhvr>
                                        <p:cTn id="243" dur="500"/>
                                        <p:tgtEl>
                                          <p:spTgt spid="79">
                                            <p:txEl>
                                              <p:pRg st="4" end="4"/>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79">
                                            <p:txEl>
                                              <p:pRg st="5" end="5"/>
                                            </p:txEl>
                                          </p:spTgt>
                                        </p:tgtEl>
                                        <p:attrNameLst>
                                          <p:attrName>style.visibility</p:attrName>
                                        </p:attrNameLst>
                                      </p:cBhvr>
                                      <p:to>
                                        <p:strVal val="visible"/>
                                      </p:to>
                                    </p:set>
                                    <p:animEffect transition="in" filter="fade">
                                      <p:cBhvr>
                                        <p:cTn id="247" dur="500"/>
                                        <p:tgtEl>
                                          <p:spTgt spid="79">
                                            <p:txEl>
                                              <p:pRg st="5" end="5"/>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79">
                                            <p:txEl>
                                              <p:pRg st="6" end="6"/>
                                            </p:txEl>
                                          </p:spTgt>
                                        </p:tgtEl>
                                        <p:attrNameLst>
                                          <p:attrName>style.visibility</p:attrName>
                                        </p:attrNameLst>
                                      </p:cBhvr>
                                      <p:to>
                                        <p:strVal val="visible"/>
                                      </p:to>
                                    </p:set>
                                    <p:animEffect transition="in" filter="fade">
                                      <p:cBhvr>
                                        <p:cTn id="251" dur="500"/>
                                        <p:tgtEl>
                                          <p:spTgt spid="79">
                                            <p:txEl>
                                              <p:pRg st="6" end="6"/>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79">
                                            <p:txEl>
                                              <p:pRg st="7" end="7"/>
                                            </p:txEl>
                                          </p:spTgt>
                                        </p:tgtEl>
                                        <p:attrNameLst>
                                          <p:attrName>style.visibility</p:attrName>
                                        </p:attrNameLst>
                                      </p:cBhvr>
                                      <p:to>
                                        <p:strVal val="visible"/>
                                      </p:to>
                                    </p:set>
                                    <p:animEffect transition="in" filter="fade">
                                      <p:cBhvr>
                                        <p:cTn id="255" dur="500"/>
                                        <p:tgtEl>
                                          <p:spTgt spid="79">
                                            <p:txEl>
                                              <p:pRg st="7" end="7"/>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79">
                                            <p:txEl>
                                              <p:pRg st="8" end="8"/>
                                            </p:txEl>
                                          </p:spTgt>
                                        </p:tgtEl>
                                        <p:attrNameLst>
                                          <p:attrName>style.visibility</p:attrName>
                                        </p:attrNameLst>
                                      </p:cBhvr>
                                      <p:to>
                                        <p:strVal val="visible"/>
                                      </p:to>
                                    </p:set>
                                    <p:animEffect transition="in" filter="fade">
                                      <p:cBhvr>
                                        <p:cTn id="259" dur="500"/>
                                        <p:tgtEl>
                                          <p:spTgt spid="79">
                                            <p:txEl>
                                              <p:pRg st="8" end="8"/>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80">
                                            <p:txEl>
                                              <p:pRg st="0" end="0"/>
                                            </p:txEl>
                                          </p:spTgt>
                                        </p:tgtEl>
                                        <p:attrNameLst>
                                          <p:attrName>style.visibility</p:attrName>
                                        </p:attrNameLst>
                                      </p:cBhvr>
                                      <p:to>
                                        <p:strVal val="visible"/>
                                      </p:to>
                                    </p:set>
                                    <p:animEffect transition="in" filter="fade">
                                      <p:cBhvr>
                                        <p:cTn id="263" dur="500"/>
                                        <p:tgtEl>
                                          <p:spTgt spid="80">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80">
                                            <p:txEl>
                                              <p:pRg st="1" end="1"/>
                                            </p:txEl>
                                          </p:spTgt>
                                        </p:tgtEl>
                                        <p:attrNameLst>
                                          <p:attrName>style.visibility</p:attrName>
                                        </p:attrNameLst>
                                      </p:cBhvr>
                                      <p:to>
                                        <p:strVal val="visible"/>
                                      </p:to>
                                    </p:set>
                                    <p:animEffect transition="in" filter="fade">
                                      <p:cBhvr>
                                        <p:cTn id="267" dur="500"/>
                                        <p:tgtEl>
                                          <p:spTgt spid="80">
                                            <p:txEl>
                                              <p:p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80">
                                            <p:txEl>
                                              <p:pRg st="2" end="2"/>
                                            </p:txEl>
                                          </p:spTgt>
                                        </p:tgtEl>
                                        <p:attrNameLst>
                                          <p:attrName>style.visibility</p:attrName>
                                        </p:attrNameLst>
                                      </p:cBhvr>
                                      <p:to>
                                        <p:strVal val="visible"/>
                                      </p:to>
                                    </p:set>
                                    <p:animEffect transition="in" filter="fade">
                                      <p:cBhvr>
                                        <p:cTn id="271" dur="500"/>
                                        <p:tgtEl>
                                          <p:spTgt spid="80">
                                            <p:txEl>
                                              <p:pRg st="2" end="2"/>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80">
                                            <p:txEl>
                                              <p:pRg st="3" end="3"/>
                                            </p:txEl>
                                          </p:spTgt>
                                        </p:tgtEl>
                                        <p:attrNameLst>
                                          <p:attrName>style.visibility</p:attrName>
                                        </p:attrNameLst>
                                      </p:cBhvr>
                                      <p:to>
                                        <p:strVal val="visible"/>
                                      </p:to>
                                    </p:set>
                                    <p:animEffect transition="in" filter="fade">
                                      <p:cBhvr>
                                        <p:cTn id="275" dur="500"/>
                                        <p:tgtEl>
                                          <p:spTgt spid="80">
                                            <p:txEl>
                                              <p:pRg st="3" end="3"/>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80">
                                            <p:txEl>
                                              <p:pRg st="4" end="4"/>
                                            </p:txEl>
                                          </p:spTgt>
                                        </p:tgtEl>
                                        <p:attrNameLst>
                                          <p:attrName>style.visibility</p:attrName>
                                        </p:attrNameLst>
                                      </p:cBhvr>
                                      <p:to>
                                        <p:strVal val="visible"/>
                                      </p:to>
                                    </p:set>
                                    <p:animEffect transition="in" filter="fade">
                                      <p:cBhvr>
                                        <p:cTn id="279" dur="500"/>
                                        <p:tgtEl>
                                          <p:spTgt spid="80">
                                            <p:txEl>
                                              <p:pRg st="4" end="4"/>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80">
                                            <p:txEl>
                                              <p:pRg st="5" end="5"/>
                                            </p:txEl>
                                          </p:spTgt>
                                        </p:tgtEl>
                                        <p:attrNameLst>
                                          <p:attrName>style.visibility</p:attrName>
                                        </p:attrNameLst>
                                      </p:cBhvr>
                                      <p:to>
                                        <p:strVal val="visible"/>
                                      </p:to>
                                    </p:set>
                                    <p:animEffect transition="in" filter="fade">
                                      <p:cBhvr>
                                        <p:cTn id="283" dur="500"/>
                                        <p:tgtEl>
                                          <p:spTgt spid="80">
                                            <p:txEl>
                                              <p:pRg st="5" end="5"/>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80">
                                            <p:txEl>
                                              <p:pRg st="6" end="6"/>
                                            </p:txEl>
                                          </p:spTgt>
                                        </p:tgtEl>
                                        <p:attrNameLst>
                                          <p:attrName>style.visibility</p:attrName>
                                        </p:attrNameLst>
                                      </p:cBhvr>
                                      <p:to>
                                        <p:strVal val="visible"/>
                                      </p:to>
                                    </p:set>
                                    <p:animEffect transition="in" filter="fade">
                                      <p:cBhvr>
                                        <p:cTn id="287" dur="500"/>
                                        <p:tgtEl>
                                          <p:spTgt spid="80">
                                            <p:txEl>
                                              <p:pRg st="6" end="6"/>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80">
                                            <p:txEl>
                                              <p:pRg st="7" end="7"/>
                                            </p:txEl>
                                          </p:spTgt>
                                        </p:tgtEl>
                                        <p:attrNameLst>
                                          <p:attrName>style.visibility</p:attrName>
                                        </p:attrNameLst>
                                      </p:cBhvr>
                                      <p:to>
                                        <p:strVal val="visible"/>
                                      </p:to>
                                    </p:set>
                                    <p:animEffect transition="in" filter="fade">
                                      <p:cBhvr>
                                        <p:cTn id="291" dur="500"/>
                                        <p:tgtEl>
                                          <p:spTgt spid="80">
                                            <p:txEl>
                                              <p:pRg st="7" end="7"/>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80">
                                            <p:txEl>
                                              <p:pRg st="8" end="8"/>
                                            </p:txEl>
                                          </p:spTgt>
                                        </p:tgtEl>
                                        <p:attrNameLst>
                                          <p:attrName>style.visibility</p:attrName>
                                        </p:attrNameLst>
                                      </p:cBhvr>
                                      <p:to>
                                        <p:strVal val="visible"/>
                                      </p:to>
                                    </p:set>
                                    <p:animEffect transition="in" filter="fade">
                                      <p:cBhvr>
                                        <p:cTn id="295" dur="500"/>
                                        <p:tgtEl>
                                          <p:spTgt spid="80">
                                            <p:txEl>
                                              <p:pRg st="8" end="8"/>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81"/>
                                        </p:tgtEl>
                                        <p:attrNameLst>
                                          <p:attrName>style.visibility</p:attrName>
                                        </p:attrNameLst>
                                      </p:cBhvr>
                                      <p:to>
                                        <p:strVal val="visible"/>
                                      </p:to>
                                    </p:set>
                                    <p:animEffect transition="in" filter="fade">
                                      <p:cBhvr>
                                        <p:cTn id="299" dur="250"/>
                                        <p:tgtEl>
                                          <p:spTgt spid="81"/>
                                        </p:tgtEl>
                                      </p:cBhvr>
                                    </p:animEffect>
                                  </p:childTnLst>
                                </p:cTn>
                              </p:par>
                              <p:par>
                                <p:cTn id="300" presetID="10" presetClass="entr" presetSubtype="0" fill="hold" nodeType="withEffect">
                                  <p:stCondLst>
                                    <p:cond delay="0"/>
                                  </p:stCondLst>
                                  <p:childTnLst>
                                    <p:set>
                                      <p:cBhvr>
                                        <p:cTn id="301" dur="1" fill="hold">
                                          <p:stCondLst>
                                            <p:cond delay="0"/>
                                          </p:stCondLst>
                                        </p:cTn>
                                        <p:tgtEl>
                                          <p:spTgt spid="82"/>
                                        </p:tgtEl>
                                        <p:attrNameLst>
                                          <p:attrName>style.visibility</p:attrName>
                                        </p:attrNameLst>
                                      </p:cBhvr>
                                      <p:to>
                                        <p:strVal val="visible"/>
                                      </p:to>
                                    </p:set>
                                    <p:animEffect transition="in" filter="fade">
                                      <p:cBhvr>
                                        <p:cTn id="302" dur="500"/>
                                        <p:tgtEl>
                                          <p:spTgt spid="82"/>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83">
                                            <p:txEl>
                                              <p:pRg st="0" end="0"/>
                                            </p:txEl>
                                          </p:spTgt>
                                        </p:tgtEl>
                                        <p:attrNameLst>
                                          <p:attrName>style.visibility</p:attrName>
                                        </p:attrNameLst>
                                      </p:cBhvr>
                                      <p:to>
                                        <p:strVal val="visible"/>
                                      </p:to>
                                    </p:set>
                                    <p:animEffect transition="in" filter="fade">
                                      <p:cBhvr>
                                        <p:cTn id="306" dur="500"/>
                                        <p:tgtEl>
                                          <p:spTgt spid="83">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83">
                                            <p:txEl>
                                              <p:pRg st="1" end="1"/>
                                            </p:txEl>
                                          </p:spTgt>
                                        </p:tgtEl>
                                        <p:attrNameLst>
                                          <p:attrName>style.visibility</p:attrName>
                                        </p:attrNameLst>
                                      </p:cBhvr>
                                      <p:to>
                                        <p:strVal val="visible"/>
                                      </p:to>
                                    </p:set>
                                    <p:animEffect transition="in" filter="fade">
                                      <p:cBhvr>
                                        <p:cTn id="310" dur="500"/>
                                        <p:tgtEl>
                                          <p:spTgt spid="83">
                                            <p:txEl>
                                              <p:p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83">
                                            <p:txEl>
                                              <p:pRg st="2" end="2"/>
                                            </p:txEl>
                                          </p:spTgt>
                                        </p:tgtEl>
                                        <p:attrNameLst>
                                          <p:attrName>style.visibility</p:attrName>
                                        </p:attrNameLst>
                                      </p:cBhvr>
                                      <p:to>
                                        <p:strVal val="visible"/>
                                      </p:to>
                                    </p:set>
                                    <p:animEffect transition="in" filter="fade">
                                      <p:cBhvr>
                                        <p:cTn id="314" dur="500"/>
                                        <p:tgtEl>
                                          <p:spTgt spid="83">
                                            <p:txEl>
                                              <p:pRg st="2" end="2"/>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83">
                                            <p:txEl>
                                              <p:pRg st="3" end="3"/>
                                            </p:txEl>
                                          </p:spTgt>
                                        </p:tgtEl>
                                        <p:attrNameLst>
                                          <p:attrName>style.visibility</p:attrName>
                                        </p:attrNameLst>
                                      </p:cBhvr>
                                      <p:to>
                                        <p:strVal val="visible"/>
                                      </p:to>
                                    </p:set>
                                    <p:animEffect transition="in" filter="fade">
                                      <p:cBhvr>
                                        <p:cTn id="318" dur="500"/>
                                        <p:tgtEl>
                                          <p:spTgt spid="83">
                                            <p:txEl>
                                              <p:pRg st="3" end="3"/>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83">
                                            <p:txEl>
                                              <p:pRg st="4" end="4"/>
                                            </p:txEl>
                                          </p:spTgt>
                                        </p:tgtEl>
                                        <p:attrNameLst>
                                          <p:attrName>style.visibility</p:attrName>
                                        </p:attrNameLst>
                                      </p:cBhvr>
                                      <p:to>
                                        <p:strVal val="visible"/>
                                      </p:to>
                                    </p:set>
                                    <p:animEffect transition="in" filter="fade">
                                      <p:cBhvr>
                                        <p:cTn id="322" dur="500"/>
                                        <p:tgtEl>
                                          <p:spTgt spid="83">
                                            <p:txEl>
                                              <p:pRg st="4" end="4"/>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83">
                                            <p:txEl>
                                              <p:pRg st="5" end="5"/>
                                            </p:txEl>
                                          </p:spTgt>
                                        </p:tgtEl>
                                        <p:attrNameLst>
                                          <p:attrName>style.visibility</p:attrName>
                                        </p:attrNameLst>
                                      </p:cBhvr>
                                      <p:to>
                                        <p:strVal val="visible"/>
                                      </p:to>
                                    </p:set>
                                    <p:animEffect transition="in" filter="fade">
                                      <p:cBhvr>
                                        <p:cTn id="326" dur="500"/>
                                        <p:tgtEl>
                                          <p:spTgt spid="83">
                                            <p:txEl>
                                              <p:pRg st="5" end="5"/>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83">
                                            <p:txEl>
                                              <p:pRg st="6" end="6"/>
                                            </p:txEl>
                                          </p:spTgt>
                                        </p:tgtEl>
                                        <p:attrNameLst>
                                          <p:attrName>style.visibility</p:attrName>
                                        </p:attrNameLst>
                                      </p:cBhvr>
                                      <p:to>
                                        <p:strVal val="visible"/>
                                      </p:to>
                                    </p:set>
                                    <p:animEffect transition="in" filter="fade">
                                      <p:cBhvr>
                                        <p:cTn id="330" dur="500"/>
                                        <p:tgtEl>
                                          <p:spTgt spid="83">
                                            <p:txEl>
                                              <p:pRg st="6" end="6"/>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83">
                                            <p:txEl>
                                              <p:pRg st="7" end="7"/>
                                            </p:txEl>
                                          </p:spTgt>
                                        </p:tgtEl>
                                        <p:attrNameLst>
                                          <p:attrName>style.visibility</p:attrName>
                                        </p:attrNameLst>
                                      </p:cBhvr>
                                      <p:to>
                                        <p:strVal val="visible"/>
                                      </p:to>
                                    </p:set>
                                    <p:animEffect transition="in" filter="fade">
                                      <p:cBhvr>
                                        <p:cTn id="334" dur="500"/>
                                        <p:tgtEl>
                                          <p:spTgt spid="83">
                                            <p:txEl>
                                              <p:pRg st="7" end="7"/>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83">
                                            <p:txEl>
                                              <p:pRg st="8" end="8"/>
                                            </p:txEl>
                                          </p:spTgt>
                                        </p:tgtEl>
                                        <p:attrNameLst>
                                          <p:attrName>style.visibility</p:attrName>
                                        </p:attrNameLst>
                                      </p:cBhvr>
                                      <p:to>
                                        <p:strVal val="visible"/>
                                      </p:to>
                                    </p:set>
                                    <p:animEffect transition="in" filter="fade">
                                      <p:cBhvr>
                                        <p:cTn id="338" dur="500"/>
                                        <p:tgtEl>
                                          <p:spTgt spid="83">
                                            <p:txEl>
                                              <p:pRg st="8" end="8"/>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84">
                                            <p:txEl>
                                              <p:pRg st="0" end="0"/>
                                            </p:txEl>
                                          </p:spTgt>
                                        </p:tgtEl>
                                        <p:attrNameLst>
                                          <p:attrName>style.visibility</p:attrName>
                                        </p:attrNameLst>
                                      </p:cBhvr>
                                      <p:to>
                                        <p:strVal val="visible"/>
                                      </p:to>
                                    </p:set>
                                    <p:animEffect transition="in" filter="fade">
                                      <p:cBhvr>
                                        <p:cTn id="342" dur="500"/>
                                        <p:tgtEl>
                                          <p:spTgt spid="84">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84">
                                            <p:txEl>
                                              <p:pRg st="1" end="1"/>
                                            </p:txEl>
                                          </p:spTgt>
                                        </p:tgtEl>
                                        <p:attrNameLst>
                                          <p:attrName>style.visibility</p:attrName>
                                        </p:attrNameLst>
                                      </p:cBhvr>
                                      <p:to>
                                        <p:strVal val="visible"/>
                                      </p:to>
                                    </p:set>
                                    <p:animEffect transition="in" filter="fade">
                                      <p:cBhvr>
                                        <p:cTn id="346" dur="500"/>
                                        <p:tgtEl>
                                          <p:spTgt spid="84">
                                            <p:txEl>
                                              <p:p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84">
                                            <p:txEl>
                                              <p:pRg st="2" end="2"/>
                                            </p:txEl>
                                          </p:spTgt>
                                        </p:tgtEl>
                                        <p:attrNameLst>
                                          <p:attrName>style.visibility</p:attrName>
                                        </p:attrNameLst>
                                      </p:cBhvr>
                                      <p:to>
                                        <p:strVal val="visible"/>
                                      </p:to>
                                    </p:set>
                                    <p:animEffect transition="in" filter="fade">
                                      <p:cBhvr>
                                        <p:cTn id="350" dur="500"/>
                                        <p:tgtEl>
                                          <p:spTgt spid="84">
                                            <p:txEl>
                                              <p:pRg st="2" end="2"/>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84">
                                            <p:txEl>
                                              <p:pRg st="3" end="3"/>
                                            </p:txEl>
                                          </p:spTgt>
                                        </p:tgtEl>
                                        <p:attrNameLst>
                                          <p:attrName>style.visibility</p:attrName>
                                        </p:attrNameLst>
                                      </p:cBhvr>
                                      <p:to>
                                        <p:strVal val="visible"/>
                                      </p:to>
                                    </p:set>
                                    <p:animEffect transition="in" filter="fade">
                                      <p:cBhvr>
                                        <p:cTn id="354" dur="500"/>
                                        <p:tgtEl>
                                          <p:spTgt spid="84">
                                            <p:txEl>
                                              <p:pRg st="3" end="3"/>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84">
                                            <p:txEl>
                                              <p:pRg st="4" end="4"/>
                                            </p:txEl>
                                          </p:spTgt>
                                        </p:tgtEl>
                                        <p:attrNameLst>
                                          <p:attrName>style.visibility</p:attrName>
                                        </p:attrNameLst>
                                      </p:cBhvr>
                                      <p:to>
                                        <p:strVal val="visible"/>
                                      </p:to>
                                    </p:set>
                                    <p:animEffect transition="in" filter="fade">
                                      <p:cBhvr>
                                        <p:cTn id="358" dur="500"/>
                                        <p:tgtEl>
                                          <p:spTgt spid="84">
                                            <p:txEl>
                                              <p:pRg st="4" end="4"/>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84">
                                            <p:txEl>
                                              <p:pRg st="5" end="5"/>
                                            </p:txEl>
                                          </p:spTgt>
                                        </p:tgtEl>
                                        <p:attrNameLst>
                                          <p:attrName>style.visibility</p:attrName>
                                        </p:attrNameLst>
                                      </p:cBhvr>
                                      <p:to>
                                        <p:strVal val="visible"/>
                                      </p:to>
                                    </p:set>
                                    <p:animEffect transition="in" filter="fade">
                                      <p:cBhvr>
                                        <p:cTn id="362" dur="500"/>
                                        <p:tgtEl>
                                          <p:spTgt spid="84">
                                            <p:txEl>
                                              <p:pRg st="5" end="5"/>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84">
                                            <p:txEl>
                                              <p:pRg st="6" end="6"/>
                                            </p:txEl>
                                          </p:spTgt>
                                        </p:tgtEl>
                                        <p:attrNameLst>
                                          <p:attrName>style.visibility</p:attrName>
                                        </p:attrNameLst>
                                      </p:cBhvr>
                                      <p:to>
                                        <p:strVal val="visible"/>
                                      </p:to>
                                    </p:set>
                                    <p:animEffect transition="in" filter="fade">
                                      <p:cBhvr>
                                        <p:cTn id="366" dur="500"/>
                                        <p:tgtEl>
                                          <p:spTgt spid="84">
                                            <p:txEl>
                                              <p:pRg st="6" end="6"/>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84">
                                            <p:txEl>
                                              <p:pRg st="7" end="7"/>
                                            </p:txEl>
                                          </p:spTgt>
                                        </p:tgtEl>
                                        <p:attrNameLst>
                                          <p:attrName>style.visibility</p:attrName>
                                        </p:attrNameLst>
                                      </p:cBhvr>
                                      <p:to>
                                        <p:strVal val="visible"/>
                                      </p:to>
                                    </p:set>
                                    <p:animEffect transition="in" filter="fade">
                                      <p:cBhvr>
                                        <p:cTn id="370" dur="500"/>
                                        <p:tgtEl>
                                          <p:spTgt spid="84">
                                            <p:txEl>
                                              <p:pRg st="7" end="7"/>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84">
                                            <p:txEl>
                                              <p:pRg st="8" end="8"/>
                                            </p:txEl>
                                          </p:spTgt>
                                        </p:tgtEl>
                                        <p:attrNameLst>
                                          <p:attrName>style.visibility</p:attrName>
                                        </p:attrNameLst>
                                      </p:cBhvr>
                                      <p:to>
                                        <p:strVal val="visible"/>
                                      </p:to>
                                    </p:set>
                                    <p:animEffect transition="in" filter="fade">
                                      <p:cBhvr>
                                        <p:cTn id="374" dur="500"/>
                                        <p:tgtEl>
                                          <p:spTgt spid="84">
                                            <p:txEl>
                                              <p:pRg st="8" end="8"/>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85"/>
                                        </p:tgtEl>
                                        <p:attrNameLst>
                                          <p:attrName>style.visibility</p:attrName>
                                        </p:attrNameLst>
                                      </p:cBhvr>
                                      <p:to>
                                        <p:strVal val="visible"/>
                                      </p:to>
                                    </p:set>
                                    <p:animEffect transition="in" filter="fade">
                                      <p:cBhvr>
                                        <p:cTn id="378" dur="250"/>
                                        <p:tgtEl>
                                          <p:spTgt spid="85"/>
                                        </p:tgtEl>
                                      </p:cBhvr>
                                    </p:animEffect>
                                  </p:childTnLst>
                                </p:cTn>
                              </p:par>
                              <p:par>
                                <p:cTn id="379" presetID="10" presetClass="entr" presetSubtype="0" fill="hold" nodeType="withEffect">
                                  <p:stCondLst>
                                    <p:cond delay="0"/>
                                  </p:stCondLst>
                                  <p:childTnLst>
                                    <p:set>
                                      <p:cBhvr>
                                        <p:cTn id="380" dur="1" fill="hold">
                                          <p:stCondLst>
                                            <p:cond delay="0"/>
                                          </p:stCondLst>
                                        </p:cTn>
                                        <p:tgtEl>
                                          <p:spTgt spid="86"/>
                                        </p:tgtEl>
                                        <p:attrNameLst>
                                          <p:attrName>style.visibility</p:attrName>
                                        </p:attrNameLst>
                                      </p:cBhvr>
                                      <p:to>
                                        <p:strVal val="visible"/>
                                      </p:to>
                                    </p:set>
                                    <p:animEffect transition="in" filter="fade">
                                      <p:cBhvr>
                                        <p:cTn id="381" dur="500"/>
                                        <p:tgtEl>
                                          <p:spTgt spid="86"/>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87">
                                            <p:txEl>
                                              <p:pRg st="0" end="0"/>
                                            </p:txEl>
                                          </p:spTgt>
                                        </p:tgtEl>
                                        <p:attrNameLst>
                                          <p:attrName>style.visibility</p:attrName>
                                        </p:attrNameLst>
                                      </p:cBhvr>
                                      <p:to>
                                        <p:strVal val="visible"/>
                                      </p:to>
                                    </p:set>
                                    <p:animEffect transition="in" filter="fade">
                                      <p:cBhvr>
                                        <p:cTn id="385" dur="500"/>
                                        <p:tgtEl>
                                          <p:spTgt spid="87">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87">
                                            <p:txEl>
                                              <p:pRg st="1" end="1"/>
                                            </p:txEl>
                                          </p:spTgt>
                                        </p:tgtEl>
                                        <p:attrNameLst>
                                          <p:attrName>style.visibility</p:attrName>
                                        </p:attrNameLst>
                                      </p:cBhvr>
                                      <p:to>
                                        <p:strVal val="visible"/>
                                      </p:to>
                                    </p:set>
                                    <p:animEffect transition="in" filter="fade">
                                      <p:cBhvr>
                                        <p:cTn id="389" dur="500"/>
                                        <p:tgtEl>
                                          <p:spTgt spid="87">
                                            <p:txEl>
                                              <p:p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87">
                                            <p:txEl>
                                              <p:pRg st="2" end="2"/>
                                            </p:txEl>
                                          </p:spTgt>
                                        </p:tgtEl>
                                        <p:attrNameLst>
                                          <p:attrName>style.visibility</p:attrName>
                                        </p:attrNameLst>
                                      </p:cBhvr>
                                      <p:to>
                                        <p:strVal val="visible"/>
                                      </p:to>
                                    </p:set>
                                    <p:animEffect transition="in" filter="fade">
                                      <p:cBhvr>
                                        <p:cTn id="393" dur="500"/>
                                        <p:tgtEl>
                                          <p:spTgt spid="87">
                                            <p:txEl>
                                              <p:pRg st="2" end="2"/>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87">
                                            <p:txEl>
                                              <p:pRg st="3" end="3"/>
                                            </p:txEl>
                                          </p:spTgt>
                                        </p:tgtEl>
                                        <p:attrNameLst>
                                          <p:attrName>style.visibility</p:attrName>
                                        </p:attrNameLst>
                                      </p:cBhvr>
                                      <p:to>
                                        <p:strVal val="visible"/>
                                      </p:to>
                                    </p:set>
                                    <p:animEffect transition="in" filter="fade">
                                      <p:cBhvr>
                                        <p:cTn id="397" dur="500"/>
                                        <p:tgtEl>
                                          <p:spTgt spid="87">
                                            <p:txEl>
                                              <p:pRg st="3" end="3"/>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87">
                                            <p:txEl>
                                              <p:pRg st="4" end="4"/>
                                            </p:txEl>
                                          </p:spTgt>
                                        </p:tgtEl>
                                        <p:attrNameLst>
                                          <p:attrName>style.visibility</p:attrName>
                                        </p:attrNameLst>
                                      </p:cBhvr>
                                      <p:to>
                                        <p:strVal val="visible"/>
                                      </p:to>
                                    </p:set>
                                    <p:animEffect transition="in" filter="fade">
                                      <p:cBhvr>
                                        <p:cTn id="401" dur="500"/>
                                        <p:tgtEl>
                                          <p:spTgt spid="87">
                                            <p:txEl>
                                              <p:pRg st="4" end="4"/>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87">
                                            <p:txEl>
                                              <p:pRg st="5" end="5"/>
                                            </p:txEl>
                                          </p:spTgt>
                                        </p:tgtEl>
                                        <p:attrNameLst>
                                          <p:attrName>style.visibility</p:attrName>
                                        </p:attrNameLst>
                                      </p:cBhvr>
                                      <p:to>
                                        <p:strVal val="visible"/>
                                      </p:to>
                                    </p:set>
                                    <p:animEffect transition="in" filter="fade">
                                      <p:cBhvr>
                                        <p:cTn id="405" dur="500"/>
                                        <p:tgtEl>
                                          <p:spTgt spid="87">
                                            <p:txEl>
                                              <p:pRg st="5" end="5"/>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87">
                                            <p:txEl>
                                              <p:pRg st="6" end="6"/>
                                            </p:txEl>
                                          </p:spTgt>
                                        </p:tgtEl>
                                        <p:attrNameLst>
                                          <p:attrName>style.visibility</p:attrName>
                                        </p:attrNameLst>
                                      </p:cBhvr>
                                      <p:to>
                                        <p:strVal val="visible"/>
                                      </p:to>
                                    </p:set>
                                    <p:animEffect transition="in" filter="fade">
                                      <p:cBhvr>
                                        <p:cTn id="409" dur="500"/>
                                        <p:tgtEl>
                                          <p:spTgt spid="87">
                                            <p:txEl>
                                              <p:pRg st="6" end="6"/>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87">
                                            <p:txEl>
                                              <p:pRg st="7" end="7"/>
                                            </p:txEl>
                                          </p:spTgt>
                                        </p:tgtEl>
                                        <p:attrNameLst>
                                          <p:attrName>style.visibility</p:attrName>
                                        </p:attrNameLst>
                                      </p:cBhvr>
                                      <p:to>
                                        <p:strVal val="visible"/>
                                      </p:to>
                                    </p:set>
                                    <p:animEffect transition="in" filter="fade">
                                      <p:cBhvr>
                                        <p:cTn id="413" dur="500"/>
                                        <p:tgtEl>
                                          <p:spTgt spid="87">
                                            <p:txEl>
                                              <p:pRg st="7" end="7"/>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87">
                                            <p:txEl>
                                              <p:pRg st="8" end="8"/>
                                            </p:txEl>
                                          </p:spTgt>
                                        </p:tgtEl>
                                        <p:attrNameLst>
                                          <p:attrName>style.visibility</p:attrName>
                                        </p:attrNameLst>
                                      </p:cBhvr>
                                      <p:to>
                                        <p:strVal val="visible"/>
                                      </p:to>
                                    </p:set>
                                    <p:animEffect transition="in" filter="fade">
                                      <p:cBhvr>
                                        <p:cTn id="417" dur="500"/>
                                        <p:tgtEl>
                                          <p:spTgt spid="87">
                                            <p:txEl>
                                              <p:pRg st="8" end="8"/>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88">
                                            <p:txEl>
                                              <p:pRg st="0" end="0"/>
                                            </p:txEl>
                                          </p:spTgt>
                                        </p:tgtEl>
                                        <p:attrNameLst>
                                          <p:attrName>style.visibility</p:attrName>
                                        </p:attrNameLst>
                                      </p:cBhvr>
                                      <p:to>
                                        <p:strVal val="visible"/>
                                      </p:to>
                                    </p:set>
                                    <p:animEffect transition="in" filter="fade">
                                      <p:cBhvr>
                                        <p:cTn id="421" dur="500"/>
                                        <p:tgtEl>
                                          <p:spTgt spid="88">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88">
                                            <p:txEl>
                                              <p:pRg st="1" end="1"/>
                                            </p:txEl>
                                          </p:spTgt>
                                        </p:tgtEl>
                                        <p:attrNameLst>
                                          <p:attrName>style.visibility</p:attrName>
                                        </p:attrNameLst>
                                      </p:cBhvr>
                                      <p:to>
                                        <p:strVal val="visible"/>
                                      </p:to>
                                    </p:set>
                                    <p:animEffect transition="in" filter="fade">
                                      <p:cBhvr>
                                        <p:cTn id="425" dur="500"/>
                                        <p:tgtEl>
                                          <p:spTgt spid="88">
                                            <p:txEl>
                                              <p:p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88">
                                            <p:txEl>
                                              <p:pRg st="2" end="2"/>
                                            </p:txEl>
                                          </p:spTgt>
                                        </p:tgtEl>
                                        <p:attrNameLst>
                                          <p:attrName>style.visibility</p:attrName>
                                        </p:attrNameLst>
                                      </p:cBhvr>
                                      <p:to>
                                        <p:strVal val="visible"/>
                                      </p:to>
                                    </p:set>
                                    <p:animEffect transition="in" filter="fade">
                                      <p:cBhvr>
                                        <p:cTn id="429" dur="500"/>
                                        <p:tgtEl>
                                          <p:spTgt spid="88">
                                            <p:txEl>
                                              <p:pRg st="2" end="2"/>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88">
                                            <p:txEl>
                                              <p:pRg st="3" end="3"/>
                                            </p:txEl>
                                          </p:spTgt>
                                        </p:tgtEl>
                                        <p:attrNameLst>
                                          <p:attrName>style.visibility</p:attrName>
                                        </p:attrNameLst>
                                      </p:cBhvr>
                                      <p:to>
                                        <p:strVal val="visible"/>
                                      </p:to>
                                    </p:set>
                                    <p:animEffect transition="in" filter="fade">
                                      <p:cBhvr>
                                        <p:cTn id="433" dur="500"/>
                                        <p:tgtEl>
                                          <p:spTgt spid="88">
                                            <p:txEl>
                                              <p:pRg st="3" end="3"/>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88">
                                            <p:txEl>
                                              <p:pRg st="4" end="4"/>
                                            </p:txEl>
                                          </p:spTgt>
                                        </p:tgtEl>
                                        <p:attrNameLst>
                                          <p:attrName>style.visibility</p:attrName>
                                        </p:attrNameLst>
                                      </p:cBhvr>
                                      <p:to>
                                        <p:strVal val="visible"/>
                                      </p:to>
                                    </p:set>
                                    <p:animEffect transition="in" filter="fade">
                                      <p:cBhvr>
                                        <p:cTn id="437" dur="500"/>
                                        <p:tgtEl>
                                          <p:spTgt spid="88">
                                            <p:txEl>
                                              <p:pRg st="4" end="4"/>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88">
                                            <p:txEl>
                                              <p:pRg st="5" end="5"/>
                                            </p:txEl>
                                          </p:spTgt>
                                        </p:tgtEl>
                                        <p:attrNameLst>
                                          <p:attrName>style.visibility</p:attrName>
                                        </p:attrNameLst>
                                      </p:cBhvr>
                                      <p:to>
                                        <p:strVal val="visible"/>
                                      </p:to>
                                    </p:set>
                                    <p:animEffect transition="in" filter="fade">
                                      <p:cBhvr>
                                        <p:cTn id="441" dur="500"/>
                                        <p:tgtEl>
                                          <p:spTgt spid="88">
                                            <p:txEl>
                                              <p:pRg st="5" end="5"/>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88">
                                            <p:txEl>
                                              <p:pRg st="6" end="6"/>
                                            </p:txEl>
                                          </p:spTgt>
                                        </p:tgtEl>
                                        <p:attrNameLst>
                                          <p:attrName>style.visibility</p:attrName>
                                        </p:attrNameLst>
                                      </p:cBhvr>
                                      <p:to>
                                        <p:strVal val="visible"/>
                                      </p:to>
                                    </p:set>
                                    <p:animEffect transition="in" filter="fade">
                                      <p:cBhvr>
                                        <p:cTn id="445" dur="500"/>
                                        <p:tgtEl>
                                          <p:spTgt spid="88">
                                            <p:txEl>
                                              <p:pRg st="6" end="6"/>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88">
                                            <p:txEl>
                                              <p:pRg st="7" end="7"/>
                                            </p:txEl>
                                          </p:spTgt>
                                        </p:tgtEl>
                                        <p:attrNameLst>
                                          <p:attrName>style.visibility</p:attrName>
                                        </p:attrNameLst>
                                      </p:cBhvr>
                                      <p:to>
                                        <p:strVal val="visible"/>
                                      </p:to>
                                    </p:set>
                                    <p:animEffect transition="in" filter="fade">
                                      <p:cBhvr>
                                        <p:cTn id="449" dur="500"/>
                                        <p:tgtEl>
                                          <p:spTgt spid="88">
                                            <p:txEl>
                                              <p:pRg st="7" end="7"/>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88">
                                            <p:txEl>
                                              <p:pRg st="8" end="8"/>
                                            </p:txEl>
                                          </p:spTgt>
                                        </p:tgtEl>
                                        <p:attrNameLst>
                                          <p:attrName>style.visibility</p:attrName>
                                        </p:attrNameLst>
                                      </p:cBhvr>
                                      <p:to>
                                        <p:strVal val="visible"/>
                                      </p:to>
                                    </p:set>
                                    <p:animEffect transition="in" filter="fade">
                                      <p:cBhvr>
                                        <p:cTn id="453" dur="500"/>
                                        <p:tgtEl>
                                          <p:spTgt spid="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4.jp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40.pn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1524000" y="1762442"/>
            <a:ext cx="9144000" cy="2387700"/>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fr-FR" sz="4400" dirty="0">
                <a:solidFill>
                  <a:srgbClr val="7D7D7D"/>
                </a:solidFill>
              </a:rPr>
              <a:t>Chapitre 1</a:t>
            </a:r>
            <a:r>
              <a:rPr lang="fr-FR" dirty="0"/>
              <a:t/>
            </a:r>
            <a:br>
              <a:rPr lang="fr-FR" dirty="0"/>
            </a:br>
            <a:r>
              <a:rPr lang="fr-FR" sz="4800" dirty="0"/>
              <a:t>Architecture et configuration d’un réseau LAN</a:t>
            </a:r>
            <a:endParaRPr sz="4800" dirty="0"/>
          </a:p>
        </p:txBody>
      </p:sp>
      <p:sp>
        <p:nvSpPr>
          <p:cNvPr id="163" name="Google Shape;163;p21"/>
          <p:cNvSpPr txBox="1">
            <a:spLocks noGrp="1"/>
          </p:cNvSpPr>
          <p:nvPr>
            <p:ph type="body" idx="1"/>
          </p:nvPr>
        </p:nvSpPr>
        <p:spPr>
          <a:xfrm>
            <a:off x="1524000" y="4242117"/>
            <a:ext cx="9144000" cy="1655700"/>
          </a:xfrm>
          <a:prstGeom prst="rect">
            <a:avLst/>
          </a:prstGeom>
          <a:noFill/>
          <a:ln>
            <a:noFill/>
          </a:ln>
        </p:spPr>
        <p:txBody>
          <a:bodyPr spcFirstLastPara="1" wrap="square" lIns="45700" tIns="45700" rIns="45700" bIns="45700" anchor="t" anchorCtr="0">
            <a:normAutofit/>
          </a:bodyPr>
          <a:lstStyle/>
          <a:p>
            <a:pPr marL="457200" lvl="0" indent="-228600" algn="ctr" rtl="0">
              <a:lnSpc>
                <a:spcPct val="90000"/>
              </a:lnSpc>
              <a:spcBef>
                <a:spcPts val="1000"/>
              </a:spcBef>
              <a:spcAft>
                <a:spcPts val="0"/>
              </a:spcAft>
              <a:buClr>
                <a:srgbClr val="000000"/>
              </a:buClr>
              <a:buSzPts val="2400"/>
              <a:buFont typeface="Arial"/>
              <a:buNone/>
            </a:pPr>
            <a:r>
              <a:rPr lang="fr-FR" i="1">
                <a:latin typeface="Times New Roman"/>
                <a:ea typeface="Times New Roman"/>
                <a:cs typeface="Times New Roman"/>
                <a:sym typeface="Times New Roman"/>
              </a:rPr>
              <a:t>Module Switched Networks </a:t>
            </a:r>
            <a:endParaRPr/>
          </a:p>
          <a:p>
            <a:pPr marL="457200" lvl="0" indent="-228600" algn="ctr" rtl="0">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lang="fr-FR" baseline="30000">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latin typeface="Times New Roman"/>
              <a:ea typeface="Times New Roman"/>
              <a:cs typeface="Times New Roman"/>
              <a:sym typeface="Times New Roman"/>
            </a:endParaRPr>
          </a:p>
          <a:p>
            <a:pPr marL="457200" lvl="0" indent="-228600" algn="ctr" rtl="0">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2021/2022</a:t>
            </a:r>
            <a:endParaRPr/>
          </a:p>
        </p:txBody>
      </p:sp>
      <p:sp>
        <p:nvSpPr>
          <p:cNvPr id="164" name="Google Shape;164;p2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1</a:t>
            </a:fld>
            <a:endParaRPr/>
          </a:p>
        </p:txBody>
      </p:sp>
      <p:pic>
        <p:nvPicPr>
          <p:cNvPr id="165" name="Google Shape;165;p21"/>
          <p:cNvPicPr preferRelativeResize="0"/>
          <p:nvPr/>
        </p:nvPicPr>
        <p:blipFill rotWithShape="1">
          <a:blip r:embed="rId3">
            <a:alphaModFix/>
          </a:blip>
          <a:srcRect/>
          <a:stretch/>
        </p:blipFill>
        <p:spPr>
          <a:xfrm>
            <a:off x="2019435" y="1300706"/>
            <a:ext cx="2310679" cy="2537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title"/>
          </p:nvPr>
        </p:nvSpPr>
        <p:spPr>
          <a:xfrm>
            <a:off x="1317337" y="686524"/>
            <a:ext cx="8772525" cy="576263"/>
          </a:xfrm>
          <a:prstGeom prst="rect">
            <a:avLst/>
          </a:prstGeom>
          <a:noFill/>
          <a:ln>
            <a:noFill/>
          </a:ln>
        </p:spPr>
        <p:txBody>
          <a:bodyPr spcFirstLastPara="1" wrap="square" lIns="90475" tIns="44450" rIns="90475" bIns="44450" anchor="ctr" anchorCtr="0">
            <a:noAutofit/>
          </a:bodyPr>
          <a:lstStyle/>
          <a:p>
            <a:pPr marL="0" lvl="0" indent="0" algn="l" rtl="0">
              <a:lnSpc>
                <a:spcPct val="90000"/>
              </a:lnSpc>
              <a:spcBef>
                <a:spcPts val="0"/>
              </a:spcBef>
              <a:spcAft>
                <a:spcPts val="0"/>
              </a:spcAft>
              <a:buClr>
                <a:srgbClr val="000000"/>
              </a:buClr>
              <a:buSzPts val="1800"/>
              <a:buNone/>
            </a:pPr>
            <a:r>
              <a:rPr lang="fr-FR" sz="4000" dirty="0">
                <a:solidFill>
                  <a:srgbClr val="C00000"/>
                </a:solidFill>
                <a:latin typeface="Times New Roman"/>
                <a:ea typeface="Times New Roman"/>
                <a:cs typeface="Times New Roman"/>
                <a:sym typeface="Times New Roman"/>
              </a:rPr>
              <a:t>Domaines de collision / diffusion (1/3)</a:t>
            </a:r>
            <a:endParaRPr sz="4000" dirty="0">
              <a:solidFill>
                <a:srgbClr val="C00000"/>
              </a:solidFill>
              <a:latin typeface="Times New Roman"/>
              <a:ea typeface="Times New Roman"/>
              <a:cs typeface="Times New Roman"/>
              <a:sym typeface="Times New Roman"/>
            </a:endParaRPr>
          </a:p>
        </p:txBody>
      </p:sp>
      <p:sp>
        <p:nvSpPr>
          <p:cNvPr id="365" name="Google Shape;365;p30"/>
          <p:cNvSpPr/>
          <p:nvPr/>
        </p:nvSpPr>
        <p:spPr>
          <a:xfrm>
            <a:off x="983673" y="1700646"/>
            <a:ext cx="9998364"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b="1">
                <a:solidFill>
                  <a:srgbClr val="C00000"/>
                </a:solidFill>
                <a:latin typeface="Times New Roman"/>
                <a:ea typeface="Times New Roman"/>
                <a:cs typeface="Times New Roman"/>
                <a:sym typeface="Times New Roman"/>
              </a:rPr>
              <a:t>Un domaine de collision </a:t>
            </a:r>
            <a:r>
              <a:rPr lang="fr-FR" sz="2400">
                <a:solidFill>
                  <a:schemeClr val="dk1"/>
                </a:solidFill>
                <a:latin typeface="Times New Roman"/>
                <a:ea typeface="Times New Roman"/>
                <a:cs typeface="Times New Roman"/>
                <a:sym typeface="Times New Roman"/>
              </a:rPr>
              <a:t>est un ensemble d’entités qui partagent le même média de communication. Si deux entités envoient des données à un instant T alors il y a collision des données et il faut retransmettre les données.</a:t>
            </a:r>
            <a:endParaRPr/>
          </a:p>
        </p:txBody>
      </p:sp>
      <p:pic>
        <p:nvPicPr>
          <p:cNvPr id="366" name="Google Shape;366;p30"/>
          <p:cNvPicPr preferRelativeResize="0"/>
          <p:nvPr/>
        </p:nvPicPr>
        <p:blipFill rotWithShape="1">
          <a:blip r:embed="rId3">
            <a:alphaModFix/>
          </a:blip>
          <a:srcRect/>
          <a:stretch/>
        </p:blipFill>
        <p:spPr>
          <a:xfrm>
            <a:off x="6487" y="3232666"/>
            <a:ext cx="3959654" cy="2832642"/>
          </a:xfrm>
          <a:prstGeom prst="rect">
            <a:avLst/>
          </a:prstGeom>
          <a:noFill/>
          <a:ln>
            <a:noFill/>
          </a:ln>
        </p:spPr>
      </p:pic>
      <p:pic>
        <p:nvPicPr>
          <p:cNvPr id="367" name="Google Shape;367;p30"/>
          <p:cNvPicPr preferRelativeResize="0"/>
          <p:nvPr/>
        </p:nvPicPr>
        <p:blipFill rotWithShape="1">
          <a:blip r:embed="rId4">
            <a:alphaModFix/>
          </a:blip>
          <a:srcRect/>
          <a:stretch/>
        </p:blipFill>
        <p:spPr>
          <a:xfrm>
            <a:off x="3966141" y="3349379"/>
            <a:ext cx="3788527" cy="2558424"/>
          </a:xfrm>
          <a:prstGeom prst="rect">
            <a:avLst/>
          </a:prstGeom>
          <a:noFill/>
          <a:ln>
            <a:noFill/>
          </a:ln>
        </p:spPr>
      </p:pic>
      <p:pic>
        <p:nvPicPr>
          <p:cNvPr id="368" name="Google Shape;368;p30"/>
          <p:cNvPicPr preferRelativeResize="0"/>
          <p:nvPr/>
        </p:nvPicPr>
        <p:blipFill rotWithShape="1">
          <a:blip r:embed="rId5">
            <a:alphaModFix/>
          </a:blip>
          <a:srcRect/>
          <a:stretch/>
        </p:blipFill>
        <p:spPr>
          <a:xfrm>
            <a:off x="7778331" y="3157469"/>
            <a:ext cx="4236057" cy="2643010"/>
          </a:xfrm>
          <a:prstGeom prst="rect">
            <a:avLst/>
          </a:prstGeom>
          <a:noFill/>
          <a:ln>
            <a:noFill/>
          </a:ln>
        </p:spPr>
      </p:pic>
      <p:sp>
        <p:nvSpPr>
          <p:cNvPr id="369" name="Google Shape;369;p30"/>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10</a:t>
            </a:fld>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1"/>
          <p:cNvSpPr txBox="1">
            <a:spLocks noGrp="1"/>
          </p:cNvSpPr>
          <p:nvPr>
            <p:ph type="title"/>
          </p:nvPr>
        </p:nvSpPr>
        <p:spPr>
          <a:xfrm>
            <a:off x="1317337" y="686524"/>
            <a:ext cx="8772525" cy="576263"/>
          </a:xfrm>
          <a:prstGeom prst="rect">
            <a:avLst/>
          </a:prstGeom>
          <a:noFill/>
          <a:ln>
            <a:noFill/>
          </a:ln>
        </p:spPr>
        <p:txBody>
          <a:bodyPr spcFirstLastPara="1" wrap="square" lIns="90475" tIns="44450" rIns="90475" bIns="44450" anchor="ctr" anchorCtr="0">
            <a:noAutofit/>
          </a:bodyPr>
          <a:lstStyle/>
          <a:p>
            <a:pPr marL="0" lvl="0" indent="0" algn="l" rtl="0">
              <a:lnSpc>
                <a:spcPct val="90000"/>
              </a:lnSpc>
              <a:spcBef>
                <a:spcPts val="0"/>
              </a:spcBef>
              <a:spcAft>
                <a:spcPts val="0"/>
              </a:spcAft>
              <a:buClr>
                <a:srgbClr val="000000"/>
              </a:buClr>
              <a:buSzPts val="1800"/>
              <a:buNone/>
            </a:pPr>
            <a:r>
              <a:rPr lang="fr-FR" sz="4000">
                <a:solidFill>
                  <a:srgbClr val="C00000"/>
                </a:solidFill>
                <a:latin typeface="Times New Roman"/>
                <a:ea typeface="Times New Roman"/>
                <a:cs typeface="Times New Roman"/>
                <a:sym typeface="Times New Roman"/>
              </a:rPr>
              <a:t>Domaines de collision / diffusion (2/3)</a:t>
            </a:r>
            <a:endParaRPr sz="4000">
              <a:solidFill>
                <a:srgbClr val="C00000"/>
              </a:solidFill>
              <a:latin typeface="Times New Roman"/>
              <a:ea typeface="Times New Roman"/>
              <a:cs typeface="Times New Roman"/>
              <a:sym typeface="Times New Roman"/>
            </a:endParaRPr>
          </a:p>
        </p:txBody>
      </p:sp>
      <p:sp>
        <p:nvSpPr>
          <p:cNvPr id="376" name="Google Shape;376;p31"/>
          <p:cNvSpPr/>
          <p:nvPr/>
        </p:nvSpPr>
        <p:spPr>
          <a:xfrm>
            <a:off x="1028628" y="1756080"/>
            <a:ext cx="9998364"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b="1">
                <a:solidFill>
                  <a:srgbClr val="C00000"/>
                </a:solidFill>
                <a:latin typeface="Times New Roman"/>
                <a:ea typeface="Times New Roman"/>
                <a:cs typeface="Times New Roman"/>
                <a:sym typeface="Times New Roman"/>
              </a:rPr>
              <a:t>Un domaine de diffusion </a:t>
            </a:r>
            <a:r>
              <a:rPr lang="fr-FR" sz="2400">
                <a:solidFill>
                  <a:schemeClr val="dk1"/>
                </a:solidFill>
                <a:latin typeface="Times New Roman"/>
                <a:ea typeface="Times New Roman"/>
                <a:cs typeface="Times New Roman"/>
                <a:sym typeface="Times New Roman"/>
              </a:rPr>
              <a:t>est une aire logique d'un réseau informatique où n'importe quelle machine connectée au réseau peut directement transmettre à toutes les autres machines du même domaine.</a:t>
            </a:r>
            <a:endParaRPr/>
          </a:p>
        </p:txBody>
      </p:sp>
      <p:pic>
        <p:nvPicPr>
          <p:cNvPr id="377" name="Google Shape;377;p31"/>
          <p:cNvPicPr preferRelativeResize="0"/>
          <p:nvPr/>
        </p:nvPicPr>
        <p:blipFill rotWithShape="1">
          <a:blip r:embed="rId3">
            <a:alphaModFix/>
          </a:blip>
          <a:srcRect/>
          <a:stretch/>
        </p:blipFill>
        <p:spPr>
          <a:xfrm>
            <a:off x="6362409" y="2956409"/>
            <a:ext cx="5331971" cy="3600000"/>
          </a:xfrm>
          <a:prstGeom prst="rect">
            <a:avLst/>
          </a:prstGeom>
          <a:noFill/>
          <a:ln>
            <a:noFill/>
          </a:ln>
        </p:spPr>
      </p:pic>
      <p:pic>
        <p:nvPicPr>
          <p:cNvPr id="378" name="Google Shape;378;p31"/>
          <p:cNvPicPr preferRelativeResize="0"/>
          <p:nvPr/>
        </p:nvPicPr>
        <p:blipFill rotWithShape="1">
          <a:blip r:embed="rId4">
            <a:alphaModFix/>
          </a:blip>
          <a:srcRect/>
          <a:stretch/>
        </p:blipFill>
        <p:spPr>
          <a:xfrm>
            <a:off x="108011" y="2956409"/>
            <a:ext cx="5333781" cy="3600000"/>
          </a:xfrm>
          <a:prstGeom prst="rect">
            <a:avLst/>
          </a:prstGeom>
          <a:noFill/>
          <a:ln>
            <a:noFill/>
          </a:ln>
        </p:spPr>
      </p:pic>
      <p:sp>
        <p:nvSpPr>
          <p:cNvPr id="379" name="Google Shape;379;p31"/>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11</a:t>
            </a:fld>
            <a:endParaRPr/>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title"/>
          </p:nvPr>
        </p:nvSpPr>
        <p:spPr>
          <a:xfrm>
            <a:off x="1317337" y="686524"/>
            <a:ext cx="8772525" cy="576263"/>
          </a:xfrm>
          <a:prstGeom prst="rect">
            <a:avLst/>
          </a:prstGeom>
          <a:noFill/>
          <a:ln>
            <a:noFill/>
          </a:ln>
        </p:spPr>
        <p:txBody>
          <a:bodyPr spcFirstLastPara="1" wrap="square" lIns="90475" tIns="44450" rIns="90475" bIns="44450" anchor="ctr" anchorCtr="0">
            <a:noAutofit/>
          </a:bodyPr>
          <a:lstStyle/>
          <a:p>
            <a:pPr marL="0" lvl="0" indent="0" algn="l" rtl="0">
              <a:lnSpc>
                <a:spcPct val="90000"/>
              </a:lnSpc>
              <a:spcBef>
                <a:spcPts val="0"/>
              </a:spcBef>
              <a:spcAft>
                <a:spcPts val="0"/>
              </a:spcAft>
              <a:buClr>
                <a:srgbClr val="000000"/>
              </a:buClr>
              <a:buSzPts val="1800"/>
              <a:buNone/>
            </a:pPr>
            <a:r>
              <a:rPr lang="fr-FR" sz="4000">
                <a:solidFill>
                  <a:srgbClr val="C00000"/>
                </a:solidFill>
                <a:latin typeface="Times New Roman"/>
                <a:ea typeface="Times New Roman"/>
                <a:cs typeface="Times New Roman"/>
                <a:sym typeface="Times New Roman"/>
              </a:rPr>
              <a:t>Domaines de collision / diffusion (3/3)</a:t>
            </a:r>
            <a:endParaRPr sz="4000">
              <a:solidFill>
                <a:srgbClr val="C00000"/>
              </a:solidFill>
              <a:latin typeface="Times New Roman"/>
              <a:ea typeface="Times New Roman"/>
              <a:cs typeface="Times New Roman"/>
              <a:sym typeface="Times New Roman"/>
            </a:endParaRPr>
          </a:p>
        </p:txBody>
      </p:sp>
      <p:pic>
        <p:nvPicPr>
          <p:cNvPr id="386" name="Google Shape;386;p32"/>
          <p:cNvPicPr preferRelativeResize="0"/>
          <p:nvPr/>
        </p:nvPicPr>
        <p:blipFill rotWithShape="1">
          <a:blip r:embed="rId3">
            <a:alphaModFix/>
          </a:blip>
          <a:srcRect/>
          <a:stretch/>
        </p:blipFill>
        <p:spPr>
          <a:xfrm>
            <a:off x="320947" y="2108844"/>
            <a:ext cx="5167934" cy="3697017"/>
          </a:xfrm>
          <a:prstGeom prst="rect">
            <a:avLst/>
          </a:prstGeom>
          <a:noFill/>
          <a:ln>
            <a:noFill/>
          </a:ln>
        </p:spPr>
      </p:pic>
      <p:pic>
        <p:nvPicPr>
          <p:cNvPr id="387" name="Google Shape;387;p32"/>
          <p:cNvPicPr preferRelativeResize="0"/>
          <p:nvPr/>
        </p:nvPicPr>
        <p:blipFill rotWithShape="1">
          <a:blip r:embed="rId4">
            <a:alphaModFix/>
          </a:blip>
          <a:srcRect/>
          <a:stretch/>
        </p:blipFill>
        <p:spPr>
          <a:xfrm>
            <a:off x="6380507" y="1939552"/>
            <a:ext cx="5338059" cy="4035600"/>
          </a:xfrm>
          <a:prstGeom prst="rect">
            <a:avLst/>
          </a:prstGeom>
          <a:noFill/>
          <a:ln>
            <a:noFill/>
          </a:ln>
        </p:spPr>
      </p:pic>
      <p:sp>
        <p:nvSpPr>
          <p:cNvPr id="388" name="Google Shape;388;p3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12</a:t>
            </a:fld>
            <a:endParaRPr/>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fr-FR" sz="4800"/>
              <a:t>Partie 2</a:t>
            </a:r>
            <a:endParaRPr/>
          </a:p>
        </p:txBody>
      </p:sp>
      <p:sp>
        <p:nvSpPr>
          <p:cNvPr id="394" name="Google Shape;394;p3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888888"/>
              </a:buClr>
              <a:buSzPts val="2400"/>
              <a:buFont typeface="Arial"/>
              <a:buNone/>
            </a:pPr>
            <a:r>
              <a:rPr lang="fr-FR" sz="3200">
                <a:solidFill>
                  <a:srgbClr val="535353"/>
                </a:solidFill>
              </a:rPr>
              <a:t>Caractéristiques et configuration de base d’un commutateur</a:t>
            </a:r>
            <a:endParaRPr/>
          </a:p>
        </p:txBody>
      </p:sp>
      <p:sp>
        <p:nvSpPr>
          <p:cNvPr id="395" name="Google Shape;395;p3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a:t>Caractéristiques d’un équipement</a:t>
            </a:r>
            <a:endParaRPr/>
          </a:p>
        </p:txBody>
      </p:sp>
      <p:sp>
        <p:nvSpPr>
          <p:cNvPr id="401" name="Google Shape;401;p34"/>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14</a:t>
            </a:fld>
            <a:endParaRPr/>
          </a:p>
        </p:txBody>
      </p:sp>
      <p:pic>
        <p:nvPicPr>
          <p:cNvPr id="402" name="Google Shape;402;p34"/>
          <p:cNvPicPr preferRelativeResize="0"/>
          <p:nvPr/>
        </p:nvPicPr>
        <p:blipFill rotWithShape="1">
          <a:blip r:embed="rId3">
            <a:alphaModFix/>
          </a:blip>
          <a:srcRect/>
          <a:stretch/>
        </p:blipFill>
        <p:spPr>
          <a:xfrm>
            <a:off x="5849559" y="1685047"/>
            <a:ext cx="6342442" cy="3886742"/>
          </a:xfrm>
          <a:prstGeom prst="rect">
            <a:avLst/>
          </a:prstGeom>
          <a:noFill/>
          <a:ln>
            <a:noFill/>
          </a:ln>
        </p:spPr>
      </p:pic>
      <p:sp>
        <p:nvSpPr>
          <p:cNvPr id="403" name="Google Shape;403;p34"/>
          <p:cNvSpPr txBox="1"/>
          <p:nvPr/>
        </p:nvSpPr>
        <p:spPr>
          <a:xfrm>
            <a:off x="808085" y="2082105"/>
            <a:ext cx="5041473" cy="213904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900"/>
              <a:buFont typeface="Arial"/>
              <a:buChar char="•"/>
            </a:pPr>
            <a:r>
              <a:rPr lang="fr-FR" sz="1900" b="1">
                <a:solidFill>
                  <a:schemeClr val="dk1"/>
                </a:solidFill>
                <a:latin typeface="Times New Roman"/>
                <a:ea typeface="Times New Roman"/>
                <a:cs typeface="Times New Roman"/>
                <a:sym typeface="Times New Roman"/>
              </a:rPr>
              <a:t>Interpréteur de commande : </a:t>
            </a:r>
            <a:r>
              <a:rPr lang="fr-FR" sz="1900">
                <a:solidFill>
                  <a:schemeClr val="dk1"/>
                </a:solidFill>
                <a:latin typeface="Times New Roman"/>
                <a:ea typeface="Times New Roman"/>
                <a:cs typeface="Times New Roman"/>
                <a:sym typeface="Times New Roman"/>
              </a:rPr>
              <a:t>Interface utilisateur permettant de demander des tâches spécifiques à partir d’un ordinateur, via l’interface CLI.</a:t>
            </a:r>
            <a:endParaRPr/>
          </a:p>
          <a:p>
            <a:pPr marL="342900" marR="0" lvl="0" indent="-342900" algn="just" rtl="0">
              <a:spcBef>
                <a:spcPts val="0"/>
              </a:spcBef>
              <a:spcAft>
                <a:spcPts val="0"/>
              </a:spcAft>
              <a:buClr>
                <a:schemeClr val="dk1"/>
              </a:buClr>
              <a:buSzPts val="1900"/>
              <a:buFont typeface="Arial"/>
              <a:buChar char="•"/>
            </a:pPr>
            <a:r>
              <a:rPr lang="fr-FR" sz="1900" b="1">
                <a:solidFill>
                  <a:schemeClr val="dk1"/>
                </a:solidFill>
                <a:latin typeface="Times New Roman"/>
                <a:ea typeface="Times New Roman"/>
                <a:cs typeface="Times New Roman"/>
                <a:sym typeface="Times New Roman"/>
              </a:rPr>
              <a:t>Noyau : </a:t>
            </a:r>
            <a:r>
              <a:rPr lang="fr-FR" sz="1900">
                <a:solidFill>
                  <a:schemeClr val="dk1"/>
                </a:solidFill>
                <a:latin typeface="Times New Roman"/>
                <a:ea typeface="Times New Roman"/>
                <a:cs typeface="Times New Roman"/>
                <a:sym typeface="Times New Roman"/>
              </a:rPr>
              <a:t>Elément qui assure la communication entre le matériel et l’interpréteur</a:t>
            </a:r>
            <a:endParaRPr sz="1900" strike="sngStrike">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900"/>
              <a:buFont typeface="Arial"/>
              <a:buChar char="•"/>
            </a:pPr>
            <a:r>
              <a:rPr lang="fr-FR" sz="1900" b="1">
                <a:solidFill>
                  <a:schemeClr val="dk1"/>
                </a:solidFill>
                <a:latin typeface="Times New Roman"/>
                <a:ea typeface="Times New Roman"/>
                <a:cs typeface="Times New Roman"/>
                <a:sym typeface="Times New Roman"/>
              </a:rPr>
              <a:t>Matériel : </a:t>
            </a:r>
            <a:r>
              <a:rPr lang="fr-FR" sz="1900">
                <a:solidFill>
                  <a:schemeClr val="dk1"/>
                </a:solidFill>
                <a:latin typeface="Times New Roman"/>
                <a:ea typeface="Times New Roman"/>
                <a:cs typeface="Times New Roman"/>
                <a:sym typeface="Times New Roman"/>
              </a:rPr>
              <a:t>partie physique de l’équipement</a:t>
            </a:r>
            <a:endParaRPr sz="1900">
              <a:solidFill>
                <a:schemeClr val="dk1"/>
              </a:solidFill>
              <a:latin typeface="Times New Roman"/>
              <a:ea typeface="Times New Roman"/>
              <a:cs typeface="Times New Roman"/>
              <a:sym typeface="Times New Roman"/>
            </a:endParaRPr>
          </a:p>
        </p:txBody>
      </p:sp>
      <p:sp>
        <p:nvSpPr>
          <p:cNvPr id="404" name="Google Shape;404;p34"/>
          <p:cNvSpPr/>
          <p:nvPr/>
        </p:nvSpPr>
        <p:spPr>
          <a:xfrm>
            <a:off x="387470" y="4457789"/>
            <a:ext cx="5334060" cy="96949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1900">
                <a:solidFill>
                  <a:schemeClr val="dk1"/>
                </a:solidFill>
                <a:latin typeface="Times New Roman"/>
                <a:ea typeface="Times New Roman"/>
                <a:cs typeface="Times New Roman"/>
                <a:sym typeface="Times New Roman"/>
              </a:rPr>
              <a:t>Un système d'exploitation réseau utilisant CLI (comme Cisco IOS, installé sur un commutateur ou un routeur) permet d’ :</a:t>
            </a:r>
            <a:endParaRPr/>
          </a:p>
        </p:txBody>
      </p:sp>
      <p:sp>
        <p:nvSpPr>
          <p:cNvPr id="405" name="Google Shape;405;p34"/>
          <p:cNvSpPr txBox="1"/>
          <p:nvPr/>
        </p:nvSpPr>
        <p:spPr>
          <a:xfrm>
            <a:off x="808085" y="5477193"/>
            <a:ext cx="6962162"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utiliser un clavier pour exécuter des programmes réseau basés sur CLI</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utiliser un clavier pour entrer des commandes textuelles;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afficher des images sur un écran</a:t>
            </a:r>
            <a:r>
              <a:rPr lang="fr-FR" sz="1800">
                <a:solidFill>
                  <a:srgbClr val="58585B"/>
                </a:solidFill>
                <a:latin typeface="Arial"/>
                <a:ea typeface="Arial"/>
                <a:cs typeface="Arial"/>
                <a:sym typeface="Arial"/>
              </a:rPr>
              <a:t>.</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6" name="Google Shape;406;p34"/>
          <p:cNvSpPr/>
          <p:nvPr/>
        </p:nvSpPr>
        <p:spPr>
          <a:xfrm>
            <a:off x="225513" y="1597924"/>
            <a:ext cx="5334060" cy="3847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900">
                <a:solidFill>
                  <a:schemeClr val="dk1"/>
                </a:solidFill>
                <a:latin typeface="Times New Roman"/>
                <a:ea typeface="Times New Roman"/>
                <a:cs typeface="Times New Roman"/>
                <a:sym typeface="Times New Roman"/>
              </a:rPr>
              <a:t>Tout équipement réseau est composé de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35"/>
          <p:cNvPicPr preferRelativeResize="0"/>
          <p:nvPr/>
        </p:nvPicPr>
        <p:blipFill rotWithShape="1">
          <a:blip r:embed="rId3">
            <a:alphaModFix/>
          </a:blip>
          <a:srcRect t="6919" r="3731"/>
          <a:stretch/>
        </p:blipFill>
        <p:spPr>
          <a:xfrm>
            <a:off x="6518366" y="1694506"/>
            <a:ext cx="5778136" cy="4692589"/>
          </a:xfrm>
          <a:prstGeom prst="rect">
            <a:avLst/>
          </a:prstGeom>
          <a:noFill/>
          <a:ln>
            <a:noFill/>
          </a:ln>
        </p:spPr>
      </p:pic>
      <p:sp>
        <p:nvSpPr>
          <p:cNvPr id="412" name="Google Shape;412;p35"/>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a:t>Modes de configuration</a:t>
            </a:r>
            <a:endParaRPr/>
          </a:p>
        </p:txBody>
      </p:sp>
      <p:sp>
        <p:nvSpPr>
          <p:cNvPr id="413" name="Google Shape;413;p35"/>
          <p:cNvSpPr txBox="1">
            <a:spLocks noGrp="1"/>
          </p:cNvSpPr>
          <p:nvPr>
            <p:ph type="body" idx="1"/>
          </p:nvPr>
        </p:nvSpPr>
        <p:spPr>
          <a:xfrm>
            <a:off x="231009" y="1540846"/>
            <a:ext cx="6143665" cy="4038272"/>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000"/>
              </a:spcBef>
              <a:spcAft>
                <a:spcPts val="0"/>
              </a:spcAft>
              <a:buSzPts val="1800"/>
              <a:buChar char="▪"/>
            </a:pPr>
            <a:r>
              <a:rPr lang="fr-FR" sz="2000" b="1"/>
              <a:t>Mode d'exécution utilisateur : </a:t>
            </a:r>
            <a:r>
              <a:rPr lang="fr-FR" sz="2000"/>
              <a:t>n'autorise l'accès qu'à un nombre limité de commandes de surveillance de base</a:t>
            </a:r>
            <a:endParaRPr sz="2000" b="1"/>
          </a:p>
          <a:p>
            <a:pPr marL="457200" lvl="0" indent="-342900" algn="l" rtl="0">
              <a:lnSpc>
                <a:spcPct val="90000"/>
              </a:lnSpc>
              <a:spcBef>
                <a:spcPts val="1000"/>
              </a:spcBef>
              <a:spcAft>
                <a:spcPts val="0"/>
              </a:spcAft>
              <a:buSzPts val="1800"/>
              <a:buChar char="▪"/>
            </a:pPr>
            <a:r>
              <a:rPr lang="fr-FR" sz="2000" b="1"/>
              <a:t>Mode d'exécution privilégié : </a:t>
            </a:r>
            <a:r>
              <a:rPr lang="fr-FR" sz="2000"/>
              <a:t>permet d'accéder à toutes les commandes et fonctionnalités.</a:t>
            </a:r>
            <a:endParaRPr/>
          </a:p>
          <a:p>
            <a:pPr marL="457200" lvl="0" indent="-342900" algn="l" rtl="0">
              <a:lnSpc>
                <a:spcPct val="90000"/>
              </a:lnSpc>
              <a:spcBef>
                <a:spcPts val="1000"/>
              </a:spcBef>
              <a:spcAft>
                <a:spcPts val="0"/>
              </a:spcAft>
              <a:buSzPts val="1800"/>
              <a:buChar char="▪"/>
            </a:pPr>
            <a:r>
              <a:rPr lang="fr-FR" sz="2000" b="1"/>
              <a:t>Mode de configuration globale : </a:t>
            </a:r>
            <a:r>
              <a:rPr lang="fr-FR" sz="2000"/>
              <a:t>Les configurations globale affectent le fonctionnement du périphérique dans son ensemble</a:t>
            </a:r>
            <a:endParaRPr/>
          </a:p>
          <a:p>
            <a:pPr marL="457200" lvl="0" indent="-342900" algn="l" rtl="0">
              <a:lnSpc>
                <a:spcPct val="90000"/>
              </a:lnSpc>
              <a:spcBef>
                <a:spcPts val="1000"/>
              </a:spcBef>
              <a:spcAft>
                <a:spcPts val="0"/>
              </a:spcAft>
              <a:buSzPts val="1800"/>
              <a:buChar char="▪"/>
            </a:pPr>
            <a:r>
              <a:rPr lang="fr-FR" sz="2000" b="1"/>
              <a:t>Modes de configuration spécifiques </a:t>
            </a:r>
            <a:endParaRPr/>
          </a:p>
          <a:p>
            <a:pPr marL="914400" lvl="1" indent="-342900" algn="l" rtl="0">
              <a:lnSpc>
                <a:spcPct val="90000"/>
              </a:lnSpc>
              <a:spcBef>
                <a:spcPts val="1000"/>
              </a:spcBef>
              <a:spcAft>
                <a:spcPts val="0"/>
              </a:spcAft>
              <a:buSzPts val="1800"/>
              <a:buChar char="•"/>
            </a:pPr>
            <a:r>
              <a:rPr lang="fr-FR" sz="1800" b="1">
                <a:latin typeface="Times New Roman"/>
                <a:ea typeface="Times New Roman"/>
                <a:cs typeface="Times New Roman"/>
                <a:sym typeface="Times New Roman"/>
              </a:rPr>
              <a:t>Mode de configuration de ligne -</a:t>
            </a:r>
            <a:r>
              <a:rPr lang="fr-FR" sz="1800">
                <a:latin typeface="Times New Roman"/>
                <a:ea typeface="Times New Roman"/>
                <a:cs typeface="Times New Roman"/>
                <a:sym typeface="Times New Roman"/>
              </a:rPr>
              <a:t> utilisé pour configurer l'accès par la console, par SSH, par Telnet, ou l'accès AUX.</a:t>
            </a:r>
            <a:endParaRPr/>
          </a:p>
          <a:p>
            <a:pPr marL="914400" lvl="1" indent="-342900" algn="l" rtl="0">
              <a:lnSpc>
                <a:spcPct val="90000"/>
              </a:lnSpc>
              <a:spcBef>
                <a:spcPts val="1000"/>
              </a:spcBef>
              <a:spcAft>
                <a:spcPts val="0"/>
              </a:spcAft>
              <a:buSzPts val="1800"/>
              <a:buChar char="•"/>
            </a:pPr>
            <a:r>
              <a:rPr lang="fr-FR" sz="1800" b="1">
                <a:latin typeface="Times New Roman"/>
                <a:ea typeface="Times New Roman"/>
                <a:cs typeface="Times New Roman"/>
                <a:sym typeface="Times New Roman"/>
              </a:rPr>
              <a:t>Mode de configuration d'interface -</a:t>
            </a:r>
            <a:r>
              <a:rPr lang="fr-FR" sz="1800">
                <a:latin typeface="Times New Roman"/>
                <a:ea typeface="Times New Roman"/>
                <a:cs typeface="Times New Roman"/>
                <a:sym typeface="Times New Roman"/>
              </a:rPr>
              <a:t> utilisé pour configurer l'interface réseau d'un port de commutateur ou d'un routeur</a:t>
            </a:r>
            <a:endParaRPr/>
          </a:p>
          <a:p>
            <a:pPr marL="457200" lvl="0" indent="-228600" algn="l" rtl="0">
              <a:lnSpc>
                <a:spcPct val="90000"/>
              </a:lnSpc>
              <a:spcBef>
                <a:spcPts val="1000"/>
              </a:spcBef>
              <a:spcAft>
                <a:spcPts val="0"/>
              </a:spcAft>
              <a:buSzPts val="1800"/>
              <a:buNone/>
            </a:pPr>
            <a:endParaRPr sz="1800"/>
          </a:p>
        </p:txBody>
      </p:sp>
      <p:sp>
        <p:nvSpPr>
          <p:cNvPr id="414" name="Google Shape;414;p35"/>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6"/>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a:t>Structure d’une commande IOS </a:t>
            </a:r>
            <a:endParaRPr/>
          </a:p>
        </p:txBody>
      </p:sp>
      <p:sp>
        <p:nvSpPr>
          <p:cNvPr id="420" name="Google Shape;420;p36"/>
          <p:cNvSpPr txBox="1">
            <a:spLocks noGrp="1"/>
          </p:cNvSpPr>
          <p:nvPr>
            <p:ph type="body" idx="1"/>
          </p:nvPr>
        </p:nvSpPr>
        <p:spPr>
          <a:xfrm>
            <a:off x="445373" y="1553909"/>
            <a:ext cx="11453023"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a:t>Un administrateur réseau doit connaître la structure de commande IOS de base pour pouvoir utiliser l'interface de ligne de commande (CLI)  pour la configuration de </a:t>
            </a:r>
            <a:r>
              <a:rPr lang="fr-FR">
                <a:solidFill>
                  <a:schemeClr val="dk1"/>
                </a:solidFill>
              </a:rPr>
              <a:t>l’équipement d’interconnexion.</a:t>
            </a:r>
            <a:endParaRPr/>
          </a:p>
          <a:p>
            <a:pPr marL="457200" lvl="0" indent="-342900" algn="just" rtl="0">
              <a:lnSpc>
                <a:spcPct val="90000"/>
              </a:lnSpc>
              <a:spcBef>
                <a:spcPts val="1000"/>
              </a:spcBef>
              <a:spcAft>
                <a:spcPts val="0"/>
              </a:spcAft>
              <a:buSzPts val="1800"/>
              <a:buChar char="▪"/>
            </a:pPr>
            <a:r>
              <a:rPr lang="fr-FR">
                <a:solidFill>
                  <a:schemeClr val="dk1"/>
                </a:solidFill>
              </a:rPr>
              <a:t>Chaque commande IOS a un format ou une syntaxe spécifique et ne peut être exécutée que dans le mode qui lui est approprié</a:t>
            </a:r>
            <a:r>
              <a:rPr lang="fr-FR"/>
              <a:t>.</a:t>
            </a:r>
            <a:endParaRPr/>
          </a:p>
        </p:txBody>
      </p:sp>
      <p:sp>
        <p:nvSpPr>
          <p:cNvPr id="421" name="Google Shape;421;p36"/>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16</a:t>
            </a:fld>
            <a:endParaRPr/>
          </a:p>
        </p:txBody>
      </p:sp>
      <p:pic>
        <p:nvPicPr>
          <p:cNvPr id="422" name="Google Shape;422;p36"/>
          <p:cNvPicPr preferRelativeResize="0"/>
          <p:nvPr/>
        </p:nvPicPr>
        <p:blipFill rotWithShape="1">
          <a:blip r:embed="rId3">
            <a:alphaModFix/>
          </a:blip>
          <a:srcRect/>
          <a:stretch/>
        </p:blipFill>
        <p:spPr>
          <a:xfrm>
            <a:off x="2012033" y="3552731"/>
            <a:ext cx="8368040" cy="314379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dirty="0"/>
              <a:t>Mémoires et fichiers de configuration</a:t>
            </a:r>
            <a:endParaRPr dirty="0"/>
          </a:p>
        </p:txBody>
      </p:sp>
      <p:sp>
        <p:nvSpPr>
          <p:cNvPr id="428" name="Google Shape;428;p37"/>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17</a:t>
            </a:fld>
            <a:endParaRPr/>
          </a:p>
        </p:txBody>
      </p:sp>
      <p:pic>
        <p:nvPicPr>
          <p:cNvPr id="429" name="Google Shape;429;p37"/>
          <p:cNvPicPr preferRelativeResize="0"/>
          <p:nvPr/>
        </p:nvPicPr>
        <p:blipFill rotWithShape="1">
          <a:blip r:embed="rId3">
            <a:alphaModFix/>
          </a:blip>
          <a:srcRect/>
          <a:stretch/>
        </p:blipFill>
        <p:spPr>
          <a:xfrm>
            <a:off x="2192497" y="4491925"/>
            <a:ext cx="7680730" cy="2339308"/>
          </a:xfrm>
          <a:prstGeom prst="rect">
            <a:avLst/>
          </a:prstGeom>
          <a:noFill/>
          <a:ln>
            <a:noFill/>
          </a:ln>
        </p:spPr>
      </p:pic>
      <p:sp>
        <p:nvSpPr>
          <p:cNvPr id="430" name="Google Shape;430;p37"/>
          <p:cNvSpPr txBox="1"/>
          <p:nvPr/>
        </p:nvSpPr>
        <p:spPr>
          <a:xfrm>
            <a:off x="405996" y="1546413"/>
            <a:ext cx="11492400" cy="2426305"/>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None/>
            </a:pPr>
            <a:r>
              <a:rPr lang="fr-FR" sz="2000">
                <a:solidFill>
                  <a:schemeClr val="dk1"/>
                </a:solidFill>
                <a:latin typeface="Times New Roman"/>
                <a:ea typeface="Times New Roman"/>
                <a:cs typeface="Times New Roman"/>
                <a:sym typeface="Times New Roman"/>
              </a:rPr>
              <a:t>Deux fichiers système stockent la configuration des périphériques:</a:t>
            </a:r>
            <a:endParaRPr/>
          </a:p>
          <a:p>
            <a:pPr marL="285750" marR="0" lvl="0" indent="-285750" algn="just" rtl="0">
              <a:lnSpc>
                <a:spcPct val="130000"/>
              </a:lnSpc>
              <a:spcBef>
                <a:spcPts val="0"/>
              </a:spcBef>
              <a:spcAft>
                <a:spcPts val="0"/>
              </a:spcAft>
              <a:buClr>
                <a:schemeClr val="dk1"/>
              </a:buClr>
              <a:buSzPts val="2000"/>
              <a:buFont typeface="Arial"/>
              <a:buChar char="•"/>
            </a:pPr>
            <a:r>
              <a:rPr lang="fr-FR" sz="2000" b="1">
                <a:solidFill>
                  <a:schemeClr val="dk1"/>
                </a:solidFill>
                <a:latin typeface="Times New Roman"/>
                <a:ea typeface="Times New Roman"/>
                <a:cs typeface="Times New Roman"/>
                <a:sym typeface="Times New Roman"/>
              </a:rPr>
              <a:t>Startup-config</a:t>
            </a:r>
            <a:r>
              <a:rPr lang="fr-FR" sz="2000">
                <a:solidFill>
                  <a:schemeClr val="dk1"/>
                </a:solidFill>
                <a:latin typeface="Times New Roman"/>
                <a:ea typeface="Times New Roman"/>
                <a:cs typeface="Times New Roman"/>
                <a:sym typeface="Times New Roman"/>
              </a:rPr>
              <a:t> - Ce fichier stocké dans la mémoire vive non volatile (NVRAM) contient toutes les commandes qui seront utilisées au démarrage de l’équipement. </a:t>
            </a:r>
            <a:endParaRPr/>
          </a:p>
          <a:p>
            <a:pPr marL="0" marR="0" lvl="0" indent="0" algn="just" rtl="0">
              <a:lnSpc>
                <a:spcPct val="130000"/>
              </a:lnSpc>
              <a:spcBef>
                <a:spcPts val="0"/>
              </a:spcBef>
              <a:spcAft>
                <a:spcPts val="0"/>
              </a:spcAft>
              <a:buNone/>
            </a:pPr>
            <a:r>
              <a:rPr lang="fr-FR" sz="2000">
                <a:solidFill>
                  <a:schemeClr val="dk1"/>
                </a:solidFill>
                <a:latin typeface="Times New Roman"/>
                <a:ea typeface="Times New Roman"/>
                <a:cs typeface="Times New Roman"/>
                <a:sym typeface="Times New Roman"/>
              </a:rPr>
              <a:t>    N.B: La mémoire vive non volatile ne perd pas son contenu lors de la mise hors tension du périphérique.</a:t>
            </a:r>
            <a:endParaRPr/>
          </a:p>
          <a:p>
            <a:pPr marL="285750" marR="0" lvl="0" indent="-285750" algn="just" rtl="0">
              <a:lnSpc>
                <a:spcPct val="130000"/>
              </a:lnSpc>
              <a:spcBef>
                <a:spcPts val="0"/>
              </a:spcBef>
              <a:spcAft>
                <a:spcPts val="0"/>
              </a:spcAft>
              <a:buClr>
                <a:schemeClr val="dk1"/>
              </a:buClr>
              <a:buSzPts val="2000"/>
              <a:buFont typeface="Arial"/>
              <a:buChar char="•"/>
            </a:pPr>
            <a:r>
              <a:rPr lang="fr-FR" sz="2000" b="1">
                <a:solidFill>
                  <a:schemeClr val="dk1"/>
                </a:solidFill>
                <a:latin typeface="Times New Roman"/>
                <a:ea typeface="Times New Roman"/>
                <a:cs typeface="Times New Roman"/>
                <a:sym typeface="Times New Roman"/>
              </a:rPr>
              <a:t>Running-config</a:t>
            </a:r>
            <a:r>
              <a:rPr lang="fr-FR" sz="2000">
                <a:solidFill>
                  <a:schemeClr val="dk1"/>
                </a:solidFill>
                <a:latin typeface="Times New Roman"/>
                <a:ea typeface="Times New Roman"/>
                <a:cs typeface="Times New Roman"/>
                <a:sym typeface="Times New Roman"/>
              </a:rPr>
              <a:t> - Ceci est stocké dans la mémoire vive (RAM). Il s’agit de la configuration actuelle. Modifier une configuration en cours affecte immédiatement le fonctionnement d'un périphérique Cisco. La RAM est une mémoire volatile. </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(1/8)</a:t>
            </a:r>
            <a:endParaRPr sz="3600" dirty="0"/>
          </a:p>
        </p:txBody>
      </p:sp>
      <p:sp>
        <p:nvSpPr>
          <p:cNvPr id="436" name="Google Shape;436;p38"/>
          <p:cNvSpPr txBox="1">
            <a:spLocks noGrp="1"/>
          </p:cNvSpPr>
          <p:nvPr>
            <p:ph type="body" idx="1"/>
          </p:nvPr>
        </p:nvSpPr>
        <p:spPr>
          <a:xfrm>
            <a:off x="0" y="1881068"/>
            <a:ext cx="11115255" cy="4038272"/>
          </a:xfrm>
          <a:prstGeom prst="rect">
            <a:avLst/>
          </a:prstGeom>
          <a:noFill/>
          <a:ln>
            <a:noFill/>
          </a:ln>
        </p:spPr>
        <p:txBody>
          <a:bodyPr spcFirstLastPara="1" wrap="square" lIns="45700" tIns="45700" rIns="45700" bIns="45700" anchor="t" anchorCtr="0">
            <a:noAutofit/>
          </a:bodyPr>
          <a:lstStyle/>
          <a:p>
            <a:pPr marL="914400" lvl="1" indent="-342900" algn="l" rtl="0">
              <a:lnSpc>
                <a:spcPct val="90000"/>
              </a:lnSpc>
              <a:spcBef>
                <a:spcPts val="1000"/>
              </a:spcBef>
              <a:spcAft>
                <a:spcPts val="0"/>
              </a:spcAft>
              <a:buSzPts val="1800"/>
              <a:buChar char="•"/>
            </a:pPr>
            <a:r>
              <a:rPr lang="fr-FR" sz="2200">
                <a:latin typeface="Times New Roman"/>
                <a:ea typeface="Times New Roman"/>
                <a:cs typeface="Times New Roman"/>
                <a:sym typeface="Times New Roman"/>
              </a:rPr>
              <a:t>Il sert pour identifier facilement un équipement sur le réseau</a:t>
            </a:r>
            <a:endParaRPr/>
          </a:p>
          <a:p>
            <a:pPr marL="914400" lvl="1" indent="-342900" algn="l" rtl="0">
              <a:lnSpc>
                <a:spcPct val="90000"/>
              </a:lnSpc>
              <a:spcBef>
                <a:spcPts val="1000"/>
              </a:spcBef>
              <a:spcAft>
                <a:spcPts val="0"/>
              </a:spcAft>
              <a:buSzPts val="1800"/>
              <a:buChar char="•"/>
            </a:pPr>
            <a:r>
              <a:rPr lang="fr-FR" sz="2200">
                <a:latin typeface="Times New Roman"/>
                <a:ea typeface="Times New Roman"/>
                <a:cs typeface="Times New Roman"/>
                <a:sym typeface="Times New Roman"/>
              </a:rPr>
              <a:t>Le nom doit respecter la structure suivante </a:t>
            </a:r>
            <a:endParaRPr/>
          </a:p>
          <a:p>
            <a:pPr marL="1371600" lvl="2" indent="-342900" algn="l" rtl="0">
              <a:lnSpc>
                <a:spcPct val="90000"/>
              </a:lnSpc>
              <a:spcBef>
                <a:spcPts val="1000"/>
              </a:spcBef>
              <a:spcAft>
                <a:spcPts val="0"/>
              </a:spcAft>
              <a:buSzPts val="1800"/>
              <a:buChar char="•"/>
            </a:pPr>
            <a:r>
              <a:rPr lang="fr-FR" sz="1800">
                <a:latin typeface="Times New Roman"/>
                <a:ea typeface="Times New Roman"/>
                <a:cs typeface="Times New Roman"/>
                <a:sym typeface="Times New Roman"/>
              </a:rPr>
              <a:t>Débute</a:t>
            </a:r>
            <a:r>
              <a:rPr lang="fr-FR" sz="1800">
                <a:solidFill>
                  <a:srgbClr val="FF0000"/>
                </a:solidFill>
                <a:latin typeface="Times New Roman"/>
                <a:ea typeface="Times New Roman"/>
                <a:cs typeface="Times New Roman"/>
                <a:sym typeface="Times New Roman"/>
              </a:rPr>
              <a:t> </a:t>
            </a:r>
            <a:r>
              <a:rPr lang="fr-FR" sz="1800">
                <a:latin typeface="Times New Roman"/>
                <a:ea typeface="Times New Roman"/>
                <a:cs typeface="Times New Roman"/>
                <a:sym typeface="Times New Roman"/>
              </a:rPr>
              <a:t>par une lettre</a:t>
            </a:r>
            <a:endParaRPr/>
          </a:p>
          <a:p>
            <a:pPr marL="1371600" lvl="2" indent="-342900" algn="l" rtl="0">
              <a:lnSpc>
                <a:spcPct val="90000"/>
              </a:lnSpc>
              <a:spcBef>
                <a:spcPts val="1000"/>
              </a:spcBef>
              <a:spcAft>
                <a:spcPts val="0"/>
              </a:spcAft>
              <a:buSzPts val="1800"/>
              <a:buChar char="•"/>
            </a:pPr>
            <a:r>
              <a:rPr lang="fr-FR" sz="1800">
                <a:latin typeface="Times New Roman"/>
                <a:ea typeface="Times New Roman"/>
                <a:cs typeface="Times New Roman"/>
                <a:sym typeface="Times New Roman"/>
              </a:rPr>
              <a:t>Ne contient pas d'espaces</a:t>
            </a:r>
            <a:endParaRPr/>
          </a:p>
          <a:p>
            <a:pPr marL="1371600" lvl="2" indent="-342900" algn="l" rtl="0">
              <a:lnSpc>
                <a:spcPct val="90000"/>
              </a:lnSpc>
              <a:spcBef>
                <a:spcPts val="1000"/>
              </a:spcBef>
              <a:spcAft>
                <a:spcPts val="0"/>
              </a:spcAft>
              <a:buSzPts val="1800"/>
              <a:buChar char="•"/>
            </a:pPr>
            <a:r>
              <a:rPr lang="fr-FR" sz="1800">
                <a:latin typeface="Times New Roman"/>
                <a:ea typeface="Times New Roman"/>
                <a:cs typeface="Times New Roman"/>
                <a:sym typeface="Times New Roman"/>
              </a:rPr>
              <a:t>se termine par une lettre ou un chiffre</a:t>
            </a:r>
            <a:endParaRPr/>
          </a:p>
          <a:p>
            <a:pPr marL="1371600" lvl="2" indent="-342900" algn="l" rtl="0">
              <a:lnSpc>
                <a:spcPct val="90000"/>
              </a:lnSpc>
              <a:spcBef>
                <a:spcPts val="1000"/>
              </a:spcBef>
              <a:spcAft>
                <a:spcPts val="0"/>
              </a:spcAft>
              <a:buSzPts val="1800"/>
              <a:buChar char="•"/>
            </a:pPr>
            <a:r>
              <a:rPr lang="fr-FR" sz="1800">
                <a:latin typeface="Times New Roman"/>
                <a:ea typeface="Times New Roman"/>
                <a:cs typeface="Times New Roman"/>
                <a:sym typeface="Times New Roman"/>
              </a:rPr>
              <a:t>Ne comporte que des lettres, des chiffres et des tirets</a:t>
            </a:r>
            <a:endParaRPr/>
          </a:p>
          <a:p>
            <a:pPr marL="1371600" lvl="2" indent="-342900" algn="l" rtl="0">
              <a:lnSpc>
                <a:spcPct val="90000"/>
              </a:lnSpc>
              <a:spcBef>
                <a:spcPts val="1000"/>
              </a:spcBef>
              <a:spcAft>
                <a:spcPts val="0"/>
              </a:spcAft>
              <a:buSzPts val="1800"/>
              <a:buChar char="•"/>
            </a:pPr>
            <a:r>
              <a:rPr lang="fr-FR" sz="1800">
                <a:latin typeface="Times New Roman"/>
                <a:ea typeface="Times New Roman"/>
                <a:cs typeface="Times New Roman"/>
                <a:sym typeface="Times New Roman"/>
              </a:rPr>
              <a:t>Comporte</a:t>
            </a:r>
            <a:r>
              <a:rPr lang="fr-FR" sz="1800">
                <a:solidFill>
                  <a:srgbClr val="FF0000"/>
                </a:solidFill>
                <a:latin typeface="Times New Roman"/>
                <a:ea typeface="Times New Roman"/>
                <a:cs typeface="Times New Roman"/>
                <a:sym typeface="Times New Roman"/>
              </a:rPr>
              <a:t> </a:t>
            </a:r>
            <a:r>
              <a:rPr lang="fr-FR" sz="1800">
                <a:latin typeface="Times New Roman"/>
                <a:ea typeface="Times New Roman"/>
                <a:cs typeface="Times New Roman"/>
                <a:sym typeface="Times New Roman"/>
              </a:rPr>
              <a:t>moins de 64 caractères</a:t>
            </a:r>
            <a:endParaRPr/>
          </a:p>
          <a:p>
            <a:pPr marL="1371600" lvl="2" indent="-228600" algn="l"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437" name="Google Shape;437;p38"/>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18</a:t>
            </a:fld>
            <a:endParaRPr/>
          </a:p>
        </p:txBody>
      </p:sp>
      <p:pic>
        <p:nvPicPr>
          <p:cNvPr id="438" name="Google Shape;438;p38"/>
          <p:cNvPicPr preferRelativeResize="0"/>
          <p:nvPr/>
        </p:nvPicPr>
        <p:blipFill rotWithShape="1">
          <a:blip r:embed="rId3">
            <a:alphaModFix/>
          </a:blip>
          <a:srcRect/>
          <a:stretch/>
        </p:blipFill>
        <p:spPr>
          <a:xfrm>
            <a:off x="8086011" y="1881068"/>
            <a:ext cx="3773827" cy="2925128"/>
          </a:xfrm>
          <a:prstGeom prst="rect">
            <a:avLst/>
          </a:prstGeom>
          <a:noFill/>
          <a:ln>
            <a:noFill/>
          </a:ln>
        </p:spPr>
      </p:pic>
      <p:sp>
        <p:nvSpPr>
          <p:cNvPr id="439" name="Google Shape;439;p38"/>
          <p:cNvSpPr txBox="1"/>
          <p:nvPr/>
        </p:nvSpPr>
        <p:spPr>
          <a:xfrm>
            <a:off x="744583" y="1419403"/>
            <a:ext cx="27077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Nom d’équipement</a:t>
            </a:r>
            <a:endParaRPr/>
          </a:p>
        </p:txBody>
      </p:sp>
      <p:grpSp>
        <p:nvGrpSpPr>
          <p:cNvPr id="440" name="Google Shape;440;p38"/>
          <p:cNvGrpSpPr/>
          <p:nvPr/>
        </p:nvGrpSpPr>
        <p:grpSpPr>
          <a:xfrm>
            <a:off x="783742" y="5060439"/>
            <a:ext cx="5337268" cy="1504552"/>
            <a:chOff x="783742" y="5060439"/>
            <a:chExt cx="5337268" cy="1504552"/>
          </a:xfrm>
        </p:grpSpPr>
        <p:pic>
          <p:nvPicPr>
            <p:cNvPr id="441" name="Google Shape;441;p38"/>
            <p:cNvPicPr preferRelativeResize="0"/>
            <p:nvPr/>
          </p:nvPicPr>
          <p:blipFill rotWithShape="1">
            <a:blip r:embed="rId4">
              <a:alphaModFix/>
            </a:blip>
            <a:srcRect/>
            <a:stretch/>
          </p:blipFill>
          <p:spPr>
            <a:xfrm>
              <a:off x="783742" y="5060439"/>
              <a:ext cx="5337268" cy="1186059"/>
            </a:xfrm>
            <a:prstGeom prst="rect">
              <a:avLst/>
            </a:prstGeom>
            <a:noFill/>
            <a:ln>
              <a:noFill/>
            </a:ln>
          </p:spPr>
        </p:pic>
        <p:cxnSp>
          <p:nvCxnSpPr>
            <p:cNvPr id="442" name="Google Shape;442;p38"/>
            <p:cNvCxnSpPr/>
            <p:nvPr/>
          </p:nvCxnSpPr>
          <p:spPr>
            <a:xfrm>
              <a:off x="4258491" y="5812971"/>
              <a:ext cx="1554480" cy="0"/>
            </a:xfrm>
            <a:prstGeom prst="straightConnector1">
              <a:avLst/>
            </a:prstGeom>
            <a:noFill/>
            <a:ln w="38100" cap="flat" cmpd="sng">
              <a:solidFill>
                <a:srgbClr val="FF0000"/>
              </a:solidFill>
              <a:prstDash val="solid"/>
              <a:round/>
              <a:headEnd type="none" w="sm" len="sm"/>
              <a:tailEnd type="none" w="sm" len="sm"/>
            </a:ln>
          </p:spPr>
        </p:cxnSp>
        <p:cxnSp>
          <p:nvCxnSpPr>
            <p:cNvPr id="443" name="Google Shape;443;p38"/>
            <p:cNvCxnSpPr/>
            <p:nvPr/>
          </p:nvCxnSpPr>
          <p:spPr>
            <a:xfrm>
              <a:off x="892341" y="6135188"/>
              <a:ext cx="1554480" cy="0"/>
            </a:xfrm>
            <a:prstGeom prst="straightConnector1">
              <a:avLst/>
            </a:prstGeom>
            <a:noFill/>
            <a:ln w="38100" cap="flat" cmpd="sng">
              <a:solidFill>
                <a:srgbClr val="FF0000"/>
              </a:solidFill>
              <a:prstDash val="solid"/>
              <a:round/>
              <a:headEnd type="none" w="sm" len="sm"/>
              <a:tailEnd type="none" w="sm" len="sm"/>
            </a:ln>
          </p:spPr>
        </p:cxnSp>
        <p:grpSp>
          <p:nvGrpSpPr>
            <p:cNvPr id="444" name="Google Shape;444;p38"/>
            <p:cNvGrpSpPr/>
            <p:nvPr/>
          </p:nvGrpSpPr>
          <p:grpSpPr>
            <a:xfrm>
              <a:off x="1669581" y="5839097"/>
              <a:ext cx="3366150" cy="725894"/>
              <a:chOff x="1669581" y="5812971"/>
              <a:chExt cx="3366150" cy="725894"/>
            </a:xfrm>
          </p:grpSpPr>
          <p:cxnSp>
            <p:nvCxnSpPr>
              <p:cNvPr id="445" name="Google Shape;445;p38"/>
              <p:cNvCxnSpPr/>
              <p:nvPr/>
            </p:nvCxnSpPr>
            <p:spPr>
              <a:xfrm>
                <a:off x="1669581" y="6538865"/>
                <a:ext cx="3366150" cy="0"/>
              </a:xfrm>
              <a:prstGeom prst="straightConnector1">
                <a:avLst/>
              </a:prstGeom>
              <a:noFill/>
              <a:ln w="28575" cap="flat" cmpd="sng">
                <a:solidFill>
                  <a:srgbClr val="FF0000"/>
                </a:solidFill>
                <a:prstDash val="solid"/>
                <a:round/>
                <a:headEnd type="none" w="sm" len="sm"/>
                <a:tailEnd type="none" w="sm" len="sm"/>
              </a:ln>
            </p:spPr>
          </p:cxnSp>
          <p:cxnSp>
            <p:nvCxnSpPr>
              <p:cNvPr id="446" name="Google Shape;446;p38"/>
              <p:cNvCxnSpPr/>
              <p:nvPr/>
            </p:nvCxnSpPr>
            <p:spPr>
              <a:xfrm rot="10800000">
                <a:off x="1669581" y="6135188"/>
                <a:ext cx="0" cy="403677"/>
              </a:xfrm>
              <a:prstGeom prst="straightConnector1">
                <a:avLst/>
              </a:prstGeom>
              <a:noFill/>
              <a:ln w="28575" cap="flat" cmpd="sng">
                <a:solidFill>
                  <a:srgbClr val="FF0000"/>
                </a:solidFill>
                <a:prstDash val="solid"/>
                <a:round/>
                <a:headEnd type="none" w="sm" len="sm"/>
                <a:tailEnd type="triangle" w="med" len="med"/>
              </a:ln>
            </p:spPr>
          </p:cxnSp>
          <p:cxnSp>
            <p:nvCxnSpPr>
              <p:cNvPr id="447" name="Google Shape;447;p38"/>
              <p:cNvCxnSpPr/>
              <p:nvPr/>
            </p:nvCxnSpPr>
            <p:spPr>
              <a:xfrm rot="10800000">
                <a:off x="5035731" y="5812971"/>
                <a:ext cx="0" cy="725894"/>
              </a:xfrm>
              <a:prstGeom prst="straightConnector1">
                <a:avLst/>
              </a:prstGeom>
              <a:noFill/>
              <a:ln w="28575" cap="flat" cmpd="sng">
                <a:solidFill>
                  <a:srgbClr val="FF0000"/>
                </a:solidFill>
                <a:prstDash val="solid"/>
                <a:round/>
                <a:headEnd type="none" w="sm" len="sm"/>
                <a:tailEnd type="triangle" w="med" len="med"/>
              </a:ln>
            </p:spPr>
          </p:cxn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9"/>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(2/8)</a:t>
            </a:r>
            <a:endParaRPr sz="3600" dirty="0"/>
          </a:p>
        </p:txBody>
      </p:sp>
      <p:sp>
        <p:nvSpPr>
          <p:cNvPr id="453" name="Google Shape;453;p39"/>
          <p:cNvSpPr txBox="1">
            <a:spLocks noGrp="1"/>
          </p:cNvSpPr>
          <p:nvPr>
            <p:ph type="body" idx="1"/>
          </p:nvPr>
        </p:nvSpPr>
        <p:spPr>
          <a:xfrm>
            <a:off x="0" y="1881068"/>
            <a:ext cx="11115255" cy="4038272"/>
          </a:xfrm>
          <a:prstGeom prst="rect">
            <a:avLst/>
          </a:prstGeom>
          <a:noFill/>
          <a:ln>
            <a:noFill/>
          </a:ln>
        </p:spPr>
        <p:txBody>
          <a:bodyPr spcFirstLastPara="1" wrap="square" lIns="45700" tIns="45700" rIns="45700" bIns="45700" anchor="t" anchorCtr="0">
            <a:noAutofit/>
          </a:bodyPr>
          <a:lstStyle/>
          <a:p>
            <a:pPr marL="914400" lvl="1" indent="-342900" algn="l"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Après avoir saisi une commande invalide, l’utilisateur sera bloqué pour des dizaines de secondes, et ce message est affiché :</a:t>
            </a:r>
            <a:endParaRPr/>
          </a:p>
          <a:p>
            <a:pPr marL="914400" lvl="1" indent="-228600" algn="l"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914400" lvl="1" indent="-228600" algn="l"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914400" lvl="1" indent="-342900" algn="l"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En fait, l’équipement considère la commande comme un nom de domaine (équivalent à google.com), et lance les opération de traduction du nom à l’aide d’un serveur DNS. </a:t>
            </a:r>
            <a:endParaRPr/>
          </a:p>
          <a:p>
            <a:pPr marL="914400" lvl="1" indent="-342900" algn="l"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Cette recherche étant inutile, on recommande de la désactiver.</a:t>
            </a:r>
            <a:endParaRPr/>
          </a:p>
          <a:p>
            <a:pPr marL="914400" lvl="1" indent="-342900" algn="l"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Pour désactiver la recherche DNS inutile, il suffit d’exécuter la commande suivante en mode de configuration globale : </a:t>
            </a:r>
            <a:endParaRPr sz="2000">
              <a:latin typeface="Times New Roman"/>
              <a:ea typeface="Times New Roman"/>
              <a:cs typeface="Times New Roman"/>
              <a:sym typeface="Times New Roman"/>
            </a:endParaRPr>
          </a:p>
        </p:txBody>
      </p:sp>
      <p:sp>
        <p:nvSpPr>
          <p:cNvPr id="454" name="Google Shape;454;p39"/>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19</a:t>
            </a:fld>
            <a:endParaRPr/>
          </a:p>
        </p:txBody>
      </p:sp>
      <p:sp>
        <p:nvSpPr>
          <p:cNvPr id="455" name="Google Shape;455;p39"/>
          <p:cNvSpPr txBox="1"/>
          <p:nvPr/>
        </p:nvSpPr>
        <p:spPr>
          <a:xfrm>
            <a:off x="744583" y="1419403"/>
            <a:ext cx="47196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Désactivation de la recherche DNS</a:t>
            </a:r>
            <a:endParaRPr sz="2400" b="1" u="sng">
              <a:solidFill>
                <a:srgbClr val="0070C0"/>
              </a:solidFill>
              <a:latin typeface="Times New Roman"/>
              <a:ea typeface="Times New Roman"/>
              <a:cs typeface="Times New Roman"/>
              <a:sym typeface="Times New Roman"/>
            </a:endParaRPr>
          </a:p>
        </p:txBody>
      </p:sp>
      <p:pic>
        <p:nvPicPr>
          <p:cNvPr id="456" name="Google Shape;456;p39"/>
          <p:cNvPicPr preferRelativeResize="0"/>
          <p:nvPr/>
        </p:nvPicPr>
        <p:blipFill rotWithShape="1">
          <a:blip r:embed="rId3">
            <a:alphaModFix/>
          </a:blip>
          <a:srcRect/>
          <a:stretch/>
        </p:blipFill>
        <p:spPr>
          <a:xfrm>
            <a:off x="1740464" y="2725124"/>
            <a:ext cx="8468703" cy="559254"/>
          </a:xfrm>
          <a:prstGeom prst="rect">
            <a:avLst/>
          </a:prstGeom>
          <a:noFill/>
          <a:ln>
            <a:noFill/>
          </a:ln>
        </p:spPr>
      </p:pic>
      <p:grpSp>
        <p:nvGrpSpPr>
          <p:cNvPr id="457" name="Google Shape;457;p39"/>
          <p:cNvGrpSpPr/>
          <p:nvPr/>
        </p:nvGrpSpPr>
        <p:grpSpPr>
          <a:xfrm>
            <a:off x="2357227" y="5353531"/>
            <a:ext cx="6499390" cy="565809"/>
            <a:chOff x="2233748" y="4128434"/>
            <a:chExt cx="6400801" cy="587257"/>
          </a:xfrm>
        </p:grpSpPr>
        <p:pic>
          <p:nvPicPr>
            <p:cNvPr id="458" name="Google Shape;458;p39"/>
            <p:cNvPicPr preferRelativeResize="0"/>
            <p:nvPr/>
          </p:nvPicPr>
          <p:blipFill rotWithShape="1">
            <a:blip r:embed="rId4">
              <a:alphaModFix/>
            </a:blip>
            <a:srcRect l="3762" t="1" b="4591"/>
            <a:stretch/>
          </p:blipFill>
          <p:spPr>
            <a:xfrm>
              <a:off x="2233748" y="4128434"/>
              <a:ext cx="6400801" cy="587257"/>
            </a:xfrm>
            <a:prstGeom prst="rect">
              <a:avLst/>
            </a:prstGeom>
            <a:noFill/>
            <a:ln>
              <a:noFill/>
            </a:ln>
          </p:spPr>
        </p:pic>
        <p:sp>
          <p:nvSpPr>
            <p:cNvPr id="459" name="Google Shape;459;p39"/>
            <p:cNvSpPr txBox="1"/>
            <p:nvPr/>
          </p:nvSpPr>
          <p:spPr>
            <a:xfrm>
              <a:off x="2233748" y="4201749"/>
              <a:ext cx="1110344" cy="430887"/>
            </a:xfrm>
            <a:prstGeom prst="rect">
              <a:avLst/>
            </a:prstGeom>
            <a:solidFill>
              <a:srgbClr val="051E3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200">
                  <a:solidFill>
                    <a:schemeClr val="lt1"/>
                  </a:solidFill>
                  <a:latin typeface="Courier New"/>
                  <a:ea typeface="Courier New"/>
                  <a:cs typeface="Courier New"/>
                  <a:sym typeface="Courier New"/>
                </a:rPr>
                <a:t>Switch</a:t>
              </a:r>
              <a:endParaRPr sz="2200">
                <a:solidFill>
                  <a:schemeClr val="lt1"/>
                </a:solidFill>
                <a:latin typeface="Courier New"/>
                <a:ea typeface="Courier New"/>
                <a:cs typeface="Courier New"/>
                <a:sym typeface="Courier New"/>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315090" y="286748"/>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a:t>Objectifs</a:t>
            </a:r>
            <a:endParaRPr/>
          </a:p>
        </p:txBody>
      </p:sp>
      <p:sp>
        <p:nvSpPr>
          <p:cNvPr id="171" name="Google Shape;171;p2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fontScale="92500"/>
          </a:bodyPr>
          <a:lstStyle/>
          <a:p>
            <a:pPr marL="457200" lvl="0" indent="-342900" algn="l" rtl="0">
              <a:lnSpc>
                <a:spcPct val="100000"/>
              </a:lnSpc>
              <a:spcBef>
                <a:spcPts val="1000"/>
              </a:spcBef>
              <a:spcAft>
                <a:spcPts val="0"/>
              </a:spcAft>
              <a:buSzPct val="84606"/>
              <a:buChar char="▪"/>
            </a:pPr>
            <a:r>
              <a:rPr lang="fr-FR" sz="2300" dirty="0">
                <a:solidFill>
                  <a:schemeClr val="dk1"/>
                </a:solidFill>
              </a:rPr>
              <a:t>Définir un réseau LAN et rappeler ses caractéristiques</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Décrire le modèle hiérarchique d’un réseau LAN et distinguer le rôle les différentes couches</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Différencier les domaines de collision et de diffusion. </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Comprendre l’architecture d’un commutateur et manipuler les commandes de configuration de base</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Décrire les méthodes d’apprentissage des adresses MAC au niveau d’un commutateur</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Manipuler les tables de commutation d’un commutateur</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Décrire la sécurité des ports d’un commutateur. </a:t>
            </a:r>
            <a:endParaRPr dirty="0"/>
          </a:p>
          <a:p>
            <a:pPr marL="457200" lvl="0" indent="-342900" algn="l" rtl="0">
              <a:lnSpc>
                <a:spcPct val="100000"/>
              </a:lnSpc>
              <a:spcBef>
                <a:spcPts val="1000"/>
              </a:spcBef>
              <a:spcAft>
                <a:spcPts val="0"/>
              </a:spcAft>
              <a:buSzPct val="84606"/>
              <a:buChar char="▪"/>
            </a:pPr>
            <a:r>
              <a:rPr lang="fr-FR" sz="2300" dirty="0">
                <a:solidFill>
                  <a:schemeClr val="dk1"/>
                </a:solidFill>
              </a:rPr>
              <a:t>Appliquer la configuration de la sécurité des ports.</a:t>
            </a:r>
            <a:endParaRPr dirty="0"/>
          </a:p>
          <a:p>
            <a:pPr marL="457200" lvl="0" indent="-228600" algn="l" rtl="0">
              <a:lnSpc>
                <a:spcPct val="90000"/>
              </a:lnSpc>
              <a:spcBef>
                <a:spcPts val="1000"/>
              </a:spcBef>
              <a:spcAft>
                <a:spcPts val="0"/>
              </a:spcAft>
              <a:buClr>
                <a:srgbClr val="000000"/>
              </a:buClr>
              <a:buSzPct val="84606"/>
              <a:buFont typeface="Noto Sans Symbols"/>
              <a:buNone/>
            </a:pPr>
            <a:endParaRPr sz="2300" dirty="0"/>
          </a:p>
        </p:txBody>
      </p:sp>
      <p:sp>
        <p:nvSpPr>
          <p:cNvPr id="172" name="Google Shape;172;p2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0"/>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(3/8)</a:t>
            </a:r>
            <a:endParaRPr sz="3600" dirty="0"/>
          </a:p>
        </p:txBody>
      </p:sp>
      <p:sp>
        <p:nvSpPr>
          <p:cNvPr id="465" name="Google Shape;465;p40"/>
          <p:cNvSpPr txBox="1">
            <a:spLocks noGrp="1"/>
          </p:cNvSpPr>
          <p:nvPr>
            <p:ph type="body" idx="1"/>
          </p:nvPr>
        </p:nvSpPr>
        <p:spPr>
          <a:xfrm>
            <a:off x="445372" y="1886111"/>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dirty="0"/>
              <a:t>Les mots de passes servent à sécuriser l’accès aux périphériques réseaux</a:t>
            </a:r>
            <a:endParaRPr dirty="0"/>
          </a:p>
          <a:p>
            <a:pPr marL="457200" lvl="0" indent="-342900" algn="just" rtl="0">
              <a:lnSpc>
                <a:spcPct val="90000"/>
              </a:lnSpc>
              <a:spcBef>
                <a:spcPts val="1000"/>
              </a:spcBef>
              <a:spcAft>
                <a:spcPts val="0"/>
              </a:spcAft>
              <a:buSzPts val="1800"/>
              <a:buChar char="▪"/>
            </a:pPr>
            <a:r>
              <a:rPr lang="fr-FR" dirty="0"/>
              <a:t>Il faut protéger les mots de passe en activant le service de chiffrement de mots de passes sur l’équipement</a:t>
            </a:r>
            <a:endParaRPr dirty="0"/>
          </a:p>
          <a:p>
            <a:pPr marL="457200" lvl="0" indent="-342900" algn="just" rtl="0">
              <a:lnSpc>
                <a:spcPct val="90000"/>
              </a:lnSpc>
              <a:spcBef>
                <a:spcPts val="1000"/>
              </a:spcBef>
              <a:spcAft>
                <a:spcPts val="0"/>
              </a:spcAft>
              <a:buSzPts val="1800"/>
              <a:buChar char="▪"/>
            </a:pPr>
            <a:r>
              <a:rPr lang="fr-FR" dirty="0"/>
              <a:t>Différents types de mots de passe </a:t>
            </a:r>
            <a:endParaRPr dirty="0"/>
          </a:p>
          <a:p>
            <a:pPr marL="914400" lvl="1" indent="-342900" algn="just" rtl="0">
              <a:lnSpc>
                <a:spcPct val="100000"/>
              </a:lnSpc>
              <a:spcBef>
                <a:spcPts val="600"/>
              </a:spcBef>
              <a:spcAft>
                <a:spcPts val="0"/>
              </a:spcAft>
              <a:buSzPts val="1800"/>
              <a:buChar char="•"/>
            </a:pPr>
            <a:r>
              <a:rPr lang="fr-FR" sz="2000" dirty="0">
                <a:latin typeface="Times New Roman"/>
                <a:ea typeface="Times New Roman"/>
                <a:cs typeface="Times New Roman"/>
                <a:sym typeface="Times New Roman"/>
              </a:rPr>
              <a:t>Accès console</a:t>
            </a:r>
            <a:endParaRPr dirty="0"/>
          </a:p>
          <a:p>
            <a:pPr marL="914400" lvl="1" indent="-342900" algn="just" rtl="0">
              <a:lnSpc>
                <a:spcPct val="100000"/>
              </a:lnSpc>
              <a:spcBef>
                <a:spcPts val="600"/>
              </a:spcBef>
              <a:spcAft>
                <a:spcPts val="0"/>
              </a:spcAft>
              <a:buSzPts val="1800"/>
              <a:buChar char="•"/>
            </a:pPr>
            <a:r>
              <a:rPr lang="fr-FR" sz="2000" dirty="0">
                <a:latin typeface="Times New Roman"/>
                <a:ea typeface="Times New Roman"/>
                <a:cs typeface="Times New Roman"/>
                <a:sym typeface="Times New Roman"/>
              </a:rPr>
              <a:t>Accès Telnet via les lignes du terminal virtuel</a:t>
            </a:r>
            <a:endParaRPr dirty="0"/>
          </a:p>
          <a:p>
            <a:pPr marL="914400" lvl="1" indent="-342900" algn="just" rtl="0">
              <a:lnSpc>
                <a:spcPct val="100000"/>
              </a:lnSpc>
              <a:spcBef>
                <a:spcPts val="600"/>
              </a:spcBef>
              <a:spcAft>
                <a:spcPts val="0"/>
              </a:spcAft>
              <a:buSzPts val="1800"/>
              <a:buChar char="•"/>
            </a:pPr>
            <a:r>
              <a:rPr lang="fr-FR" sz="2000" dirty="0">
                <a:latin typeface="Times New Roman"/>
                <a:ea typeface="Times New Roman"/>
                <a:cs typeface="Times New Roman"/>
                <a:sym typeface="Times New Roman"/>
              </a:rPr>
              <a:t>Accès utilisateur privilégié </a:t>
            </a:r>
            <a:endParaRPr dirty="0"/>
          </a:p>
        </p:txBody>
      </p:sp>
      <p:sp>
        <p:nvSpPr>
          <p:cNvPr id="466" name="Google Shape;466;p40"/>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20</a:t>
            </a:fld>
            <a:endParaRPr/>
          </a:p>
        </p:txBody>
      </p:sp>
      <p:sp>
        <p:nvSpPr>
          <p:cNvPr id="467" name="Google Shape;467;p40"/>
          <p:cNvSpPr txBox="1"/>
          <p:nvPr/>
        </p:nvSpPr>
        <p:spPr>
          <a:xfrm>
            <a:off x="781150" y="1311408"/>
            <a:ext cx="26901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Mots de passe (1/2)</a:t>
            </a:r>
            <a:endParaRPr/>
          </a:p>
        </p:txBody>
      </p:sp>
      <p:grpSp>
        <p:nvGrpSpPr>
          <p:cNvPr id="468" name="Google Shape;468;p40"/>
          <p:cNvGrpSpPr/>
          <p:nvPr/>
        </p:nvGrpSpPr>
        <p:grpSpPr>
          <a:xfrm>
            <a:off x="974636" y="4905245"/>
            <a:ext cx="4207769" cy="1776758"/>
            <a:chOff x="1004310" y="4494272"/>
            <a:chExt cx="4207769" cy="1776758"/>
          </a:xfrm>
        </p:grpSpPr>
        <p:pic>
          <p:nvPicPr>
            <p:cNvPr id="469" name="Google Shape;469;p40"/>
            <p:cNvPicPr preferRelativeResize="0"/>
            <p:nvPr/>
          </p:nvPicPr>
          <p:blipFill rotWithShape="1">
            <a:blip r:embed="rId3">
              <a:alphaModFix/>
            </a:blip>
            <a:srcRect/>
            <a:stretch/>
          </p:blipFill>
          <p:spPr>
            <a:xfrm>
              <a:off x="1004310" y="4863604"/>
              <a:ext cx="4207769" cy="1407426"/>
            </a:xfrm>
            <a:prstGeom prst="rect">
              <a:avLst/>
            </a:prstGeom>
            <a:noFill/>
            <a:ln>
              <a:noFill/>
            </a:ln>
          </p:spPr>
        </p:pic>
        <p:sp>
          <p:nvSpPr>
            <p:cNvPr id="470" name="Google Shape;470;p40"/>
            <p:cNvSpPr txBox="1"/>
            <p:nvPr/>
          </p:nvSpPr>
          <p:spPr>
            <a:xfrm>
              <a:off x="2089854" y="4494272"/>
              <a:ext cx="16466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FF0000"/>
                  </a:solidFill>
                  <a:latin typeface="Times New Roman"/>
                  <a:ea typeface="Times New Roman"/>
                  <a:cs typeface="Times New Roman"/>
                  <a:sym typeface="Times New Roman"/>
                </a:rPr>
                <a:t>Accès Console </a:t>
              </a:r>
              <a:endParaRPr/>
            </a:p>
          </p:txBody>
        </p:sp>
      </p:grpSp>
      <p:grpSp>
        <p:nvGrpSpPr>
          <p:cNvPr id="471" name="Google Shape;471;p40"/>
          <p:cNvGrpSpPr/>
          <p:nvPr/>
        </p:nvGrpSpPr>
        <p:grpSpPr>
          <a:xfrm>
            <a:off x="5820119" y="4664060"/>
            <a:ext cx="4248478" cy="1993411"/>
            <a:chOff x="6081377" y="4253087"/>
            <a:chExt cx="4248478" cy="1993411"/>
          </a:xfrm>
        </p:grpSpPr>
        <p:pic>
          <p:nvPicPr>
            <p:cNvPr id="472" name="Google Shape;472;p40"/>
            <p:cNvPicPr preferRelativeResize="0"/>
            <p:nvPr/>
          </p:nvPicPr>
          <p:blipFill rotWithShape="1">
            <a:blip r:embed="rId4">
              <a:alphaModFix/>
            </a:blip>
            <a:srcRect/>
            <a:stretch/>
          </p:blipFill>
          <p:spPr>
            <a:xfrm>
              <a:off x="6081377" y="4863604"/>
              <a:ext cx="4248478" cy="1382894"/>
            </a:xfrm>
            <a:prstGeom prst="rect">
              <a:avLst/>
            </a:prstGeom>
            <a:noFill/>
            <a:ln>
              <a:noFill/>
            </a:ln>
          </p:spPr>
        </p:pic>
        <p:sp>
          <p:nvSpPr>
            <p:cNvPr id="473" name="Google Shape;473;p40"/>
            <p:cNvSpPr txBox="1"/>
            <p:nvPr/>
          </p:nvSpPr>
          <p:spPr>
            <a:xfrm>
              <a:off x="7500775" y="4253087"/>
              <a:ext cx="14096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FF0000"/>
                  </a:solidFill>
                  <a:latin typeface="Times New Roman"/>
                  <a:ea typeface="Times New Roman"/>
                  <a:cs typeface="Times New Roman"/>
                  <a:sym typeface="Times New Roman"/>
                </a:rPr>
                <a:t>Accès Telnet</a:t>
              </a:r>
              <a:endParaRPr dirty="0"/>
            </a:p>
          </p:txBody>
        </p:sp>
      </p:grpSp>
      <p:pic>
        <p:nvPicPr>
          <p:cNvPr id="474" name="Google Shape;474;p40"/>
          <p:cNvPicPr preferRelativeResize="0"/>
          <p:nvPr/>
        </p:nvPicPr>
        <p:blipFill rotWithShape="1">
          <a:blip r:embed="rId5">
            <a:alphaModFix/>
          </a:blip>
          <a:srcRect b="8188"/>
          <a:stretch/>
        </p:blipFill>
        <p:spPr>
          <a:xfrm>
            <a:off x="6113481" y="3082457"/>
            <a:ext cx="5937119" cy="6535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1"/>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(4/8)</a:t>
            </a:r>
            <a:endParaRPr sz="3600" dirty="0"/>
          </a:p>
        </p:txBody>
      </p:sp>
      <p:sp>
        <p:nvSpPr>
          <p:cNvPr id="480" name="Google Shape;480;p41"/>
          <p:cNvSpPr txBox="1">
            <a:spLocks noGrp="1"/>
          </p:cNvSpPr>
          <p:nvPr>
            <p:ph type="body" idx="1"/>
          </p:nvPr>
        </p:nvSpPr>
        <p:spPr>
          <a:xfrm>
            <a:off x="497624" y="2035229"/>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a:t>Pour disposer d'un accès administrateur à toutes les commandes IOS, y compris la configuration d’un équipement, vous devez obtenir un accès privilégié en mode d'exécution.</a:t>
            </a:r>
            <a:endParaRPr/>
          </a:p>
          <a:p>
            <a:pPr marL="457200" lvl="0" indent="-342900" algn="just" rtl="0">
              <a:lnSpc>
                <a:spcPct val="90000"/>
              </a:lnSpc>
              <a:spcBef>
                <a:spcPts val="1000"/>
              </a:spcBef>
              <a:spcAft>
                <a:spcPts val="0"/>
              </a:spcAft>
              <a:buSzPts val="1800"/>
              <a:buChar char="▪"/>
            </a:pPr>
            <a:r>
              <a:rPr lang="fr-FR"/>
              <a:t>Deux manière de configurer le mot de passe d’accès privilégié </a:t>
            </a:r>
            <a:endParaRPr/>
          </a:p>
          <a:p>
            <a:pPr marL="914400" lvl="1" indent="-342900" algn="just"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Via la commande « </a:t>
            </a:r>
            <a:r>
              <a:rPr lang="fr-FR" sz="2000" b="1">
                <a:latin typeface="Times New Roman"/>
                <a:ea typeface="Times New Roman"/>
                <a:cs typeface="Times New Roman"/>
                <a:sym typeface="Times New Roman"/>
              </a:rPr>
              <a:t>enable  password  </a:t>
            </a:r>
            <a:r>
              <a:rPr lang="fr-FR" sz="2000" i="1">
                <a:latin typeface="Times New Roman"/>
                <a:ea typeface="Times New Roman"/>
                <a:cs typeface="Times New Roman"/>
                <a:sym typeface="Times New Roman"/>
              </a:rPr>
              <a:t>mot_de_passe</a:t>
            </a:r>
            <a:r>
              <a:rPr lang="fr-FR" sz="2000">
                <a:latin typeface="Times New Roman"/>
                <a:ea typeface="Times New Roman"/>
                <a:cs typeface="Times New Roman"/>
                <a:sym typeface="Times New Roman"/>
              </a:rPr>
              <a:t> »</a:t>
            </a:r>
            <a:endParaRPr/>
          </a:p>
          <a:p>
            <a:pPr marL="914400" lvl="1" indent="-342900" algn="just" rtl="0">
              <a:lnSpc>
                <a:spcPct val="90000"/>
              </a:lnSpc>
              <a:spcBef>
                <a:spcPts val="1000"/>
              </a:spcBef>
              <a:spcAft>
                <a:spcPts val="0"/>
              </a:spcAft>
              <a:buSzPts val="1800"/>
              <a:buChar char="•"/>
            </a:pPr>
            <a:r>
              <a:rPr lang="fr-FR" sz="2000">
                <a:latin typeface="Times New Roman"/>
                <a:ea typeface="Times New Roman"/>
                <a:cs typeface="Times New Roman"/>
                <a:sym typeface="Times New Roman"/>
              </a:rPr>
              <a:t>Via la commande « </a:t>
            </a:r>
            <a:r>
              <a:rPr lang="fr-FR" sz="2000" b="1">
                <a:latin typeface="Times New Roman"/>
                <a:ea typeface="Times New Roman"/>
                <a:cs typeface="Times New Roman"/>
                <a:sym typeface="Times New Roman"/>
              </a:rPr>
              <a:t>enable  secret  </a:t>
            </a:r>
            <a:r>
              <a:rPr lang="fr-FR" sz="2000" i="1">
                <a:latin typeface="Times New Roman"/>
                <a:ea typeface="Times New Roman"/>
                <a:cs typeface="Times New Roman"/>
                <a:sym typeface="Times New Roman"/>
              </a:rPr>
              <a:t>mot_de_passe</a:t>
            </a:r>
            <a:r>
              <a:rPr lang="fr-FR" sz="2000">
                <a:latin typeface="Times New Roman"/>
                <a:ea typeface="Times New Roman"/>
                <a:cs typeface="Times New Roman"/>
                <a:sym typeface="Times New Roman"/>
              </a:rPr>
              <a:t> »</a:t>
            </a:r>
            <a:endParaRPr/>
          </a:p>
          <a:p>
            <a:pPr marL="914400" lvl="1"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914400" lvl="1"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fr-FR">
                <a:solidFill>
                  <a:schemeClr val="dk1"/>
                </a:solidFill>
                <a:latin typeface="Times New Roman"/>
                <a:ea typeface="Times New Roman"/>
                <a:cs typeface="Times New Roman"/>
                <a:sym typeface="Times New Roman"/>
              </a:rPr>
              <a:t>L’option « secret » permet l’hachage du mot de passe avec l’algorithme MD5 et son enregistrement sous forme de cryptogramme le mot de passe créé. </a:t>
            </a:r>
            <a:endParaRPr/>
          </a:p>
        </p:txBody>
      </p:sp>
      <p:sp>
        <p:nvSpPr>
          <p:cNvPr id="481" name="Google Shape;481;p41"/>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21</a:t>
            </a:fld>
            <a:endParaRPr/>
          </a:p>
        </p:txBody>
      </p:sp>
      <p:sp>
        <p:nvSpPr>
          <p:cNvPr id="482" name="Google Shape;482;p41"/>
          <p:cNvSpPr txBox="1"/>
          <p:nvPr/>
        </p:nvSpPr>
        <p:spPr>
          <a:xfrm>
            <a:off x="744583" y="1419403"/>
            <a:ext cx="26901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Mots de passe (2/2)</a:t>
            </a:r>
            <a:endParaRPr/>
          </a:p>
        </p:txBody>
      </p:sp>
      <p:pic>
        <p:nvPicPr>
          <p:cNvPr id="483" name="Google Shape;483;p41"/>
          <p:cNvPicPr preferRelativeResize="0"/>
          <p:nvPr/>
        </p:nvPicPr>
        <p:blipFill rotWithShape="1">
          <a:blip r:embed="rId3">
            <a:alphaModFix/>
          </a:blip>
          <a:srcRect t="5286" b="9021"/>
          <a:stretch/>
        </p:blipFill>
        <p:spPr>
          <a:xfrm>
            <a:off x="5971891" y="4610461"/>
            <a:ext cx="5381897" cy="4963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(5/8)</a:t>
            </a:r>
            <a:endParaRPr sz="3600" dirty="0"/>
          </a:p>
        </p:txBody>
      </p:sp>
      <p:sp>
        <p:nvSpPr>
          <p:cNvPr id="489" name="Google Shape;489;p42"/>
          <p:cNvSpPr txBox="1">
            <a:spLocks noGrp="1"/>
          </p:cNvSpPr>
          <p:nvPr>
            <p:ph type="body" idx="1"/>
          </p:nvPr>
        </p:nvSpPr>
        <p:spPr>
          <a:xfrm>
            <a:off x="458436" y="2208226"/>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a:t>C’est un message d’information supplémentaire aj</a:t>
            </a:r>
            <a:r>
              <a:rPr lang="fr-FR">
                <a:solidFill>
                  <a:schemeClr val="dk1"/>
                </a:solidFill>
              </a:rPr>
              <a:t>outé </a:t>
            </a:r>
            <a:r>
              <a:rPr lang="fr-FR"/>
              <a:t>au périphérique.</a:t>
            </a:r>
            <a:endParaRPr/>
          </a:p>
          <a:p>
            <a:pPr marL="457200" lvl="0" indent="-342900" algn="just" rtl="0">
              <a:lnSpc>
                <a:spcPct val="90000"/>
              </a:lnSpc>
              <a:spcBef>
                <a:spcPts val="1000"/>
              </a:spcBef>
              <a:spcAft>
                <a:spcPts val="0"/>
              </a:spcAft>
              <a:buSzPts val="1800"/>
              <a:buChar char="▪"/>
            </a:pPr>
            <a:r>
              <a:rPr lang="fr-FR"/>
              <a:t>Le message sert d’information sur les autorisations d’accès à l’équipement réseau.</a:t>
            </a:r>
            <a:endParaRPr/>
          </a:p>
          <a:p>
            <a:pPr marL="457200" lvl="0" indent="-342900" algn="just" rtl="0">
              <a:lnSpc>
                <a:spcPct val="90000"/>
              </a:lnSpc>
              <a:spcBef>
                <a:spcPts val="1000"/>
              </a:spcBef>
              <a:spcAft>
                <a:spcPts val="0"/>
              </a:spcAft>
              <a:buSzPts val="1800"/>
              <a:buChar char="▪"/>
            </a:pPr>
            <a:r>
              <a:rPr lang="fr-FR"/>
              <a:t>La commande « banner motd » permet la création de la bannière du jour, et le message à afficher sera écrit entre deux délimiteurs ( Pour le message: Tous les caractères sont acceptés : lettres, chiffres, caractères alpha numériques) </a:t>
            </a:r>
            <a:endParaRPr/>
          </a:p>
        </p:txBody>
      </p:sp>
      <p:sp>
        <p:nvSpPr>
          <p:cNvPr id="490" name="Google Shape;490;p4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22</a:t>
            </a:fld>
            <a:endParaRPr/>
          </a:p>
        </p:txBody>
      </p:sp>
      <p:sp>
        <p:nvSpPr>
          <p:cNvPr id="491" name="Google Shape;491;p42"/>
          <p:cNvSpPr txBox="1"/>
          <p:nvPr/>
        </p:nvSpPr>
        <p:spPr>
          <a:xfrm>
            <a:off x="744583" y="1419403"/>
            <a:ext cx="29907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Message de bannière </a:t>
            </a:r>
            <a:endParaRPr/>
          </a:p>
        </p:txBody>
      </p:sp>
      <p:pic>
        <p:nvPicPr>
          <p:cNvPr id="492" name="Google Shape;492;p42"/>
          <p:cNvPicPr preferRelativeResize="0"/>
          <p:nvPr/>
        </p:nvPicPr>
        <p:blipFill rotWithShape="1">
          <a:blip r:embed="rId3">
            <a:alphaModFix/>
          </a:blip>
          <a:srcRect/>
          <a:stretch/>
        </p:blipFill>
        <p:spPr>
          <a:xfrm>
            <a:off x="1382796" y="4735966"/>
            <a:ext cx="7442062" cy="7112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3"/>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(6/8)</a:t>
            </a:r>
            <a:endParaRPr sz="3600" dirty="0"/>
          </a:p>
        </p:txBody>
      </p:sp>
      <p:sp>
        <p:nvSpPr>
          <p:cNvPr id="498" name="Google Shape;498;p43"/>
          <p:cNvSpPr txBox="1">
            <a:spLocks noGrp="1"/>
          </p:cNvSpPr>
          <p:nvPr>
            <p:ph type="body" idx="1"/>
          </p:nvPr>
        </p:nvSpPr>
        <p:spPr>
          <a:xfrm>
            <a:off x="458436" y="2208226"/>
            <a:ext cx="11115255" cy="4038272"/>
          </a:xfrm>
          <a:prstGeom prst="rect">
            <a:avLst/>
          </a:prstGeom>
          <a:noFill/>
          <a:ln>
            <a:noFill/>
          </a:ln>
        </p:spPr>
        <p:txBody>
          <a:bodyPr spcFirstLastPara="1" wrap="square" lIns="45700" tIns="45700" rIns="45700" bIns="45700" anchor="t" anchorCtr="0">
            <a:noAutofit/>
          </a:bodyPr>
          <a:lstStyle/>
          <a:p>
            <a:pPr marL="457200" lvl="0" indent="-342900" algn="l" rtl="0">
              <a:lnSpc>
                <a:spcPct val="90000"/>
              </a:lnSpc>
              <a:spcBef>
                <a:spcPts val="1000"/>
              </a:spcBef>
              <a:spcAft>
                <a:spcPts val="0"/>
              </a:spcAft>
              <a:buSzPts val="1800"/>
              <a:buChar char="▪"/>
            </a:pPr>
            <a:r>
              <a:rPr lang="fr-FR" dirty="0"/>
              <a:t>Afin de pouvoir accéder à distance au commutateur, il faut lui attribuer </a:t>
            </a:r>
            <a:r>
              <a:rPr lang="fr-FR" b="1" dirty="0"/>
              <a:t>une adresse IP</a:t>
            </a:r>
            <a:r>
              <a:rPr lang="fr-FR" dirty="0"/>
              <a:t>. </a:t>
            </a:r>
            <a:endParaRPr dirty="0"/>
          </a:p>
          <a:p>
            <a:pPr marL="457200" lvl="0" indent="-342900" algn="l" rtl="0">
              <a:lnSpc>
                <a:spcPct val="90000"/>
              </a:lnSpc>
              <a:spcBef>
                <a:spcPts val="1000"/>
              </a:spcBef>
              <a:spcAft>
                <a:spcPts val="0"/>
              </a:spcAft>
              <a:buSzPts val="1800"/>
              <a:buChar char="▪"/>
            </a:pPr>
            <a:r>
              <a:rPr lang="fr-FR" dirty="0"/>
              <a:t>Le commutateur étant un équipement de </a:t>
            </a:r>
            <a:r>
              <a:rPr lang="fr-FR" b="1" dirty="0"/>
              <a:t>niveau 2</a:t>
            </a:r>
            <a:r>
              <a:rPr lang="fr-FR" dirty="0"/>
              <a:t>, aucune de ses interface </a:t>
            </a:r>
            <a:r>
              <a:rPr lang="fr-FR" b="1" dirty="0"/>
              <a:t>ne possède une adresse IP </a:t>
            </a:r>
            <a:endParaRPr lang="fr-FR" b="1" dirty="0" smtClean="0"/>
          </a:p>
          <a:p>
            <a:pPr marL="114300" lvl="0" indent="0" algn="l" rtl="0">
              <a:lnSpc>
                <a:spcPct val="90000"/>
              </a:lnSpc>
              <a:spcBef>
                <a:spcPts val="1000"/>
              </a:spcBef>
              <a:spcAft>
                <a:spcPts val="0"/>
              </a:spcAft>
              <a:buSzPts val="1800"/>
              <a:buNone/>
            </a:pPr>
            <a:r>
              <a:rPr lang="fr-FR" b="1" dirty="0" smtClean="0">
                <a:sym typeface="Wingdings" panose="05000000000000000000" pitchFamily="2" charset="2"/>
              </a:rPr>
              <a:t>La solution </a:t>
            </a:r>
            <a:r>
              <a:rPr lang="fr-FR" dirty="0" smtClean="0">
                <a:sym typeface="Wingdings" panose="05000000000000000000" pitchFamily="2" charset="2"/>
              </a:rPr>
              <a:t>: </a:t>
            </a:r>
            <a:r>
              <a:rPr lang="fr-FR" dirty="0" smtClean="0"/>
              <a:t>Configurer </a:t>
            </a:r>
            <a:r>
              <a:rPr lang="fr-FR" dirty="0"/>
              <a:t>une interface virtuelle de gestion (SVI).</a:t>
            </a:r>
            <a:endParaRPr dirty="0"/>
          </a:p>
          <a:p>
            <a:pPr marL="457200" lvl="0" indent="-342900" algn="l" rtl="0">
              <a:lnSpc>
                <a:spcPct val="90000"/>
              </a:lnSpc>
              <a:spcBef>
                <a:spcPts val="1000"/>
              </a:spcBef>
              <a:spcAft>
                <a:spcPts val="0"/>
              </a:spcAft>
              <a:buSzPts val="1800"/>
              <a:buChar char="▪"/>
            </a:pPr>
            <a:r>
              <a:rPr lang="fr-FR" dirty="0"/>
              <a:t>Par défaut cette interface est l’interface VLAN 1</a:t>
            </a:r>
            <a:endParaRPr dirty="0"/>
          </a:p>
          <a:p>
            <a:pPr marL="457200" lvl="0" indent="-342900" algn="l" rtl="0">
              <a:lnSpc>
                <a:spcPct val="90000"/>
              </a:lnSpc>
              <a:spcBef>
                <a:spcPts val="1000"/>
              </a:spcBef>
              <a:spcAft>
                <a:spcPts val="0"/>
              </a:spcAft>
              <a:buSzPts val="1800"/>
              <a:buChar char="▪"/>
            </a:pPr>
            <a:r>
              <a:rPr lang="fr-FR" dirty="0"/>
              <a:t>La configuration de cette interface </a:t>
            </a:r>
            <a:r>
              <a:rPr lang="fr-FR" dirty="0">
                <a:solidFill>
                  <a:schemeClr val="dk1"/>
                </a:solidFill>
              </a:rPr>
              <a:t>inclut :</a:t>
            </a:r>
            <a:endParaRPr dirty="0"/>
          </a:p>
          <a:p>
            <a:pPr marL="914400" lvl="1" indent="-342900" algn="l" rtl="0">
              <a:lnSpc>
                <a:spcPct val="90000"/>
              </a:lnSpc>
              <a:spcBef>
                <a:spcPts val="1000"/>
              </a:spcBef>
              <a:spcAft>
                <a:spcPts val="0"/>
              </a:spcAft>
              <a:buSzPts val="1800"/>
              <a:buChar char="•"/>
            </a:pPr>
            <a:r>
              <a:rPr lang="fr-FR" sz="2000" dirty="0">
                <a:solidFill>
                  <a:schemeClr val="dk1"/>
                </a:solidFill>
                <a:latin typeface="Times New Roman"/>
                <a:ea typeface="Times New Roman"/>
                <a:cs typeface="Times New Roman"/>
                <a:sym typeface="Times New Roman"/>
              </a:rPr>
              <a:t>L’attribution de l’adresse IP</a:t>
            </a:r>
            <a:endParaRPr dirty="0"/>
          </a:p>
          <a:p>
            <a:pPr marL="914400" lvl="1" indent="-342900" algn="l" rtl="0">
              <a:lnSpc>
                <a:spcPct val="90000"/>
              </a:lnSpc>
              <a:spcBef>
                <a:spcPts val="1000"/>
              </a:spcBef>
              <a:spcAft>
                <a:spcPts val="0"/>
              </a:spcAft>
              <a:buSzPts val="1800"/>
              <a:buChar char="•"/>
            </a:pPr>
            <a:r>
              <a:rPr lang="fr-FR" sz="2000" dirty="0">
                <a:solidFill>
                  <a:schemeClr val="dk1"/>
                </a:solidFill>
                <a:latin typeface="Times New Roman"/>
                <a:ea typeface="Times New Roman"/>
                <a:cs typeface="Times New Roman"/>
                <a:sym typeface="Times New Roman"/>
              </a:rPr>
              <a:t>Son activation via la commande </a:t>
            </a:r>
            <a:endParaRPr dirty="0"/>
          </a:p>
          <a:p>
            <a:pPr marL="571500" lvl="1" indent="0" algn="l" rtl="0">
              <a:lnSpc>
                <a:spcPct val="90000"/>
              </a:lnSpc>
              <a:spcBef>
                <a:spcPts val="1000"/>
              </a:spcBef>
              <a:spcAft>
                <a:spcPts val="0"/>
              </a:spcAft>
              <a:buSzPts val="1800"/>
              <a:buNone/>
            </a:pPr>
            <a:r>
              <a:rPr lang="fr-FR" sz="2000" dirty="0">
                <a:solidFill>
                  <a:schemeClr val="dk1"/>
                </a:solidFill>
                <a:latin typeface="Times New Roman"/>
                <a:ea typeface="Times New Roman"/>
                <a:cs typeface="Times New Roman"/>
                <a:sym typeface="Times New Roman"/>
              </a:rPr>
              <a:t>       « no </a:t>
            </a:r>
            <a:r>
              <a:rPr lang="fr-FR" sz="2000" dirty="0" err="1">
                <a:solidFill>
                  <a:schemeClr val="dk1"/>
                </a:solidFill>
                <a:latin typeface="Times New Roman"/>
                <a:ea typeface="Times New Roman"/>
                <a:cs typeface="Times New Roman"/>
                <a:sym typeface="Times New Roman"/>
              </a:rPr>
              <a:t>shutdown</a:t>
            </a:r>
            <a:r>
              <a:rPr lang="fr-FR" sz="2000" dirty="0">
                <a:solidFill>
                  <a:schemeClr val="dk1"/>
                </a:solidFill>
                <a:latin typeface="Times New Roman"/>
                <a:ea typeface="Times New Roman"/>
                <a:cs typeface="Times New Roman"/>
                <a:sym typeface="Times New Roman"/>
              </a:rPr>
              <a:t> »</a:t>
            </a:r>
            <a:endParaRPr dirty="0"/>
          </a:p>
          <a:p>
            <a:pPr marL="457200" lvl="0" indent="-228600" algn="l" rtl="0">
              <a:lnSpc>
                <a:spcPct val="90000"/>
              </a:lnSpc>
              <a:spcBef>
                <a:spcPts val="1000"/>
              </a:spcBef>
              <a:spcAft>
                <a:spcPts val="0"/>
              </a:spcAft>
              <a:buSzPts val="1800"/>
              <a:buNone/>
            </a:pPr>
            <a:endParaRPr sz="1800" dirty="0"/>
          </a:p>
        </p:txBody>
      </p:sp>
      <p:sp>
        <p:nvSpPr>
          <p:cNvPr id="499" name="Google Shape;499;p43"/>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23</a:t>
            </a:fld>
            <a:endParaRPr/>
          </a:p>
        </p:txBody>
      </p:sp>
      <p:sp>
        <p:nvSpPr>
          <p:cNvPr id="500" name="Google Shape;500;p43"/>
          <p:cNvSpPr txBox="1"/>
          <p:nvPr/>
        </p:nvSpPr>
        <p:spPr>
          <a:xfrm>
            <a:off x="680505" y="1587975"/>
            <a:ext cx="401103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Interface virtuelle de gestion </a:t>
            </a:r>
            <a:endParaRPr/>
          </a:p>
        </p:txBody>
      </p:sp>
      <p:grpSp>
        <p:nvGrpSpPr>
          <p:cNvPr id="501" name="Google Shape;501;p43"/>
          <p:cNvGrpSpPr/>
          <p:nvPr/>
        </p:nvGrpSpPr>
        <p:grpSpPr>
          <a:xfrm>
            <a:off x="6340838" y="4901292"/>
            <a:ext cx="5851161" cy="1561345"/>
            <a:chOff x="1113472" y="4414565"/>
            <a:chExt cx="5822905" cy="1346155"/>
          </a:xfrm>
        </p:grpSpPr>
        <p:pic>
          <p:nvPicPr>
            <p:cNvPr id="502" name="Google Shape;502;p43"/>
            <p:cNvPicPr preferRelativeResize="0"/>
            <p:nvPr/>
          </p:nvPicPr>
          <p:blipFill rotWithShape="1">
            <a:blip r:embed="rId3">
              <a:alphaModFix/>
            </a:blip>
            <a:srcRect l="1" r="1211"/>
            <a:stretch/>
          </p:blipFill>
          <p:spPr>
            <a:xfrm>
              <a:off x="1113472" y="4414565"/>
              <a:ext cx="5822905" cy="1346155"/>
            </a:xfrm>
            <a:prstGeom prst="rect">
              <a:avLst/>
            </a:prstGeom>
            <a:noFill/>
            <a:ln>
              <a:noFill/>
            </a:ln>
          </p:spPr>
        </p:pic>
        <p:sp>
          <p:nvSpPr>
            <p:cNvPr id="503" name="Google Shape;503;p43"/>
            <p:cNvSpPr txBox="1"/>
            <p:nvPr/>
          </p:nvSpPr>
          <p:spPr>
            <a:xfrm>
              <a:off x="4148597" y="4467496"/>
              <a:ext cx="308098" cy="338554"/>
            </a:xfrm>
            <a:prstGeom prst="rect">
              <a:avLst/>
            </a:prstGeom>
            <a:solidFill>
              <a:srgbClr val="E0E0E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Courier New"/>
                  <a:ea typeface="Courier New"/>
                  <a:cs typeface="Courier New"/>
                  <a:sym typeface="Courier New"/>
                </a:rPr>
                <a:t>1</a:t>
              </a:r>
              <a:endParaRPr/>
            </a:p>
          </p:txBody>
        </p:sp>
        <p:sp>
          <p:nvSpPr>
            <p:cNvPr id="504" name="Google Shape;504;p43"/>
            <p:cNvSpPr txBox="1"/>
            <p:nvPr/>
          </p:nvSpPr>
          <p:spPr>
            <a:xfrm>
              <a:off x="4797387" y="5006205"/>
              <a:ext cx="271002" cy="338554"/>
            </a:xfrm>
            <a:prstGeom prst="rect">
              <a:avLst/>
            </a:prstGeom>
            <a:solidFill>
              <a:srgbClr val="D0CDC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Courier New"/>
                  <a:ea typeface="Courier New"/>
                  <a:cs typeface="Courier New"/>
                  <a:sym typeface="Courier New"/>
                </a:rPr>
                <a:t>1</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4"/>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(7/8)</a:t>
            </a:r>
            <a:endParaRPr sz="3600" dirty="0"/>
          </a:p>
        </p:txBody>
      </p:sp>
      <p:sp>
        <p:nvSpPr>
          <p:cNvPr id="510" name="Google Shape;510;p44"/>
          <p:cNvSpPr txBox="1">
            <a:spLocks noGrp="1"/>
          </p:cNvSpPr>
          <p:nvPr>
            <p:ph type="body" idx="1"/>
          </p:nvPr>
        </p:nvSpPr>
        <p:spPr>
          <a:xfrm>
            <a:off x="458436" y="2208226"/>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a:t>La passerelle par défaut est essentielle afin de permettre au commutateur de communiquer avec d’autres réseaux.</a:t>
            </a:r>
            <a:endParaRPr/>
          </a:p>
          <a:p>
            <a:pPr marL="457200" lvl="0" indent="-342900" algn="just" rtl="0">
              <a:lnSpc>
                <a:spcPct val="90000"/>
              </a:lnSpc>
              <a:spcBef>
                <a:spcPts val="1000"/>
              </a:spcBef>
              <a:spcAft>
                <a:spcPts val="0"/>
              </a:spcAft>
              <a:buSzPts val="1800"/>
              <a:buChar char="▪"/>
            </a:pPr>
            <a:r>
              <a:rPr lang="fr-FR"/>
              <a:t>La passerelle </a:t>
            </a:r>
            <a:r>
              <a:rPr lang="fr-FR">
                <a:solidFill>
                  <a:schemeClr val="dk1"/>
                </a:solidFill>
              </a:rPr>
              <a:t>par défaut est l’adresse </a:t>
            </a:r>
            <a:r>
              <a:rPr lang="fr-FR"/>
              <a:t>IP du routeur qui délimite le domaine de diffusion auquel appartient le commutateur.</a:t>
            </a:r>
            <a:endParaRPr/>
          </a:p>
          <a:p>
            <a:pPr marL="457200" lvl="0" indent="-342900" algn="just" rtl="0">
              <a:lnSpc>
                <a:spcPct val="90000"/>
              </a:lnSpc>
              <a:spcBef>
                <a:spcPts val="1000"/>
              </a:spcBef>
              <a:spcAft>
                <a:spcPts val="0"/>
              </a:spcAft>
              <a:buSzPts val="1800"/>
              <a:buChar char="▪"/>
            </a:pPr>
            <a:r>
              <a:rPr lang="fr-FR"/>
              <a:t>La configuration se fait avec la commande </a:t>
            </a:r>
            <a:endParaRPr/>
          </a:p>
          <a:p>
            <a:pPr marL="114300" lvl="0" indent="0" algn="just" rtl="0">
              <a:lnSpc>
                <a:spcPct val="90000"/>
              </a:lnSpc>
              <a:spcBef>
                <a:spcPts val="1000"/>
              </a:spcBef>
              <a:spcAft>
                <a:spcPts val="0"/>
              </a:spcAft>
              <a:buSzPts val="1800"/>
              <a:buNone/>
            </a:pPr>
            <a:r>
              <a:rPr lang="fr-FR"/>
              <a:t>    « ip default-gateway » </a:t>
            </a:r>
            <a:endParaRPr/>
          </a:p>
        </p:txBody>
      </p:sp>
      <p:sp>
        <p:nvSpPr>
          <p:cNvPr id="511" name="Google Shape;511;p44"/>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24</a:t>
            </a:fld>
            <a:endParaRPr/>
          </a:p>
        </p:txBody>
      </p:sp>
      <p:sp>
        <p:nvSpPr>
          <p:cNvPr id="512" name="Google Shape;512;p44"/>
          <p:cNvSpPr txBox="1"/>
          <p:nvPr/>
        </p:nvSpPr>
        <p:spPr>
          <a:xfrm>
            <a:off x="680505" y="1587975"/>
            <a:ext cx="29242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Passerelle par défaut</a:t>
            </a:r>
            <a:endParaRPr/>
          </a:p>
        </p:txBody>
      </p:sp>
      <p:pic>
        <p:nvPicPr>
          <p:cNvPr id="513" name="Google Shape;513;p44"/>
          <p:cNvPicPr preferRelativeResize="0"/>
          <p:nvPr/>
        </p:nvPicPr>
        <p:blipFill rotWithShape="1">
          <a:blip r:embed="rId3">
            <a:alphaModFix/>
          </a:blip>
          <a:srcRect/>
          <a:stretch/>
        </p:blipFill>
        <p:spPr>
          <a:xfrm>
            <a:off x="6174529" y="4473621"/>
            <a:ext cx="5860824" cy="1659785"/>
          </a:xfrm>
          <a:prstGeom prst="rect">
            <a:avLst/>
          </a:prstGeom>
          <a:noFill/>
          <a:ln>
            <a:noFill/>
          </a:ln>
        </p:spPr>
      </p:pic>
      <p:pic>
        <p:nvPicPr>
          <p:cNvPr id="514" name="Google Shape;514;p44"/>
          <p:cNvPicPr preferRelativeResize="0"/>
          <p:nvPr/>
        </p:nvPicPr>
        <p:blipFill rotWithShape="1">
          <a:blip r:embed="rId4">
            <a:alphaModFix/>
          </a:blip>
          <a:srcRect/>
          <a:stretch/>
        </p:blipFill>
        <p:spPr>
          <a:xfrm>
            <a:off x="235555" y="5046171"/>
            <a:ext cx="5857018" cy="5146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5"/>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457200" lvl="0" indent="-342900" algn="l" rtl="0">
              <a:lnSpc>
                <a:spcPct val="90000"/>
              </a:lnSpc>
              <a:spcBef>
                <a:spcPts val="1000"/>
              </a:spcBef>
              <a:spcAft>
                <a:spcPts val="0"/>
              </a:spcAft>
              <a:buSzPts val="1800"/>
              <a:buNone/>
            </a:pPr>
            <a:r>
              <a:rPr lang="fr-FR" b="1" u="sng">
                <a:solidFill>
                  <a:srgbClr val="0070C0"/>
                </a:solidFill>
              </a:rPr>
              <a:t>Enregistrement de la configuration</a:t>
            </a:r>
            <a:endParaRPr/>
          </a:p>
          <a:p>
            <a:pPr marL="457200" lvl="0" indent="-342900" algn="just" rtl="0">
              <a:lnSpc>
                <a:spcPct val="90000"/>
              </a:lnSpc>
              <a:spcBef>
                <a:spcPts val="1000"/>
              </a:spcBef>
              <a:spcAft>
                <a:spcPts val="0"/>
              </a:spcAft>
              <a:buSzPts val="1800"/>
              <a:buChar char="▪"/>
            </a:pPr>
            <a:r>
              <a:rPr lang="fr-FR"/>
              <a:t>Si une modification de configuration est réalisée, le fichier running-config sera modifiée. Par contre, le fichier startup-config ne sera pas modifiée. </a:t>
            </a:r>
            <a:endParaRPr/>
          </a:p>
          <a:p>
            <a:pPr marL="457200" lvl="0" indent="-342900" algn="just" rtl="0">
              <a:lnSpc>
                <a:spcPct val="90000"/>
              </a:lnSpc>
              <a:spcBef>
                <a:spcPts val="1000"/>
              </a:spcBef>
              <a:spcAft>
                <a:spcPts val="0"/>
              </a:spcAft>
              <a:buSzPts val="1800"/>
              <a:buChar char="▪"/>
            </a:pPr>
            <a:r>
              <a:rPr lang="fr-FR"/>
              <a:t>Pour modifier la configuration de démarrage, il faudra enregistrer la configuration courante (running-config) en tant que configuration initiale (dans la startup-config).</a:t>
            </a:r>
            <a:endParaRPr/>
          </a:p>
          <a:p>
            <a:pPr marL="457200" lvl="0" indent="-342900" algn="just" rtl="0">
              <a:lnSpc>
                <a:spcPct val="90000"/>
              </a:lnSpc>
              <a:spcBef>
                <a:spcPts val="1000"/>
              </a:spcBef>
              <a:spcAft>
                <a:spcPts val="0"/>
              </a:spcAft>
              <a:buSzPts val="1800"/>
              <a:buChar char="▪"/>
            </a:pPr>
            <a:r>
              <a:rPr lang="fr-FR"/>
              <a:t>Par conséquent, toute modification effectuée et non enregistrée sera annulée au prochain démarrage du switch.</a:t>
            </a:r>
            <a:endParaRPr/>
          </a:p>
          <a:p>
            <a:pPr marL="457200" lvl="0" indent="-342900" algn="l" rtl="0">
              <a:lnSpc>
                <a:spcPct val="90000"/>
              </a:lnSpc>
              <a:spcBef>
                <a:spcPts val="1000"/>
              </a:spcBef>
              <a:spcAft>
                <a:spcPts val="0"/>
              </a:spcAft>
              <a:buSzPts val="1800"/>
              <a:buNone/>
            </a:pPr>
            <a:endParaRPr b="1" u="sng">
              <a:solidFill>
                <a:srgbClr val="0070C0"/>
              </a:solidFill>
            </a:endParaRPr>
          </a:p>
          <a:p>
            <a:pPr marL="457200" lvl="0" indent="-342900" algn="l" rtl="0">
              <a:lnSpc>
                <a:spcPct val="90000"/>
              </a:lnSpc>
              <a:spcBef>
                <a:spcPts val="1000"/>
              </a:spcBef>
              <a:spcAft>
                <a:spcPts val="0"/>
              </a:spcAft>
              <a:buSzPts val="1800"/>
              <a:buNone/>
            </a:pPr>
            <a:endParaRPr/>
          </a:p>
        </p:txBody>
      </p:sp>
      <p:sp>
        <p:nvSpPr>
          <p:cNvPr id="520" name="Google Shape;520;p45"/>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25</a:t>
            </a:fld>
            <a:endParaRPr/>
          </a:p>
        </p:txBody>
      </p:sp>
      <p:sp>
        <p:nvSpPr>
          <p:cNvPr id="521" name="Google Shape;521;p45"/>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base d’un commutateur (8/8)</a:t>
            </a:r>
            <a:endParaRPr sz="3600" dirty="0"/>
          </a:p>
        </p:txBody>
      </p:sp>
      <p:pic>
        <p:nvPicPr>
          <p:cNvPr id="522" name="Google Shape;522;p45"/>
          <p:cNvPicPr preferRelativeResize="0"/>
          <p:nvPr/>
        </p:nvPicPr>
        <p:blipFill rotWithShape="1">
          <a:blip r:embed="rId3">
            <a:alphaModFix/>
          </a:blip>
          <a:srcRect/>
          <a:stretch/>
        </p:blipFill>
        <p:spPr>
          <a:xfrm>
            <a:off x="3030583" y="5243055"/>
            <a:ext cx="5473337" cy="10822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6"/>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fr-FR" sz="4800" dirty="0"/>
              <a:t>Partie 3</a:t>
            </a:r>
            <a:endParaRPr dirty="0"/>
          </a:p>
        </p:txBody>
      </p:sp>
      <p:sp>
        <p:nvSpPr>
          <p:cNvPr id="528" name="Google Shape;528;p46"/>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888888"/>
              </a:buClr>
              <a:buSzPts val="2400"/>
              <a:buFont typeface="Arial"/>
              <a:buNone/>
            </a:pPr>
            <a:r>
              <a:rPr lang="fr-FR" sz="3200">
                <a:solidFill>
                  <a:srgbClr val="535353"/>
                </a:solidFill>
              </a:rPr>
              <a:t>La commutation : Gestion de la table de commutation MAC</a:t>
            </a:r>
            <a:endParaRPr/>
          </a:p>
        </p:txBody>
      </p:sp>
      <p:sp>
        <p:nvSpPr>
          <p:cNvPr id="529" name="Google Shape;529;p4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7"/>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Gestion de la table MAC (1/3)</a:t>
            </a:r>
            <a:endParaRPr dirty="0"/>
          </a:p>
        </p:txBody>
      </p:sp>
      <p:sp>
        <p:nvSpPr>
          <p:cNvPr id="535" name="Google Shape;535;p47"/>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27</a:t>
            </a:fld>
            <a:endParaRPr/>
          </a:p>
        </p:txBody>
      </p:sp>
      <p:sp>
        <p:nvSpPr>
          <p:cNvPr id="536" name="Google Shape;536;p47"/>
          <p:cNvSpPr/>
          <p:nvPr/>
        </p:nvSpPr>
        <p:spPr>
          <a:xfrm>
            <a:off x="350940" y="1312147"/>
            <a:ext cx="10909243" cy="135267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2100"/>
              <a:buFont typeface="Arial"/>
              <a:buChar char="•"/>
            </a:pPr>
            <a:r>
              <a:rPr lang="fr-FR" sz="2100">
                <a:solidFill>
                  <a:schemeClr val="dk1"/>
                </a:solidFill>
                <a:latin typeface="Times New Roman"/>
                <a:ea typeface="Times New Roman"/>
                <a:cs typeface="Times New Roman"/>
                <a:sym typeface="Times New Roman"/>
              </a:rPr>
              <a:t>Les adresses MAC sont </a:t>
            </a:r>
            <a:r>
              <a:rPr lang="fr-FR" sz="2100" i="1" u="sng">
                <a:solidFill>
                  <a:srgbClr val="C00000"/>
                </a:solidFill>
                <a:latin typeface="Times New Roman"/>
                <a:ea typeface="Times New Roman"/>
                <a:cs typeface="Times New Roman"/>
                <a:sym typeface="Times New Roman"/>
              </a:rPr>
              <a:t>stockées dans la table de commutation </a:t>
            </a:r>
            <a:r>
              <a:rPr lang="fr-FR" sz="2100">
                <a:solidFill>
                  <a:schemeClr val="dk1"/>
                </a:solidFill>
                <a:latin typeface="Times New Roman"/>
                <a:ea typeface="Times New Roman"/>
                <a:cs typeface="Times New Roman"/>
                <a:sym typeface="Times New Roman"/>
              </a:rPr>
              <a:t>qui associe un port physique à une adresse MAC. La table d’adresses MAC permet d’identifier les différents hôtes connectés sur le réseau en spécifiant le n° de port du commutateur auquel, chacun est connecté</a:t>
            </a:r>
            <a:endParaRPr/>
          </a:p>
        </p:txBody>
      </p:sp>
      <p:graphicFrame>
        <p:nvGraphicFramePr>
          <p:cNvPr id="537" name="Google Shape;537;p47"/>
          <p:cNvGraphicFramePr/>
          <p:nvPr/>
        </p:nvGraphicFramePr>
        <p:xfrm>
          <a:off x="1174030" y="2878036"/>
          <a:ext cx="4431100" cy="2194620"/>
        </p:xfrm>
        <a:graphic>
          <a:graphicData uri="http://schemas.openxmlformats.org/drawingml/2006/table">
            <a:tbl>
              <a:tblPr firstRow="1" bandRow="1">
                <a:noFill/>
                <a:tableStyleId>{AE95B1FA-6CF0-43CD-B42E-FA45304F2EFF}</a:tableStyleId>
              </a:tblPr>
              <a:tblGrid>
                <a:gridCol w="2215550"/>
                <a:gridCol w="2215550"/>
              </a:tblGrid>
              <a:tr h="359175">
                <a:tc>
                  <a:txBody>
                    <a:bodyPr/>
                    <a:lstStyle/>
                    <a:p>
                      <a:pPr marL="0" marR="0" lvl="0" indent="0" algn="ctr" rtl="0">
                        <a:lnSpc>
                          <a:spcPct val="100000"/>
                        </a:lnSpc>
                        <a:spcBef>
                          <a:spcPts val="0"/>
                        </a:spcBef>
                        <a:spcAft>
                          <a:spcPts val="0"/>
                        </a:spcAft>
                        <a:buNone/>
                      </a:pPr>
                      <a:r>
                        <a:rPr lang="fr-FR" sz="1800" b="1" u="none" strike="noStrike" cap="none">
                          <a:latin typeface="Times New Roman"/>
                          <a:ea typeface="Times New Roman"/>
                          <a:cs typeface="Times New Roman"/>
                          <a:sym typeface="Times New Roman"/>
                        </a:rPr>
                        <a:t>@ MAC</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1" u="none" strike="noStrike" cap="none">
                          <a:latin typeface="Times New Roman"/>
                          <a:ea typeface="Times New Roman"/>
                          <a:cs typeface="Times New Roman"/>
                          <a:sym typeface="Times New Roman"/>
                        </a:rPr>
                        <a:t>N° port</a:t>
                      </a:r>
                      <a:endParaRPr sz="1800" b="1" u="none" strike="noStrike" cap="none">
                        <a:latin typeface="Times New Roman"/>
                        <a:ea typeface="Times New Roman"/>
                        <a:cs typeface="Times New Roman"/>
                        <a:sym typeface="Times New Roman"/>
                      </a:endParaRPr>
                    </a:p>
                  </a:txBody>
                  <a:tcPr marL="91450" marR="91450" marT="45725" marB="45725"/>
                </a:tc>
              </a:tr>
              <a:tr h="359175">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0260-8c01-1111</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1</a:t>
                      </a:r>
                      <a:endParaRPr/>
                    </a:p>
                  </a:txBody>
                  <a:tcPr marL="91450" marR="91450" marT="45725" marB="45725"/>
                </a:tc>
              </a:tr>
              <a:tr h="359175">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0260-ec02-2222</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2</a:t>
                      </a:r>
                      <a:endParaRPr/>
                    </a:p>
                  </a:txBody>
                  <a:tcPr marL="91450" marR="91450" marT="45725" marB="45725"/>
                </a:tc>
              </a:tr>
              <a:tr h="359175">
                <a:tc>
                  <a:txBody>
                    <a:bodyPr/>
                    <a:lstStyle/>
                    <a:p>
                      <a:pPr marL="0" marR="0" lvl="0" indent="0" algn="ctr" rtl="0">
                        <a:lnSpc>
                          <a:spcPct val="100000"/>
                        </a:lnSpc>
                        <a:spcBef>
                          <a:spcPts val="0"/>
                        </a:spcBef>
                        <a:spcAft>
                          <a:spcPts val="0"/>
                        </a:spcAft>
                        <a:buClr>
                          <a:srgbClr val="000000"/>
                        </a:buClr>
                        <a:buSzPts val="1800"/>
                        <a:buFont typeface="Arial"/>
                        <a:buNone/>
                      </a:pPr>
                      <a:r>
                        <a:rPr lang="fr-FR" sz="1800" b="0" u="none" strike="noStrike" cap="none">
                          <a:solidFill>
                            <a:schemeClr val="dk1"/>
                          </a:solidFill>
                          <a:latin typeface="Times New Roman"/>
                          <a:ea typeface="Times New Roman"/>
                          <a:cs typeface="Times New Roman"/>
                          <a:sym typeface="Times New Roman"/>
                        </a:rPr>
                        <a:t>0260-ab12-3333</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3</a:t>
                      </a:r>
                      <a:endParaRPr/>
                    </a:p>
                  </a:txBody>
                  <a:tcPr marL="91450" marR="91450" marT="45725" marB="45725"/>
                </a:tc>
              </a:tr>
              <a:tr h="359175">
                <a:tc>
                  <a:txBody>
                    <a:bodyPr/>
                    <a:lstStyle/>
                    <a:p>
                      <a:pPr marL="0" marR="0" lvl="0" indent="0" algn="ctr" rtl="0">
                        <a:lnSpc>
                          <a:spcPct val="100000"/>
                        </a:lnSpc>
                        <a:spcBef>
                          <a:spcPts val="0"/>
                        </a:spcBef>
                        <a:spcAft>
                          <a:spcPts val="0"/>
                        </a:spcAft>
                        <a:buClr>
                          <a:srgbClr val="000000"/>
                        </a:buClr>
                        <a:buSzPts val="1800"/>
                        <a:buFont typeface="Arial"/>
                        <a:buNone/>
                      </a:pPr>
                      <a:r>
                        <a:rPr lang="fr-FR" sz="1800" b="0" u="none" strike="noStrike" cap="none">
                          <a:solidFill>
                            <a:schemeClr val="dk1"/>
                          </a:solidFill>
                          <a:latin typeface="Times New Roman"/>
                          <a:ea typeface="Times New Roman"/>
                          <a:cs typeface="Times New Roman"/>
                          <a:sym typeface="Times New Roman"/>
                        </a:rPr>
                        <a:t>0260-ef13-4444</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4</a:t>
                      </a:r>
                      <a:endParaRPr/>
                    </a:p>
                  </a:txBody>
                  <a:tcPr marL="91450" marR="91450" marT="45725" marB="45725"/>
                </a:tc>
              </a:tr>
              <a:tr h="359175">
                <a:tc>
                  <a:txBody>
                    <a:bodyPr/>
                    <a:lstStyle/>
                    <a:p>
                      <a:pPr marL="0" marR="0" lvl="0" indent="0" algn="ctr" rtl="0">
                        <a:lnSpc>
                          <a:spcPct val="100000"/>
                        </a:lnSpc>
                        <a:spcBef>
                          <a:spcPts val="0"/>
                        </a:spcBef>
                        <a:spcAft>
                          <a:spcPts val="0"/>
                        </a:spcAft>
                        <a:buClr>
                          <a:srgbClr val="000000"/>
                        </a:buClr>
                        <a:buSzPts val="1800"/>
                        <a:buFont typeface="Arial"/>
                        <a:buNone/>
                      </a:pPr>
                      <a:r>
                        <a:rPr lang="fr-FR" sz="1800" b="0" u="none" strike="noStrike" cap="none">
                          <a:solidFill>
                            <a:schemeClr val="dk1"/>
                          </a:solidFill>
                          <a:latin typeface="Times New Roman"/>
                          <a:ea typeface="Times New Roman"/>
                          <a:cs typeface="Times New Roman"/>
                          <a:sym typeface="Times New Roman"/>
                        </a:rPr>
                        <a:t>0260-e718-5555</a:t>
                      </a:r>
                      <a:endParaRPr/>
                    </a:p>
                  </a:txBody>
                  <a:tcPr marL="91450" marR="91450" marT="45725" marB="45725"/>
                </a:tc>
                <a:tc>
                  <a:txBody>
                    <a:bodyPr/>
                    <a:lstStyle/>
                    <a:p>
                      <a:pPr marL="0" marR="0" lvl="0" indent="0" algn="ctr" rtl="0">
                        <a:lnSpc>
                          <a:spcPct val="100000"/>
                        </a:lnSpc>
                        <a:spcBef>
                          <a:spcPts val="0"/>
                        </a:spcBef>
                        <a:spcAft>
                          <a:spcPts val="0"/>
                        </a:spcAft>
                        <a:buNone/>
                      </a:pPr>
                      <a:r>
                        <a:rPr lang="fr-FR" sz="1800" b="0" u="none" strike="noStrike" cap="none">
                          <a:solidFill>
                            <a:schemeClr val="dk1"/>
                          </a:solidFill>
                          <a:latin typeface="Times New Roman"/>
                          <a:ea typeface="Times New Roman"/>
                          <a:cs typeface="Times New Roman"/>
                          <a:sym typeface="Times New Roman"/>
                        </a:rPr>
                        <a:t>5</a:t>
                      </a:r>
                      <a:endParaRPr/>
                    </a:p>
                  </a:txBody>
                  <a:tcPr marL="91450" marR="91450" marT="45725" marB="45725"/>
                </a:tc>
              </a:tr>
            </a:tbl>
          </a:graphicData>
        </a:graphic>
      </p:graphicFrame>
      <p:sp>
        <p:nvSpPr>
          <p:cNvPr id="538" name="Google Shape;538;p47"/>
          <p:cNvSpPr/>
          <p:nvPr/>
        </p:nvSpPr>
        <p:spPr>
          <a:xfrm>
            <a:off x="1424782" y="5545853"/>
            <a:ext cx="4792081" cy="34163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fr-FR" sz="1800" b="1">
                <a:solidFill>
                  <a:srgbClr val="C00000"/>
                </a:solidFill>
                <a:latin typeface="Times New Roman"/>
                <a:ea typeface="Times New Roman"/>
                <a:cs typeface="Times New Roman"/>
                <a:sym typeface="Times New Roman"/>
              </a:rPr>
              <a:t> </a:t>
            </a:r>
            <a:r>
              <a:rPr lang="fr-FR" sz="1800" b="1" u="sng">
                <a:solidFill>
                  <a:srgbClr val="C00000"/>
                </a:solidFill>
                <a:latin typeface="Times New Roman"/>
                <a:ea typeface="Times New Roman"/>
                <a:cs typeface="Times New Roman"/>
                <a:sym typeface="Times New Roman"/>
              </a:rPr>
              <a:t>Comment alimenter la table de commutation</a:t>
            </a:r>
            <a:r>
              <a:rPr lang="fr-FR" sz="1800" b="1">
                <a:solidFill>
                  <a:srgbClr val="C00000"/>
                </a:solidFill>
                <a:latin typeface="Times New Roman"/>
                <a:ea typeface="Times New Roman"/>
                <a:cs typeface="Times New Roman"/>
                <a:sym typeface="Times New Roman"/>
              </a:rPr>
              <a:t> ?</a:t>
            </a:r>
            <a:endParaRPr sz="1800" b="1">
              <a:solidFill>
                <a:srgbClr val="C00000"/>
              </a:solidFill>
              <a:latin typeface="Times New Roman"/>
              <a:ea typeface="Times New Roman"/>
              <a:cs typeface="Times New Roman"/>
              <a:sym typeface="Times New Roman"/>
            </a:endParaRPr>
          </a:p>
        </p:txBody>
      </p:sp>
      <p:pic>
        <p:nvPicPr>
          <p:cNvPr id="539" name="Google Shape;539;p47" descr="Questions (droite à gauche)"/>
          <p:cNvPicPr preferRelativeResize="0"/>
          <p:nvPr/>
        </p:nvPicPr>
        <p:blipFill rotWithShape="1">
          <a:blip r:embed="rId3">
            <a:alphaModFix/>
          </a:blip>
          <a:srcRect/>
          <a:stretch/>
        </p:blipFill>
        <p:spPr>
          <a:xfrm>
            <a:off x="324704" y="5658418"/>
            <a:ext cx="914400" cy="914400"/>
          </a:xfrm>
          <a:prstGeom prst="rect">
            <a:avLst/>
          </a:prstGeom>
          <a:noFill/>
          <a:ln>
            <a:noFill/>
          </a:ln>
        </p:spPr>
      </p:pic>
      <p:sp>
        <p:nvSpPr>
          <p:cNvPr id="540" name="Google Shape;540;p47"/>
          <p:cNvSpPr txBox="1"/>
          <p:nvPr/>
        </p:nvSpPr>
        <p:spPr>
          <a:xfrm>
            <a:off x="2107081" y="5900537"/>
            <a:ext cx="4269182" cy="87357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Manuellement</a:t>
            </a:r>
            <a:endParaRPr/>
          </a:p>
          <a:p>
            <a:pPr marL="285750" marR="0" lvl="0" indent="-285750" algn="l" rtl="0">
              <a:lnSpc>
                <a:spcPct val="150000"/>
              </a:lnSpc>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Dynamiquement par Auto-Apprentissage</a:t>
            </a:r>
            <a:endParaRPr/>
          </a:p>
        </p:txBody>
      </p:sp>
      <p:grpSp>
        <p:nvGrpSpPr>
          <p:cNvPr id="541" name="Google Shape;541;p47"/>
          <p:cNvGrpSpPr/>
          <p:nvPr/>
        </p:nvGrpSpPr>
        <p:grpSpPr>
          <a:xfrm>
            <a:off x="6370948" y="2715494"/>
            <a:ext cx="5011505" cy="3677584"/>
            <a:chOff x="-166056" y="2533986"/>
            <a:chExt cx="5796286" cy="4126977"/>
          </a:xfrm>
        </p:grpSpPr>
        <p:grpSp>
          <p:nvGrpSpPr>
            <p:cNvPr id="542" name="Google Shape;542;p47"/>
            <p:cNvGrpSpPr/>
            <p:nvPr/>
          </p:nvGrpSpPr>
          <p:grpSpPr>
            <a:xfrm>
              <a:off x="-166056" y="2533986"/>
              <a:ext cx="5796286" cy="4126977"/>
              <a:chOff x="-221042" y="2533986"/>
              <a:chExt cx="7052104" cy="4651203"/>
            </a:xfrm>
          </p:grpSpPr>
          <p:pic>
            <p:nvPicPr>
              <p:cNvPr id="543" name="Google Shape;543;p47" descr="pc2"/>
              <p:cNvPicPr preferRelativeResize="0"/>
              <p:nvPr/>
            </p:nvPicPr>
            <p:blipFill rotWithShape="1">
              <a:blip r:embed="rId4">
                <a:alphaModFix/>
              </a:blip>
              <a:srcRect/>
              <a:stretch/>
            </p:blipFill>
            <p:spPr>
              <a:xfrm>
                <a:off x="4346012" y="3573141"/>
                <a:ext cx="1524000" cy="1555506"/>
              </a:xfrm>
              <a:prstGeom prst="rect">
                <a:avLst/>
              </a:prstGeom>
              <a:noFill/>
              <a:ln>
                <a:noFill/>
              </a:ln>
            </p:spPr>
          </p:pic>
          <p:pic>
            <p:nvPicPr>
              <p:cNvPr id="544" name="Google Shape;544;p47" descr="pc2"/>
              <p:cNvPicPr preferRelativeResize="0"/>
              <p:nvPr/>
            </p:nvPicPr>
            <p:blipFill rotWithShape="1">
              <a:blip r:embed="rId4">
                <a:alphaModFix/>
              </a:blip>
              <a:srcRect/>
              <a:stretch/>
            </p:blipFill>
            <p:spPr>
              <a:xfrm>
                <a:off x="3203375" y="5230260"/>
                <a:ext cx="1524000" cy="1555506"/>
              </a:xfrm>
              <a:prstGeom prst="rect">
                <a:avLst/>
              </a:prstGeom>
              <a:noFill/>
              <a:ln>
                <a:noFill/>
              </a:ln>
            </p:spPr>
          </p:pic>
          <p:pic>
            <p:nvPicPr>
              <p:cNvPr id="545" name="Google Shape;545;p47" descr="pc"/>
              <p:cNvPicPr preferRelativeResize="0"/>
              <p:nvPr/>
            </p:nvPicPr>
            <p:blipFill rotWithShape="1">
              <a:blip r:embed="rId5">
                <a:alphaModFix/>
              </a:blip>
              <a:srcRect/>
              <a:stretch/>
            </p:blipFill>
            <p:spPr>
              <a:xfrm>
                <a:off x="2302233" y="2783088"/>
                <a:ext cx="1524000" cy="1555506"/>
              </a:xfrm>
              <a:prstGeom prst="rect">
                <a:avLst/>
              </a:prstGeom>
              <a:noFill/>
              <a:ln>
                <a:noFill/>
              </a:ln>
            </p:spPr>
          </p:pic>
          <p:pic>
            <p:nvPicPr>
              <p:cNvPr id="546" name="Google Shape;546;p47" descr="pc"/>
              <p:cNvPicPr preferRelativeResize="0"/>
              <p:nvPr/>
            </p:nvPicPr>
            <p:blipFill rotWithShape="1">
              <a:blip r:embed="rId5">
                <a:alphaModFix/>
              </a:blip>
              <a:srcRect/>
              <a:stretch/>
            </p:blipFill>
            <p:spPr>
              <a:xfrm>
                <a:off x="87723" y="5230260"/>
                <a:ext cx="1524000" cy="1555506"/>
              </a:xfrm>
              <a:prstGeom prst="rect">
                <a:avLst/>
              </a:prstGeom>
              <a:noFill/>
              <a:ln>
                <a:noFill/>
              </a:ln>
            </p:spPr>
          </p:pic>
          <p:pic>
            <p:nvPicPr>
              <p:cNvPr id="547" name="Google Shape;547;p47" descr="switch"/>
              <p:cNvPicPr preferRelativeResize="0"/>
              <p:nvPr/>
            </p:nvPicPr>
            <p:blipFill rotWithShape="1">
              <a:blip r:embed="rId6">
                <a:alphaModFix/>
              </a:blip>
              <a:srcRect/>
              <a:stretch/>
            </p:blipFill>
            <p:spPr>
              <a:xfrm>
                <a:off x="1679561" y="4522251"/>
                <a:ext cx="2143125" cy="806919"/>
              </a:xfrm>
              <a:prstGeom prst="rect">
                <a:avLst/>
              </a:prstGeom>
              <a:noFill/>
              <a:ln>
                <a:noFill/>
              </a:ln>
            </p:spPr>
          </p:pic>
          <p:sp>
            <p:nvSpPr>
              <p:cNvPr id="548" name="Google Shape;548;p47"/>
              <p:cNvSpPr/>
              <p:nvPr/>
            </p:nvSpPr>
            <p:spPr>
              <a:xfrm>
                <a:off x="1283109" y="3855727"/>
                <a:ext cx="595312" cy="889555"/>
              </a:xfrm>
              <a:custGeom>
                <a:avLst/>
                <a:gdLst/>
                <a:ahLst/>
                <a:cxnLst/>
                <a:rect l="l" t="t" r="r" b="b"/>
                <a:pathLst>
                  <a:path w="421" h="667" extrusionOk="0">
                    <a:moveTo>
                      <a:pt x="0" y="0"/>
                    </a:moveTo>
                    <a:cubicBezTo>
                      <a:pt x="84" y="40"/>
                      <a:pt x="168" y="81"/>
                      <a:pt x="238" y="192"/>
                    </a:cubicBezTo>
                    <a:cubicBezTo>
                      <a:pt x="308" y="303"/>
                      <a:pt x="364" y="485"/>
                      <a:pt x="421" y="667"/>
                    </a:cubicBezTo>
                  </a:path>
                </a:pathLst>
              </a:custGeom>
              <a:noFill/>
              <a:ln w="28575" cap="flat" cmpd="sng">
                <a:solidFill>
                  <a:srgbClr val="CC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47"/>
              <p:cNvSpPr/>
              <p:nvPr/>
            </p:nvSpPr>
            <p:spPr>
              <a:xfrm>
                <a:off x="3384960" y="4153086"/>
                <a:ext cx="1104900" cy="510401"/>
              </a:xfrm>
              <a:custGeom>
                <a:avLst/>
                <a:gdLst/>
                <a:ahLst/>
                <a:cxnLst/>
                <a:rect l="l" t="t" r="r" b="b"/>
                <a:pathLst>
                  <a:path w="650" h="260" extrusionOk="0">
                    <a:moveTo>
                      <a:pt x="0" y="260"/>
                    </a:moveTo>
                    <a:cubicBezTo>
                      <a:pt x="133" y="171"/>
                      <a:pt x="267" y="82"/>
                      <a:pt x="375" y="41"/>
                    </a:cubicBezTo>
                    <a:cubicBezTo>
                      <a:pt x="483" y="0"/>
                      <a:pt x="566" y="7"/>
                      <a:pt x="650" y="14"/>
                    </a:cubicBezTo>
                  </a:path>
                </a:pathLst>
              </a:custGeom>
              <a:noFill/>
              <a:ln w="28575" cap="flat" cmpd="sng">
                <a:solidFill>
                  <a:srgbClr val="CC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47"/>
              <p:cNvSpPr/>
              <p:nvPr/>
            </p:nvSpPr>
            <p:spPr>
              <a:xfrm>
                <a:off x="2765357" y="4218880"/>
                <a:ext cx="45719" cy="419894"/>
              </a:xfrm>
              <a:custGeom>
                <a:avLst/>
                <a:gdLst/>
                <a:ahLst/>
                <a:cxnLst/>
                <a:rect l="l" t="t" r="r" b="b"/>
                <a:pathLst>
                  <a:path w="46" h="439" extrusionOk="0">
                    <a:moveTo>
                      <a:pt x="46" y="0"/>
                    </a:moveTo>
                    <a:cubicBezTo>
                      <a:pt x="23" y="123"/>
                      <a:pt x="0" y="247"/>
                      <a:pt x="0" y="320"/>
                    </a:cubicBezTo>
                    <a:cubicBezTo>
                      <a:pt x="0" y="393"/>
                      <a:pt x="23" y="416"/>
                      <a:pt x="46" y="439"/>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47"/>
              <p:cNvSpPr/>
              <p:nvPr/>
            </p:nvSpPr>
            <p:spPr>
              <a:xfrm>
                <a:off x="1444879" y="5135222"/>
                <a:ext cx="885825" cy="785854"/>
              </a:xfrm>
              <a:custGeom>
                <a:avLst/>
                <a:gdLst/>
                <a:ahLst/>
                <a:cxnLst/>
                <a:rect l="l" t="t" r="r" b="b"/>
                <a:pathLst>
                  <a:path w="558" h="485" extrusionOk="0">
                    <a:moveTo>
                      <a:pt x="0" y="485"/>
                    </a:moveTo>
                    <a:cubicBezTo>
                      <a:pt x="173" y="393"/>
                      <a:pt x="346" y="301"/>
                      <a:pt x="439" y="220"/>
                    </a:cubicBezTo>
                    <a:cubicBezTo>
                      <a:pt x="532" y="139"/>
                      <a:pt x="545" y="69"/>
                      <a:pt x="558"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47"/>
              <p:cNvSpPr/>
              <p:nvPr/>
            </p:nvSpPr>
            <p:spPr>
              <a:xfrm>
                <a:off x="2970257" y="5230260"/>
                <a:ext cx="420688" cy="711319"/>
              </a:xfrm>
              <a:custGeom>
                <a:avLst/>
                <a:gdLst/>
                <a:ahLst/>
                <a:cxnLst/>
                <a:rect l="l" t="t" r="r" b="b"/>
                <a:pathLst>
                  <a:path w="265" h="439" extrusionOk="0">
                    <a:moveTo>
                      <a:pt x="265" y="439"/>
                    </a:moveTo>
                    <a:cubicBezTo>
                      <a:pt x="191" y="338"/>
                      <a:pt x="117" y="238"/>
                      <a:pt x="73" y="165"/>
                    </a:cubicBezTo>
                    <a:cubicBezTo>
                      <a:pt x="29" y="92"/>
                      <a:pt x="14" y="46"/>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553" name="Google Shape;553;p47" descr="pc"/>
              <p:cNvPicPr preferRelativeResize="0"/>
              <p:nvPr/>
            </p:nvPicPr>
            <p:blipFill rotWithShape="1">
              <a:blip r:embed="rId5">
                <a:alphaModFix/>
              </a:blip>
              <a:srcRect/>
              <a:stretch/>
            </p:blipFill>
            <p:spPr>
              <a:xfrm>
                <a:off x="204349" y="2795388"/>
                <a:ext cx="1524000" cy="1555506"/>
              </a:xfrm>
              <a:prstGeom prst="rect">
                <a:avLst/>
              </a:prstGeom>
              <a:noFill/>
              <a:ln>
                <a:noFill/>
              </a:ln>
            </p:spPr>
          </p:pic>
          <p:sp>
            <p:nvSpPr>
              <p:cNvPr id="554" name="Google Shape;554;p47"/>
              <p:cNvSpPr txBox="1"/>
              <p:nvPr/>
            </p:nvSpPr>
            <p:spPr>
              <a:xfrm flipH="1">
                <a:off x="-221042" y="2533987"/>
                <a:ext cx="2643274" cy="4671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Times New Roman"/>
                    <a:ea typeface="Times New Roman"/>
                    <a:cs typeface="Times New Roman"/>
                    <a:sym typeface="Times New Roman"/>
                  </a:rPr>
                  <a:t>0260-8c01-1111</a:t>
                </a:r>
                <a:endParaRPr/>
              </a:p>
            </p:txBody>
          </p:sp>
          <p:sp>
            <p:nvSpPr>
              <p:cNvPr id="555" name="Google Shape;555;p47"/>
              <p:cNvSpPr txBox="1"/>
              <p:nvPr/>
            </p:nvSpPr>
            <p:spPr>
              <a:xfrm flipH="1">
                <a:off x="2343389" y="2533986"/>
                <a:ext cx="2383985" cy="4162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Times New Roman"/>
                    <a:ea typeface="Times New Roman"/>
                    <a:cs typeface="Times New Roman"/>
                    <a:sym typeface="Times New Roman"/>
                  </a:rPr>
                  <a:t>0260-ec02-2222</a:t>
                </a:r>
                <a:endParaRPr/>
              </a:p>
            </p:txBody>
          </p:sp>
          <p:sp>
            <p:nvSpPr>
              <p:cNvPr id="556" name="Google Shape;556;p47"/>
              <p:cNvSpPr txBox="1"/>
              <p:nvPr/>
            </p:nvSpPr>
            <p:spPr>
              <a:xfrm flipH="1">
                <a:off x="4400117" y="3286862"/>
                <a:ext cx="2430945" cy="4162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Times New Roman"/>
                    <a:ea typeface="Times New Roman"/>
                    <a:cs typeface="Times New Roman"/>
                    <a:sym typeface="Times New Roman"/>
                  </a:rPr>
                  <a:t>0260-ab12-3333</a:t>
                </a:r>
                <a:endParaRPr/>
              </a:p>
            </p:txBody>
          </p:sp>
          <p:sp>
            <p:nvSpPr>
              <p:cNvPr id="557" name="Google Shape;557;p47"/>
              <p:cNvSpPr txBox="1"/>
              <p:nvPr/>
            </p:nvSpPr>
            <p:spPr>
              <a:xfrm flipH="1">
                <a:off x="3011144" y="6693065"/>
                <a:ext cx="2430945" cy="4162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Times New Roman"/>
                    <a:ea typeface="Times New Roman"/>
                    <a:cs typeface="Times New Roman"/>
                    <a:sym typeface="Times New Roman"/>
                  </a:rPr>
                  <a:t>0260-ef13-4444</a:t>
                </a:r>
                <a:endParaRPr/>
              </a:p>
            </p:txBody>
          </p:sp>
          <p:sp>
            <p:nvSpPr>
              <p:cNvPr id="558" name="Google Shape;558;p47"/>
              <p:cNvSpPr txBox="1"/>
              <p:nvPr/>
            </p:nvSpPr>
            <p:spPr>
              <a:xfrm flipH="1">
                <a:off x="87722" y="6718078"/>
                <a:ext cx="2723354" cy="4671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Times New Roman"/>
                    <a:ea typeface="Times New Roman"/>
                    <a:cs typeface="Times New Roman"/>
                    <a:sym typeface="Times New Roman"/>
                  </a:rPr>
                  <a:t>0260-e718-5555</a:t>
                </a:r>
                <a:endParaRPr/>
              </a:p>
            </p:txBody>
          </p:sp>
        </p:grpSp>
        <p:sp>
          <p:nvSpPr>
            <p:cNvPr id="559" name="Google Shape;559;p47"/>
            <p:cNvSpPr txBox="1"/>
            <p:nvPr/>
          </p:nvSpPr>
          <p:spPr>
            <a:xfrm>
              <a:off x="1471178" y="4104356"/>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1</a:t>
              </a:r>
              <a:endParaRPr/>
            </a:p>
          </p:txBody>
        </p:sp>
        <p:sp>
          <p:nvSpPr>
            <p:cNvPr id="560" name="Google Shape;560;p47"/>
            <p:cNvSpPr txBox="1"/>
            <p:nvPr/>
          </p:nvSpPr>
          <p:spPr>
            <a:xfrm>
              <a:off x="2007412" y="4040509"/>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2</a:t>
              </a:r>
              <a:endParaRPr/>
            </a:p>
          </p:txBody>
        </p:sp>
        <p:sp>
          <p:nvSpPr>
            <p:cNvPr id="561" name="Google Shape;561;p47"/>
            <p:cNvSpPr txBox="1"/>
            <p:nvPr/>
          </p:nvSpPr>
          <p:spPr>
            <a:xfrm>
              <a:off x="2888205" y="4182258"/>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3</a:t>
              </a:r>
              <a:endParaRPr/>
            </a:p>
          </p:txBody>
        </p:sp>
        <p:sp>
          <p:nvSpPr>
            <p:cNvPr id="562" name="Google Shape;562;p47"/>
            <p:cNvSpPr txBox="1"/>
            <p:nvPr/>
          </p:nvSpPr>
          <p:spPr>
            <a:xfrm>
              <a:off x="2170548" y="4890855"/>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4</a:t>
              </a:r>
              <a:endParaRPr/>
            </a:p>
          </p:txBody>
        </p:sp>
        <p:sp>
          <p:nvSpPr>
            <p:cNvPr id="563" name="Google Shape;563;p47"/>
            <p:cNvSpPr txBox="1"/>
            <p:nvPr/>
          </p:nvSpPr>
          <p:spPr>
            <a:xfrm>
              <a:off x="1516995" y="4767578"/>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5</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500"/>
                                        <p:tgtEl>
                                          <p:spTgt spid="539"/>
                                        </p:tgtEl>
                                      </p:cBhvr>
                                    </p:animEffect>
                                  </p:childTnLst>
                                </p:cTn>
                              </p:par>
                              <p:par>
                                <p:cTn id="8" presetID="10" presetClass="entr" presetSubtype="0" fill="hold" nodeType="withEffect">
                                  <p:stCondLst>
                                    <p:cond delay="0"/>
                                  </p:stCondLst>
                                  <p:childTnLst>
                                    <p:set>
                                      <p:cBhvr>
                                        <p:cTn id="9" dur="1" fill="hold">
                                          <p:stCondLst>
                                            <p:cond delay="0"/>
                                          </p:stCondLst>
                                        </p:cTn>
                                        <p:tgtEl>
                                          <p:spTgt spid="538"/>
                                        </p:tgtEl>
                                        <p:attrNameLst>
                                          <p:attrName>style.visibility</p:attrName>
                                        </p:attrNameLst>
                                      </p:cBhvr>
                                      <p:to>
                                        <p:strVal val="visible"/>
                                      </p:to>
                                    </p:set>
                                    <p:animEffect transition="in" filter="fade">
                                      <p:cBhvr>
                                        <p:cTn id="10" dur="500"/>
                                        <p:tgtEl>
                                          <p:spTgt spid="538"/>
                                        </p:tgtEl>
                                      </p:cBhvr>
                                    </p:animEffect>
                                  </p:childTnLst>
                                </p:cTn>
                              </p:par>
                              <p:par>
                                <p:cTn id="11" presetID="10" presetClass="entr" presetSubtype="0" fill="hold" nodeType="withEffect">
                                  <p:stCondLst>
                                    <p:cond delay="0"/>
                                  </p:stCondLst>
                                  <p:childTnLst>
                                    <p:set>
                                      <p:cBhvr>
                                        <p:cTn id="12" dur="1" fill="hold">
                                          <p:stCondLst>
                                            <p:cond delay="0"/>
                                          </p:stCondLst>
                                        </p:cTn>
                                        <p:tgtEl>
                                          <p:spTgt spid="540"/>
                                        </p:tgtEl>
                                        <p:attrNameLst>
                                          <p:attrName>style.visibility</p:attrName>
                                        </p:attrNameLst>
                                      </p:cBhvr>
                                      <p:to>
                                        <p:strVal val="visible"/>
                                      </p:to>
                                    </p:set>
                                    <p:animEffect transition="in" filter="fade">
                                      <p:cBhvr>
                                        <p:cTn id="13"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8"/>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Gestion de la table MAC (2/3)</a:t>
            </a:r>
            <a:endParaRPr dirty="0"/>
          </a:p>
        </p:txBody>
      </p:sp>
      <p:sp>
        <p:nvSpPr>
          <p:cNvPr id="569" name="Google Shape;569;p48"/>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28</a:t>
            </a:fld>
            <a:endParaRPr/>
          </a:p>
        </p:txBody>
      </p:sp>
      <p:sp>
        <p:nvSpPr>
          <p:cNvPr id="570" name="Google Shape;570;p48"/>
          <p:cNvSpPr/>
          <p:nvPr/>
        </p:nvSpPr>
        <p:spPr>
          <a:xfrm>
            <a:off x="481123" y="1707799"/>
            <a:ext cx="11273581" cy="409958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30000"/>
              </a:lnSpc>
              <a:spcBef>
                <a:spcPts val="0"/>
              </a:spcBef>
              <a:spcAft>
                <a:spcPts val="0"/>
              </a:spcAft>
              <a:buClr>
                <a:schemeClr val="dk1"/>
              </a:buClr>
              <a:buSzPts val="2100"/>
              <a:buFont typeface="Arial"/>
              <a:buChar char="•"/>
            </a:pPr>
            <a:r>
              <a:rPr lang="fr-FR" sz="2100">
                <a:solidFill>
                  <a:schemeClr val="dk1"/>
                </a:solidFill>
                <a:latin typeface="Times New Roman"/>
                <a:ea typeface="Times New Roman"/>
                <a:cs typeface="Times New Roman"/>
                <a:sym typeface="Times New Roman"/>
              </a:rPr>
              <a:t>La Table de Commutation (TC) est remplie manuellement ou dynamiquement par l’auto apprentissage</a:t>
            </a:r>
            <a:endParaRPr/>
          </a:p>
          <a:p>
            <a:pPr marL="342900" marR="0" lvl="0" indent="-342900" algn="just" rtl="0">
              <a:lnSpc>
                <a:spcPct val="130000"/>
              </a:lnSpc>
              <a:spcBef>
                <a:spcPts val="0"/>
              </a:spcBef>
              <a:spcAft>
                <a:spcPts val="0"/>
              </a:spcAft>
              <a:buClr>
                <a:schemeClr val="dk1"/>
              </a:buClr>
              <a:buSzPts val="2100"/>
              <a:buFont typeface="Arial"/>
              <a:buChar char="•"/>
            </a:pPr>
            <a:r>
              <a:rPr lang="fr-FR" sz="2100">
                <a:solidFill>
                  <a:schemeClr val="dk1"/>
                </a:solidFill>
                <a:latin typeface="Times New Roman"/>
                <a:ea typeface="Times New Roman"/>
                <a:cs typeface="Times New Roman"/>
                <a:sym typeface="Times New Roman"/>
              </a:rPr>
              <a:t>L’auto-apprentissage, est le processus de remplissage automatique de la TC, en utilisant les adresses MAC source dans l’entête des trames reçues par le commutateur.</a:t>
            </a:r>
            <a:endParaRPr/>
          </a:p>
          <a:p>
            <a:pPr marL="342900" marR="0" lvl="0" indent="-342900" algn="just" rtl="0">
              <a:lnSpc>
                <a:spcPct val="130000"/>
              </a:lnSpc>
              <a:spcBef>
                <a:spcPts val="0"/>
              </a:spcBef>
              <a:spcAft>
                <a:spcPts val="0"/>
              </a:spcAft>
              <a:buClr>
                <a:schemeClr val="dk1"/>
              </a:buClr>
              <a:buSzPts val="2100"/>
              <a:buFont typeface="Arial"/>
              <a:buChar char="•"/>
            </a:pPr>
            <a:r>
              <a:rPr lang="fr-FR" sz="2100">
                <a:solidFill>
                  <a:schemeClr val="dk1"/>
                </a:solidFill>
                <a:latin typeface="Times New Roman"/>
                <a:ea typeface="Times New Roman"/>
                <a:cs typeface="Times New Roman"/>
                <a:sym typeface="Times New Roman"/>
              </a:rPr>
              <a:t>Si un switch reçoit un trafic en provenance d’une machine A vers une machine B, il consulte sa TC : </a:t>
            </a:r>
            <a:endParaRPr/>
          </a:p>
          <a:p>
            <a:pPr marL="800100" marR="0" lvl="1" indent="-342900" algn="just" rtl="0">
              <a:lnSpc>
                <a:spcPct val="130000"/>
              </a:lnSpc>
              <a:spcBef>
                <a:spcPts val="0"/>
              </a:spcBef>
              <a:spcAft>
                <a:spcPts val="0"/>
              </a:spcAft>
              <a:buClr>
                <a:srgbClr val="C00000"/>
              </a:buClr>
              <a:buSzPts val="2100"/>
              <a:buFont typeface="Arial"/>
              <a:buChar char="•"/>
            </a:pPr>
            <a:r>
              <a:rPr lang="fr-FR" sz="2100" b="0" i="0" u="sng" strike="noStrike" cap="none">
                <a:solidFill>
                  <a:srgbClr val="C00000"/>
                </a:solidFill>
                <a:latin typeface="Times New Roman"/>
                <a:ea typeface="Times New Roman"/>
                <a:cs typeface="Times New Roman"/>
                <a:sym typeface="Times New Roman"/>
              </a:rPr>
              <a:t>Si B existe dans sa TC</a:t>
            </a:r>
            <a:r>
              <a:rPr lang="fr-FR" sz="2100" b="0" i="0" u="none" strike="noStrike" cap="none">
                <a:solidFill>
                  <a:srgbClr val="C00000"/>
                </a:solidFill>
                <a:latin typeface="Times New Roman"/>
                <a:ea typeface="Times New Roman"/>
                <a:cs typeface="Times New Roman"/>
                <a:sym typeface="Times New Roman"/>
              </a:rPr>
              <a:t> </a:t>
            </a:r>
            <a:r>
              <a:rPr lang="fr-FR" sz="2100" b="0" i="0" u="none" strike="noStrike" cap="none">
                <a:solidFill>
                  <a:schemeClr val="dk1"/>
                </a:solidFill>
                <a:latin typeface="Times New Roman"/>
                <a:ea typeface="Times New Roman"/>
                <a:cs typeface="Times New Roman"/>
                <a:sym typeface="Times New Roman"/>
              </a:rPr>
              <a:t>alors, le trafic est dirigé vers le port correspondant</a:t>
            </a:r>
            <a:endParaRPr/>
          </a:p>
          <a:p>
            <a:pPr marL="800100" marR="0" lvl="1" indent="-342900" algn="just" rtl="0">
              <a:lnSpc>
                <a:spcPct val="130000"/>
              </a:lnSpc>
              <a:spcBef>
                <a:spcPts val="0"/>
              </a:spcBef>
              <a:spcAft>
                <a:spcPts val="0"/>
              </a:spcAft>
              <a:buClr>
                <a:srgbClr val="C00000"/>
              </a:buClr>
              <a:buSzPts val="2100"/>
              <a:buFont typeface="Arial"/>
              <a:buChar char="•"/>
            </a:pPr>
            <a:r>
              <a:rPr lang="fr-FR" sz="2100" b="0" i="0" u="sng" strike="noStrike" cap="none">
                <a:solidFill>
                  <a:srgbClr val="C00000"/>
                </a:solidFill>
                <a:latin typeface="Times New Roman"/>
                <a:ea typeface="Times New Roman"/>
                <a:cs typeface="Times New Roman"/>
                <a:sym typeface="Times New Roman"/>
              </a:rPr>
              <a:t>Sinon</a:t>
            </a:r>
            <a:r>
              <a:rPr lang="fr-FR" sz="2100" b="0" i="0" u="none" strike="noStrike" cap="none">
                <a:solidFill>
                  <a:schemeClr val="dk1"/>
                </a:solidFill>
                <a:latin typeface="Times New Roman"/>
                <a:ea typeface="Times New Roman"/>
                <a:cs typeface="Times New Roman"/>
                <a:sym typeface="Times New Roman"/>
              </a:rPr>
              <a:t> </a:t>
            </a:r>
            <a:endParaRPr/>
          </a:p>
          <a:p>
            <a:pPr marL="1714500" marR="0" lvl="3" indent="-342900" algn="just" rtl="0">
              <a:spcBef>
                <a:spcPts val="0"/>
              </a:spcBef>
              <a:spcAft>
                <a:spcPts val="0"/>
              </a:spcAft>
              <a:buClr>
                <a:schemeClr val="dk1"/>
              </a:buClr>
              <a:buSzPts val="2100"/>
              <a:buFont typeface="Arial"/>
              <a:buAutoNum type="arabicPeriod"/>
            </a:pPr>
            <a:r>
              <a:rPr lang="fr-FR" sz="2100" b="0" i="0" u="none" strike="noStrike" cap="none">
                <a:solidFill>
                  <a:schemeClr val="dk1"/>
                </a:solidFill>
                <a:latin typeface="Times New Roman"/>
                <a:ea typeface="Times New Roman"/>
                <a:cs typeface="Times New Roman"/>
                <a:sym typeface="Times New Roman"/>
              </a:rPr>
              <a:t>Enregistrement du port correspondant à A</a:t>
            </a:r>
            <a:endParaRPr sz="2100" b="0" i="0" u="none" strike="noStrike" cap="none">
              <a:solidFill>
                <a:schemeClr val="dk1"/>
              </a:solidFill>
              <a:latin typeface="Times New Roman"/>
              <a:ea typeface="Times New Roman"/>
              <a:cs typeface="Times New Roman"/>
              <a:sym typeface="Times New Roman"/>
            </a:endParaRPr>
          </a:p>
          <a:p>
            <a:pPr marL="1714500" marR="0" lvl="3" indent="-342900" algn="just" rtl="0">
              <a:spcBef>
                <a:spcPts val="0"/>
              </a:spcBef>
              <a:spcAft>
                <a:spcPts val="0"/>
              </a:spcAft>
              <a:buClr>
                <a:schemeClr val="dk1"/>
              </a:buClr>
              <a:buSzPts val="2100"/>
              <a:buFont typeface="Arial"/>
              <a:buAutoNum type="arabicPeriod"/>
            </a:pPr>
            <a:r>
              <a:rPr lang="fr-FR" sz="2100" b="0" i="0" u="none" strike="noStrike" cap="none">
                <a:solidFill>
                  <a:schemeClr val="dk1"/>
                </a:solidFill>
                <a:latin typeface="Times New Roman"/>
                <a:ea typeface="Times New Roman"/>
                <a:cs typeface="Times New Roman"/>
                <a:sym typeface="Times New Roman"/>
              </a:rPr>
              <a:t>Diffusion de la trame vers tous les ports actifs sauf le port d’entrée (celui de A)</a:t>
            </a:r>
            <a:endParaRPr/>
          </a:p>
          <a:p>
            <a:pPr marL="342900" marR="0" lvl="0" indent="-209550" algn="just" rtl="0">
              <a:lnSpc>
                <a:spcPct val="130000"/>
              </a:lnSpc>
              <a:spcBef>
                <a:spcPts val="0"/>
              </a:spcBef>
              <a:spcAft>
                <a:spcPts val="0"/>
              </a:spcAft>
              <a:buClr>
                <a:schemeClr val="dk1"/>
              </a:buClr>
              <a:buSzPts val="2100"/>
              <a:buFont typeface="Arial"/>
              <a:buNone/>
            </a:pP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9"/>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Gestion de la table MAC (3/3)</a:t>
            </a:r>
            <a:endParaRPr dirty="0"/>
          </a:p>
        </p:txBody>
      </p:sp>
      <p:sp>
        <p:nvSpPr>
          <p:cNvPr id="576" name="Google Shape;576;p49"/>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29</a:t>
            </a:fld>
            <a:endParaRPr/>
          </a:p>
        </p:txBody>
      </p:sp>
      <p:sp>
        <p:nvSpPr>
          <p:cNvPr id="577" name="Google Shape;577;p49"/>
          <p:cNvSpPr/>
          <p:nvPr/>
        </p:nvSpPr>
        <p:spPr>
          <a:xfrm>
            <a:off x="653392" y="1520454"/>
            <a:ext cx="52528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b="1">
                <a:solidFill>
                  <a:srgbClr val="002060"/>
                </a:solidFill>
                <a:latin typeface="Garamond"/>
                <a:ea typeface="Garamond"/>
                <a:cs typeface="Garamond"/>
                <a:sym typeface="Garamond"/>
              </a:rPr>
              <a:t>Exemple : Auto-Apprentissage</a:t>
            </a:r>
            <a:endParaRPr/>
          </a:p>
        </p:txBody>
      </p:sp>
      <p:grpSp>
        <p:nvGrpSpPr>
          <p:cNvPr id="578" name="Google Shape;578;p49"/>
          <p:cNvGrpSpPr/>
          <p:nvPr/>
        </p:nvGrpSpPr>
        <p:grpSpPr>
          <a:xfrm>
            <a:off x="3862071" y="1148622"/>
            <a:ext cx="7892633" cy="3515719"/>
            <a:chOff x="804" y="1524"/>
            <a:chExt cx="4942" cy="2226"/>
          </a:xfrm>
        </p:grpSpPr>
        <p:cxnSp>
          <p:nvCxnSpPr>
            <p:cNvPr id="579" name="Google Shape;579;p49"/>
            <p:cNvCxnSpPr/>
            <p:nvPr/>
          </p:nvCxnSpPr>
          <p:spPr>
            <a:xfrm flipH="1">
              <a:off x="3716" y="2500"/>
              <a:ext cx="44" cy="796"/>
            </a:xfrm>
            <a:prstGeom prst="straightConnector1">
              <a:avLst/>
            </a:prstGeom>
            <a:noFill/>
            <a:ln w="50800" cap="flat" cmpd="sng">
              <a:solidFill>
                <a:schemeClr val="dk1"/>
              </a:solidFill>
              <a:prstDash val="solid"/>
              <a:round/>
              <a:headEnd type="none" w="med" len="med"/>
              <a:tailEnd type="none" w="med" len="med"/>
            </a:ln>
          </p:spPr>
        </p:cxnSp>
        <p:cxnSp>
          <p:nvCxnSpPr>
            <p:cNvPr id="580" name="Google Shape;580;p49"/>
            <p:cNvCxnSpPr/>
            <p:nvPr/>
          </p:nvCxnSpPr>
          <p:spPr>
            <a:xfrm flipH="1">
              <a:off x="2864" y="2500"/>
              <a:ext cx="44" cy="796"/>
            </a:xfrm>
            <a:prstGeom prst="straightConnector1">
              <a:avLst/>
            </a:prstGeom>
            <a:noFill/>
            <a:ln w="50800" cap="flat" cmpd="sng">
              <a:solidFill>
                <a:schemeClr val="dk1"/>
              </a:solidFill>
              <a:prstDash val="solid"/>
              <a:round/>
              <a:headEnd type="none" w="med" len="med"/>
              <a:tailEnd type="none" w="med" len="med"/>
            </a:ln>
          </p:spPr>
        </p:cxnSp>
        <p:cxnSp>
          <p:nvCxnSpPr>
            <p:cNvPr id="581" name="Google Shape;581;p49"/>
            <p:cNvCxnSpPr/>
            <p:nvPr/>
          </p:nvCxnSpPr>
          <p:spPr>
            <a:xfrm>
              <a:off x="1552" y="2472"/>
              <a:ext cx="1456" cy="0"/>
            </a:xfrm>
            <a:prstGeom prst="straightConnector1">
              <a:avLst/>
            </a:prstGeom>
            <a:noFill/>
            <a:ln w="12700" cap="flat" cmpd="sng">
              <a:solidFill>
                <a:schemeClr val="dk1"/>
              </a:solidFill>
              <a:prstDash val="solid"/>
              <a:round/>
              <a:headEnd type="none" w="med" len="med"/>
              <a:tailEnd type="none" w="med" len="med"/>
            </a:ln>
          </p:spPr>
        </p:cxnSp>
        <p:grpSp>
          <p:nvGrpSpPr>
            <p:cNvPr id="582" name="Google Shape;582;p49"/>
            <p:cNvGrpSpPr/>
            <p:nvPr/>
          </p:nvGrpSpPr>
          <p:grpSpPr>
            <a:xfrm>
              <a:off x="1684" y="1948"/>
              <a:ext cx="352" cy="508"/>
              <a:chOff x="1684" y="1948"/>
              <a:chExt cx="352" cy="508"/>
            </a:xfrm>
          </p:grpSpPr>
          <p:sp>
            <p:nvSpPr>
              <p:cNvPr id="583" name="Google Shape;583;p49"/>
              <p:cNvSpPr/>
              <p:nvPr/>
            </p:nvSpPr>
            <p:spPr>
              <a:xfrm>
                <a:off x="1684" y="1948"/>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84" name="Google Shape;584;p49"/>
              <p:cNvCxnSpPr/>
              <p:nvPr/>
            </p:nvCxnSpPr>
            <p:spPr>
              <a:xfrm>
                <a:off x="1860" y="2212"/>
                <a:ext cx="0" cy="244"/>
              </a:xfrm>
              <a:prstGeom prst="straightConnector1">
                <a:avLst/>
              </a:prstGeom>
              <a:noFill/>
              <a:ln w="12700" cap="flat" cmpd="sng">
                <a:solidFill>
                  <a:schemeClr val="dk1"/>
                </a:solidFill>
                <a:prstDash val="solid"/>
                <a:round/>
                <a:headEnd type="none" w="med" len="med"/>
                <a:tailEnd type="none" w="med" len="med"/>
              </a:ln>
            </p:spPr>
          </p:cxnSp>
        </p:grpSp>
        <p:grpSp>
          <p:nvGrpSpPr>
            <p:cNvPr id="585" name="Google Shape;585;p49"/>
            <p:cNvGrpSpPr/>
            <p:nvPr/>
          </p:nvGrpSpPr>
          <p:grpSpPr>
            <a:xfrm>
              <a:off x="2236" y="1936"/>
              <a:ext cx="352" cy="508"/>
              <a:chOff x="2236" y="1936"/>
              <a:chExt cx="352" cy="508"/>
            </a:xfrm>
          </p:grpSpPr>
          <p:sp>
            <p:nvSpPr>
              <p:cNvPr id="586" name="Google Shape;586;p49"/>
              <p:cNvSpPr/>
              <p:nvPr/>
            </p:nvSpPr>
            <p:spPr>
              <a:xfrm>
                <a:off x="2236" y="1936"/>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87" name="Google Shape;587;p49"/>
              <p:cNvCxnSpPr/>
              <p:nvPr/>
            </p:nvCxnSpPr>
            <p:spPr>
              <a:xfrm>
                <a:off x="2412" y="2200"/>
                <a:ext cx="0" cy="244"/>
              </a:xfrm>
              <a:prstGeom prst="straightConnector1">
                <a:avLst/>
              </a:prstGeom>
              <a:noFill/>
              <a:ln w="12700" cap="flat" cmpd="sng">
                <a:solidFill>
                  <a:schemeClr val="dk1"/>
                </a:solidFill>
                <a:prstDash val="solid"/>
                <a:round/>
                <a:headEnd type="none" w="med" len="med"/>
                <a:tailEnd type="none" w="med" len="med"/>
              </a:ln>
            </p:spPr>
          </p:cxnSp>
        </p:grpSp>
        <p:cxnSp>
          <p:nvCxnSpPr>
            <p:cNvPr id="588" name="Google Shape;588;p49"/>
            <p:cNvCxnSpPr/>
            <p:nvPr/>
          </p:nvCxnSpPr>
          <p:spPr>
            <a:xfrm>
              <a:off x="3664" y="3300"/>
              <a:ext cx="1456" cy="0"/>
            </a:xfrm>
            <a:prstGeom prst="straightConnector1">
              <a:avLst/>
            </a:prstGeom>
            <a:noFill/>
            <a:ln w="12700" cap="flat" cmpd="sng">
              <a:solidFill>
                <a:schemeClr val="dk1"/>
              </a:solidFill>
              <a:prstDash val="solid"/>
              <a:round/>
              <a:headEnd type="none" w="med" len="med"/>
              <a:tailEnd type="none" w="med" len="med"/>
            </a:ln>
          </p:spPr>
        </p:cxnSp>
        <p:grpSp>
          <p:nvGrpSpPr>
            <p:cNvPr id="589" name="Google Shape;589;p49"/>
            <p:cNvGrpSpPr/>
            <p:nvPr/>
          </p:nvGrpSpPr>
          <p:grpSpPr>
            <a:xfrm>
              <a:off x="4036" y="2776"/>
              <a:ext cx="352" cy="508"/>
              <a:chOff x="4036" y="2776"/>
              <a:chExt cx="352" cy="508"/>
            </a:xfrm>
          </p:grpSpPr>
          <p:sp>
            <p:nvSpPr>
              <p:cNvPr id="590" name="Google Shape;590;p49"/>
              <p:cNvSpPr/>
              <p:nvPr/>
            </p:nvSpPr>
            <p:spPr>
              <a:xfrm>
                <a:off x="4036" y="2776"/>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91" name="Google Shape;591;p49"/>
              <p:cNvCxnSpPr/>
              <p:nvPr/>
            </p:nvCxnSpPr>
            <p:spPr>
              <a:xfrm>
                <a:off x="4212" y="3040"/>
                <a:ext cx="0" cy="244"/>
              </a:xfrm>
              <a:prstGeom prst="straightConnector1">
                <a:avLst/>
              </a:prstGeom>
              <a:noFill/>
              <a:ln w="12700" cap="flat" cmpd="sng">
                <a:solidFill>
                  <a:schemeClr val="dk1"/>
                </a:solidFill>
                <a:prstDash val="solid"/>
                <a:round/>
                <a:headEnd type="none" w="med" len="med"/>
                <a:tailEnd type="none" w="med" len="med"/>
              </a:ln>
            </p:spPr>
          </p:cxnSp>
        </p:grpSp>
        <p:grpSp>
          <p:nvGrpSpPr>
            <p:cNvPr id="592" name="Google Shape;592;p49"/>
            <p:cNvGrpSpPr/>
            <p:nvPr/>
          </p:nvGrpSpPr>
          <p:grpSpPr>
            <a:xfrm>
              <a:off x="4588" y="2776"/>
              <a:ext cx="352" cy="508"/>
              <a:chOff x="4588" y="2776"/>
              <a:chExt cx="352" cy="508"/>
            </a:xfrm>
          </p:grpSpPr>
          <p:sp>
            <p:nvSpPr>
              <p:cNvPr id="593" name="Google Shape;593;p49"/>
              <p:cNvSpPr/>
              <p:nvPr/>
            </p:nvSpPr>
            <p:spPr>
              <a:xfrm>
                <a:off x="4588" y="2776"/>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94" name="Google Shape;594;p49"/>
              <p:cNvCxnSpPr/>
              <p:nvPr/>
            </p:nvCxnSpPr>
            <p:spPr>
              <a:xfrm>
                <a:off x="4764" y="3040"/>
                <a:ext cx="0" cy="244"/>
              </a:xfrm>
              <a:prstGeom prst="straightConnector1">
                <a:avLst/>
              </a:prstGeom>
              <a:noFill/>
              <a:ln w="12700" cap="flat" cmpd="sng">
                <a:solidFill>
                  <a:schemeClr val="dk1"/>
                </a:solidFill>
                <a:prstDash val="solid"/>
                <a:round/>
                <a:headEnd type="none" w="med" len="med"/>
                <a:tailEnd type="none" w="med" len="med"/>
              </a:ln>
            </p:spPr>
          </p:cxnSp>
        </p:grpSp>
        <p:cxnSp>
          <p:nvCxnSpPr>
            <p:cNvPr id="595" name="Google Shape;595;p49"/>
            <p:cNvCxnSpPr/>
            <p:nvPr/>
          </p:nvCxnSpPr>
          <p:spPr>
            <a:xfrm>
              <a:off x="1504" y="3300"/>
              <a:ext cx="1456" cy="0"/>
            </a:xfrm>
            <a:prstGeom prst="straightConnector1">
              <a:avLst/>
            </a:prstGeom>
            <a:noFill/>
            <a:ln w="12700" cap="flat" cmpd="sng">
              <a:solidFill>
                <a:schemeClr val="dk1"/>
              </a:solidFill>
              <a:prstDash val="solid"/>
              <a:round/>
              <a:headEnd type="none" w="med" len="med"/>
              <a:tailEnd type="none" w="med" len="med"/>
            </a:ln>
          </p:spPr>
        </p:cxnSp>
        <p:grpSp>
          <p:nvGrpSpPr>
            <p:cNvPr id="596" name="Google Shape;596;p49"/>
            <p:cNvGrpSpPr/>
            <p:nvPr/>
          </p:nvGrpSpPr>
          <p:grpSpPr>
            <a:xfrm>
              <a:off x="1636" y="2776"/>
              <a:ext cx="352" cy="508"/>
              <a:chOff x="1636" y="2776"/>
              <a:chExt cx="352" cy="508"/>
            </a:xfrm>
          </p:grpSpPr>
          <p:sp>
            <p:nvSpPr>
              <p:cNvPr id="597" name="Google Shape;597;p49"/>
              <p:cNvSpPr/>
              <p:nvPr/>
            </p:nvSpPr>
            <p:spPr>
              <a:xfrm>
                <a:off x="1636" y="2776"/>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98" name="Google Shape;598;p49"/>
              <p:cNvCxnSpPr/>
              <p:nvPr/>
            </p:nvCxnSpPr>
            <p:spPr>
              <a:xfrm>
                <a:off x="1812" y="3040"/>
                <a:ext cx="0" cy="244"/>
              </a:xfrm>
              <a:prstGeom prst="straightConnector1">
                <a:avLst/>
              </a:prstGeom>
              <a:noFill/>
              <a:ln w="12700" cap="flat" cmpd="sng">
                <a:solidFill>
                  <a:schemeClr val="dk1"/>
                </a:solidFill>
                <a:prstDash val="solid"/>
                <a:round/>
                <a:headEnd type="none" w="med" len="med"/>
                <a:tailEnd type="none" w="med" len="med"/>
              </a:ln>
            </p:spPr>
          </p:cxnSp>
        </p:grpSp>
        <p:grpSp>
          <p:nvGrpSpPr>
            <p:cNvPr id="599" name="Google Shape;599;p49"/>
            <p:cNvGrpSpPr/>
            <p:nvPr/>
          </p:nvGrpSpPr>
          <p:grpSpPr>
            <a:xfrm>
              <a:off x="2224" y="2764"/>
              <a:ext cx="352" cy="508"/>
              <a:chOff x="2224" y="2764"/>
              <a:chExt cx="352" cy="508"/>
            </a:xfrm>
          </p:grpSpPr>
          <p:sp>
            <p:nvSpPr>
              <p:cNvPr id="600" name="Google Shape;600;p49"/>
              <p:cNvSpPr/>
              <p:nvPr/>
            </p:nvSpPr>
            <p:spPr>
              <a:xfrm>
                <a:off x="2224" y="2764"/>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01" name="Google Shape;601;p49"/>
              <p:cNvCxnSpPr/>
              <p:nvPr/>
            </p:nvCxnSpPr>
            <p:spPr>
              <a:xfrm>
                <a:off x="2400" y="3028"/>
                <a:ext cx="0" cy="244"/>
              </a:xfrm>
              <a:prstGeom prst="straightConnector1">
                <a:avLst/>
              </a:prstGeom>
              <a:noFill/>
              <a:ln w="12700" cap="flat" cmpd="sng">
                <a:solidFill>
                  <a:schemeClr val="dk1"/>
                </a:solidFill>
                <a:prstDash val="solid"/>
                <a:round/>
                <a:headEnd type="none" w="med" len="med"/>
                <a:tailEnd type="none" w="med" len="med"/>
              </a:ln>
            </p:spPr>
          </p:cxnSp>
        </p:grpSp>
        <p:cxnSp>
          <p:nvCxnSpPr>
            <p:cNvPr id="602" name="Google Shape;602;p49"/>
            <p:cNvCxnSpPr/>
            <p:nvPr/>
          </p:nvCxnSpPr>
          <p:spPr>
            <a:xfrm>
              <a:off x="3664" y="2472"/>
              <a:ext cx="1456" cy="0"/>
            </a:xfrm>
            <a:prstGeom prst="straightConnector1">
              <a:avLst/>
            </a:prstGeom>
            <a:noFill/>
            <a:ln w="12700" cap="flat" cmpd="sng">
              <a:solidFill>
                <a:schemeClr val="dk1"/>
              </a:solidFill>
              <a:prstDash val="solid"/>
              <a:round/>
              <a:headEnd type="none" w="med" len="med"/>
              <a:tailEnd type="none" w="med" len="med"/>
            </a:ln>
          </p:spPr>
        </p:cxnSp>
        <p:grpSp>
          <p:nvGrpSpPr>
            <p:cNvPr id="603" name="Google Shape;603;p49"/>
            <p:cNvGrpSpPr/>
            <p:nvPr/>
          </p:nvGrpSpPr>
          <p:grpSpPr>
            <a:xfrm>
              <a:off x="4048" y="1960"/>
              <a:ext cx="352" cy="508"/>
              <a:chOff x="4048" y="1960"/>
              <a:chExt cx="352" cy="508"/>
            </a:xfrm>
          </p:grpSpPr>
          <p:sp>
            <p:nvSpPr>
              <p:cNvPr id="604" name="Google Shape;604;p49"/>
              <p:cNvSpPr/>
              <p:nvPr/>
            </p:nvSpPr>
            <p:spPr>
              <a:xfrm>
                <a:off x="4048" y="1960"/>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05" name="Google Shape;605;p49"/>
              <p:cNvCxnSpPr/>
              <p:nvPr/>
            </p:nvCxnSpPr>
            <p:spPr>
              <a:xfrm>
                <a:off x="4224" y="2224"/>
                <a:ext cx="0" cy="244"/>
              </a:xfrm>
              <a:prstGeom prst="straightConnector1">
                <a:avLst/>
              </a:prstGeom>
              <a:noFill/>
              <a:ln w="12700" cap="flat" cmpd="sng">
                <a:solidFill>
                  <a:schemeClr val="dk1"/>
                </a:solidFill>
                <a:prstDash val="solid"/>
                <a:round/>
                <a:headEnd type="none" w="med" len="med"/>
                <a:tailEnd type="none" w="med" len="med"/>
              </a:ln>
            </p:spPr>
          </p:cxnSp>
        </p:grpSp>
        <p:grpSp>
          <p:nvGrpSpPr>
            <p:cNvPr id="606" name="Google Shape;606;p49"/>
            <p:cNvGrpSpPr/>
            <p:nvPr/>
          </p:nvGrpSpPr>
          <p:grpSpPr>
            <a:xfrm>
              <a:off x="4588" y="1948"/>
              <a:ext cx="352" cy="508"/>
              <a:chOff x="4588" y="1948"/>
              <a:chExt cx="352" cy="508"/>
            </a:xfrm>
          </p:grpSpPr>
          <p:sp>
            <p:nvSpPr>
              <p:cNvPr id="607" name="Google Shape;607;p49"/>
              <p:cNvSpPr/>
              <p:nvPr/>
            </p:nvSpPr>
            <p:spPr>
              <a:xfrm>
                <a:off x="4588" y="1948"/>
                <a:ext cx="352" cy="244"/>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08" name="Google Shape;608;p49"/>
              <p:cNvCxnSpPr/>
              <p:nvPr/>
            </p:nvCxnSpPr>
            <p:spPr>
              <a:xfrm>
                <a:off x="4764" y="2212"/>
                <a:ext cx="0" cy="244"/>
              </a:xfrm>
              <a:prstGeom prst="straightConnector1">
                <a:avLst/>
              </a:prstGeom>
              <a:noFill/>
              <a:ln w="12700" cap="flat" cmpd="sng">
                <a:solidFill>
                  <a:schemeClr val="dk1"/>
                </a:solidFill>
                <a:prstDash val="solid"/>
                <a:round/>
                <a:headEnd type="none" w="med" len="med"/>
                <a:tailEnd type="none" w="med" len="med"/>
              </a:ln>
            </p:spPr>
          </p:cxnSp>
        </p:grpSp>
        <p:sp>
          <p:nvSpPr>
            <p:cNvPr id="609" name="Google Shape;609;p49"/>
            <p:cNvSpPr/>
            <p:nvPr/>
          </p:nvSpPr>
          <p:spPr>
            <a:xfrm>
              <a:off x="2776" y="2872"/>
              <a:ext cx="1084" cy="88"/>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49"/>
            <p:cNvSpPr/>
            <p:nvPr/>
          </p:nvSpPr>
          <p:spPr>
            <a:xfrm>
              <a:off x="1727" y="1919"/>
              <a:ext cx="244"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A</a:t>
              </a:r>
              <a:endParaRPr/>
            </a:p>
          </p:txBody>
        </p:sp>
        <p:sp>
          <p:nvSpPr>
            <p:cNvPr id="611" name="Google Shape;611;p49"/>
            <p:cNvSpPr/>
            <p:nvPr/>
          </p:nvSpPr>
          <p:spPr>
            <a:xfrm>
              <a:off x="2327" y="1907"/>
              <a:ext cx="244"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B</a:t>
              </a:r>
              <a:endParaRPr/>
            </a:p>
          </p:txBody>
        </p:sp>
        <p:sp>
          <p:nvSpPr>
            <p:cNvPr id="612" name="Google Shape;612;p49"/>
            <p:cNvSpPr/>
            <p:nvPr/>
          </p:nvSpPr>
          <p:spPr>
            <a:xfrm>
              <a:off x="1727" y="2759"/>
              <a:ext cx="255"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C</a:t>
              </a:r>
              <a:endParaRPr/>
            </a:p>
          </p:txBody>
        </p:sp>
        <p:sp>
          <p:nvSpPr>
            <p:cNvPr id="613" name="Google Shape;613;p49"/>
            <p:cNvSpPr/>
            <p:nvPr/>
          </p:nvSpPr>
          <p:spPr>
            <a:xfrm>
              <a:off x="2327" y="2747"/>
              <a:ext cx="255"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D</a:t>
              </a:r>
              <a:endParaRPr/>
            </a:p>
          </p:txBody>
        </p:sp>
        <p:sp>
          <p:nvSpPr>
            <p:cNvPr id="614" name="Google Shape;614;p49"/>
            <p:cNvSpPr/>
            <p:nvPr/>
          </p:nvSpPr>
          <p:spPr>
            <a:xfrm>
              <a:off x="4115" y="1955"/>
              <a:ext cx="244"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E</a:t>
              </a:r>
              <a:endParaRPr/>
            </a:p>
          </p:txBody>
        </p:sp>
        <p:sp>
          <p:nvSpPr>
            <p:cNvPr id="615" name="Google Shape;615;p49"/>
            <p:cNvSpPr/>
            <p:nvPr/>
          </p:nvSpPr>
          <p:spPr>
            <a:xfrm>
              <a:off x="4612" y="1931"/>
              <a:ext cx="233"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F</a:t>
              </a:r>
              <a:endParaRPr/>
            </a:p>
          </p:txBody>
        </p:sp>
        <p:sp>
          <p:nvSpPr>
            <p:cNvPr id="616" name="Google Shape;616;p49"/>
            <p:cNvSpPr/>
            <p:nvPr/>
          </p:nvSpPr>
          <p:spPr>
            <a:xfrm>
              <a:off x="4067" y="2759"/>
              <a:ext cx="266"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G</a:t>
              </a:r>
              <a:endParaRPr/>
            </a:p>
          </p:txBody>
        </p:sp>
        <p:sp>
          <p:nvSpPr>
            <p:cNvPr id="617" name="Google Shape;617;p49"/>
            <p:cNvSpPr/>
            <p:nvPr/>
          </p:nvSpPr>
          <p:spPr>
            <a:xfrm>
              <a:off x="4583" y="2759"/>
              <a:ext cx="255"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H</a:t>
              </a:r>
              <a:endParaRPr/>
            </a:p>
          </p:txBody>
        </p:sp>
        <p:cxnSp>
          <p:nvCxnSpPr>
            <p:cNvPr id="618" name="Google Shape;618;p49"/>
            <p:cNvCxnSpPr/>
            <p:nvPr/>
          </p:nvCxnSpPr>
          <p:spPr>
            <a:xfrm>
              <a:off x="804" y="1524"/>
              <a:ext cx="744" cy="0"/>
            </a:xfrm>
            <a:prstGeom prst="straightConnector1">
              <a:avLst/>
            </a:prstGeom>
            <a:noFill/>
            <a:ln>
              <a:noFill/>
            </a:ln>
          </p:spPr>
        </p:cxnSp>
        <p:cxnSp>
          <p:nvCxnSpPr>
            <p:cNvPr id="619" name="Google Shape;619;p49"/>
            <p:cNvCxnSpPr/>
            <p:nvPr/>
          </p:nvCxnSpPr>
          <p:spPr>
            <a:xfrm>
              <a:off x="4992" y="1548"/>
              <a:ext cx="744" cy="0"/>
            </a:xfrm>
            <a:prstGeom prst="straightConnector1">
              <a:avLst/>
            </a:prstGeom>
            <a:noFill/>
            <a:ln>
              <a:noFill/>
            </a:ln>
          </p:spPr>
        </p:cxnSp>
        <p:cxnSp>
          <p:nvCxnSpPr>
            <p:cNvPr id="620" name="Google Shape;620;p49"/>
            <p:cNvCxnSpPr/>
            <p:nvPr/>
          </p:nvCxnSpPr>
          <p:spPr>
            <a:xfrm>
              <a:off x="5002" y="3750"/>
              <a:ext cx="744" cy="0"/>
            </a:xfrm>
            <a:prstGeom prst="straightConnector1">
              <a:avLst/>
            </a:prstGeom>
            <a:noFill/>
            <a:ln>
              <a:noFill/>
            </a:ln>
          </p:spPr>
        </p:cxnSp>
        <p:sp>
          <p:nvSpPr>
            <p:cNvPr id="621" name="Google Shape;621;p49"/>
            <p:cNvSpPr/>
            <p:nvPr/>
          </p:nvSpPr>
          <p:spPr>
            <a:xfrm>
              <a:off x="2879" y="2591"/>
              <a:ext cx="223"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1</a:t>
              </a:r>
              <a:endParaRPr/>
            </a:p>
          </p:txBody>
        </p:sp>
        <p:sp>
          <p:nvSpPr>
            <p:cNvPr id="622" name="Google Shape;622;p49"/>
            <p:cNvSpPr/>
            <p:nvPr/>
          </p:nvSpPr>
          <p:spPr>
            <a:xfrm>
              <a:off x="2891" y="2963"/>
              <a:ext cx="223"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2</a:t>
              </a:r>
              <a:endParaRPr/>
            </a:p>
          </p:txBody>
        </p:sp>
        <p:sp>
          <p:nvSpPr>
            <p:cNvPr id="623" name="Google Shape;623;p49"/>
            <p:cNvSpPr/>
            <p:nvPr/>
          </p:nvSpPr>
          <p:spPr>
            <a:xfrm>
              <a:off x="3527" y="2567"/>
              <a:ext cx="223"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3</a:t>
              </a:r>
              <a:endParaRPr/>
            </a:p>
          </p:txBody>
        </p:sp>
        <p:sp>
          <p:nvSpPr>
            <p:cNvPr id="624" name="Google Shape;624;p49"/>
            <p:cNvSpPr/>
            <p:nvPr/>
          </p:nvSpPr>
          <p:spPr>
            <a:xfrm>
              <a:off x="3527" y="2951"/>
              <a:ext cx="223" cy="289"/>
            </a:xfrm>
            <a:prstGeom prst="rect">
              <a:avLst/>
            </a:prstGeom>
            <a:noFill/>
            <a:ln>
              <a:noFill/>
            </a:ln>
          </p:spPr>
          <p:txBody>
            <a:bodyPr spcFirstLastPara="1" wrap="square" lIns="90475" tIns="44450" rIns="90475" bIns="44450" anchor="t" anchorCtr="0">
              <a:noAutofit/>
            </a:bodyPr>
            <a:lstStyle/>
            <a:p>
              <a:pPr marL="0" marR="0" lvl="0" indent="0" algn="l" rtl="0">
                <a:spcBef>
                  <a:spcPts val="0"/>
                </a:spcBef>
                <a:spcAft>
                  <a:spcPts val="0"/>
                </a:spcAft>
                <a:buNone/>
              </a:pPr>
              <a:r>
                <a:rPr lang="fr-FR" sz="2400" i="1">
                  <a:solidFill>
                    <a:schemeClr val="dk1"/>
                  </a:solidFill>
                  <a:latin typeface="Arial"/>
                  <a:ea typeface="Arial"/>
                  <a:cs typeface="Arial"/>
                  <a:sym typeface="Arial"/>
                </a:rPr>
                <a:t>4</a:t>
              </a:r>
              <a:endParaRPr/>
            </a:p>
          </p:txBody>
        </p:sp>
      </p:grpSp>
      <p:sp>
        <p:nvSpPr>
          <p:cNvPr id="625" name="Google Shape;625;p49"/>
          <p:cNvSpPr txBox="1"/>
          <p:nvPr/>
        </p:nvSpPr>
        <p:spPr>
          <a:xfrm>
            <a:off x="4312942" y="4388529"/>
            <a:ext cx="787905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T0 : A communique avec B ==&gt; A inscrite dans TC avec n° port 1 et la trame est envoyée sur  les ports 2,3,4</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626" name="Google Shape;626;p49"/>
          <p:cNvGrpSpPr/>
          <p:nvPr/>
        </p:nvGrpSpPr>
        <p:grpSpPr>
          <a:xfrm>
            <a:off x="1196661" y="2378243"/>
            <a:ext cx="2427067" cy="3995359"/>
            <a:chOff x="896" y="2584"/>
            <a:chExt cx="2427067" cy="3995359"/>
          </a:xfrm>
        </p:grpSpPr>
        <p:sp>
          <p:nvSpPr>
            <p:cNvPr id="627" name="Google Shape;627;p49"/>
            <p:cNvSpPr/>
            <p:nvPr/>
          </p:nvSpPr>
          <p:spPr>
            <a:xfrm>
              <a:off x="896" y="2584"/>
              <a:ext cx="2427066" cy="647546"/>
            </a:xfrm>
            <a:prstGeom prst="roundRect">
              <a:avLst>
                <a:gd name="adj" fmla="val 10000"/>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txBox="1"/>
            <p:nvPr/>
          </p:nvSpPr>
          <p:spPr>
            <a:xfrm>
              <a:off x="896" y="2584"/>
              <a:ext cx="2427066"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Table de commutation</a:t>
              </a:r>
              <a:endParaRPr/>
            </a:p>
          </p:txBody>
        </p:sp>
        <p:sp>
          <p:nvSpPr>
            <p:cNvPr id="629" name="Google Shape;629;p49"/>
            <p:cNvSpPr/>
            <p:nvPr/>
          </p:nvSpPr>
          <p:spPr>
            <a:xfrm>
              <a:off x="896" y="672146"/>
              <a:ext cx="1164619" cy="647546"/>
            </a:xfrm>
            <a:prstGeom prst="roundRect">
              <a:avLst>
                <a:gd name="adj" fmla="val 10000"/>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9"/>
            <p:cNvSpPr txBox="1"/>
            <p:nvPr/>
          </p:nvSpPr>
          <p:spPr>
            <a:xfrm>
              <a:off x="896" y="672146"/>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@MAC</a:t>
              </a:r>
              <a:endParaRPr/>
            </a:p>
          </p:txBody>
        </p:sp>
        <p:sp>
          <p:nvSpPr>
            <p:cNvPr id="631" name="Google Shape;631;p49"/>
            <p:cNvSpPr/>
            <p:nvPr/>
          </p:nvSpPr>
          <p:spPr>
            <a:xfrm>
              <a:off x="896" y="1341709"/>
              <a:ext cx="1164619" cy="647546"/>
            </a:xfrm>
            <a:prstGeom prst="roundRect">
              <a:avLst>
                <a:gd name="adj" fmla="val 10000"/>
              </a:avLst>
            </a:prstGeom>
            <a:gradFill>
              <a:gsLst>
                <a:gs pos="0">
                  <a:srgbClr val="98B7FF"/>
                </a:gs>
                <a:gs pos="35000">
                  <a:srgbClr val="B9CBFF"/>
                </a:gs>
                <a:gs pos="100000">
                  <a:srgbClr val="E2E9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9"/>
            <p:cNvSpPr txBox="1"/>
            <p:nvPr/>
          </p:nvSpPr>
          <p:spPr>
            <a:xfrm>
              <a:off x="896" y="1341709"/>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A</a:t>
              </a:r>
              <a:endParaRPr/>
            </a:p>
          </p:txBody>
        </p:sp>
        <p:sp>
          <p:nvSpPr>
            <p:cNvPr id="633" name="Google Shape;633;p49"/>
            <p:cNvSpPr/>
            <p:nvPr/>
          </p:nvSpPr>
          <p:spPr>
            <a:xfrm>
              <a:off x="896" y="2011272"/>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txBox="1"/>
            <p:nvPr/>
          </p:nvSpPr>
          <p:spPr>
            <a:xfrm>
              <a:off x="896" y="2011272"/>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B</a:t>
              </a:r>
              <a:endParaRPr/>
            </a:p>
          </p:txBody>
        </p:sp>
        <p:sp>
          <p:nvSpPr>
            <p:cNvPr id="635" name="Google Shape;635;p49"/>
            <p:cNvSpPr/>
            <p:nvPr/>
          </p:nvSpPr>
          <p:spPr>
            <a:xfrm>
              <a:off x="896" y="2680834"/>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9"/>
            <p:cNvSpPr txBox="1"/>
            <p:nvPr/>
          </p:nvSpPr>
          <p:spPr>
            <a:xfrm>
              <a:off x="896" y="2680834"/>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C</a:t>
              </a:r>
              <a:endParaRPr/>
            </a:p>
          </p:txBody>
        </p:sp>
        <p:sp>
          <p:nvSpPr>
            <p:cNvPr id="637" name="Google Shape;637;p49"/>
            <p:cNvSpPr/>
            <p:nvPr/>
          </p:nvSpPr>
          <p:spPr>
            <a:xfrm>
              <a:off x="896" y="3350397"/>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txBox="1"/>
            <p:nvPr/>
          </p:nvSpPr>
          <p:spPr>
            <a:xfrm>
              <a:off x="896" y="3350397"/>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H</a:t>
              </a:r>
              <a:endParaRPr/>
            </a:p>
          </p:txBody>
        </p:sp>
        <p:sp>
          <p:nvSpPr>
            <p:cNvPr id="639" name="Google Shape;639;p49"/>
            <p:cNvSpPr/>
            <p:nvPr/>
          </p:nvSpPr>
          <p:spPr>
            <a:xfrm>
              <a:off x="1263344" y="672146"/>
              <a:ext cx="1164619" cy="647546"/>
            </a:xfrm>
            <a:prstGeom prst="roundRect">
              <a:avLst>
                <a:gd name="adj" fmla="val 10000"/>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txBox="1"/>
            <p:nvPr/>
          </p:nvSpPr>
          <p:spPr>
            <a:xfrm>
              <a:off x="1263344" y="672146"/>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N° port</a:t>
              </a:r>
              <a:endParaRPr/>
            </a:p>
          </p:txBody>
        </p:sp>
        <p:sp>
          <p:nvSpPr>
            <p:cNvPr id="641" name="Google Shape;641;p49"/>
            <p:cNvSpPr/>
            <p:nvPr/>
          </p:nvSpPr>
          <p:spPr>
            <a:xfrm>
              <a:off x="1263344" y="1341709"/>
              <a:ext cx="1164619" cy="647546"/>
            </a:xfrm>
            <a:prstGeom prst="roundRect">
              <a:avLst>
                <a:gd name="adj" fmla="val 10000"/>
              </a:avLst>
            </a:prstGeom>
            <a:gradFill>
              <a:gsLst>
                <a:gs pos="0">
                  <a:srgbClr val="98B7FF"/>
                </a:gs>
                <a:gs pos="35000">
                  <a:srgbClr val="B9CBFF"/>
                </a:gs>
                <a:gs pos="100000">
                  <a:srgbClr val="E2E9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9"/>
            <p:cNvSpPr txBox="1"/>
            <p:nvPr/>
          </p:nvSpPr>
          <p:spPr>
            <a:xfrm>
              <a:off x="1263344" y="1341709"/>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1</a:t>
              </a:r>
              <a:endParaRPr/>
            </a:p>
          </p:txBody>
        </p:sp>
        <p:sp>
          <p:nvSpPr>
            <p:cNvPr id="643" name="Google Shape;643;p49"/>
            <p:cNvSpPr/>
            <p:nvPr/>
          </p:nvSpPr>
          <p:spPr>
            <a:xfrm>
              <a:off x="1263344" y="2011272"/>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9"/>
            <p:cNvSpPr txBox="1"/>
            <p:nvPr/>
          </p:nvSpPr>
          <p:spPr>
            <a:xfrm>
              <a:off x="1263344" y="2011272"/>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1</a:t>
              </a:r>
              <a:endParaRPr/>
            </a:p>
          </p:txBody>
        </p:sp>
        <p:sp>
          <p:nvSpPr>
            <p:cNvPr id="645" name="Google Shape;645;p49"/>
            <p:cNvSpPr/>
            <p:nvPr/>
          </p:nvSpPr>
          <p:spPr>
            <a:xfrm>
              <a:off x="1263344" y="2680834"/>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txBox="1"/>
            <p:nvPr/>
          </p:nvSpPr>
          <p:spPr>
            <a:xfrm>
              <a:off x="1263344" y="2680834"/>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2</a:t>
              </a:r>
              <a:endParaRPr/>
            </a:p>
          </p:txBody>
        </p:sp>
        <p:sp>
          <p:nvSpPr>
            <p:cNvPr id="647" name="Google Shape;647;p49"/>
            <p:cNvSpPr/>
            <p:nvPr/>
          </p:nvSpPr>
          <p:spPr>
            <a:xfrm>
              <a:off x="1263344" y="3350397"/>
              <a:ext cx="1164619" cy="647546"/>
            </a:xfrm>
            <a:prstGeom prst="roundRect">
              <a:avLst>
                <a:gd name="adj" fmla="val 10000"/>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9"/>
            <p:cNvSpPr txBox="1"/>
            <p:nvPr/>
          </p:nvSpPr>
          <p:spPr>
            <a:xfrm>
              <a:off x="1263344" y="3350397"/>
              <a:ext cx="1164619" cy="64754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None/>
              </a:pPr>
              <a:r>
                <a:rPr lang="fr-FR" sz="2000">
                  <a:solidFill>
                    <a:schemeClr val="dk1"/>
                  </a:solidFill>
                  <a:latin typeface="Garamond"/>
                  <a:ea typeface="Garamond"/>
                  <a:cs typeface="Garamond"/>
                  <a:sym typeface="Garamond"/>
                </a:rPr>
                <a:t>4</a:t>
              </a:r>
              <a:endParaRPr/>
            </a:p>
          </p:txBody>
        </p:sp>
      </p:grpSp>
      <p:sp>
        <p:nvSpPr>
          <p:cNvPr id="649" name="Google Shape;649;p49"/>
          <p:cNvSpPr txBox="1"/>
          <p:nvPr/>
        </p:nvSpPr>
        <p:spPr>
          <a:xfrm>
            <a:off x="4312942" y="5009178"/>
            <a:ext cx="75723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T1 : B communique avec A ===&gt; B inscrite dans TC avec n° port 1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650" name="Google Shape;650;p49"/>
          <p:cNvSpPr txBox="1"/>
          <p:nvPr/>
        </p:nvSpPr>
        <p:spPr>
          <a:xfrm>
            <a:off x="4327405" y="5429360"/>
            <a:ext cx="78645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T2 : C communique avec F ===&gt; C inscrite dans TC avec n° port 2 et la trame est envoyée sur les ports 1,3,4</a:t>
            </a:r>
            <a:endParaRPr/>
          </a:p>
        </p:txBody>
      </p:sp>
      <p:sp>
        <p:nvSpPr>
          <p:cNvPr id="651" name="Google Shape;651;p49"/>
          <p:cNvSpPr txBox="1"/>
          <p:nvPr/>
        </p:nvSpPr>
        <p:spPr>
          <a:xfrm>
            <a:off x="4327404" y="6032182"/>
            <a:ext cx="79482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T3 : H communique avec C ===&gt; H inscrite dans TC avec n° port  4 et trame transmise sur le port 2</a:t>
            </a:r>
            <a:endParaRPr/>
          </a:p>
        </p:txBody>
      </p:sp>
      <p:sp>
        <p:nvSpPr>
          <p:cNvPr id="652" name="Google Shape;652;p49"/>
          <p:cNvSpPr txBox="1"/>
          <p:nvPr/>
        </p:nvSpPr>
        <p:spPr>
          <a:xfrm>
            <a:off x="588607" y="3907103"/>
            <a:ext cx="510412" cy="373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T0</a:t>
            </a:r>
            <a:endParaRPr/>
          </a:p>
        </p:txBody>
      </p:sp>
      <p:sp>
        <p:nvSpPr>
          <p:cNvPr id="653" name="Google Shape;653;p49"/>
          <p:cNvSpPr txBox="1"/>
          <p:nvPr/>
        </p:nvSpPr>
        <p:spPr>
          <a:xfrm>
            <a:off x="588607" y="4496426"/>
            <a:ext cx="510412" cy="373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T1</a:t>
            </a:r>
            <a:endParaRPr/>
          </a:p>
        </p:txBody>
      </p:sp>
      <p:sp>
        <p:nvSpPr>
          <p:cNvPr id="654" name="Google Shape;654;p49"/>
          <p:cNvSpPr txBox="1"/>
          <p:nvPr/>
        </p:nvSpPr>
        <p:spPr>
          <a:xfrm>
            <a:off x="588607" y="5204088"/>
            <a:ext cx="510412" cy="373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T2</a:t>
            </a:r>
            <a:endParaRPr/>
          </a:p>
        </p:txBody>
      </p:sp>
      <p:sp>
        <p:nvSpPr>
          <p:cNvPr id="655" name="Google Shape;655;p49"/>
          <p:cNvSpPr txBox="1"/>
          <p:nvPr/>
        </p:nvSpPr>
        <p:spPr>
          <a:xfrm>
            <a:off x="588607" y="5908827"/>
            <a:ext cx="510412" cy="373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New Roman"/>
                <a:ea typeface="Times New Roman"/>
                <a:cs typeface="Times New Roman"/>
                <a:sym typeface="Times New Roman"/>
              </a:rPr>
              <a:t>T3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anim calcmode="lin" valueType="num">
                                      <p:cBhvr additive="base">
                                        <p:cTn id="7" dur="500"/>
                                        <p:tgtEl>
                                          <p:spTgt spid="62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2"/>
                                        </p:tgtEl>
                                        <p:attrNameLst>
                                          <p:attrName>style.visibility</p:attrName>
                                        </p:attrNameLst>
                                      </p:cBhvr>
                                      <p:to>
                                        <p:strVal val="visible"/>
                                      </p:to>
                                    </p:set>
                                    <p:anim calcmode="lin" valueType="num">
                                      <p:cBhvr additive="base">
                                        <p:cTn id="12" dur="500"/>
                                        <p:tgtEl>
                                          <p:spTgt spid="65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49"/>
                                        </p:tgtEl>
                                        <p:attrNameLst>
                                          <p:attrName>style.visibility</p:attrName>
                                        </p:attrNameLst>
                                      </p:cBhvr>
                                      <p:to>
                                        <p:strVal val="visible"/>
                                      </p:to>
                                    </p:set>
                                    <p:anim calcmode="lin" valueType="num">
                                      <p:cBhvr additive="base">
                                        <p:cTn id="17" dur="500"/>
                                        <p:tgtEl>
                                          <p:spTgt spid="64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53"/>
                                        </p:tgtEl>
                                        <p:attrNameLst>
                                          <p:attrName>style.visibility</p:attrName>
                                        </p:attrNameLst>
                                      </p:cBhvr>
                                      <p:to>
                                        <p:strVal val="visible"/>
                                      </p:to>
                                    </p:set>
                                    <p:anim calcmode="lin" valueType="num">
                                      <p:cBhvr additive="base">
                                        <p:cTn id="22" dur="500"/>
                                        <p:tgtEl>
                                          <p:spTgt spid="65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0"/>
                                        </p:tgtEl>
                                        <p:attrNameLst>
                                          <p:attrName>style.visibility</p:attrName>
                                        </p:attrNameLst>
                                      </p:cBhvr>
                                      <p:to>
                                        <p:strVal val="visible"/>
                                      </p:to>
                                    </p:set>
                                    <p:anim calcmode="lin" valueType="num">
                                      <p:cBhvr additive="base">
                                        <p:cTn id="27" dur="500"/>
                                        <p:tgtEl>
                                          <p:spTgt spid="65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54"/>
                                        </p:tgtEl>
                                        <p:attrNameLst>
                                          <p:attrName>style.visibility</p:attrName>
                                        </p:attrNameLst>
                                      </p:cBhvr>
                                      <p:to>
                                        <p:strVal val="visible"/>
                                      </p:to>
                                    </p:set>
                                    <p:anim calcmode="lin" valueType="num">
                                      <p:cBhvr additive="base">
                                        <p:cTn id="32" dur="500"/>
                                        <p:tgtEl>
                                          <p:spTgt spid="65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51"/>
                                        </p:tgtEl>
                                        <p:attrNameLst>
                                          <p:attrName>style.visibility</p:attrName>
                                        </p:attrNameLst>
                                      </p:cBhvr>
                                      <p:to>
                                        <p:strVal val="visible"/>
                                      </p:to>
                                    </p:set>
                                    <p:anim calcmode="lin" valueType="num">
                                      <p:cBhvr additive="base">
                                        <p:cTn id="37" dur="500"/>
                                        <p:tgtEl>
                                          <p:spTgt spid="65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55"/>
                                        </p:tgtEl>
                                        <p:attrNameLst>
                                          <p:attrName>style.visibility</p:attrName>
                                        </p:attrNameLst>
                                      </p:cBhvr>
                                      <p:to>
                                        <p:strVal val="visible"/>
                                      </p:to>
                                    </p:set>
                                    <p:anim calcmode="lin" valueType="num">
                                      <p:cBhvr additive="base">
                                        <p:cTn id="42" dur="500"/>
                                        <p:tgtEl>
                                          <p:spTgt spid="6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fr-FR" sz="4800"/>
              <a:t>Partie 1</a:t>
            </a:r>
            <a:endParaRPr/>
          </a:p>
        </p:txBody>
      </p:sp>
      <p:sp>
        <p:nvSpPr>
          <p:cNvPr id="178" name="Google Shape;178;p2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888888"/>
              </a:buClr>
              <a:buSzPts val="2400"/>
              <a:buFont typeface="Arial"/>
              <a:buNone/>
            </a:pPr>
            <a:r>
              <a:rPr lang="fr-FR" sz="3200">
                <a:solidFill>
                  <a:srgbClr val="535353"/>
                </a:solidFill>
              </a:rPr>
              <a:t>Caractéristiques d’un réseaux LAN</a:t>
            </a:r>
            <a:endParaRPr sz="3200">
              <a:solidFill>
                <a:srgbClr val="535353"/>
              </a:solidFill>
            </a:endParaRPr>
          </a:p>
        </p:txBody>
      </p:sp>
      <p:sp>
        <p:nvSpPr>
          <p:cNvPr id="179" name="Google Shape;179;p2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0"/>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Principe de fonctionnement du commutateur </a:t>
            </a:r>
            <a:endParaRPr dirty="0"/>
          </a:p>
        </p:txBody>
      </p:sp>
      <p:sp>
        <p:nvSpPr>
          <p:cNvPr id="661" name="Google Shape;661;p50"/>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30</a:t>
            </a:fld>
            <a:endParaRPr/>
          </a:p>
        </p:txBody>
      </p:sp>
      <p:sp>
        <p:nvSpPr>
          <p:cNvPr id="662" name="Google Shape;662;p50"/>
          <p:cNvSpPr txBox="1"/>
          <p:nvPr/>
        </p:nvSpPr>
        <p:spPr>
          <a:xfrm>
            <a:off x="8610600" y="6356350"/>
            <a:ext cx="2743200" cy="36512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sz="1600" b="1" i="0" u="none" strike="noStrike" cap="none">
                <a:solidFill>
                  <a:srgbClr val="888888"/>
                </a:solidFill>
                <a:latin typeface="Arial"/>
                <a:ea typeface="Arial"/>
                <a:cs typeface="Arial"/>
                <a:sym typeface="Arial"/>
              </a:rPr>
              <a:t>30</a:t>
            </a:fld>
            <a:endParaRPr sz="1600" b="1" i="0" u="none" strike="noStrike" cap="none">
              <a:solidFill>
                <a:srgbClr val="888888"/>
              </a:solidFill>
              <a:latin typeface="Arial"/>
              <a:ea typeface="Arial"/>
              <a:cs typeface="Arial"/>
              <a:sym typeface="Arial"/>
            </a:endParaRPr>
          </a:p>
        </p:txBody>
      </p:sp>
      <p:cxnSp>
        <p:nvCxnSpPr>
          <p:cNvPr id="663" name="Google Shape;663;p50"/>
          <p:cNvCxnSpPr>
            <a:endCxn id="664" idx="0"/>
          </p:cNvCxnSpPr>
          <p:nvPr/>
        </p:nvCxnSpPr>
        <p:spPr>
          <a:xfrm flipH="1">
            <a:off x="3017490" y="3280441"/>
            <a:ext cx="383100" cy="675900"/>
          </a:xfrm>
          <a:prstGeom prst="straightConnector1">
            <a:avLst/>
          </a:prstGeom>
          <a:noFill/>
          <a:ln w="9525" cap="flat" cmpd="sng">
            <a:solidFill>
              <a:schemeClr val="dk1"/>
            </a:solidFill>
            <a:prstDash val="solid"/>
            <a:round/>
            <a:headEnd type="none" w="sm" len="sm"/>
            <a:tailEnd type="none" w="sm" len="sm"/>
          </a:ln>
        </p:spPr>
      </p:cxnSp>
      <p:cxnSp>
        <p:nvCxnSpPr>
          <p:cNvPr id="665" name="Google Shape;665;p50"/>
          <p:cNvCxnSpPr/>
          <p:nvPr/>
        </p:nvCxnSpPr>
        <p:spPr>
          <a:xfrm>
            <a:off x="3524768" y="4209175"/>
            <a:ext cx="793892" cy="136503"/>
          </a:xfrm>
          <a:prstGeom prst="straightConnector1">
            <a:avLst/>
          </a:prstGeom>
          <a:noFill/>
          <a:ln w="9525" cap="flat" cmpd="sng">
            <a:solidFill>
              <a:schemeClr val="dk1"/>
            </a:solidFill>
            <a:prstDash val="solid"/>
            <a:round/>
            <a:headEnd type="none" w="sm" len="sm"/>
            <a:tailEnd type="none" w="sm" len="sm"/>
          </a:ln>
        </p:spPr>
      </p:cxnSp>
      <p:pic>
        <p:nvPicPr>
          <p:cNvPr id="666" name="Google Shape;666;p50" descr="Laptop icon - Free download on Iconfinder"/>
          <p:cNvPicPr preferRelativeResize="0"/>
          <p:nvPr/>
        </p:nvPicPr>
        <p:blipFill rotWithShape="1">
          <a:blip r:embed="rId3">
            <a:alphaModFix/>
          </a:blip>
          <a:srcRect/>
          <a:stretch/>
        </p:blipFill>
        <p:spPr>
          <a:xfrm>
            <a:off x="3017490" y="2563845"/>
            <a:ext cx="1014557" cy="1014557"/>
          </a:xfrm>
          <a:prstGeom prst="rect">
            <a:avLst/>
          </a:prstGeom>
          <a:noFill/>
          <a:ln>
            <a:noFill/>
          </a:ln>
        </p:spPr>
      </p:pic>
      <p:pic>
        <p:nvPicPr>
          <p:cNvPr id="667" name="Google Shape;667;p50" descr="Laptop icon - Free download on Iconfinder"/>
          <p:cNvPicPr preferRelativeResize="0"/>
          <p:nvPr/>
        </p:nvPicPr>
        <p:blipFill rotWithShape="1">
          <a:blip r:embed="rId3">
            <a:alphaModFix/>
          </a:blip>
          <a:srcRect/>
          <a:stretch/>
        </p:blipFill>
        <p:spPr>
          <a:xfrm>
            <a:off x="3920836" y="3701897"/>
            <a:ext cx="1014557" cy="1014557"/>
          </a:xfrm>
          <a:prstGeom prst="rect">
            <a:avLst/>
          </a:prstGeom>
          <a:noFill/>
          <a:ln>
            <a:noFill/>
          </a:ln>
        </p:spPr>
      </p:pic>
      <p:cxnSp>
        <p:nvCxnSpPr>
          <p:cNvPr id="668" name="Google Shape;668;p50"/>
          <p:cNvCxnSpPr/>
          <p:nvPr/>
        </p:nvCxnSpPr>
        <p:spPr>
          <a:xfrm flipH="1">
            <a:off x="2813854" y="5095281"/>
            <a:ext cx="99855" cy="853241"/>
          </a:xfrm>
          <a:prstGeom prst="straightConnector1">
            <a:avLst/>
          </a:prstGeom>
          <a:noFill/>
          <a:ln w="9525" cap="flat" cmpd="sng">
            <a:solidFill>
              <a:schemeClr val="dk1"/>
            </a:solidFill>
            <a:prstDash val="solid"/>
            <a:round/>
            <a:headEnd type="none" w="sm" len="sm"/>
            <a:tailEnd type="none" w="sm" len="sm"/>
          </a:ln>
        </p:spPr>
      </p:cxnSp>
      <p:pic>
        <p:nvPicPr>
          <p:cNvPr id="669" name="Google Shape;669;p50" descr="Laptop icon - Free download on Iconfinder"/>
          <p:cNvPicPr preferRelativeResize="0"/>
          <p:nvPr/>
        </p:nvPicPr>
        <p:blipFill rotWithShape="1">
          <a:blip r:embed="rId3">
            <a:alphaModFix/>
          </a:blip>
          <a:srcRect/>
          <a:stretch/>
        </p:blipFill>
        <p:spPr>
          <a:xfrm>
            <a:off x="2356502" y="5062416"/>
            <a:ext cx="1014557" cy="1014557"/>
          </a:xfrm>
          <a:prstGeom prst="rect">
            <a:avLst/>
          </a:prstGeom>
          <a:noFill/>
          <a:ln>
            <a:noFill/>
          </a:ln>
        </p:spPr>
      </p:pic>
      <p:cxnSp>
        <p:nvCxnSpPr>
          <p:cNvPr id="670" name="Google Shape;670;p50"/>
          <p:cNvCxnSpPr/>
          <p:nvPr/>
        </p:nvCxnSpPr>
        <p:spPr>
          <a:xfrm flipH="1">
            <a:off x="1734435" y="4476559"/>
            <a:ext cx="787388" cy="489276"/>
          </a:xfrm>
          <a:prstGeom prst="straightConnector1">
            <a:avLst/>
          </a:prstGeom>
          <a:noFill/>
          <a:ln w="9525" cap="flat" cmpd="sng">
            <a:solidFill>
              <a:schemeClr val="dk1"/>
            </a:solidFill>
            <a:prstDash val="solid"/>
            <a:round/>
            <a:headEnd type="none" w="sm" len="sm"/>
            <a:tailEnd type="none" w="sm" len="sm"/>
          </a:ln>
        </p:spPr>
      </p:cxnSp>
      <p:pic>
        <p:nvPicPr>
          <p:cNvPr id="671" name="Google Shape;671;p50" descr="Laptop icon - Free download on Iconfinder"/>
          <p:cNvPicPr preferRelativeResize="0"/>
          <p:nvPr/>
        </p:nvPicPr>
        <p:blipFill rotWithShape="1">
          <a:blip r:embed="rId3">
            <a:alphaModFix/>
          </a:blip>
          <a:srcRect/>
          <a:stretch/>
        </p:blipFill>
        <p:spPr>
          <a:xfrm>
            <a:off x="883791" y="4190296"/>
            <a:ext cx="1014557" cy="1014557"/>
          </a:xfrm>
          <a:prstGeom prst="rect">
            <a:avLst/>
          </a:prstGeom>
          <a:noFill/>
          <a:ln>
            <a:noFill/>
          </a:ln>
        </p:spPr>
      </p:pic>
      <p:cxnSp>
        <p:nvCxnSpPr>
          <p:cNvPr id="672" name="Google Shape;672;p50"/>
          <p:cNvCxnSpPr/>
          <p:nvPr/>
        </p:nvCxnSpPr>
        <p:spPr>
          <a:xfrm rot="10800000">
            <a:off x="1774442" y="3601243"/>
            <a:ext cx="974022" cy="525281"/>
          </a:xfrm>
          <a:prstGeom prst="straightConnector1">
            <a:avLst/>
          </a:prstGeom>
          <a:noFill/>
          <a:ln w="9525" cap="flat" cmpd="sng">
            <a:solidFill>
              <a:schemeClr val="dk1"/>
            </a:solidFill>
            <a:prstDash val="solid"/>
            <a:round/>
            <a:headEnd type="none" w="sm" len="sm"/>
            <a:tailEnd type="none" w="sm" len="sm"/>
          </a:ln>
        </p:spPr>
      </p:cxnSp>
      <p:pic>
        <p:nvPicPr>
          <p:cNvPr id="673" name="Google Shape;673;p50" descr="Laptop icon - Free download on Iconfinder"/>
          <p:cNvPicPr preferRelativeResize="0"/>
          <p:nvPr/>
        </p:nvPicPr>
        <p:blipFill rotWithShape="1">
          <a:blip r:embed="rId3">
            <a:alphaModFix/>
          </a:blip>
          <a:srcRect/>
          <a:stretch/>
        </p:blipFill>
        <p:spPr>
          <a:xfrm>
            <a:off x="923798" y="2825704"/>
            <a:ext cx="1014557" cy="1014557"/>
          </a:xfrm>
          <a:prstGeom prst="rect">
            <a:avLst/>
          </a:prstGeom>
          <a:noFill/>
          <a:ln>
            <a:noFill/>
          </a:ln>
        </p:spPr>
      </p:pic>
      <p:pic>
        <p:nvPicPr>
          <p:cNvPr id="664" name="Google Shape;664;p50" descr="Blue,Angle,Brand PNG Clipart - Royalty Free SVG / PNG"/>
          <p:cNvPicPr preferRelativeResize="0"/>
          <p:nvPr/>
        </p:nvPicPr>
        <p:blipFill rotWithShape="1">
          <a:blip r:embed="rId4">
            <a:alphaModFix/>
          </a:blip>
          <a:srcRect/>
          <a:stretch/>
        </p:blipFill>
        <p:spPr>
          <a:xfrm>
            <a:off x="2365357" y="3956341"/>
            <a:ext cx="1304266" cy="1009494"/>
          </a:xfrm>
          <a:prstGeom prst="rect">
            <a:avLst/>
          </a:prstGeom>
          <a:noFill/>
          <a:ln>
            <a:noFill/>
          </a:ln>
        </p:spPr>
      </p:pic>
      <p:cxnSp>
        <p:nvCxnSpPr>
          <p:cNvPr id="674" name="Google Shape;674;p50"/>
          <p:cNvCxnSpPr/>
          <p:nvPr/>
        </p:nvCxnSpPr>
        <p:spPr>
          <a:xfrm>
            <a:off x="1808905" y="3699362"/>
            <a:ext cx="761325" cy="421265"/>
          </a:xfrm>
          <a:prstGeom prst="straightConnector1">
            <a:avLst/>
          </a:prstGeom>
          <a:noFill/>
          <a:ln w="28575" cap="flat" cmpd="sng">
            <a:solidFill>
              <a:srgbClr val="C00000"/>
            </a:solidFill>
            <a:prstDash val="solid"/>
            <a:round/>
            <a:headEnd type="none" w="sm" len="sm"/>
            <a:tailEnd type="stealth" w="med" len="med"/>
          </a:ln>
        </p:spPr>
      </p:cxnSp>
      <p:pic>
        <p:nvPicPr>
          <p:cNvPr id="675" name="Google Shape;675;p50" descr="Feature Overview - PcapPlusPlus"/>
          <p:cNvPicPr preferRelativeResize="0"/>
          <p:nvPr/>
        </p:nvPicPr>
        <p:blipFill rotWithShape="1">
          <a:blip r:embed="rId5">
            <a:alphaModFix/>
          </a:blip>
          <a:srcRect/>
          <a:stretch/>
        </p:blipFill>
        <p:spPr>
          <a:xfrm>
            <a:off x="1226458" y="3187257"/>
            <a:ext cx="501480" cy="501480"/>
          </a:xfrm>
          <a:prstGeom prst="rect">
            <a:avLst/>
          </a:prstGeom>
          <a:noFill/>
          <a:ln>
            <a:noFill/>
          </a:ln>
        </p:spPr>
      </p:pic>
      <p:pic>
        <p:nvPicPr>
          <p:cNvPr id="676" name="Google Shape;676;p50"/>
          <p:cNvPicPr preferRelativeResize="0"/>
          <p:nvPr/>
        </p:nvPicPr>
        <p:blipFill rotWithShape="1">
          <a:blip r:embed="rId6">
            <a:alphaModFix/>
          </a:blip>
          <a:srcRect/>
          <a:stretch/>
        </p:blipFill>
        <p:spPr>
          <a:xfrm>
            <a:off x="6586419" y="1998506"/>
            <a:ext cx="5433628" cy="1566061"/>
          </a:xfrm>
          <a:prstGeom prst="rect">
            <a:avLst/>
          </a:prstGeom>
          <a:noFill/>
          <a:ln>
            <a:noFill/>
          </a:ln>
        </p:spPr>
      </p:pic>
      <p:sp>
        <p:nvSpPr>
          <p:cNvPr id="677" name="Google Shape;677;p50"/>
          <p:cNvSpPr/>
          <p:nvPr/>
        </p:nvSpPr>
        <p:spPr>
          <a:xfrm>
            <a:off x="7463239" y="1991107"/>
            <a:ext cx="855023" cy="1718465"/>
          </a:xfrm>
          <a:prstGeom prst="ellipse">
            <a:avLst/>
          </a:prstGeom>
          <a:noFill/>
          <a:ln w="1905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78" name="Google Shape;678;p50"/>
          <p:cNvSpPr txBox="1"/>
          <p:nvPr/>
        </p:nvSpPr>
        <p:spPr>
          <a:xfrm>
            <a:off x="5911305" y="3828683"/>
            <a:ext cx="2901756" cy="36933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2F5496"/>
                </a:solidFill>
                <a:latin typeface="Garamond"/>
                <a:ea typeface="Garamond"/>
                <a:cs typeface="Garamond"/>
                <a:sym typeface="Garamond"/>
              </a:rPr>
              <a:t>Identification de la destination</a:t>
            </a:r>
            <a:endParaRPr/>
          </a:p>
        </p:txBody>
      </p:sp>
      <p:cxnSp>
        <p:nvCxnSpPr>
          <p:cNvPr id="679" name="Google Shape;679;p50"/>
          <p:cNvCxnSpPr>
            <a:endCxn id="677" idx="3"/>
          </p:cNvCxnSpPr>
          <p:nvPr/>
        </p:nvCxnSpPr>
        <p:spPr>
          <a:xfrm rot="10800000" flipH="1">
            <a:off x="7073654" y="3457909"/>
            <a:ext cx="514800" cy="366300"/>
          </a:xfrm>
          <a:prstGeom prst="straightConnector1">
            <a:avLst/>
          </a:prstGeom>
          <a:noFill/>
          <a:ln w="9525" cap="flat" cmpd="sng">
            <a:solidFill>
              <a:srgbClr val="002060"/>
            </a:solidFill>
            <a:prstDash val="solid"/>
            <a:round/>
            <a:headEnd type="none" w="sm" len="sm"/>
            <a:tailEnd type="triangle" w="med" len="med"/>
          </a:ln>
        </p:spPr>
      </p:cxnSp>
      <p:sp>
        <p:nvSpPr>
          <p:cNvPr id="680" name="Google Shape;680;p50"/>
          <p:cNvSpPr txBox="1"/>
          <p:nvPr/>
        </p:nvSpPr>
        <p:spPr>
          <a:xfrm>
            <a:off x="578002" y="1741608"/>
            <a:ext cx="281519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u="sng">
                <a:solidFill>
                  <a:srgbClr val="FF0000"/>
                </a:solidFill>
                <a:latin typeface="Garamond"/>
                <a:ea typeface="Garamond"/>
                <a:cs typeface="Garamond"/>
                <a:sym typeface="Garamond"/>
              </a:rPr>
              <a:t>1- Réception de la trame</a:t>
            </a:r>
            <a:endParaRPr/>
          </a:p>
        </p:txBody>
      </p:sp>
      <p:sp>
        <p:nvSpPr>
          <p:cNvPr id="681" name="Google Shape;681;p50"/>
          <p:cNvSpPr txBox="1"/>
          <p:nvPr/>
        </p:nvSpPr>
        <p:spPr>
          <a:xfrm>
            <a:off x="5755516" y="1482380"/>
            <a:ext cx="6294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u="sng">
                <a:solidFill>
                  <a:srgbClr val="FF0000"/>
                </a:solidFill>
                <a:latin typeface="Garamond"/>
                <a:ea typeface="Garamond"/>
                <a:cs typeface="Garamond"/>
                <a:sym typeface="Garamond"/>
              </a:rPr>
              <a:t>2- Délimitation de la trame et identification des adresses</a:t>
            </a:r>
            <a:endParaRPr/>
          </a:p>
        </p:txBody>
      </p:sp>
      <p:sp>
        <p:nvSpPr>
          <p:cNvPr id="682" name="Google Shape;682;p50"/>
          <p:cNvSpPr txBox="1"/>
          <p:nvPr/>
        </p:nvSpPr>
        <p:spPr>
          <a:xfrm>
            <a:off x="5795459" y="4212207"/>
            <a:ext cx="48653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u="sng">
                <a:solidFill>
                  <a:srgbClr val="FF0000"/>
                </a:solidFill>
                <a:latin typeface="Garamond"/>
                <a:ea typeface="Garamond"/>
                <a:cs typeface="Garamond"/>
                <a:sym typeface="Garamond"/>
              </a:rPr>
              <a:t>3- Consultation de la table de commutation</a:t>
            </a:r>
            <a:endParaRPr/>
          </a:p>
        </p:txBody>
      </p:sp>
      <p:graphicFrame>
        <p:nvGraphicFramePr>
          <p:cNvPr id="683" name="Google Shape;683;p50"/>
          <p:cNvGraphicFramePr/>
          <p:nvPr/>
        </p:nvGraphicFramePr>
        <p:xfrm>
          <a:off x="6529041" y="4585000"/>
          <a:ext cx="3573600" cy="1981260"/>
        </p:xfrm>
        <a:graphic>
          <a:graphicData uri="http://schemas.openxmlformats.org/drawingml/2006/table">
            <a:tbl>
              <a:tblPr firstRow="1" bandRow="1">
                <a:noFill/>
                <a:tableStyleId>{AE95B1FA-6CF0-43CD-B42E-FA45304F2EFF}</a:tableStyleId>
              </a:tblPr>
              <a:tblGrid>
                <a:gridCol w="1786800"/>
                <a:gridCol w="1786800"/>
              </a:tblGrid>
              <a:tr h="246725">
                <a:tc>
                  <a:txBody>
                    <a:bodyPr/>
                    <a:lstStyle/>
                    <a:p>
                      <a:pPr marL="0" marR="0" lvl="0" indent="0" algn="ctr" rtl="0">
                        <a:lnSpc>
                          <a:spcPct val="100000"/>
                        </a:lnSpc>
                        <a:spcBef>
                          <a:spcPts val="0"/>
                        </a:spcBef>
                        <a:spcAft>
                          <a:spcPts val="0"/>
                        </a:spcAft>
                        <a:buNone/>
                      </a:pPr>
                      <a:r>
                        <a:rPr lang="fr-FR" sz="1400" b="0" u="none" strike="noStrike" cap="none">
                          <a:latin typeface="Garamond"/>
                          <a:ea typeface="Garamond"/>
                          <a:cs typeface="Garamond"/>
                          <a:sym typeface="Garamond"/>
                        </a:rPr>
                        <a:t>@ MAC</a:t>
                      </a:r>
                      <a:endParaRPr/>
                    </a:p>
                  </a:txBody>
                  <a:tcPr marL="91450" marR="91450" marT="45725" marB="45725"/>
                </a:tc>
                <a:tc>
                  <a:txBody>
                    <a:bodyPr/>
                    <a:lstStyle/>
                    <a:p>
                      <a:pPr marL="0" marR="0" lvl="0" indent="0" algn="ctr" rtl="0">
                        <a:lnSpc>
                          <a:spcPct val="100000"/>
                        </a:lnSpc>
                        <a:spcBef>
                          <a:spcPts val="0"/>
                        </a:spcBef>
                        <a:spcAft>
                          <a:spcPts val="0"/>
                        </a:spcAft>
                        <a:buNone/>
                      </a:pPr>
                      <a:r>
                        <a:rPr lang="fr-FR" sz="1400" b="0" u="none" strike="noStrike" cap="none">
                          <a:latin typeface="Garamond"/>
                          <a:ea typeface="Garamond"/>
                          <a:cs typeface="Garamond"/>
                          <a:sym typeface="Garamond"/>
                        </a:rPr>
                        <a:t>N° port</a:t>
                      </a:r>
                      <a:endParaRPr sz="1400" b="0" u="none" strike="noStrike" cap="none">
                        <a:latin typeface="Garamond"/>
                        <a:ea typeface="Garamond"/>
                        <a:cs typeface="Garamond"/>
                        <a:sym typeface="Garamond"/>
                      </a:endParaRPr>
                    </a:p>
                  </a:txBody>
                  <a:tcPr marL="91450" marR="91450" marT="45725" marB="45725"/>
                </a:tc>
              </a:tr>
              <a:tr h="246725">
                <a:tc>
                  <a:txBody>
                    <a:bodyPr/>
                    <a:lstStyle/>
                    <a:p>
                      <a:pPr marL="0" marR="0" lvl="0" indent="0" algn="l" rtl="0">
                        <a:lnSpc>
                          <a:spcPct val="100000"/>
                        </a:lnSpc>
                        <a:spcBef>
                          <a:spcPts val="0"/>
                        </a:spcBef>
                        <a:spcAft>
                          <a:spcPts val="0"/>
                        </a:spcAft>
                        <a:buNone/>
                      </a:pPr>
                      <a:r>
                        <a:rPr lang="fr-FR" sz="1600" u="none" strike="noStrike" cap="none">
                          <a:latin typeface="Garamond"/>
                          <a:ea typeface="Garamond"/>
                          <a:cs typeface="Garamond"/>
                          <a:sym typeface="Garamond"/>
                        </a:rPr>
                        <a:t>Pc1</a:t>
                      </a:r>
                      <a:endParaRPr/>
                    </a:p>
                  </a:txBody>
                  <a:tcPr marL="91450" marR="91450" marT="45725" marB="45725"/>
                </a:tc>
                <a:tc>
                  <a:txBody>
                    <a:bodyPr/>
                    <a:lstStyle/>
                    <a:p>
                      <a:pPr marL="0" marR="0" lvl="0" indent="0" algn="l" rtl="0">
                        <a:lnSpc>
                          <a:spcPct val="100000"/>
                        </a:lnSpc>
                        <a:spcBef>
                          <a:spcPts val="0"/>
                        </a:spcBef>
                        <a:spcAft>
                          <a:spcPts val="0"/>
                        </a:spcAft>
                        <a:buNone/>
                      </a:pPr>
                      <a:r>
                        <a:rPr lang="fr-FR" sz="1600" u="none" strike="noStrike" cap="none">
                          <a:latin typeface="Garamond"/>
                          <a:ea typeface="Garamond"/>
                          <a:cs typeface="Garamond"/>
                          <a:sym typeface="Garamond"/>
                        </a:rPr>
                        <a:t>P4</a:t>
                      </a:r>
                      <a:endParaRPr/>
                    </a:p>
                  </a:txBody>
                  <a:tcPr marL="91450" marR="91450" marT="45725" marB="45725"/>
                </a:tc>
              </a:tr>
              <a:tr h="246725">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Pc2</a:t>
                      </a:r>
                      <a:endParaRPr/>
                    </a:p>
                  </a:txBody>
                  <a:tcPr marL="91450" marR="91450" marT="45725" marB="45725"/>
                </a:tc>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P5</a:t>
                      </a:r>
                      <a:endParaRPr/>
                    </a:p>
                  </a:txBody>
                  <a:tcPr marL="91450" marR="91450" marT="45725" marB="45725"/>
                </a:tc>
              </a:tr>
              <a:tr h="246725">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Pc3</a:t>
                      </a:r>
                      <a:endParaRPr/>
                    </a:p>
                  </a:txBody>
                  <a:tcPr marL="91450" marR="91450" marT="45725" marB="45725"/>
                </a:tc>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P1</a:t>
                      </a:r>
                      <a:endParaRPr/>
                    </a:p>
                  </a:txBody>
                  <a:tcPr marL="91450" marR="91450" marT="45725" marB="45725"/>
                </a:tc>
              </a:tr>
              <a:tr h="246725">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Pc4</a:t>
                      </a:r>
                      <a:endParaRPr/>
                    </a:p>
                  </a:txBody>
                  <a:tcPr marL="91450" marR="91450" marT="45725" marB="45725"/>
                </a:tc>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P2</a:t>
                      </a:r>
                      <a:endParaRPr/>
                    </a:p>
                  </a:txBody>
                  <a:tcPr marL="91450" marR="91450" marT="45725" marB="45725"/>
                </a:tc>
              </a:tr>
              <a:tr h="246725">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Pc5</a:t>
                      </a:r>
                      <a:endParaRPr/>
                    </a:p>
                  </a:txBody>
                  <a:tcPr marL="91450" marR="91450" marT="45725" marB="45725"/>
                </a:tc>
                <a:tc>
                  <a:txBody>
                    <a:bodyPr/>
                    <a:lstStyle/>
                    <a:p>
                      <a:pPr marL="0" marR="0" lvl="0" indent="0" algn="l" rtl="0">
                        <a:lnSpc>
                          <a:spcPct val="100000"/>
                        </a:lnSpc>
                        <a:spcBef>
                          <a:spcPts val="0"/>
                        </a:spcBef>
                        <a:spcAft>
                          <a:spcPts val="0"/>
                        </a:spcAft>
                        <a:buNone/>
                      </a:pPr>
                      <a:r>
                        <a:rPr lang="fr-FR" sz="1600" u="none" strike="noStrike" cap="none">
                          <a:solidFill>
                            <a:schemeClr val="dk1"/>
                          </a:solidFill>
                          <a:latin typeface="Garamond"/>
                          <a:ea typeface="Garamond"/>
                          <a:cs typeface="Garamond"/>
                          <a:sym typeface="Garamond"/>
                        </a:rPr>
                        <a:t>P3</a:t>
                      </a:r>
                      <a:endParaRPr/>
                    </a:p>
                  </a:txBody>
                  <a:tcPr marL="91450" marR="91450" marT="45725" marB="45725"/>
                </a:tc>
              </a:tr>
            </a:tbl>
          </a:graphicData>
        </a:graphic>
      </p:graphicFrame>
      <p:sp>
        <p:nvSpPr>
          <p:cNvPr id="684" name="Google Shape;684;p50"/>
          <p:cNvSpPr txBox="1"/>
          <p:nvPr/>
        </p:nvSpPr>
        <p:spPr>
          <a:xfrm>
            <a:off x="1257909" y="2661808"/>
            <a:ext cx="519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Pc1</a:t>
            </a:r>
            <a:endParaRPr/>
          </a:p>
        </p:txBody>
      </p:sp>
      <p:sp>
        <p:nvSpPr>
          <p:cNvPr id="685" name="Google Shape;685;p50"/>
          <p:cNvSpPr txBox="1"/>
          <p:nvPr/>
        </p:nvSpPr>
        <p:spPr>
          <a:xfrm>
            <a:off x="3512353" y="2366721"/>
            <a:ext cx="519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Pc2</a:t>
            </a:r>
            <a:endParaRPr/>
          </a:p>
        </p:txBody>
      </p:sp>
      <p:sp>
        <p:nvSpPr>
          <p:cNvPr id="686" name="Google Shape;686;p50"/>
          <p:cNvSpPr txBox="1"/>
          <p:nvPr/>
        </p:nvSpPr>
        <p:spPr>
          <a:xfrm>
            <a:off x="4367875" y="3583378"/>
            <a:ext cx="519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Pc3</a:t>
            </a:r>
            <a:endParaRPr/>
          </a:p>
        </p:txBody>
      </p:sp>
      <p:sp>
        <p:nvSpPr>
          <p:cNvPr id="687" name="Google Shape;687;p50"/>
          <p:cNvSpPr txBox="1"/>
          <p:nvPr/>
        </p:nvSpPr>
        <p:spPr>
          <a:xfrm>
            <a:off x="3264921" y="5371441"/>
            <a:ext cx="519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Pc4</a:t>
            </a:r>
            <a:endParaRPr/>
          </a:p>
        </p:txBody>
      </p:sp>
      <p:sp>
        <p:nvSpPr>
          <p:cNvPr id="688" name="Google Shape;688;p50"/>
          <p:cNvSpPr txBox="1"/>
          <p:nvPr/>
        </p:nvSpPr>
        <p:spPr>
          <a:xfrm>
            <a:off x="1549058" y="5001860"/>
            <a:ext cx="519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Pc5</a:t>
            </a:r>
            <a:endParaRPr/>
          </a:p>
        </p:txBody>
      </p:sp>
      <p:sp>
        <p:nvSpPr>
          <p:cNvPr id="689" name="Google Shape;689;p50"/>
          <p:cNvSpPr txBox="1"/>
          <p:nvPr/>
        </p:nvSpPr>
        <p:spPr>
          <a:xfrm>
            <a:off x="3484361" y="3952710"/>
            <a:ext cx="423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P1</a:t>
            </a:r>
            <a:endParaRPr/>
          </a:p>
        </p:txBody>
      </p:sp>
      <p:sp>
        <p:nvSpPr>
          <p:cNvPr id="690" name="Google Shape;690;p50"/>
          <p:cNvSpPr txBox="1"/>
          <p:nvPr/>
        </p:nvSpPr>
        <p:spPr>
          <a:xfrm>
            <a:off x="2854914" y="4808836"/>
            <a:ext cx="423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P2</a:t>
            </a:r>
            <a:endParaRPr/>
          </a:p>
        </p:txBody>
      </p:sp>
      <p:sp>
        <p:nvSpPr>
          <p:cNvPr id="691" name="Google Shape;691;p50"/>
          <p:cNvSpPr txBox="1"/>
          <p:nvPr/>
        </p:nvSpPr>
        <p:spPr>
          <a:xfrm>
            <a:off x="2153174" y="4535294"/>
            <a:ext cx="423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P3</a:t>
            </a:r>
            <a:endParaRPr/>
          </a:p>
        </p:txBody>
      </p:sp>
      <p:sp>
        <p:nvSpPr>
          <p:cNvPr id="692" name="Google Shape;692;p50"/>
          <p:cNvSpPr txBox="1"/>
          <p:nvPr/>
        </p:nvSpPr>
        <p:spPr>
          <a:xfrm>
            <a:off x="2414067" y="3658684"/>
            <a:ext cx="423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P4</a:t>
            </a:r>
            <a:endParaRPr/>
          </a:p>
        </p:txBody>
      </p:sp>
      <p:sp>
        <p:nvSpPr>
          <p:cNvPr id="693" name="Google Shape;693;p50"/>
          <p:cNvSpPr txBox="1"/>
          <p:nvPr/>
        </p:nvSpPr>
        <p:spPr>
          <a:xfrm>
            <a:off x="3066671" y="3699362"/>
            <a:ext cx="4235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Garamond"/>
                <a:ea typeface="Garamond"/>
                <a:cs typeface="Garamond"/>
                <a:sym typeface="Garamond"/>
              </a:rPr>
              <a:t>P5</a:t>
            </a:r>
            <a:endParaRPr/>
          </a:p>
        </p:txBody>
      </p:sp>
      <p:sp>
        <p:nvSpPr>
          <p:cNvPr id="694" name="Google Shape;694;p50"/>
          <p:cNvSpPr txBox="1"/>
          <p:nvPr/>
        </p:nvSpPr>
        <p:spPr>
          <a:xfrm>
            <a:off x="128781" y="3044228"/>
            <a:ext cx="11092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0070C0"/>
                </a:solidFill>
                <a:latin typeface="Garamond"/>
                <a:ea typeface="Garamond"/>
                <a:cs typeface="Garamond"/>
                <a:sym typeface="Garamond"/>
              </a:rPr>
              <a:t>Source</a:t>
            </a:r>
            <a:endParaRPr/>
          </a:p>
        </p:txBody>
      </p:sp>
      <p:sp>
        <p:nvSpPr>
          <p:cNvPr id="695" name="Google Shape;695;p50"/>
          <p:cNvSpPr txBox="1"/>
          <p:nvPr/>
        </p:nvSpPr>
        <p:spPr>
          <a:xfrm flipH="1">
            <a:off x="4071857" y="4725949"/>
            <a:ext cx="15067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0070C0"/>
                </a:solidFill>
                <a:latin typeface="Garamond"/>
                <a:ea typeface="Garamond"/>
                <a:cs typeface="Garamond"/>
                <a:sym typeface="Garamond"/>
              </a:rPr>
              <a:t>Destination</a:t>
            </a:r>
            <a:endParaRPr/>
          </a:p>
        </p:txBody>
      </p:sp>
      <p:sp>
        <p:nvSpPr>
          <p:cNvPr id="696" name="Google Shape;696;p50"/>
          <p:cNvSpPr/>
          <p:nvPr/>
        </p:nvSpPr>
        <p:spPr>
          <a:xfrm>
            <a:off x="6510867" y="5606080"/>
            <a:ext cx="3598333" cy="369581"/>
          </a:xfrm>
          <a:prstGeom prst="roundRect">
            <a:avLst>
              <a:gd name="adj" fmla="val 16667"/>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7" name="Google Shape;697;p50"/>
          <p:cNvSpPr txBox="1"/>
          <p:nvPr/>
        </p:nvSpPr>
        <p:spPr>
          <a:xfrm>
            <a:off x="504510" y="6185943"/>
            <a:ext cx="275748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u="sng">
                <a:solidFill>
                  <a:srgbClr val="FF0000"/>
                </a:solidFill>
                <a:latin typeface="Garamond"/>
                <a:ea typeface="Garamond"/>
                <a:cs typeface="Garamond"/>
                <a:sym typeface="Garamond"/>
              </a:rPr>
              <a:t>4- Emission de la trame</a:t>
            </a:r>
            <a:endParaRPr/>
          </a:p>
        </p:txBody>
      </p:sp>
      <p:cxnSp>
        <p:nvCxnSpPr>
          <p:cNvPr id="698" name="Google Shape;698;p50"/>
          <p:cNvCxnSpPr/>
          <p:nvPr/>
        </p:nvCxnSpPr>
        <p:spPr>
          <a:xfrm>
            <a:off x="3324848" y="4012041"/>
            <a:ext cx="901227" cy="167917"/>
          </a:xfrm>
          <a:prstGeom prst="straightConnector1">
            <a:avLst/>
          </a:prstGeom>
          <a:noFill/>
          <a:ln w="28575" cap="flat" cmpd="sng">
            <a:solidFill>
              <a:srgbClr val="C00000"/>
            </a:solidFill>
            <a:prstDash val="solid"/>
            <a:round/>
            <a:headEnd type="none" w="sm" len="sm"/>
            <a:tailEnd type="stealth" w="med" len="med"/>
          </a:ln>
        </p:spPr>
      </p:cxnSp>
      <p:pic>
        <p:nvPicPr>
          <p:cNvPr id="699" name="Google Shape;699;p50" descr="Feature Overview - PcapPlusPlus"/>
          <p:cNvPicPr preferRelativeResize="0"/>
          <p:nvPr/>
        </p:nvPicPr>
        <p:blipFill rotWithShape="1">
          <a:blip r:embed="rId5">
            <a:alphaModFix/>
          </a:blip>
          <a:srcRect/>
          <a:stretch/>
        </p:blipFill>
        <p:spPr>
          <a:xfrm>
            <a:off x="2343402" y="3768044"/>
            <a:ext cx="501480" cy="501480"/>
          </a:xfrm>
          <a:prstGeom prst="rect">
            <a:avLst/>
          </a:prstGeom>
          <a:noFill/>
          <a:ln>
            <a:noFill/>
          </a:ln>
        </p:spPr>
      </p:pic>
      <p:sp>
        <p:nvSpPr>
          <p:cNvPr id="700" name="Google Shape;700;p50"/>
          <p:cNvSpPr txBox="1"/>
          <p:nvPr/>
        </p:nvSpPr>
        <p:spPr>
          <a:xfrm flipH="1">
            <a:off x="10196198" y="5467704"/>
            <a:ext cx="150673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a:solidFill>
                  <a:srgbClr val="2F5496"/>
                </a:solidFill>
                <a:latin typeface="Garamond"/>
                <a:ea typeface="Garamond"/>
                <a:cs typeface="Garamond"/>
                <a:sym typeface="Garamond"/>
              </a:rPr>
              <a:t>Port de Destination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4"/>
                                        </p:tgtEl>
                                        <p:attrNameLst>
                                          <p:attrName>style.visibility</p:attrName>
                                        </p:attrNameLst>
                                      </p:cBhvr>
                                      <p:to>
                                        <p:strVal val="visible"/>
                                      </p:to>
                                    </p:set>
                                    <p:animEffect transition="in" filter="fade">
                                      <p:cBhvr>
                                        <p:cTn id="7" dur="500"/>
                                        <p:tgtEl>
                                          <p:spTgt spid="674"/>
                                        </p:tgtEl>
                                      </p:cBhvr>
                                    </p:animEffect>
                                  </p:childTnLst>
                                </p:cTn>
                              </p:par>
                              <p:par>
                                <p:cTn id="8" presetID="10" presetClass="entr" presetSubtype="0" fill="hold" nodeType="withEffect">
                                  <p:stCondLst>
                                    <p:cond delay="0"/>
                                  </p:stCondLst>
                                  <p:childTnLst>
                                    <p:set>
                                      <p:cBhvr>
                                        <p:cTn id="9" dur="1" fill="hold">
                                          <p:stCondLst>
                                            <p:cond delay="0"/>
                                          </p:stCondLst>
                                        </p:cTn>
                                        <p:tgtEl>
                                          <p:spTgt spid="675"/>
                                        </p:tgtEl>
                                        <p:attrNameLst>
                                          <p:attrName>style.visibility</p:attrName>
                                        </p:attrNameLst>
                                      </p:cBhvr>
                                      <p:to>
                                        <p:strVal val="visible"/>
                                      </p:to>
                                    </p:set>
                                    <p:animEffect transition="in" filter="fade">
                                      <p:cBhvr>
                                        <p:cTn id="10" dur="500"/>
                                        <p:tgtEl>
                                          <p:spTgt spid="675"/>
                                        </p:tgtEl>
                                      </p:cBhvr>
                                    </p:animEffect>
                                  </p:childTnLst>
                                </p:cTn>
                              </p:par>
                              <p:par>
                                <p:cTn id="11" presetID="10" presetClass="entr" presetSubtype="0" fill="hold" nodeType="withEffect">
                                  <p:stCondLst>
                                    <p:cond delay="0"/>
                                  </p:stCondLst>
                                  <p:childTnLst>
                                    <p:set>
                                      <p:cBhvr>
                                        <p:cTn id="12" dur="1" fill="hold">
                                          <p:stCondLst>
                                            <p:cond delay="0"/>
                                          </p:stCondLst>
                                        </p:cTn>
                                        <p:tgtEl>
                                          <p:spTgt spid="680"/>
                                        </p:tgtEl>
                                        <p:attrNameLst>
                                          <p:attrName>style.visibility</p:attrName>
                                        </p:attrNameLst>
                                      </p:cBhvr>
                                      <p:to>
                                        <p:strVal val="visible"/>
                                      </p:to>
                                    </p:set>
                                    <p:animEffect transition="in" filter="fade">
                                      <p:cBhvr>
                                        <p:cTn id="13" dur="500"/>
                                        <p:tgtEl>
                                          <p:spTgt spid="6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6"/>
                                        </p:tgtEl>
                                        <p:attrNameLst>
                                          <p:attrName>style.visibility</p:attrName>
                                        </p:attrNameLst>
                                      </p:cBhvr>
                                      <p:to>
                                        <p:strVal val="visible"/>
                                      </p:to>
                                    </p:set>
                                    <p:animEffect transition="in" filter="fade">
                                      <p:cBhvr>
                                        <p:cTn id="18" dur="500"/>
                                        <p:tgtEl>
                                          <p:spTgt spid="676"/>
                                        </p:tgtEl>
                                      </p:cBhvr>
                                    </p:animEffect>
                                  </p:childTnLst>
                                </p:cTn>
                              </p:par>
                              <p:par>
                                <p:cTn id="19" presetID="10" presetClass="entr" presetSubtype="0" fill="hold" nodeType="withEffect">
                                  <p:stCondLst>
                                    <p:cond delay="0"/>
                                  </p:stCondLst>
                                  <p:childTnLst>
                                    <p:set>
                                      <p:cBhvr>
                                        <p:cTn id="20" dur="1" fill="hold">
                                          <p:stCondLst>
                                            <p:cond delay="0"/>
                                          </p:stCondLst>
                                        </p:cTn>
                                        <p:tgtEl>
                                          <p:spTgt spid="681"/>
                                        </p:tgtEl>
                                        <p:attrNameLst>
                                          <p:attrName>style.visibility</p:attrName>
                                        </p:attrNameLst>
                                      </p:cBhvr>
                                      <p:to>
                                        <p:strVal val="visible"/>
                                      </p:to>
                                    </p:set>
                                    <p:animEffect transition="in" filter="fade">
                                      <p:cBhvr>
                                        <p:cTn id="21" dur="500"/>
                                        <p:tgtEl>
                                          <p:spTgt spid="68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7"/>
                                        </p:tgtEl>
                                        <p:attrNameLst>
                                          <p:attrName>style.visibility</p:attrName>
                                        </p:attrNameLst>
                                      </p:cBhvr>
                                      <p:to>
                                        <p:strVal val="visible"/>
                                      </p:to>
                                    </p:set>
                                    <p:animEffect transition="in" filter="fade">
                                      <p:cBhvr>
                                        <p:cTn id="26" dur="500"/>
                                        <p:tgtEl>
                                          <p:spTgt spid="677"/>
                                        </p:tgtEl>
                                      </p:cBhvr>
                                    </p:animEffect>
                                  </p:childTnLst>
                                </p:cTn>
                              </p:par>
                              <p:par>
                                <p:cTn id="27" presetID="10" presetClass="entr" presetSubtype="0" fill="hold" nodeType="withEffect">
                                  <p:stCondLst>
                                    <p:cond delay="0"/>
                                  </p:stCondLst>
                                  <p:childTnLst>
                                    <p:set>
                                      <p:cBhvr>
                                        <p:cTn id="28" dur="1" fill="hold">
                                          <p:stCondLst>
                                            <p:cond delay="0"/>
                                          </p:stCondLst>
                                        </p:cTn>
                                        <p:tgtEl>
                                          <p:spTgt spid="679"/>
                                        </p:tgtEl>
                                        <p:attrNameLst>
                                          <p:attrName>style.visibility</p:attrName>
                                        </p:attrNameLst>
                                      </p:cBhvr>
                                      <p:to>
                                        <p:strVal val="visible"/>
                                      </p:to>
                                    </p:set>
                                    <p:animEffect transition="in" filter="fade">
                                      <p:cBhvr>
                                        <p:cTn id="29" dur="500"/>
                                        <p:tgtEl>
                                          <p:spTgt spid="679"/>
                                        </p:tgtEl>
                                      </p:cBhvr>
                                    </p:animEffect>
                                  </p:childTnLst>
                                </p:cTn>
                              </p:par>
                              <p:par>
                                <p:cTn id="30" presetID="10" presetClass="entr" presetSubtype="0" fill="hold" nodeType="withEffect">
                                  <p:stCondLst>
                                    <p:cond delay="0"/>
                                  </p:stCondLst>
                                  <p:childTnLst>
                                    <p:set>
                                      <p:cBhvr>
                                        <p:cTn id="31" dur="1" fill="hold">
                                          <p:stCondLst>
                                            <p:cond delay="0"/>
                                          </p:stCondLst>
                                        </p:cTn>
                                        <p:tgtEl>
                                          <p:spTgt spid="678"/>
                                        </p:tgtEl>
                                        <p:attrNameLst>
                                          <p:attrName>style.visibility</p:attrName>
                                        </p:attrNameLst>
                                      </p:cBhvr>
                                      <p:to>
                                        <p:strVal val="visible"/>
                                      </p:to>
                                    </p:set>
                                    <p:animEffect transition="in" filter="fade">
                                      <p:cBhvr>
                                        <p:cTn id="32" dur="500"/>
                                        <p:tgtEl>
                                          <p:spTgt spid="67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2"/>
                                        </p:tgtEl>
                                        <p:attrNameLst>
                                          <p:attrName>style.visibility</p:attrName>
                                        </p:attrNameLst>
                                      </p:cBhvr>
                                      <p:to>
                                        <p:strVal val="visible"/>
                                      </p:to>
                                    </p:set>
                                    <p:animEffect transition="in" filter="fade">
                                      <p:cBhvr>
                                        <p:cTn id="37" dur="500"/>
                                        <p:tgtEl>
                                          <p:spTgt spid="682"/>
                                        </p:tgtEl>
                                      </p:cBhvr>
                                    </p:animEffect>
                                  </p:childTnLst>
                                </p:cTn>
                              </p:par>
                              <p:par>
                                <p:cTn id="38" presetID="10" presetClass="entr" presetSubtype="0" fill="hold" nodeType="withEffect">
                                  <p:stCondLst>
                                    <p:cond delay="0"/>
                                  </p:stCondLst>
                                  <p:childTnLst>
                                    <p:set>
                                      <p:cBhvr>
                                        <p:cTn id="39" dur="1" fill="hold">
                                          <p:stCondLst>
                                            <p:cond delay="0"/>
                                          </p:stCondLst>
                                        </p:cTn>
                                        <p:tgtEl>
                                          <p:spTgt spid="683"/>
                                        </p:tgtEl>
                                        <p:attrNameLst>
                                          <p:attrName>style.visibility</p:attrName>
                                        </p:attrNameLst>
                                      </p:cBhvr>
                                      <p:to>
                                        <p:strVal val="visible"/>
                                      </p:to>
                                    </p:set>
                                    <p:animEffect transition="in" filter="fade">
                                      <p:cBhvr>
                                        <p:cTn id="40" dur="500"/>
                                        <p:tgtEl>
                                          <p:spTgt spid="6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96"/>
                                        </p:tgtEl>
                                        <p:attrNameLst>
                                          <p:attrName>style.visibility</p:attrName>
                                        </p:attrNameLst>
                                      </p:cBhvr>
                                      <p:to>
                                        <p:strVal val="visible"/>
                                      </p:to>
                                    </p:set>
                                    <p:animEffect transition="in" filter="fade">
                                      <p:cBhvr>
                                        <p:cTn id="45" dur="500"/>
                                        <p:tgtEl>
                                          <p:spTgt spid="696"/>
                                        </p:tgtEl>
                                      </p:cBhvr>
                                    </p:animEffect>
                                  </p:childTnLst>
                                </p:cTn>
                              </p:par>
                              <p:par>
                                <p:cTn id="46" presetID="10" presetClass="entr" presetSubtype="0" fill="hold" nodeType="withEffect">
                                  <p:stCondLst>
                                    <p:cond delay="0"/>
                                  </p:stCondLst>
                                  <p:childTnLst>
                                    <p:set>
                                      <p:cBhvr>
                                        <p:cTn id="47" dur="1" fill="hold">
                                          <p:stCondLst>
                                            <p:cond delay="0"/>
                                          </p:stCondLst>
                                        </p:cTn>
                                        <p:tgtEl>
                                          <p:spTgt spid="700"/>
                                        </p:tgtEl>
                                        <p:attrNameLst>
                                          <p:attrName>style.visibility</p:attrName>
                                        </p:attrNameLst>
                                      </p:cBhvr>
                                      <p:to>
                                        <p:strVal val="visible"/>
                                      </p:to>
                                    </p:set>
                                    <p:animEffect transition="in" filter="fade">
                                      <p:cBhvr>
                                        <p:cTn id="48" dur="500"/>
                                        <p:tgtEl>
                                          <p:spTgt spid="70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97"/>
                                        </p:tgtEl>
                                        <p:attrNameLst>
                                          <p:attrName>style.visibility</p:attrName>
                                        </p:attrNameLst>
                                      </p:cBhvr>
                                      <p:to>
                                        <p:strVal val="visible"/>
                                      </p:to>
                                    </p:set>
                                    <p:animEffect transition="in" filter="fade">
                                      <p:cBhvr>
                                        <p:cTn id="53" dur="500"/>
                                        <p:tgtEl>
                                          <p:spTgt spid="697"/>
                                        </p:tgtEl>
                                      </p:cBhvr>
                                    </p:animEffect>
                                  </p:childTnLst>
                                </p:cTn>
                              </p:par>
                              <p:par>
                                <p:cTn id="54" presetID="10" presetClass="entr" presetSubtype="0" fill="hold" nodeType="withEffect">
                                  <p:stCondLst>
                                    <p:cond delay="0"/>
                                  </p:stCondLst>
                                  <p:childTnLst>
                                    <p:set>
                                      <p:cBhvr>
                                        <p:cTn id="55" dur="1" fill="hold">
                                          <p:stCondLst>
                                            <p:cond delay="0"/>
                                          </p:stCondLst>
                                        </p:cTn>
                                        <p:tgtEl>
                                          <p:spTgt spid="699"/>
                                        </p:tgtEl>
                                        <p:attrNameLst>
                                          <p:attrName>style.visibility</p:attrName>
                                        </p:attrNameLst>
                                      </p:cBhvr>
                                      <p:to>
                                        <p:strVal val="visible"/>
                                      </p:to>
                                    </p:set>
                                    <p:animEffect transition="in" filter="fade">
                                      <p:cBhvr>
                                        <p:cTn id="56" dur="500"/>
                                        <p:tgtEl>
                                          <p:spTgt spid="699"/>
                                        </p:tgtEl>
                                      </p:cBhvr>
                                    </p:animEffect>
                                  </p:childTnLst>
                                </p:cTn>
                              </p:par>
                              <p:par>
                                <p:cTn id="57" presetID="10" presetClass="exit" presetSubtype="0" fill="hold" nodeType="withEffect">
                                  <p:stCondLst>
                                    <p:cond delay="0"/>
                                  </p:stCondLst>
                                  <p:childTnLst>
                                    <p:animEffect transition="out" filter="fade">
                                      <p:cBhvr>
                                        <p:cTn id="58" dur="500"/>
                                        <p:tgtEl>
                                          <p:spTgt spid="675"/>
                                        </p:tgtEl>
                                      </p:cBhvr>
                                    </p:animEffect>
                                    <p:set>
                                      <p:cBhvr>
                                        <p:cTn id="59" dur="1" fill="hold">
                                          <p:stCondLst>
                                            <p:cond delay="500"/>
                                          </p:stCondLst>
                                        </p:cTn>
                                        <p:tgtEl>
                                          <p:spTgt spid="675"/>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698"/>
                                        </p:tgtEl>
                                        <p:attrNameLst>
                                          <p:attrName>style.visibility</p:attrName>
                                        </p:attrNameLst>
                                      </p:cBhvr>
                                      <p:to>
                                        <p:strVal val="visible"/>
                                      </p:to>
                                    </p:set>
                                    <p:animEffect transition="in" filter="fade">
                                      <p:cBhvr>
                                        <p:cTn id="62" dur="500"/>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04"/>
        <p:cNvGrpSpPr/>
        <p:nvPr/>
      </p:nvGrpSpPr>
      <p:grpSpPr>
        <a:xfrm>
          <a:off x="0" y="0"/>
          <a:ext cx="0" cy="0"/>
          <a:chOff x="0" y="0"/>
          <a:chExt cx="0" cy="0"/>
        </a:xfrm>
      </p:grpSpPr>
      <p:sp>
        <p:nvSpPr>
          <p:cNvPr id="705" name="Google Shape;705;p51"/>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Principe de fonctionnement du commutateur (2/2)</a:t>
            </a:r>
            <a:endParaRPr dirty="0"/>
          </a:p>
        </p:txBody>
      </p:sp>
      <p:sp>
        <p:nvSpPr>
          <p:cNvPr id="706" name="Google Shape;706;p51"/>
          <p:cNvSpPr txBox="1">
            <a:spLocks noGrp="1"/>
          </p:cNvSpPr>
          <p:nvPr>
            <p:ph type="body" idx="1"/>
          </p:nvPr>
        </p:nvSpPr>
        <p:spPr>
          <a:xfrm>
            <a:off x="445373" y="1553909"/>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a:t>A la réception de la trame de la part d’une machine du réseau :</a:t>
            </a:r>
            <a:endParaRPr/>
          </a:p>
          <a:p>
            <a:pPr marL="1085850" lvl="1" indent="-514350" algn="just" rtl="0">
              <a:lnSpc>
                <a:spcPct val="90000"/>
              </a:lnSpc>
              <a:spcBef>
                <a:spcPts val="1000"/>
              </a:spcBef>
              <a:spcAft>
                <a:spcPts val="0"/>
              </a:spcAft>
              <a:buSzPts val="2400"/>
              <a:buFont typeface="Arial"/>
              <a:buAutoNum type="arabicPeriod"/>
            </a:pPr>
            <a:r>
              <a:rPr lang="fr-FR" sz="2400">
                <a:latin typeface="Times New Roman"/>
                <a:ea typeface="Times New Roman"/>
                <a:cs typeface="Times New Roman"/>
                <a:sym typeface="Times New Roman"/>
              </a:rPr>
              <a:t>Le commutateur récupère l’adresse MAC de destination dans la trame reçue</a:t>
            </a:r>
            <a:endParaRPr/>
          </a:p>
          <a:p>
            <a:pPr marL="1085850" lvl="1" indent="-514350" algn="just" rtl="0">
              <a:lnSpc>
                <a:spcPct val="90000"/>
              </a:lnSpc>
              <a:spcBef>
                <a:spcPts val="1000"/>
              </a:spcBef>
              <a:spcAft>
                <a:spcPts val="0"/>
              </a:spcAft>
              <a:buSzPts val="2400"/>
              <a:buFont typeface="Arial"/>
              <a:buAutoNum type="arabicPeriod"/>
            </a:pPr>
            <a:r>
              <a:rPr lang="fr-FR" sz="2400">
                <a:latin typeface="Times New Roman"/>
                <a:ea typeface="Times New Roman"/>
                <a:cs typeface="Times New Roman"/>
                <a:sym typeface="Times New Roman"/>
              </a:rPr>
              <a:t>Le commutateur consulte sa table de commutation afin de pouvoir aiguiller le trafic vers sa destination.</a:t>
            </a:r>
            <a:endParaRPr/>
          </a:p>
          <a:p>
            <a:pPr marL="457200" lvl="0" indent="-342900" algn="just" rtl="0">
              <a:lnSpc>
                <a:spcPct val="90000"/>
              </a:lnSpc>
              <a:spcBef>
                <a:spcPts val="1000"/>
              </a:spcBef>
              <a:spcAft>
                <a:spcPts val="0"/>
              </a:spcAft>
              <a:buSzPts val="1800"/>
              <a:buChar char="▪"/>
            </a:pPr>
            <a:r>
              <a:rPr lang="fr-FR"/>
              <a:t>Si le commutateur ne trouve pas de correspondance dans sa table de commutation, la trame est envoyée à travers tous les ports actifs sauf </a:t>
            </a:r>
            <a:r>
              <a:rPr lang="fr-FR">
                <a:solidFill>
                  <a:schemeClr val="dk1"/>
                </a:solidFill>
              </a:rPr>
              <a:t>celui d’entrée</a:t>
            </a:r>
            <a:endParaRPr strike="sngStrike">
              <a:solidFill>
                <a:schemeClr val="dk1"/>
              </a:solidFill>
            </a:endParaRPr>
          </a:p>
        </p:txBody>
      </p:sp>
      <p:sp>
        <p:nvSpPr>
          <p:cNvPr id="707" name="Google Shape;707;p51"/>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31</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2"/>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Méthodes de transmission des trames</a:t>
            </a:r>
            <a:endParaRPr sz="3600" dirty="0"/>
          </a:p>
        </p:txBody>
      </p:sp>
      <p:sp>
        <p:nvSpPr>
          <p:cNvPr id="713" name="Google Shape;713;p5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32</a:t>
            </a:fld>
            <a:endParaRPr/>
          </a:p>
        </p:txBody>
      </p:sp>
      <p:grpSp>
        <p:nvGrpSpPr>
          <p:cNvPr id="714" name="Google Shape;714;p52"/>
          <p:cNvGrpSpPr/>
          <p:nvPr/>
        </p:nvGrpSpPr>
        <p:grpSpPr>
          <a:xfrm>
            <a:off x="80529" y="1547818"/>
            <a:ext cx="3796667" cy="4887961"/>
            <a:chOff x="171053" y="1489914"/>
            <a:chExt cx="4446750" cy="4622585"/>
          </a:xfrm>
        </p:grpSpPr>
        <p:pic>
          <p:nvPicPr>
            <p:cNvPr id="715" name="Google Shape;715;p52"/>
            <p:cNvPicPr preferRelativeResize="0"/>
            <p:nvPr/>
          </p:nvPicPr>
          <p:blipFill rotWithShape="1">
            <a:blip r:embed="rId3">
              <a:alphaModFix/>
            </a:blip>
            <a:srcRect/>
            <a:stretch/>
          </p:blipFill>
          <p:spPr>
            <a:xfrm>
              <a:off x="171053" y="1489914"/>
              <a:ext cx="4446750" cy="4622585"/>
            </a:xfrm>
            <a:prstGeom prst="rect">
              <a:avLst/>
            </a:prstGeom>
            <a:noFill/>
            <a:ln>
              <a:noFill/>
            </a:ln>
          </p:spPr>
        </p:pic>
        <p:sp>
          <p:nvSpPr>
            <p:cNvPr id="716" name="Google Shape;716;p52"/>
            <p:cNvSpPr/>
            <p:nvPr/>
          </p:nvSpPr>
          <p:spPr>
            <a:xfrm>
              <a:off x="679269" y="1802674"/>
              <a:ext cx="559835" cy="509452"/>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a:solidFill>
                    <a:srgbClr val="C55A11"/>
                  </a:solidFill>
                  <a:latin typeface="Arial"/>
                  <a:ea typeface="Arial"/>
                  <a:cs typeface="Arial"/>
                  <a:sym typeface="Arial"/>
                </a:rPr>
                <a:t>1</a:t>
              </a:r>
              <a:endParaRPr sz="2400" b="1">
                <a:solidFill>
                  <a:srgbClr val="C55A11"/>
                </a:solidFill>
                <a:latin typeface="Arial"/>
                <a:ea typeface="Arial"/>
                <a:cs typeface="Arial"/>
                <a:sym typeface="Arial"/>
              </a:endParaRPr>
            </a:p>
          </p:txBody>
        </p:sp>
      </p:grpSp>
      <p:grpSp>
        <p:nvGrpSpPr>
          <p:cNvPr id="717" name="Google Shape;717;p52"/>
          <p:cNvGrpSpPr/>
          <p:nvPr/>
        </p:nvGrpSpPr>
        <p:grpSpPr>
          <a:xfrm>
            <a:off x="4148778" y="1623913"/>
            <a:ext cx="3620342" cy="4735773"/>
            <a:chOff x="6392401" y="1623913"/>
            <a:chExt cx="4076494" cy="4494596"/>
          </a:xfrm>
        </p:grpSpPr>
        <p:pic>
          <p:nvPicPr>
            <p:cNvPr id="718" name="Google Shape;718;p52"/>
            <p:cNvPicPr preferRelativeResize="0"/>
            <p:nvPr/>
          </p:nvPicPr>
          <p:blipFill rotWithShape="1">
            <a:blip r:embed="rId4">
              <a:alphaModFix/>
            </a:blip>
            <a:srcRect/>
            <a:stretch/>
          </p:blipFill>
          <p:spPr>
            <a:xfrm>
              <a:off x="6392401" y="1623913"/>
              <a:ext cx="4076494" cy="4494596"/>
            </a:xfrm>
            <a:prstGeom prst="rect">
              <a:avLst/>
            </a:prstGeom>
            <a:noFill/>
            <a:ln>
              <a:noFill/>
            </a:ln>
          </p:spPr>
        </p:pic>
        <p:sp>
          <p:nvSpPr>
            <p:cNvPr id="719" name="Google Shape;719;p52"/>
            <p:cNvSpPr/>
            <p:nvPr/>
          </p:nvSpPr>
          <p:spPr>
            <a:xfrm>
              <a:off x="7297783" y="1692371"/>
              <a:ext cx="559835" cy="509452"/>
            </a:xfrm>
            <a:prstGeom prst="ellipse">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b="1">
                  <a:solidFill>
                    <a:srgbClr val="C55A11"/>
                  </a:solidFill>
                  <a:latin typeface="Arial"/>
                  <a:ea typeface="Arial"/>
                  <a:cs typeface="Arial"/>
                  <a:sym typeface="Arial"/>
                </a:rPr>
                <a:t>2</a:t>
              </a:r>
              <a:endParaRPr sz="2400" b="1">
                <a:solidFill>
                  <a:srgbClr val="C55A11"/>
                </a:solidFill>
                <a:latin typeface="Arial"/>
                <a:ea typeface="Arial"/>
                <a:cs typeface="Arial"/>
                <a:sym typeface="Arial"/>
              </a:endParaRPr>
            </a:p>
          </p:txBody>
        </p:sp>
      </p:grpSp>
      <p:sp>
        <p:nvSpPr>
          <p:cNvPr id="720" name="Google Shape;720;p52"/>
          <p:cNvSpPr/>
          <p:nvPr/>
        </p:nvSpPr>
        <p:spPr>
          <a:xfrm>
            <a:off x="8420098" y="1803091"/>
            <a:ext cx="3571605" cy="2207205"/>
          </a:xfrm>
          <a:prstGeom prst="roundRect">
            <a:avLst>
              <a:gd name="adj" fmla="val 16667"/>
            </a:avLst>
          </a:prstGeom>
          <a:solidFill>
            <a:srgbClr val="DDEAF6"/>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dk1"/>
                </a:solidFill>
                <a:latin typeface="Times New Roman"/>
                <a:ea typeface="Times New Roman"/>
                <a:cs typeface="Times New Roman"/>
                <a:sym typeface="Times New Roman"/>
              </a:rPr>
              <a:t>Commutation Fast-Forward </a:t>
            </a:r>
            <a:r>
              <a:rPr lang="fr-FR"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Avec le temps de latence le plus faible, le commutateur transmet un paquet immédiatement après la lecture de l'adresse de destination  </a:t>
            </a: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Commutation cut-through classique</a:t>
            </a:r>
            <a:endParaRPr sz="1800">
              <a:solidFill>
                <a:schemeClr val="dk1"/>
              </a:solidFill>
              <a:latin typeface="Times New Roman"/>
              <a:ea typeface="Times New Roman"/>
              <a:cs typeface="Times New Roman"/>
              <a:sym typeface="Times New Roman"/>
            </a:endParaRPr>
          </a:p>
        </p:txBody>
      </p:sp>
      <p:sp>
        <p:nvSpPr>
          <p:cNvPr id="721" name="Google Shape;721;p52"/>
          <p:cNvSpPr/>
          <p:nvPr/>
        </p:nvSpPr>
        <p:spPr>
          <a:xfrm>
            <a:off x="8420098" y="4143796"/>
            <a:ext cx="3584668" cy="2102702"/>
          </a:xfrm>
          <a:prstGeom prst="roundRect">
            <a:avLst>
              <a:gd name="adj" fmla="val 16667"/>
            </a:avLst>
          </a:prstGeom>
          <a:solidFill>
            <a:srgbClr val="DDEAF6"/>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b="1">
                <a:solidFill>
                  <a:schemeClr val="dk1"/>
                </a:solidFill>
                <a:latin typeface="Times New Roman"/>
                <a:ea typeface="Times New Roman"/>
                <a:cs typeface="Times New Roman"/>
                <a:sym typeface="Times New Roman"/>
              </a:rPr>
              <a:t>Commutation Fragment-free </a:t>
            </a:r>
            <a:r>
              <a:rPr lang="fr-FR"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Le commutateur stocke les 64 premiers octets de la trame avant la transmission </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Times New Roman"/>
                <a:ea typeface="Times New Roman"/>
                <a:cs typeface="Times New Roman"/>
                <a:sym typeface="Times New Roman"/>
              </a:rPr>
              <a:t>La plupart des erreurs réseau et des collisions se produisant dans ces 64 premiers octets</a:t>
            </a:r>
            <a:endParaRPr/>
          </a:p>
        </p:txBody>
      </p:sp>
      <p:cxnSp>
        <p:nvCxnSpPr>
          <p:cNvPr id="722" name="Google Shape;722;p52"/>
          <p:cNvCxnSpPr>
            <a:stCxn id="718" idx="3"/>
            <a:endCxn id="720" idx="1"/>
          </p:cNvCxnSpPr>
          <p:nvPr/>
        </p:nvCxnSpPr>
        <p:spPr>
          <a:xfrm rot="10800000" flipH="1">
            <a:off x="7769120" y="2906700"/>
            <a:ext cx="651000" cy="1085100"/>
          </a:xfrm>
          <a:prstGeom prst="straightConnector1">
            <a:avLst/>
          </a:prstGeom>
          <a:noFill/>
          <a:ln w="28575" cap="flat" cmpd="sng">
            <a:solidFill>
              <a:srgbClr val="5597D3"/>
            </a:solidFill>
            <a:prstDash val="solid"/>
            <a:round/>
            <a:headEnd type="none" w="sm" len="sm"/>
            <a:tailEnd type="triangle" w="med" len="med"/>
          </a:ln>
        </p:spPr>
      </p:cxnSp>
      <p:cxnSp>
        <p:nvCxnSpPr>
          <p:cNvPr id="723" name="Google Shape;723;p52"/>
          <p:cNvCxnSpPr>
            <a:stCxn id="718" idx="3"/>
            <a:endCxn id="721" idx="1"/>
          </p:cNvCxnSpPr>
          <p:nvPr/>
        </p:nvCxnSpPr>
        <p:spPr>
          <a:xfrm>
            <a:off x="7769120" y="3991800"/>
            <a:ext cx="651000" cy="1203300"/>
          </a:xfrm>
          <a:prstGeom prst="straightConnector1">
            <a:avLst/>
          </a:prstGeom>
          <a:noFill/>
          <a:ln w="28575" cap="flat" cmpd="sng">
            <a:solidFill>
              <a:srgbClr val="5597D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fade">
                                      <p:cBhvr>
                                        <p:cTn id="7" dur="500"/>
                                        <p:tgtEl>
                                          <p:spTgt spid="7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
                                        </p:tgtEl>
                                        <p:attrNameLst>
                                          <p:attrName>style.visibility</p:attrName>
                                        </p:attrNameLst>
                                      </p:cBhvr>
                                      <p:to>
                                        <p:strVal val="visible"/>
                                      </p:to>
                                    </p:set>
                                    <p:animEffect transition="in" filter="fade">
                                      <p:cBhvr>
                                        <p:cTn id="12" dur="500"/>
                                        <p:tgtEl>
                                          <p:spTgt spid="7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2"/>
                                        </p:tgtEl>
                                        <p:attrNameLst>
                                          <p:attrName>style.visibility</p:attrName>
                                        </p:attrNameLst>
                                      </p:cBhvr>
                                      <p:to>
                                        <p:strVal val="visible"/>
                                      </p:to>
                                    </p:set>
                                    <p:animEffect transition="in" filter="fade">
                                      <p:cBhvr>
                                        <p:cTn id="17" dur="500"/>
                                        <p:tgtEl>
                                          <p:spTgt spid="72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20"/>
                                        </p:tgtEl>
                                        <p:attrNameLst>
                                          <p:attrName>style.visibility</p:attrName>
                                        </p:attrNameLst>
                                      </p:cBhvr>
                                      <p:to>
                                        <p:strVal val="visible"/>
                                      </p:to>
                                    </p:set>
                                    <p:animEffect transition="in" filter="fade">
                                      <p:cBhvr>
                                        <p:cTn id="21" dur="500"/>
                                        <p:tgtEl>
                                          <p:spTgt spid="7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23"/>
                                        </p:tgtEl>
                                        <p:attrNameLst>
                                          <p:attrName>style.visibility</p:attrName>
                                        </p:attrNameLst>
                                      </p:cBhvr>
                                      <p:to>
                                        <p:strVal val="visible"/>
                                      </p:to>
                                    </p:set>
                                    <p:animEffect transition="in" filter="fade">
                                      <p:cBhvr>
                                        <p:cTn id="26" dur="500"/>
                                        <p:tgtEl>
                                          <p:spTgt spid="72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721"/>
                                        </p:tgtEl>
                                        <p:attrNameLst>
                                          <p:attrName>style.visibility</p:attrName>
                                        </p:attrNameLst>
                                      </p:cBhvr>
                                      <p:to>
                                        <p:strVal val="visible"/>
                                      </p:to>
                                    </p:set>
                                    <p:animEffect transition="in" filter="fade">
                                      <p:cBhvr>
                                        <p:cTn id="30" dur="500"/>
                                        <p:tgtEl>
                                          <p:spTgt spid="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3"/>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dirty="0"/>
              <a:t>Manipulation de la table de commutation (1/2)</a:t>
            </a:r>
            <a:endParaRPr dirty="0"/>
          </a:p>
        </p:txBody>
      </p:sp>
      <p:sp>
        <p:nvSpPr>
          <p:cNvPr id="729" name="Google Shape;729;p53"/>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lnSpcReduction="10000"/>
          </a:bodyPr>
          <a:lstStyle/>
          <a:p>
            <a:pPr marL="457200" lvl="0" indent="-342900" algn="l" rtl="0">
              <a:lnSpc>
                <a:spcPct val="90000"/>
              </a:lnSpc>
              <a:spcBef>
                <a:spcPts val="1000"/>
              </a:spcBef>
              <a:spcAft>
                <a:spcPts val="0"/>
              </a:spcAft>
              <a:buClr>
                <a:srgbClr val="000000"/>
              </a:buClr>
              <a:buSzPts val="1800"/>
              <a:buFont typeface="Noto Sans Symbols"/>
              <a:buChar char="▪"/>
            </a:pPr>
            <a:r>
              <a:rPr lang="fr-FR"/>
              <a:t>La commande qui permet d’afficher la table de commutation d’un commutateur est:  </a:t>
            </a: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SzPts val="1800"/>
              <a:buNone/>
            </a:pPr>
            <a:endParaRPr/>
          </a:p>
          <a:p>
            <a:pPr marL="457200" lvl="0" indent="-342900" algn="l" rtl="0">
              <a:lnSpc>
                <a:spcPct val="90000"/>
              </a:lnSpc>
              <a:spcBef>
                <a:spcPts val="1000"/>
              </a:spcBef>
              <a:spcAft>
                <a:spcPts val="0"/>
              </a:spcAft>
              <a:buClr>
                <a:srgbClr val="000000"/>
              </a:buClr>
              <a:buSzPts val="1800"/>
              <a:buFont typeface="Noto Sans Symbols"/>
              <a:buChar char="▪"/>
            </a:pPr>
            <a:r>
              <a:rPr lang="fr-FR"/>
              <a:t>Pour afficher que les entrée dynamiques il faut ajouter l’option « dynamic ».</a:t>
            </a:r>
            <a:endParaRPr/>
          </a:p>
          <a:p>
            <a:pPr marL="457200" lvl="0" indent="-342900" algn="l" rtl="0">
              <a:lnSpc>
                <a:spcPct val="90000"/>
              </a:lnSpc>
              <a:spcBef>
                <a:spcPts val="1000"/>
              </a:spcBef>
              <a:spcAft>
                <a:spcPts val="0"/>
              </a:spcAft>
              <a:buClr>
                <a:srgbClr val="000000"/>
              </a:buClr>
              <a:buSzPts val="1800"/>
              <a:buFont typeface="Noto Sans Symbols"/>
              <a:buChar char="▪"/>
            </a:pPr>
            <a:r>
              <a:rPr lang="fr-FR"/>
              <a:t> Pour afficher que les entrée statiques il faut ajouter l’option «  static ».</a:t>
            </a:r>
            <a:endParaRPr/>
          </a:p>
        </p:txBody>
      </p:sp>
      <p:sp>
        <p:nvSpPr>
          <p:cNvPr id="730" name="Google Shape;730;p53"/>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33</a:t>
            </a:fld>
            <a:endParaRPr/>
          </a:p>
        </p:txBody>
      </p:sp>
      <p:pic>
        <p:nvPicPr>
          <p:cNvPr id="731" name="Google Shape;731;p53"/>
          <p:cNvPicPr preferRelativeResize="0"/>
          <p:nvPr/>
        </p:nvPicPr>
        <p:blipFill rotWithShape="1">
          <a:blip r:embed="rId3">
            <a:alphaModFix/>
          </a:blip>
          <a:srcRect/>
          <a:stretch/>
        </p:blipFill>
        <p:spPr>
          <a:xfrm>
            <a:off x="3229247" y="2719659"/>
            <a:ext cx="4717992" cy="2052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54"/>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dirty="0"/>
              <a:t>Manipulation de la table de commutation (2/2)</a:t>
            </a:r>
            <a:endParaRPr dirty="0"/>
          </a:p>
        </p:txBody>
      </p:sp>
      <p:sp>
        <p:nvSpPr>
          <p:cNvPr id="737" name="Google Shape;737;p54"/>
          <p:cNvSpPr txBox="1">
            <a:spLocks noGrp="1"/>
          </p:cNvSpPr>
          <p:nvPr>
            <p:ph type="body" idx="1"/>
          </p:nvPr>
        </p:nvSpPr>
        <p:spPr>
          <a:xfrm>
            <a:off x="838200" y="1825625"/>
            <a:ext cx="10866120" cy="4351200"/>
          </a:xfrm>
          <a:prstGeom prst="rect">
            <a:avLst/>
          </a:prstGeom>
          <a:noFill/>
          <a:ln>
            <a:noFill/>
          </a:ln>
        </p:spPr>
        <p:txBody>
          <a:bodyPr spcFirstLastPara="1" wrap="square" lIns="45700" tIns="45700" rIns="45700" bIns="45700" anchor="t" anchorCtr="0">
            <a:normAutofit/>
          </a:bodyPr>
          <a:lstStyle/>
          <a:p>
            <a:pPr marL="457200" lvl="0" indent="-342900" algn="l" rtl="0">
              <a:lnSpc>
                <a:spcPct val="90000"/>
              </a:lnSpc>
              <a:spcBef>
                <a:spcPts val="1000"/>
              </a:spcBef>
              <a:spcAft>
                <a:spcPts val="0"/>
              </a:spcAft>
              <a:buClr>
                <a:srgbClr val="000000"/>
              </a:buClr>
              <a:buSzPts val="1800"/>
              <a:buFont typeface="Noto Sans Symbols"/>
              <a:buChar char="▪"/>
            </a:pPr>
            <a:r>
              <a:rPr lang="fr-FR"/>
              <a:t>La commande qui permet d’ajouter une entrée statique à la table de commutation est: </a:t>
            </a:r>
            <a:endParaRPr/>
          </a:p>
          <a:p>
            <a:pPr marL="457200" lvl="0" indent="-342900" algn="l" rtl="0">
              <a:lnSpc>
                <a:spcPct val="90000"/>
              </a:lnSpc>
              <a:spcBef>
                <a:spcPts val="1000"/>
              </a:spcBef>
              <a:spcAft>
                <a:spcPts val="0"/>
              </a:spcAft>
              <a:buSzPts val="1800"/>
              <a:buNone/>
            </a:pPr>
            <a:r>
              <a:rPr lang="fr-FR" b="1"/>
              <a:t>S1(config)# mac-address-table static &lt;adresse_MAC&gt; vlan &lt;ID_vlan&gt; interface &lt;ID_interface&gt;</a:t>
            </a:r>
            <a:endParaRPr b="1"/>
          </a:p>
          <a:p>
            <a:pPr marL="457200" lvl="0" indent="-342900" algn="l" rtl="0">
              <a:lnSpc>
                <a:spcPct val="90000"/>
              </a:lnSpc>
              <a:spcBef>
                <a:spcPts val="1000"/>
              </a:spcBef>
              <a:spcAft>
                <a:spcPts val="0"/>
              </a:spcAft>
              <a:buClr>
                <a:srgbClr val="000000"/>
              </a:buClr>
              <a:buSzPts val="1800"/>
              <a:buFont typeface="Noto Sans Symbols"/>
              <a:buChar char="▪"/>
            </a:pPr>
            <a:r>
              <a:rPr lang="fr-FR"/>
              <a:t>La commande qui permet de supprimer les entrée dynamiques est:</a:t>
            </a:r>
            <a:endParaRPr/>
          </a:p>
          <a:p>
            <a:pPr marL="457200" lvl="0" indent="-342900" algn="l" rtl="0">
              <a:lnSpc>
                <a:spcPct val="90000"/>
              </a:lnSpc>
              <a:spcBef>
                <a:spcPts val="1000"/>
              </a:spcBef>
              <a:spcAft>
                <a:spcPts val="0"/>
              </a:spcAft>
              <a:buSzPts val="1800"/>
              <a:buNone/>
            </a:pPr>
            <a:r>
              <a:rPr lang="fr-FR" b="1"/>
              <a:t>S1# clear mac-address-table dynamic</a:t>
            </a:r>
            <a:endParaRPr b="1"/>
          </a:p>
          <a:p>
            <a:pPr marL="457200" lvl="0" indent="-342900" algn="l" rtl="0">
              <a:lnSpc>
                <a:spcPct val="90000"/>
              </a:lnSpc>
              <a:spcBef>
                <a:spcPts val="1000"/>
              </a:spcBef>
              <a:spcAft>
                <a:spcPts val="0"/>
              </a:spcAft>
              <a:buClr>
                <a:srgbClr val="000000"/>
              </a:buClr>
              <a:buSzPts val="1800"/>
              <a:buFont typeface="Noto Sans Symbols"/>
              <a:buChar char="▪"/>
            </a:pPr>
            <a:r>
              <a:rPr lang="fr-FR"/>
              <a:t>La commande qui permet de supprimer une entrée statique est:</a:t>
            </a:r>
            <a:endParaRPr/>
          </a:p>
          <a:p>
            <a:pPr marL="457200" lvl="0" indent="-342900" algn="l" rtl="0">
              <a:lnSpc>
                <a:spcPct val="90000"/>
              </a:lnSpc>
              <a:spcBef>
                <a:spcPts val="1000"/>
              </a:spcBef>
              <a:spcAft>
                <a:spcPts val="0"/>
              </a:spcAft>
              <a:buSzPts val="1800"/>
              <a:buNone/>
            </a:pPr>
            <a:r>
              <a:rPr lang="fr-FR" b="1"/>
              <a:t>S1(config)# </a:t>
            </a:r>
            <a:r>
              <a:rPr lang="fr-FR" b="1">
                <a:solidFill>
                  <a:srgbClr val="FF0000"/>
                </a:solidFill>
              </a:rPr>
              <a:t>no</a:t>
            </a:r>
            <a:r>
              <a:rPr lang="fr-FR" b="1"/>
              <a:t> mac-address-table static &lt;adresse_MAC&gt; vlan &lt;ID_vlan&gt; interface &lt;ID_interface&gt;</a:t>
            </a:r>
            <a:endParaRPr b="1"/>
          </a:p>
          <a:p>
            <a:pPr marL="457200" lvl="0" indent="-342900" algn="l" rtl="0">
              <a:lnSpc>
                <a:spcPct val="90000"/>
              </a:lnSpc>
              <a:spcBef>
                <a:spcPts val="1000"/>
              </a:spcBef>
              <a:spcAft>
                <a:spcPts val="0"/>
              </a:spcAft>
              <a:buSzPts val="1800"/>
              <a:buNone/>
            </a:pPr>
            <a:endParaRPr/>
          </a:p>
        </p:txBody>
      </p:sp>
      <p:sp>
        <p:nvSpPr>
          <p:cNvPr id="738" name="Google Shape;738;p54"/>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5"/>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fr-FR" sz="4800" dirty="0"/>
              <a:t>Partie 4</a:t>
            </a:r>
            <a:endParaRPr dirty="0"/>
          </a:p>
        </p:txBody>
      </p:sp>
      <p:sp>
        <p:nvSpPr>
          <p:cNvPr id="744" name="Google Shape;744;p55"/>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888888"/>
              </a:buClr>
              <a:buSzPts val="2400"/>
              <a:buFont typeface="Arial"/>
              <a:buNone/>
            </a:pPr>
            <a:r>
              <a:rPr lang="fr-FR" sz="3200">
                <a:solidFill>
                  <a:srgbClr val="535353"/>
                </a:solidFill>
              </a:rPr>
              <a:t>Sécurisation des ports d’un commutateur</a:t>
            </a:r>
            <a:endParaRPr/>
          </a:p>
        </p:txBody>
      </p:sp>
      <p:sp>
        <p:nvSpPr>
          <p:cNvPr id="745" name="Google Shape;745;p5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6"/>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Sécurisation des ports d’un commutateur (1/3) </a:t>
            </a:r>
            <a:endParaRPr dirty="0"/>
          </a:p>
        </p:txBody>
      </p:sp>
      <p:sp>
        <p:nvSpPr>
          <p:cNvPr id="751" name="Google Shape;751;p56"/>
          <p:cNvSpPr txBox="1">
            <a:spLocks noGrp="1"/>
          </p:cNvSpPr>
          <p:nvPr>
            <p:ph type="body" idx="1"/>
          </p:nvPr>
        </p:nvSpPr>
        <p:spPr>
          <a:xfrm>
            <a:off x="445374" y="1553909"/>
            <a:ext cx="8036884"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dirty="0"/>
              <a:t>Afin de sécuriser le réseau, il faut permettre seulement aux machines autorisées d’</a:t>
            </a:r>
            <a:r>
              <a:rPr lang="fr-FR" dirty="0">
                <a:solidFill>
                  <a:schemeClr val="dk1"/>
                </a:solidFill>
              </a:rPr>
              <a:t>y </a:t>
            </a:r>
            <a:r>
              <a:rPr lang="fr-FR" dirty="0" smtClean="0"/>
              <a:t>accéder.</a:t>
            </a:r>
            <a:endParaRPr lang="fr-FR" dirty="0"/>
          </a:p>
          <a:p>
            <a:pPr marL="114300" lvl="0" indent="0" algn="just" rtl="0">
              <a:lnSpc>
                <a:spcPct val="90000"/>
              </a:lnSpc>
              <a:spcBef>
                <a:spcPts val="1000"/>
              </a:spcBef>
              <a:spcAft>
                <a:spcPts val="0"/>
              </a:spcAft>
              <a:buSzPts val="1800"/>
              <a:buNone/>
            </a:pPr>
            <a:r>
              <a:rPr lang="fr-FR" dirty="0" smtClean="0">
                <a:sym typeface="Wingdings" panose="05000000000000000000" pitchFamily="2" charset="2"/>
              </a:rPr>
              <a:t></a:t>
            </a:r>
            <a:r>
              <a:rPr lang="fr-FR" dirty="0" smtClean="0"/>
              <a:t>faut </a:t>
            </a:r>
            <a:r>
              <a:rPr lang="fr-FR" dirty="0"/>
              <a:t>donc sécuriser les ports du commutateur :</a:t>
            </a:r>
            <a:endParaRPr dirty="0"/>
          </a:p>
          <a:p>
            <a:pPr marL="914400" lvl="1" indent="-342900" algn="just" rtl="0">
              <a:lnSpc>
                <a:spcPct val="90000"/>
              </a:lnSpc>
              <a:spcBef>
                <a:spcPts val="1000"/>
              </a:spcBef>
              <a:spcAft>
                <a:spcPts val="0"/>
              </a:spcAft>
              <a:buSzPts val="1800"/>
              <a:buChar char="•"/>
            </a:pPr>
            <a:r>
              <a:rPr lang="fr-FR" sz="2000" dirty="0">
                <a:latin typeface="Times New Roman"/>
                <a:ea typeface="Times New Roman"/>
                <a:cs typeface="Times New Roman"/>
                <a:sym typeface="Times New Roman"/>
              </a:rPr>
              <a:t>En arrêtant de manière administrative tous les ports non utilisés</a:t>
            </a:r>
            <a:endParaRPr dirty="0"/>
          </a:p>
          <a:p>
            <a:pPr marL="914400" lvl="1" indent="-342900" algn="just" rtl="0">
              <a:lnSpc>
                <a:spcPct val="90000"/>
              </a:lnSpc>
              <a:spcBef>
                <a:spcPts val="1000"/>
              </a:spcBef>
              <a:spcAft>
                <a:spcPts val="0"/>
              </a:spcAft>
              <a:buSzPts val="1800"/>
              <a:buChar char="•"/>
            </a:pPr>
            <a:r>
              <a:rPr lang="fr-FR" sz="2000" dirty="0">
                <a:latin typeface="Times New Roman"/>
                <a:ea typeface="Times New Roman"/>
                <a:cs typeface="Times New Roman"/>
                <a:sym typeface="Times New Roman"/>
              </a:rPr>
              <a:t>En limitant l’accès sur les autres ports pour un ensemble d’@ MAC autorisées</a:t>
            </a:r>
            <a:endParaRPr dirty="0"/>
          </a:p>
          <a:p>
            <a:pPr marL="914400" lvl="1" indent="-228600" algn="just" rtl="0">
              <a:lnSpc>
                <a:spcPct val="90000"/>
              </a:lnSpc>
              <a:spcBef>
                <a:spcPts val="1000"/>
              </a:spcBef>
              <a:spcAft>
                <a:spcPts val="0"/>
              </a:spcAft>
              <a:buSzPts val="1800"/>
              <a:buNone/>
            </a:pPr>
            <a:endParaRPr sz="2000" dirty="0">
              <a:latin typeface="Times New Roman"/>
              <a:ea typeface="Times New Roman"/>
              <a:cs typeface="Times New Roman"/>
              <a:sym typeface="Times New Roman"/>
            </a:endParaRPr>
          </a:p>
          <a:p>
            <a:pPr marL="914400" lvl="1" indent="-228600" algn="just" rtl="0">
              <a:lnSpc>
                <a:spcPct val="90000"/>
              </a:lnSpc>
              <a:spcBef>
                <a:spcPts val="1000"/>
              </a:spcBef>
              <a:spcAft>
                <a:spcPts val="0"/>
              </a:spcAft>
              <a:buSzPts val="1800"/>
              <a:buNone/>
            </a:pPr>
            <a:endParaRPr sz="2000" dirty="0">
              <a:latin typeface="Times New Roman"/>
              <a:ea typeface="Times New Roman"/>
              <a:cs typeface="Times New Roman"/>
              <a:sym typeface="Times New Roman"/>
            </a:endParaRPr>
          </a:p>
          <a:p>
            <a:pPr marL="571500" lvl="1" indent="0" algn="just" rtl="0">
              <a:lnSpc>
                <a:spcPct val="90000"/>
              </a:lnSpc>
              <a:spcBef>
                <a:spcPts val="1000"/>
              </a:spcBef>
              <a:spcAft>
                <a:spcPts val="0"/>
              </a:spcAft>
              <a:buSzPts val="1800"/>
              <a:buNone/>
            </a:pPr>
            <a:endParaRPr sz="2000" dirty="0">
              <a:latin typeface="Times New Roman"/>
              <a:ea typeface="Times New Roman"/>
              <a:cs typeface="Times New Roman"/>
              <a:sym typeface="Times New Roman"/>
            </a:endParaRPr>
          </a:p>
        </p:txBody>
      </p:sp>
      <p:sp>
        <p:nvSpPr>
          <p:cNvPr id="752" name="Google Shape;752;p56"/>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36</a:t>
            </a:fld>
            <a:endParaRPr/>
          </a:p>
        </p:txBody>
      </p:sp>
      <p:pic>
        <p:nvPicPr>
          <p:cNvPr id="753" name="Google Shape;753;p56"/>
          <p:cNvPicPr preferRelativeResize="0"/>
          <p:nvPr/>
        </p:nvPicPr>
        <p:blipFill rotWithShape="1">
          <a:blip r:embed="rId3">
            <a:alphaModFix/>
          </a:blip>
          <a:srcRect l="2258" t="33157" r="60174" b="3920"/>
          <a:stretch/>
        </p:blipFill>
        <p:spPr>
          <a:xfrm>
            <a:off x="8589067" y="1996991"/>
            <a:ext cx="3404813" cy="4074276"/>
          </a:xfrm>
          <a:prstGeom prst="rect">
            <a:avLst/>
          </a:prstGeom>
          <a:noFill/>
          <a:ln>
            <a:noFill/>
          </a:ln>
        </p:spPr>
      </p:pic>
      <p:sp>
        <p:nvSpPr>
          <p:cNvPr id="754" name="Google Shape;754;p56"/>
          <p:cNvSpPr txBox="1"/>
          <p:nvPr/>
        </p:nvSpPr>
        <p:spPr>
          <a:xfrm>
            <a:off x="1136468" y="4945850"/>
            <a:ext cx="6112571" cy="646331"/>
          </a:xfrm>
          <a:prstGeom prst="rect">
            <a:avLst/>
          </a:prstGeom>
          <a:solidFill>
            <a:srgbClr val="D0CDC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chemeClr val="dk1"/>
                </a:solidFill>
                <a:latin typeface="Courier New"/>
                <a:ea typeface="Courier New"/>
                <a:cs typeface="Courier New"/>
                <a:sym typeface="Courier New"/>
              </a:rPr>
              <a:t>S1(config)# interface range fa0/5-24,g0/1-2</a:t>
            </a:r>
            <a:endParaRPr/>
          </a:p>
          <a:p>
            <a:pPr marL="0" marR="0" lvl="0" indent="0" algn="l" rtl="0">
              <a:spcBef>
                <a:spcPts val="0"/>
              </a:spcBef>
              <a:spcAft>
                <a:spcPts val="0"/>
              </a:spcAft>
              <a:buNone/>
            </a:pPr>
            <a:r>
              <a:rPr lang="fr-FR" sz="1800" b="1">
                <a:solidFill>
                  <a:schemeClr val="dk1"/>
                </a:solidFill>
                <a:latin typeface="Courier New"/>
                <a:ea typeface="Courier New"/>
                <a:cs typeface="Courier New"/>
                <a:sym typeface="Courier New"/>
              </a:rPr>
              <a:t>S1(config-range-if)#shutdown</a:t>
            </a:r>
            <a:endParaRPr/>
          </a:p>
        </p:txBody>
      </p:sp>
      <p:sp>
        <p:nvSpPr>
          <p:cNvPr id="755" name="Google Shape;755;p56"/>
          <p:cNvSpPr txBox="1"/>
          <p:nvPr/>
        </p:nvSpPr>
        <p:spPr>
          <a:xfrm>
            <a:off x="338565" y="4291533"/>
            <a:ext cx="7930376"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200">
                <a:solidFill>
                  <a:srgbClr val="0070C0"/>
                </a:solidFill>
                <a:latin typeface="Times New Roman"/>
                <a:ea typeface="Times New Roman"/>
                <a:cs typeface="Times New Roman"/>
                <a:sym typeface="Times New Roman"/>
              </a:rPr>
              <a:t>La commande suivante permet la désactivation des ports non utilisés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7"/>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Sécurisation des ports d’un commutateur (2/3)</a:t>
            </a:r>
            <a:endParaRPr dirty="0"/>
          </a:p>
        </p:txBody>
      </p:sp>
      <p:sp>
        <p:nvSpPr>
          <p:cNvPr id="761" name="Google Shape;761;p57"/>
          <p:cNvSpPr txBox="1">
            <a:spLocks noGrp="1"/>
          </p:cNvSpPr>
          <p:nvPr>
            <p:ph type="body" idx="1"/>
          </p:nvPr>
        </p:nvSpPr>
        <p:spPr>
          <a:xfrm>
            <a:off x="445373" y="1806602"/>
            <a:ext cx="11115255" cy="4357407"/>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sz="2200"/>
              <a:t>La sécurité des ports limite le nombre d'adresses MAC valides autorisées à transmettre des </a:t>
            </a:r>
            <a:r>
              <a:rPr lang="fr-FR" sz="2200">
                <a:solidFill>
                  <a:schemeClr val="dk1"/>
                </a:solidFill>
              </a:rPr>
              <a:t>données via un port du commutateur</a:t>
            </a:r>
            <a:r>
              <a:rPr lang="fr-FR" sz="2200"/>
              <a:t>.</a:t>
            </a:r>
            <a:endParaRPr/>
          </a:p>
          <a:p>
            <a:pPr marL="457200" lvl="0" indent="-342900" algn="just" rtl="0">
              <a:lnSpc>
                <a:spcPct val="90000"/>
              </a:lnSpc>
              <a:spcBef>
                <a:spcPts val="1000"/>
              </a:spcBef>
              <a:spcAft>
                <a:spcPts val="0"/>
              </a:spcAft>
              <a:buSzPts val="1800"/>
              <a:buChar char="▪"/>
            </a:pPr>
            <a:r>
              <a:rPr lang="fr-FR" sz="2200"/>
              <a:t>Si la sécurité des ports est activée sur un port et qu'une adresse MAC inconnue envoie des données, le commutateur présente une violation de sécurité.</a:t>
            </a:r>
            <a:endParaRPr/>
          </a:p>
          <a:p>
            <a:pPr marL="457200" lvl="0" indent="-342900" algn="just" rtl="0">
              <a:lnSpc>
                <a:spcPct val="90000"/>
              </a:lnSpc>
              <a:spcBef>
                <a:spcPts val="1000"/>
              </a:spcBef>
              <a:spcAft>
                <a:spcPts val="0"/>
              </a:spcAft>
              <a:buSzPts val="1800"/>
              <a:buChar char="▪"/>
            </a:pPr>
            <a:r>
              <a:rPr lang="fr-FR" sz="2200">
                <a:latin typeface="Times New Roman"/>
                <a:ea typeface="Times New Roman"/>
                <a:cs typeface="Times New Roman"/>
                <a:sym typeface="Times New Roman"/>
              </a:rPr>
              <a:t>La liste des adresses MAC autorisées est reconnue via 3 méthodes :</a:t>
            </a:r>
            <a:endParaRPr/>
          </a:p>
          <a:p>
            <a:pPr marL="914400" lvl="1" indent="-342900" algn="just" rtl="0">
              <a:lnSpc>
                <a:spcPct val="90000"/>
              </a:lnSpc>
              <a:spcBef>
                <a:spcPts val="1200"/>
              </a:spcBef>
              <a:spcAft>
                <a:spcPts val="0"/>
              </a:spcAft>
              <a:buSzPts val="1800"/>
              <a:buChar char="•"/>
            </a:pPr>
            <a:r>
              <a:rPr lang="fr-FR" sz="2200" b="1" u="sng">
                <a:solidFill>
                  <a:srgbClr val="002060"/>
                </a:solidFill>
                <a:latin typeface="Times New Roman"/>
                <a:ea typeface="Times New Roman"/>
                <a:cs typeface="Times New Roman"/>
                <a:sym typeface="Times New Roman"/>
              </a:rPr>
              <a:t>Statique</a:t>
            </a:r>
            <a:r>
              <a:rPr lang="fr-FR" sz="2200">
                <a:latin typeface="Times New Roman"/>
                <a:ea typeface="Times New Roman"/>
                <a:cs typeface="Times New Roman"/>
                <a:sym typeface="Times New Roman"/>
              </a:rPr>
              <a:t> : les adresses MAC sont ajoutées </a:t>
            </a:r>
            <a:r>
              <a:rPr lang="fr-FR" sz="2200" i="1">
                <a:solidFill>
                  <a:srgbClr val="C00000"/>
                </a:solidFill>
                <a:latin typeface="Times New Roman"/>
                <a:ea typeface="Times New Roman"/>
                <a:cs typeface="Times New Roman"/>
                <a:sym typeface="Times New Roman"/>
              </a:rPr>
              <a:t>manuellement</a:t>
            </a:r>
            <a:r>
              <a:rPr lang="fr-FR" sz="2200">
                <a:latin typeface="Times New Roman"/>
                <a:ea typeface="Times New Roman"/>
                <a:cs typeface="Times New Roman"/>
                <a:sym typeface="Times New Roman"/>
              </a:rPr>
              <a:t>, sauvegardées dans le fichier </a:t>
            </a:r>
            <a:endParaRPr/>
          </a:p>
          <a:p>
            <a:pPr marL="571500" lvl="1" indent="0" algn="just" rtl="0">
              <a:lnSpc>
                <a:spcPct val="90000"/>
              </a:lnSpc>
              <a:spcBef>
                <a:spcPts val="0"/>
              </a:spcBef>
              <a:spcAft>
                <a:spcPts val="0"/>
              </a:spcAft>
              <a:buSzPts val="1800"/>
              <a:buNone/>
            </a:pPr>
            <a:r>
              <a:rPr lang="fr-FR" sz="2200">
                <a:latin typeface="Times New Roman"/>
                <a:ea typeface="Times New Roman"/>
                <a:cs typeface="Times New Roman"/>
                <a:sym typeface="Times New Roman"/>
              </a:rPr>
              <a:t>                      « </a:t>
            </a:r>
            <a:r>
              <a:rPr lang="fr-FR" sz="2200" i="1">
                <a:solidFill>
                  <a:srgbClr val="C00000"/>
                </a:solidFill>
                <a:latin typeface="Times New Roman"/>
                <a:ea typeface="Times New Roman"/>
                <a:cs typeface="Times New Roman"/>
                <a:sym typeface="Times New Roman"/>
              </a:rPr>
              <a:t>running-Config</a:t>
            </a:r>
            <a:r>
              <a:rPr lang="fr-FR" sz="2200">
                <a:solidFill>
                  <a:srgbClr val="FF0000"/>
                </a:solidFill>
                <a:latin typeface="Times New Roman"/>
                <a:ea typeface="Times New Roman"/>
                <a:cs typeface="Times New Roman"/>
                <a:sym typeface="Times New Roman"/>
              </a:rPr>
              <a:t> </a:t>
            </a:r>
            <a:r>
              <a:rPr lang="fr-FR" sz="2200">
                <a:latin typeface="Times New Roman"/>
                <a:ea typeface="Times New Roman"/>
                <a:cs typeface="Times New Roman"/>
                <a:sym typeface="Times New Roman"/>
              </a:rPr>
              <a:t>» et </a:t>
            </a:r>
            <a:r>
              <a:rPr lang="fr-FR" sz="2200" i="1">
                <a:solidFill>
                  <a:srgbClr val="C00000"/>
                </a:solidFill>
                <a:latin typeface="Times New Roman"/>
                <a:ea typeface="Times New Roman"/>
                <a:cs typeface="Times New Roman"/>
                <a:sym typeface="Times New Roman"/>
              </a:rPr>
              <a:t>maintenues après redémarrage </a:t>
            </a:r>
            <a:r>
              <a:rPr lang="fr-FR" sz="2200">
                <a:latin typeface="Times New Roman"/>
                <a:ea typeface="Times New Roman"/>
                <a:cs typeface="Times New Roman"/>
                <a:sym typeface="Times New Roman"/>
              </a:rPr>
              <a:t>de l’équipement, sous             		    condition d’enregistrement dans le startup-config .</a:t>
            </a:r>
            <a:endParaRPr/>
          </a:p>
          <a:p>
            <a:pPr marL="914400" lvl="1" indent="-342900" algn="just" rtl="0">
              <a:lnSpc>
                <a:spcPct val="90000"/>
              </a:lnSpc>
              <a:spcBef>
                <a:spcPts val="1200"/>
              </a:spcBef>
              <a:spcAft>
                <a:spcPts val="0"/>
              </a:spcAft>
              <a:buSzPts val="1800"/>
              <a:buChar char="•"/>
            </a:pPr>
            <a:r>
              <a:rPr lang="fr-FR" sz="2200" b="1" u="sng">
                <a:solidFill>
                  <a:srgbClr val="002060"/>
                </a:solidFill>
                <a:latin typeface="Times New Roman"/>
                <a:ea typeface="Times New Roman"/>
                <a:cs typeface="Times New Roman"/>
                <a:sym typeface="Times New Roman"/>
              </a:rPr>
              <a:t>Dynamique</a:t>
            </a:r>
            <a:r>
              <a:rPr lang="fr-FR" sz="2200">
                <a:latin typeface="Times New Roman"/>
                <a:ea typeface="Times New Roman"/>
                <a:cs typeface="Times New Roman"/>
                <a:sym typeface="Times New Roman"/>
              </a:rPr>
              <a:t> : les adresses MAC sont apprises </a:t>
            </a:r>
            <a:r>
              <a:rPr lang="fr-FR" sz="2200" i="1">
                <a:solidFill>
                  <a:srgbClr val="C00000"/>
                </a:solidFill>
                <a:latin typeface="Times New Roman"/>
                <a:ea typeface="Times New Roman"/>
                <a:cs typeface="Times New Roman"/>
                <a:sym typeface="Times New Roman"/>
              </a:rPr>
              <a:t>dynamiquement</a:t>
            </a:r>
            <a:r>
              <a:rPr lang="fr-FR" sz="2200">
                <a:latin typeface="Times New Roman"/>
                <a:ea typeface="Times New Roman"/>
                <a:cs typeface="Times New Roman"/>
                <a:sym typeface="Times New Roman"/>
              </a:rPr>
              <a:t>, sauvegardées dans la </a:t>
            </a:r>
            <a:r>
              <a:rPr lang="fr-FR" sz="2200" i="1">
                <a:solidFill>
                  <a:srgbClr val="C00000"/>
                </a:solidFill>
                <a:latin typeface="Times New Roman"/>
                <a:ea typeface="Times New Roman"/>
                <a:cs typeface="Times New Roman"/>
                <a:sym typeface="Times New Roman"/>
              </a:rPr>
              <a:t>table</a:t>
            </a:r>
            <a:endParaRPr/>
          </a:p>
          <a:p>
            <a:pPr marL="571500" lvl="1" indent="0" algn="just" rtl="0">
              <a:lnSpc>
                <a:spcPct val="90000"/>
              </a:lnSpc>
              <a:spcBef>
                <a:spcPts val="0"/>
              </a:spcBef>
              <a:spcAft>
                <a:spcPts val="0"/>
              </a:spcAft>
              <a:buSzPts val="1800"/>
              <a:buNone/>
            </a:pPr>
            <a:r>
              <a:rPr lang="fr-FR" sz="2200" i="1">
                <a:solidFill>
                  <a:srgbClr val="C00000"/>
                </a:solidFill>
                <a:latin typeface="Times New Roman"/>
                <a:ea typeface="Times New Roman"/>
                <a:cs typeface="Times New Roman"/>
                <a:sym typeface="Times New Roman"/>
              </a:rPr>
              <a:t>                           MAC</a:t>
            </a:r>
            <a:r>
              <a:rPr lang="fr-FR" sz="2200">
                <a:latin typeface="Times New Roman"/>
                <a:ea typeface="Times New Roman"/>
                <a:cs typeface="Times New Roman"/>
                <a:sym typeface="Times New Roman"/>
              </a:rPr>
              <a:t> et </a:t>
            </a:r>
            <a:r>
              <a:rPr lang="fr-FR" sz="2200" i="1">
                <a:solidFill>
                  <a:srgbClr val="C00000"/>
                </a:solidFill>
                <a:latin typeface="Times New Roman"/>
                <a:ea typeface="Times New Roman"/>
                <a:cs typeface="Times New Roman"/>
                <a:sym typeface="Times New Roman"/>
              </a:rPr>
              <a:t>supprimées après redémarrage </a:t>
            </a:r>
            <a:r>
              <a:rPr lang="fr-FR" sz="2200">
                <a:latin typeface="Times New Roman"/>
                <a:ea typeface="Times New Roman"/>
                <a:cs typeface="Times New Roman"/>
                <a:sym typeface="Times New Roman"/>
              </a:rPr>
              <a:t>de l’équipement</a:t>
            </a:r>
            <a:endParaRPr/>
          </a:p>
          <a:p>
            <a:pPr marL="914400" lvl="1" indent="-342900" algn="just" rtl="0">
              <a:lnSpc>
                <a:spcPct val="90000"/>
              </a:lnSpc>
              <a:spcBef>
                <a:spcPts val="1200"/>
              </a:spcBef>
              <a:spcAft>
                <a:spcPts val="0"/>
              </a:spcAft>
              <a:buSzPts val="1800"/>
              <a:buChar char="•"/>
            </a:pPr>
            <a:r>
              <a:rPr lang="fr-FR" sz="2200" b="1" u="sng">
                <a:solidFill>
                  <a:srgbClr val="002060"/>
                </a:solidFill>
                <a:latin typeface="Times New Roman"/>
                <a:ea typeface="Times New Roman"/>
                <a:cs typeface="Times New Roman"/>
                <a:sym typeface="Times New Roman"/>
              </a:rPr>
              <a:t>Sticky</a:t>
            </a:r>
            <a:r>
              <a:rPr lang="fr-FR" sz="2200">
                <a:latin typeface="Times New Roman"/>
                <a:ea typeface="Times New Roman"/>
                <a:cs typeface="Times New Roman"/>
                <a:sym typeface="Times New Roman"/>
              </a:rPr>
              <a:t> : les adresses MAC sont ajoutées </a:t>
            </a:r>
            <a:r>
              <a:rPr lang="fr-FR" sz="2200" i="1">
                <a:solidFill>
                  <a:srgbClr val="C00000"/>
                </a:solidFill>
                <a:latin typeface="Times New Roman"/>
                <a:ea typeface="Times New Roman"/>
                <a:cs typeface="Times New Roman"/>
                <a:sym typeface="Times New Roman"/>
              </a:rPr>
              <a:t>dynamiquement</a:t>
            </a:r>
            <a:r>
              <a:rPr lang="fr-FR" sz="2200">
                <a:latin typeface="Times New Roman"/>
                <a:ea typeface="Times New Roman"/>
                <a:cs typeface="Times New Roman"/>
                <a:sym typeface="Times New Roman"/>
              </a:rPr>
              <a:t>, sauvegardées dans le fichier </a:t>
            </a:r>
            <a:endParaRPr/>
          </a:p>
          <a:p>
            <a:pPr marL="571500" lvl="1" indent="0" algn="just" rtl="0">
              <a:lnSpc>
                <a:spcPct val="90000"/>
              </a:lnSpc>
              <a:spcBef>
                <a:spcPts val="0"/>
              </a:spcBef>
              <a:spcAft>
                <a:spcPts val="0"/>
              </a:spcAft>
              <a:buSzPts val="1800"/>
              <a:buNone/>
            </a:pPr>
            <a:r>
              <a:rPr lang="fr-FR" sz="2200">
                <a:latin typeface="Times New Roman"/>
                <a:ea typeface="Times New Roman"/>
                <a:cs typeface="Times New Roman"/>
                <a:sym typeface="Times New Roman"/>
              </a:rPr>
              <a:t>                   « </a:t>
            </a:r>
            <a:r>
              <a:rPr lang="fr-FR" sz="2200" i="1">
                <a:solidFill>
                  <a:srgbClr val="C00000"/>
                </a:solidFill>
                <a:latin typeface="Times New Roman"/>
                <a:ea typeface="Times New Roman"/>
                <a:cs typeface="Times New Roman"/>
                <a:sym typeface="Times New Roman"/>
              </a:rPr>
              <a:t>Running Config</a:t>
            </a:r>
            <a:r>
              <a:rPr lang="fr-FR" sz="2200">
                <a:latin typeface="Times New Roman"/>
                <a:ea typeface="Times New Roman"/>
                <a:cs typeface="Times New Roman"/>
                <a:sym typeface="Times New Roman"/>
              </a:rPr>
              <a:t> » et la table « MAC » et </a:t>
            </a:r>
            <a:r>
              <a:rPr lang="fr-FR" sz="2200" i="1">
                <a:solidFill>
                  <a:srgbClr val="C00000"/>
                </a:solidFill>
                <a:latin typeface="Times New Roman"/>
                <a:ea typeface="Times New Roman"/>
                <a:cs typeface="Times New Roman"/>
                <a:sym typeface="Times New Roman"/>
              </a:rPr>
              <a:t>maintenues après redémarrage </a:t>
            </a:r>
            <a:r>
              <a:rPr lang="fr-FR" sz="2200">
                <a:latin typeface="Times New Roman"/>
                <a:ea typeface="Times New Roman"/>
                <a:cs typeface="Times New Roman"/>
                <a:sym typeface="Times New Roman"/>
              </a:rPr>
              <a:t>de</a:t>
            </a:r>
            <a:endParaRPr/>
          </a:p>
          <a:p>
            <a:pPr marL="571500" lvl="1" indent="0" algn="just" rtl="0">
              <a:lnSpc>
                <a:spcPct val="90000"/>
              </a:lnSpc>
              <a:spcBef>
                <a:spcPts val="0"/>
              </a:spcBef>
              <a:spcAft>
                <a:spcPts val="0"/>
              </a:spcAft>
              <a:buSzPts val="1800"/>
              <a:buNone/>
            </a:pPr>
            <a:r>
              <a:rPr lang="fr-FR" sz="2200">
                <a:latin typeface="Times New Roman"/>
                <a:ea typeface="Times New Roman"/>
                <a:cs typeface="Times New Roman"/>
                <a:sym typeface="Times New Roman"/>
              </a:rPr>
              <a:t>                   l’équipement sous condition d’enregistrement</a:t>
            </a:r>
            <a:endParaRPr sz="2200">
              <a:latin typeface="Times New Roman"/>
              <a:ea typeface="Times New Roman"/>
              <a:cs typeface="Times New Roman"/>
              <a:sym typeface="Times New Roman"/>
            </a:endParaRPr>
          </a:p>
          <a:p>
            <a:pPr marL="914400" lvl="1" indent="-228600" algn="just" rtl="0">
              <a:lnSpc>
                <a:spcPct val="90000"/>
              </a:lnSpc>
              <a:spcBef>
                <a:spcPts val="1000"/>
              </a:spcBef>
              <a:spcAft>
                <a:spcPts val="0"/>
              </a:spcAft>
              <a:buSzPts val="1800"/>
              <a:buNone/>
            </a:pPr>
            <a:endParaRPr sz="2200">
              <a:solidFill>
                <a:srgbClr val="FF0000"/>
              </a:solidFill>
              <a:latin typeface="Times New Roman"/>
              <a:ea typeface="Times New Roman"/>
              <a:cs typeface="Times New Roman"/>
              <a:sym typeface="Times New Roman"/>
            </a:endParaRPr>
          </a:p>
          <a:p>
            <a:pPr marL="914400" lvl="1" indent="-228600" algn="just" rtl="0">
              <a:lnSpc>
                <a:spcPct val="90000"/>
              </a:lnSpc>
              <a:spcBef>
                <a:spcPts val="1000"/>
              </a:spcBef>
              <a:spcAft>
                <a:spcPts val="0"/>
              </a:spcAft>
              <a:buSzPts val="1800"/>
              <a:buNone/>
            </a:pPr>
            <a:endParaRPr sz="2200">
              <a:latin typeface="Times New Roman"/>
              <a:ea typeface="Times New Roman"/>
              <a:cs typeface="Times New Roman"/>
              <a:sym typeface="Times New Roman"/>
            </a:endParaRPr>
          </a:p>
          <a:p>
            <a:pPr marL="571500" lvl="1" indent="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762" name="Google Shape;762;p57"/>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37</a:t>
            </a:fld>
            <a:endParaRPr/>
          </a:p>
        </p:txBody>
      </p:sp>
      <p:sp>
        <p:nvSpPr>
          <p:cNvPr id="763" name="Google Shape;763;p57"/>
          <p:cNvSpPr txBox="1"/>
          <p:nvPr/>
        </p:nvSpPr>
        <p:spPr>
          <a:xfrm>
            <a:off x="811134" y="1226750"/>
            <a:ext cx="261001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Port Security (1/2)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8"/>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Sécurisation des ports d’un commutateur (3/3)</a:t>
            </a:r>
            <a:endParaRPr dirty="0"/>
          </a:p>
        </p:txBody>
      </p:sp>
      <p:sp>
        <p:nvSpPr>
          <p:cNvPr id="769" name="Google Shape;769;p58"/>
          <p:cNvSpPr txBox="1">
            <a:spLocks noGrp="1"/>
          </p:cNvSpPr>
          <p:nvPr>
            <p:ph type="body" idx="1"/>
          </p:nvPr>
        </p:nvSpPr>
        <p:spPr>
          <a:xfrm>
            <a:off x="445373" y="2056454"/>
            <a:ext cx="11115255" cy="4357407"/>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sz="2200"/>
              <a:t>Si une machine ayant une adresse MAC non autorisée utilise le port du commutateur, il s’agit d’une violation de la sécurité du port.</a:t>
            </a:r>
            <a:endParaRPr/>
          </a:p>
          <a:p>
            <a:pPr marL="457200" lvl="0" indent="-342900" algn="just" rtl="0">
              <a:lnSpc>
                <a:spcPct val="90000"/>
              </a:lnSpc>
              <a:spcBef>
                <a:spcPts val="1000"/>
              </a:spcBef>
              <a:spcAft>
                <a:spcPts val="0"/>
              </a:spcAft>
              <a:buSzPts val="1800"/>
              <a:buChar char="▪"/>
            </a:pPr>
            <a:r>
              <a:rPr lang="fr-FR" sz="2200">
                <a:latin typeface="Times New Roman"/>
                <a:ea typeface="Times New Roman"/>
                <a:cs typeface="Times New Roman"/>
                <a:sym typeface="Times New Roman"/>
              </a:rPr>
              <a:t>3 actions sont possibles à la suite d’une violation :</a:t>
            </a:r>
            <a:endParaRPr/>
          </a:p>
          <a:p>
            <a:pPr marL="914400" lvl="1" indent="-342900" algn="just" rtl="0">
              <a:lnSpc>
                <a:spcPct val="90000"/>
              </a:lnSpc>
              <a:spcBef>
                <a:spcPts val="1000"/>
              </a:spcBef>
              <a:spcAft>
                <a:spcPts val="0"/>
              </a:spcAft>
              <a:buSzPts val="1800"/>
              <a:buChar char="•"/>
            </a:pPr>
            <a:r>
              <a:rPr lang="fr-FR" sz="2000" b="1" u="sng">
                <a:solidFill>
                  <a:srgbClr val="002060"/>
                </a:solidFill>
                <a:latin typeface="Times New Roman"/>
                <a:ea typeface="Times New Roman"/>
                <a:cs typeface="Times New Roman"/>
                <a:sym typeface="Times New Roman"/>
              </a:rPr>
              <a:t>PROTECT</a:t>
            </a:r>
            <a:r>
              <a:rPr lang="fr-FR" sz="2000">
                <a:latin typeface="Times New Roman"/>
                <a:ea typeface="Times New Roman"/>
                <a:cs typeface="Times New Roman"/>
                <a:sym typeface="Times New Roman"/>
              </a:rPr>
              <a:t> : les données sont supprimées, aucune notification n’est présenté</a:t>
            </a:r>
            <a:r>
              <a:rPr lang="fr-FR" sz="2000">
                <a:solidFill>
                  <a:schemeClr val="dk1"/>
                </a:solidFill>
                <a:latin typeface="Times New Roman"/>
                <a:ea typeface="Times New Roman"/>
                <a:cs typeface="Times New Roman"/>
                <a:sym typeface="Times New Roman"/>
              </a:rPr>
              <a:t>e</a:t>
            </a:r>
            <a:r>
              <a:rPr lang="fr-FR" sz="2000">
                <a:latin typeface="Times New Roman"/>
                <a:ea typeface="Times New Roman"/>
                <a:cs typeface="Times New Roman"/>
                <a:sym typeface="Times New Roman"/>
              </a:rPr>
              <a:t> par le commutateur</a:t>
            </a:r>
            <a:endParaRPr/>
          </a:p>
          <a:p>
            <a:pPr marL="914400" lvl="1" indent="-342900" algn="just" rtl="0">
              <a:lnSpc>
                <a:spcPct val="90000"/>
              </a:lnSpc>
              <a:spcBef>
                <a:spcPts val="1000"/>
              </a:spcBef>
              <a:spcAft>
                <a:spcPts val="0"/>
              </a:spcAft>
              <a:buSzPts val="1800"/>
              <a:buChar char="•"/>
            </a:pPr>
            <a:r>
              <a:rPr lang="fr-FR" sz="2000" b="1" u="sng">
                <a:solidFill>
                  <a:srgbClr val="002060"/>
                </a:solidFill>
                <a:latin typeface="Times New Roman"/>
                <a:ea typeface="Times New Roman"/>
                <a:cs typeface="Times New Roman"/>
                <a:sym typeface="Times New Roman"/>
              </a:rPr>
              <a:t>RESTRICT</a:t>
            </a:r>
            <a:r>
              <a:rPr lang="fr-FR" sz="2000">
                <a:latin typeface="Times New Roman"/>
                <a:ea typeface="Times New Roman"/>
                <a:cs typeface="Times New Roman"/>
                <a:sym typeface="Times New Roman"/>
              </a:rPr>
              <a:t> : les données sont supprimées, une notification est présent</a:t>
            </a:r>
            <a:r>
              <a:rPr lang="fr-FR" sz="2000">
                <a:solidFill>
                  <a:schemeClr val="dk1"/>
                </a:solidFill>
                <a:latin typeface="Times New Roman"/>
                <a:ea typeface="Times New Roman"/>
                <a:cs typeface="Times New Roman"/>
                <a:sym typeface="Times New Roman"/>
              </a:rPr>
              <a:t>ée</a:t>
            </a:r>
            <a:r>
              <a:rPr lang="fr-FR" sz="2000">
                <a:latin typeface="Times New Roman"/>
                <a:ea typeface="Times New Roman"/>
                <a:cs typeface="Times New Roman"/>
                <a:sym typeface="Times New Roman"/>
              </a:rPr>
              <a:t> par le commutateur, et le</a:t>
            </a:r>
            <a:endParaRPr/>
          </a:p>
          <a:p>
            <a:pPr marL="571500" lvl="1" indent="0" algn="just" rtl="0">
              <a:lnSpc>
                <a:spcPct val="90000"/>
              </a:lnSpc>
              <a:spcBef>
                <a:spcPts val="1000"/>
              </a:spcBef>
              <a:spcAft>
                <a:spcPts val="0"/>
              </a:spcAft>
              <a:buSzPts val="1800"/>
              <a:buNone/>
            </a:pPr>
            <a:r>
              <a:rPr lang="fr-FR" sz="2000">
                <a:latin typeface="Times New Roman"/>
                <a:ea typeface="Times New Roman"/>
                <a:cs typeface="Times New Roman"/>
                <a:sym typeface="Times New Roman"/>
              </a:rPr>
              <a:t>     compteur des violations est incrémenté</a:t>
            </a:r>
            <a:endParaRPr/>
          </a:p>
          <a:p>
            <a:pPr marL="914400" lvl="1" indent="-342900" algn="just" rtl="0">
              <a:lnSpc>
                <a:spcPct val="90000"/>
              </a:lnSpc>
              <a:spcBef>
                <a:spcPts val="1000"/>
              </a:spcBef>
              <a:spcAft>
                <a:spcPts val="0"/>
              </a:spcAft>
              <a:buSzPts val="1800"/>
              <a:buFont typeface="Arial"/>
              <a:buChar char="•"/>
            </a:pPr>
            <a:r>
              <a:rPr lang="fr-FR" sz="2000" b="1" u="sng">
                <a:solidFill>
                  <a:srgbClr val="002060"/>
                </a:solidFill>
                <a:latin typeface="Times New Roman"/>
                <a:ea typeface="Times New Roman"/>
                <a:cs typeface="Times New Roman"/>
                <a:sym typeface="Times New Roman"/>
              </a:rPr>
              <a:t>SHUTDOWN</a:t>
            </a:r>
            <a:r>
              <a:rPr lang="fr-FR" sz="2000">
                <a:latin typeface="Times New Roman"/>
                <a:ea typeface="Times New Roman"/>
                <a:cs typeface="Times New Roman"/>
                <a:sym typeface="Times New Roman"/>
              </a:rPr>
              <a:t> : C’est le mode par défaut. Le port est désactivé et le compteur de violation est                                     incrémenté. Le port ne reprend son fonctionnement normal qu’à la suite de                                l’intervention de l’administrateur pour l’activer.</a:t>
            </a:r>
            <a:endParaRPr/>
          </a:p>
          <a:p>
            <a:pPr marL="571500" lvl="1" indent="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
        <p:nvSpPr>
          <p:cNvPr id="770" name="Google Shape;770;p58"/>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38</a:t>
            </a:fld>
            <a:endParaRPr/>
          </a:p>
        </p:txBody>
      </p:sp>
      <p:sp>
        <p:nvSpPr>
          <p:cNvPr id="771" name="Google Shape;771;p58"/>
          <p:cNvSpPr txBox="1"/>
          <p:nvPr/>
        </p:nvSpPr>
        <p:spPr>
          <a:xfrm>
            <a:off x="837259" y="1357142"/>
            <a:ext cx="261001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u="sng">
                <a:solidFill>
                  <a:srgbClr val="0070C0"/>
                </a:solidFill>
                <a:latin typeface="Times New Roman"/>
                <a:ea typeface="Times New Roman"/>
                <a:cs typeface="Times New Roman"/>
                <a:sym typeface="Times New Roman"/>
              </a:rPr>
              <a:t>Port Security (2/2)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9"/>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Configuration de la sécurité des ports</a:t>
            </a:r>
            <a:endParaRPr dirty="0"/>
          </a:p>
        </p:txBody>
      </p:sp>
      <p:sp>
        <p:nvSpPr>
          <p:cNvPr id="777" name="Google Shape;777;p59"/>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39</a:t>
            </a:fld>
            <a:endParaRPr/>
          </a:p>
        </p:txBody>
      </p:sp>
      <p:pic>
        <p:nvPicPr>
          <p:cNvPr id="778" name="Google Shape;778;p59"/>
          <p:cNvPicPr preferRelativeResize="0"/>
          <p:nvPr/>
        </p:nvPicPr>
        <p:blipFill rotWithShape="1">
          <a:blip r:embed="rId3">
            <a:alphaModFix/>
          </a:blip>
          <a:srcRect l="16239" t="10652" r="10595" b="51367"/>
          <a:stretch/>
        </p:blipFill>
        <p:spPr>
          <a:xfrm>
            <a:off x="3422469" y="1550999"/>
            <a:ext cx="5682342" cy="1975972"/>
          </a:xfrm>
          <a:prstGeom prst="rect">
            <a:avLst/>
          </a:prstGeom>
          <a:noFill/>
          <a:ln>
            <a:noFill/>
          </a:ln>
        </p:spPr>
      </p:pic>
      <p:sp>
        <p:nvSpPr>
          <p:cNvPr id="779" name="Google Shape;779;p59"/>
          <p:cNvSpPr txBox="1"/>
          <p:nvPr/>
        </p:nvSpPr>
        <p:spPr>
          <a:xfrm>
            <a:off x="9927772" y="3320659"/>
            <a:ext cx="2122087" cy="707886"/>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0000"/>
                </a:solidFill>
                <a:latin typeface="Times New Roman"/>
                <a:ea typeface="Times New Roman"/>
                <a:cs typeface="Times New Roman"/>
                <a:sym typeface="Times New Roman"/>
              </a:rPr>
              <a:t>Activer la sécurité du port</a:t>
            </a:r>
            <a:endParaRPr/>
          </a:p>
        </p:txBody>
      </p:sp>
      <p:sp>
        <p:nvSpPr>
          <p:cNvPr id="780" name="Google Shape;780;p59"/>
          <p:cNvSpPr txBox="1"/>
          <p:nvPr/>
        </p:nvSpPr>
        <p:spPr>
          <a:xfrm>
            <a:off x="9958358" y="4406725"/>
            <a:ext cx="2122087" cy="1631216"/>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0070C0"/>
                </a:solidFill>
                <a:latin typeface="Times New Roman"/>
                <a:ea typeface="Times New Roman"/>
                <a:cs typeface="Times New Roman"/>
                <a:sym typeface="Times New Roman"/>
              </a:rPr>
              <a:t>Spécification du nombre des adresses MAC autorisées </a:t>
            </a:r>
            <a:endParaRPr/>
          </a:p>
          <a:p>
            <a:pPr marL="0" marR="0" lvl="0" indent="0" algn="l" rtl="0">
              <a:spcBef>
                <a:spcPts val="0"/>
              </a:spcBef>
              <a:spcAft>
                <a:spcPts val="0"/>
              </a:spcAft>
              <a:buNone/>
            </a:pPr>
            <a:r>
              <a:rPr lang="fr-FR" sz="2000" b="1">
                <a:solidFill>
                  <a:srgbClr val="0070C0"/>
                </a:solidFill>
                <a:latin typeface="Times New Roman"/>
                <a:ea typeface="Times New Roman"/>
                <a:cs typeface="Times New Roman"/>
                <a:sym typeface="Times New Roman"/>
              </a:rPr>
              <a:t>(par défaut = 1)</a:t>
            </a:r>
            <a:endParaRPr/>
          </a:p>
        </p:txBody>
      </p:sp>
      <p:sp>
        <p:nvSpPr>
          <p:cNvPr id="781" name="Google Shape;781;p59"/>
          <p:cNvSpPr txBox="1"/>
          <p:nvPr/>
        </p:nvSpPr>
        <p:spPr>
          <a:xfrm>
            <a:off x="240419" y="2197824"/>
            <a:ext cx="2122087" cy="1938992"/>
          </a:xfrm>
          <a:prstGeom prst="rect">
            <a:avLst/>
          </a:prstGeom>
          <a:noFill/>
          <a:ln w="9525" cap="flat" cmpd="sng">
            <a:solidFill>
              <a:srgbClr val="54813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548135"/>
                </a:solidFill>
                <a:latin typeface="Times New Roman"/>
                <a:ea typeface="Times New Roman"/>
                <a:cs typeface="Times New Roman"/>
                <a:sym typeface="Times New Roman"/>
              </a:rPr>
              <a:t>Méthode de reconnaissance des adresses MAC </a:t>
            </a:r>
            <a:endParaRPr/>
          </a:p>
          <a:p>
            <a:pPr marL="0" marR="0" lvl="0" indent="0" algn="l" rtl="0">
              <a:spcBef>
                <a:spcPts val="0"/>
              </a:spcBef>
              <a:spcAft>
                <a:spcPts val="0"/>
              </a:spcAft>
              <a:buNone/>
            </a:pPr>
            <a:r>
              <a:rPr lang="fr-FR" sz="2000" b="1">
                <a:solidFill>
                  <a:srgbClr val="548135"/>
                </a:solidFill>
                <a:latin typeface="Times New Roman"/>
                <a:ea typeface="Times New Roman"/>
                <a:cs typeface="Times New Roman"/>
                <a:sym typeface="Times New Roman"/>
              </a:rPr>
              <a:t>(sticky dans ce cas)</a:t>
            </a:r>
            <a:endParaRPr/>
          </a:p>
        </p:txBody>
      </p:sp>
      <p:grpSp>
        <p:nvGrpSpPr>
          <p:cNvPr id="782" name="Google Shape;782;p59"/>
          <p:cNvGrpSpPr/>
          <p:nvPr/>
        </p:nvGrpSpPr>
        <p:grpSpPr>
          <a:xfrm>
            <a:off x="2644327" y="3581936"/>
            <a:ext cx="6447422" cy="2766649"/>
            <a:chOff x="2644327" y="3581936"/>
            <a:chExt cx="6447422" cy="2766649"/>
          </a:xfrm>
        </p:grpSpPr>
        <p:grpSp>
          <p:nvGrpSpPr>
            <p:cNvPr id="783" name="Google Shape;783;p59"/>
            <p:cNvGrpSpPr/>
            <p:nvPr/>
          </p:nvGrpSpPr>
          <p:grpSpPr>
            <a:xfrm>
              <a:off x="2644327" y="3581936"/>
              <a:ext cx="6447422" cy="2766649"/>
              <a:chOff x="2644327" y="3581936"/>
              <a:chExt cx="6447422" cy="2766649"/>
            </a:xfrm>
          </p:grpSpPr>
          <p:pic>
            <p:nvPicPr>
              <p:cNvPr id="784" name="Google Shape;784;p59"/>
              <p:cNvPicPr preferRelativeResize="0"/>
              <p:nvPr/>
            </p:nvPicPr>
            <p:blipFill rotWithShape="1">
              <a:blip r:embed="rId4">
                <a:alphaModFix/>
              </a:blip>
              <a:srcRect/>
              <a:stretch/>
            </p:blipFill>
            <p:spPr>
              <a:xfrm>
                <a:off x="2644327" y="3581936"/>
                <a:ext cx="6447422" cy="2300893"/>
              </a:xfrm>
              <a:prstGeom prst="rect">
                <a:avLst/>
              </a:prstGeom>
              <a:noFill/>
              <a:ln>
                <a:noFill/>
              </a:ln>
            </p:spPr>
          </p:pic>
          <p:pic>
            <p:nvPicPr>
              <p:cNvPr id="785" name="Google Shape;785;p59"/>
              <p:cNvPicPr preferRelativeResize="0"/>
              <p:nvPr/>
            </p:nvPicPr>
            <p:blipFill rotWithShape="1">
              <a:blip r:embed="rId5">
                <a:alphaModFix/>
              </a:blip>
              <a:srcRect/>
              <a:stretch/>
            </p:blipFill>
            <p:spPr>
              <a:xfrm>
                <a:off x="2644327" y="5908988"/>
                <a:ext cx="6447422" cy="439597"/>
              </a:xfrm>
              <a:prstGeom prst="rect">
                <a:avLst/>
              </a:prstGeom>
              <a:noFill/>
              <a:ln>
                <a:noFill/>
              </a:ln>
            </p:spPr>
          </p:pic>
        </p:grpSp>
        <p:sp>
          <p:nvSpPr>
            <p:cNvPr id="786" name="Google Shape;786;p59"/>
            <p:cNvSpPr txBox="1"/>
            <p:nvPr/>
          </p:nvSpPr>
          <p:spPr>
            <a:xfrm>
              <a:off x="4206162" y="5880205"/>
              <a:ext cx="4846398" cy="307777"/>
            </a:xfrm>
            <a:prstGeom prst="rect">
              <a:avLst/>
            </a:prstGeom>
            <a:solidFill>
              <a:srgbClr val="E9E7E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262626"/>
                  </a:solidFill>
                  <a:latin typeface="Courier New"/>
                  <a:ea typeface="Courier New"/>
                  <a:cs typeface="Courier New"/>
                  <a:sym typeface="Courier New"/>
                </a:rPr>
                <a:t>switchport port-security violation protect</a:t>
              </a:r>
              <a:endParaRPr/>
            </a:p>
          </p:txBody>
        </p:sp>
      </p:grpSp>
      <p:sp>
        <p:nvSpPr>
          <p:cNvPr id="787" name="Google Shape;787;p59"/>
          <p:cNvSpPr/>
          <p:nvPr/>
        </p:nvSpPr>
        <p:spPr>
          <a:xfrm rot="9607334">
            <a:off x="7418619" y="4095279"/>
            <a:ext cx="2550785" cy="250940"/>
          </a:xfrm>
          <a:prstGeom prst="rightArrow">
            <a:avLst>
              <a:gd name="adj1" fmla="val 41972"/>
              <a:gd name="adj2" fmla="val 70070"/>
            </a:avLst>
          </a:prstGeom>
          <a:solidFill>
            <a:srgbClr val="F43C4E"/>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8" name="Google Shape;788;p59"/>
          <p:cNvSpPr/>
          <p:nvPr/>
        </p:nvSpPr>
        <p:spPr>
          <a:xfrm rot="3162767">
            <a:off x="1960144" y="4451780"/>
            <a:ext cx="2896796" cy="280975"/>
          </a:xfrm>
          <a:prstGeom prst="rightArrow">
            <a:avLst>
              <a:gd name="adj1" fmla="val 41972"/>
              <a:gd name="adj2" fmla="val 70070"/>
            </a:avLst>
          </a:prstGeom>
          <a:solidFill>
            <a:srgbClr val="A8D08C"/>
          </a:solidFill>
          <a:ln w="25400" cap="flat" cmpd="sng">
            <a:solidFill>
              <a:srgbClr val="54813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9" name="Google Shape;789;p59"/>
          <p:cNvSpPr/>
          <p:nvPr/>
        </p:nvSpPr>
        <p:spPr>
          <a:xfrm rot="10800000">
            <a:off x="8326357" y="5085544"/>
            <a:ext cx="1509973" cy="244101"/>
          </a:xfrm>
          <a:prstGeom prst="rightArrow">
            <a:avLst>
              <a:gd name="adj1" fmla="val 41972"/>
              <a:gd name="adj2" fmla="val 70070"/>
            </a:avLst>
          </a:prstGeom>
          <a:solidFill>
            <a:srgbClr val="BBD6EE"/>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0" name="Google Shape;790;p59"/>
          <p:cNvSpPr txBox="1"/>
          <p:nvPr/>
        </p:nvSpPr>
        <p:spPr>
          <a:xfrm>
            <a:off x="271405" y="4545875"/>
            <a:ext cx="2122087" cy="1323439"/>
          </a:xfrm>
          <a:prstGeom prst="rect">
            <a:avLst/>
          </a:prstGeom>
          <a:noFill/>
          <a:ln w="9525" cap="flat" cmpd="sng">
            <a:solidFill>
              <a:srgbClr val="99009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990099"/>
                </a:solidFill>
                <a:latin typeface="Times New Roman"/>
                <a:ea typeface="Times New Roman"/>
                <a:cs typeface="Times New Roman"/>
                <a:sym typeface="Times New Roman"/>
              </a:rPr>
              <a:t>Action en cas de violation</a:t>
            </a:r>
            <a:endParaRPr/>
          </a:p>
          <a:p>
            <a:pPr marL="0" marR="0" lvl="0" indent="0" algn="l" rtl="0">
              <a:spcBef>
                <a:spcPts val="0"/>
              </a:spcBef>
              <a:spcAft>
                <a:spcPts val="0"/>
              </a:spcAft>
              <a:buNone/>
            </a:pPr>
            <a:r>
              <a:rPr lang="fr-FR" sz="2000" b="1">
                <a:solidFill>
                  <a:srgbClr val="990099"/>
                </a:solidFill>
                <a:latin typeface="Times New Roman"/>
                <a:ea typeface="Times New Roman"/>
                <a:cs typeface="Times New Roman"/>
                <a:sym typeface="Times New Roman"/>
              </a:rPr>
              <a:t>(par défaut = shutdown)</a:t>
            </a:r>
            <a:endParaRPr/>
          </a:p>
        </p:txBody>
      </p:sp>
      <p:sp>
        <p:nvSpPr>
          <p:cNvPr id="791" name="Google Shape;791;p59"/>
          <p:cNvSpPr/>
          <p:nvPr/>
        </p:nvSpPr>
        <p:spPr>
          <a:xfrm rot="1420986">
            <a:off x="2429354" y="5639799"/>
            <a:ext cx="1661494" cy="215061"/>
          </a:xfrm>
          <a:prstGeom prst="rightArrow">
            <a:avLst>
              <a:gd name="adj1" fmla="val 41972"/>
              <a:gd name="adj2" fmla="val 70070"/>
            </a:avLst>
          </a:prstGeom>
          <a:solidFill>
            <a:srgbClr val="CC00CC"/>
          </a:solidFill>
          <a:ln w="25400" cap="flat" cmpd="sng">
            <a:solidFill>
              <a:srgbClr val="9900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2" name="Google Shape;792;p59"/>
          <p:cNvSpPr txBox="1"/>
          <p:nvPr/>
        </p:nvSpPr>
        <p:spPr>
          <a:xfrm>
            <a:off x="9632617" y="2257630"/>
            <a:ext cx="2434151" cy="70788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92929"/>
                </a:solidFill>
                <a:latin typeface="Times New Roman"/>
                <a:ea typeface="Times New Roman"/>
                <a:cs typeface="Times New Roman"/>
                <a:sym typeface="Times New Roman"/>
              </a:rPr>
              <a:t>Changer le mode du port en « access »</a:t>
            </a:r>
            <a:endParaRPr/>
          </a:p>
        </p:txBody>
      </p:sp>
      <p:sp>
        <p:nvSpPr>
          <p:cNvPr id="793" name="Google Shape;793;p59"/>
          <p:cNvSpPr/>
          <p:nvPr/>
        </p:nvSpPr>
        <p:spPr>
          <a:xfrm rot="8711209">
            <a:off x="7174648" y="3396287"/>
            <a:ext cx="2616892" cy="217912"/>
          </a:xfrm>
          <a:prstGeom prst="rightArrow">
            <a:avLst>
              <a:gd name="adj1" fmla="val 41972"/>
              <a:gd name="adj2" fmla="val 70070"/>
            </a:avLst>
          </a:prstGeom>
          <a:solidFill>
            <a:srgbClr val="7F7F7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1382796" y="628571"/>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dirty="0"/>
              <a:t>Qu’est ce qu’un </a:t>
            </a:r>
            <a:r>
              <a:rPr lang="fr-FR" dirty="0"/>
              <a:t>réseau local ?</a:t>
            </a:r>
            <a:endParaRPr dirty="0"/>
          </a:p>
        </p:txBody>
      </p:sp>
      <p:sp>
        <p:nvSpPr>
          <p:cNvPr id="185" name="Google Shape;185;p24"/>
          <p:cNvSpPr txBox="1">
            <a:spLocks noGrp="1"/>
          </p:cNvSpPr>
          <p:nvPr>
            <p:ph type="body" idx="1"/>
          </p:nvPr>
        </p:nvSpPr>
        <p:spPr>
          <a:xfrm>
            <a:off x="445373" y="1553909"/>
            <a:ext cx="11115255" cy="4038272"/>
          </a:xfrm>
          <a:prstGeom prst="rect">
            <a:avLst/>
          </a:prstGeom>
          <a:noFill/>
          <a:ln>
            <a:noFill/>
          </a:ln>
        </p:spPr>
        <p:txBody>
          <a:bodyPr spcFirstLastPara="1" wrap="square" lIns="45700" tIns="45700" rIns="45700" bIns="45700" anchor="t" anchorCtr="0">
            <a:noAutofit/>
          </a:bodyPr>
          <a:lstStyle/>
          <a:p>
            <a:pPr marL="457200" lvl="0" indent="-342900" algn="just" rtl="0">
              <a:lnSpc>
                <a:spcPct val="90000"/>
              </a:lnSpc>
              <a:spcBef>
                <a:spcPts val="1000"/>
              </a:spcBef>
              <a:spcAft>
                <a:spcPts val="0"/>
              </a:spcAft>
              <a:buSzPts val="1800"/>
              <a:buChar char="▪"/>
            </a:pPr>
            <a:r>
              <a:rPr lang="fr-FR" dirty="0">
                <a:solidFill>
                  <a:schemeClr val="dk1"/>
                </a:solidFill>
              </a:rPr>
              <a:t>C’est un réseaux dont la taille est comprise entre quelques mètres (liaison directe entre des équipements périphériques) </a:t>
            </a:r>
            <a:r>
              <a:rPr lang="fr-FR" dirty="0"/>
              <a:t>jusqu’à quelques kms (avec équipements d’interconnexion)</a:t>
            </a:r>
            <a:endParaRPr dirty="0"/>
          </a:p>
          <a:p>
            <a:pPr marL="457200" lvl="0" indent="-342900" algn="just" rtl="0">
              <a:lnSpc>
                <a:spcPct val="90000"/>
              </a:lnSpc>
              <a:spcBef>
                <a:spcPts val="1000"/>
              </a:spcBef>
              <a:spcAft>
                <a:spcPts val="0"/>
              </a:spcAft>
              <a:buSzPts val="1800"/>
              <a:buChar char="▪"/>
            </a:pPr>
            <a:r>
              <a:rPr lang="fr-FR" dirty="0"/>
              <a:t>Géographiquement limité (société, école, immeuble,…)</a:t>
            </a:r>
            <a:endParaRPr sz="2000" dirty="0"/>
          </a:p>
          <a:p>
            <a:pPr marL="457200" lvl="0" indent="-342900" algn="just" rtl="0">
              <a:lnSpc>
                <a:spcPct val="90000"/>
              </a:lnSpc>
              <a:spcBef>
                <a:spcPts val="1000"/>
              </a:spcBef>
              <a:spcAft>
                <a:spcPts val="0"/>
              </a:spcAft>
              <a:buSzPts val="1800"/>
              <a:buChar char="▪"/>
            </a:pPr>
            <a:r>
              <a:rPr lang="fr-FR" dirty="0"/>
              <a:t>Le débit allant de 100 Mb/s jusqu’à 10Gb/s</a:t>
            </a:r>
            <a:endParaRPr dirty="0"/>
          </a:p>
          <a:p>
            <a:pPr marL="457200" lvl="0" indent="-342900" algn="just" rtl="0">
              <a:lnSpc>
                <a:spcPct val="90000"/>
              </a:lnSpc>
              <a:spcBef>
                <a:spcPts val="1000"/>
              </a:spcBef>
              <a:spcAft>
                <a:spcPts val="0"/>
              </a:spcAft>
              <a:buSzPts val="1800"/>
              <a:buChar char="▪"/>
            </a:pPr>
            <a:r>
              <a:rPr lang="fr-FR" dirty="0"/>
              <a:t>La technologie répandue pour une infrastructure câblée: Ethernet</a:t>
            </a:r>
            <a:endParaRPr dirty="0"/>
          </a:p>
          <a:p>
            <a:pPr marL="457200" lvl="0" indent="-342900" algn="just" rtl="0">
              <a:lnSpc>
                <a:spcPct val="90000"/>
              </a:lnSpc>
              <a:spcBef>
                <a:spcPts val="1000"/>
              </a:spcBef>
              <a:spcAft>
                <a:spcPts val="0"/>
              </a:spcAft>
              <a:buSzPts val="1800"/>
              <a:buChar char="▪"/>
            </a:pPr>
            <a:r>
              <a:rPr lang="fr-FR" b="1" dirty="0" smtClean="0"/>
              <a:t>Composants </a:t>
            </a:r>
            <a:r>
              <a:rPr lang="fr-FR" dirty="0" smtClean="0"/>
              <a:t>:</a:t>
            </a:r>
            <a:endParaRPr dirty="0"/>
          </a:p>
        </p:txBody>
      </p:sp>
      <p:sp>
        <p:nvSpPr>
          <p:cNvPr id="186" name="Google Shape;186;p24"/>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4</a:t>
            </a:fld>
            <a:endParaRPr/>
          </a:p>
        </p:txBody>
      </p:sp>
      <p:grpSp>
        <p:nvGrpSpPr>
          <p:cNvPr id="187" name="Google Shape;187;p24"/>
          <p:cNvGrpSpPr/>
          <p:nvPr/>
        </p:nvGrpSpPr>
        <p:grpSpPr>
          <a:xfrm>
            <a:off x="327652" y="4553421"/>
            <a:ext cx="3068691" cy="2258188"/>
            <a:chOff x="327652" y="4443059"/>
            <a:chExt cx="3068691" cy="2258188"/>
          </a:xfrm>
        </p:grpSpPr>
        <p:pic>
          <p:nvPicPr>
            <p:cNvPr id="188" name="Google Shape;188;p24" descr="Student Desktop PC , Very low Price!!! Price in Bangladesh | Bdstall"/>
            <p:cNvPicPr preferRelativeResize="0"/>
            <p:nvPr/>
          </p:nvPicPr>
          <p:blipFill rotWithShape="1">
            <a:blip r:embed="rId3">
              <a:alphaModFix/>
            </a:blip>
            <a:srcRect/>
            <a:stretch/>
          </p:blipFill>
          <p:spPr>
            <a:xfrm>
              <a:off x="943126" y="5256960"/>
              <a:ext cx="1187786" cy="623888"/>
            </a:xfrm>
            <a:prstGeom prst="rect">
              <a:avLst/>
            </a:prstGeom>
            <a:noFill/>
            <a:ln>
              <a:noFill/>
            </a:ln>
          </p:spPr>
        </p:pic>
        <p:pic>
          <p:nvPicPr>
            <p:cNvPr id="189" name="Google Shape;189;p24" descr="https://lh5.googleusercontent.com/G0s0hr8zLj-G4jvW4wOmVhra4Jm9cpOHiNUT6E25CQLAPJrtAsPX2NzzVrlBoT4jue0-hBSFstA5IyweQyCDLq8ntRB5m2-RYrvvQkmj8y753iA1w3jPaKteY7X20iuqpwp6jY4=s0"/>
            <p:cNvPicPr preferRelativeResize="0"/>
            <p:nvPr/>
          </p:nvPicPr>
          <p:blipFill rotWithShape="1">
            <a:blip r:embed="rId4">
              <a:alphaModFix/>
            </a:blip>
            <a:srcRect/>
            <a:stretch/>
          </p:blipFill>
          <p:spPr>
            <a:xfrm>
              <a:off x="2130912" y="5779475"/>
              <a:ext cx="1038358" cy="760723"/>
            </a:xfrm>
            <a:prstGeom prst="rect">
              <a:avLst/>
            </a:prstGeom>
            <a:noFill/>
            <a:ln>
              <a:noFill/>
            </a:ln>
          </p:spPr>
        </p:pic>
        <p:pic>
          <p:nvPicPr>
            <p:cNvPr id="190" name="Google Shape;190;p24" descr="https://lh3.googleusercontent.com/kLZyWAPOHoDosCsBQeb6Gmmcb49t6SvV-nDenRG0RM2Gd0bzf0qafKk1pddxgGujuPO5kcpXUA1SX01IK_N2SGVfUJpSuh1lX5JFJ-LVbucdgjKDb90cizajiYF9Y4kgcAOtJ0g=s0"/>
            <p:cNvPicPr preferRelativeResize="0"/>
            <p:nvPr/>
          </p:nvPicPr>
          <p:blipFill rotWithShape="1">
            <a:blip r:embed="rId5">
              <a:alphaModFix/>
            </a:blip>
            <a:srcRect/>
            <a:stretch/>
          </p:blipFill>
          <p:spPr>
            <a:xfrm>
              <a:off x="542458" y="5925777"/>
              <a:ext cx="1092466" cy="655480"/>
            </a:xfrm>
            <a:prstGeom prst="rect">
              <a:avLst/>
            </a:prstGeom>
            <a:noFill/>
            <a:ln>
              <a:noFill/>
            </a:ln>
          </p:spPr>
        </p:pic>
        <p:sp>
          <p:nvSpPr>
            <p:cNvPr id="191" name="Google Shape;191;p24"/>
            <p:cNvSpPr/>
            <p:nvPr/>
          </p:nvSpPr>
          <p:spPr>
            <a:xfrm>
              <a:off x="327652" y="4443059"/>
              <a:ext cx="3068691" cy="2258188"/>
            </a:xfrm>
            <a:prstGeom prst="roundRect">
              <a:avLst>
                <a:gd name="adj" fmla="val 16667"/>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2" name="Google Shape;192;p24"/>
            <p:cNvSpPr txBox="1"/>
            <p:nvPr/>
          </p:nvSpPr>
          <p:spPr>
            <a:xfrm>
              <a:off x="1129804" y="4473397"/>
              <a:ext cx="13858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i="0" u="none" strike="noStrike" cap="none">
                  <a:solidFill>
                    <a:srgbClr val="C55A11"/>
                  </a:solidFill>
                  <a:latin typeface="Times New Roman"/>
                  <a:ea typeface="Times New Roman"/>
                  <a:cs typeface="Times New Roman"/>
                  <a:sym typeface="Times New Roman"/>
                </a:rPr>
                <a:t>Terminaux</a:t>
              </a:r>
              <a:endParaRPr/>
            </a:p>
          </p:txBody>
        </p:sp>
      </p:grpSp>
      <p:grpSp>
        <p:nvGrpSpPr>
          <p:cNvPr id="193" name="Google Shape;193;p24"/>
          <p:cNvGrpSpPr/>
          <p:nvPr/>
        </p:nvGrpSpPr>
        <p:grpSpPr>
          <a:xfrm>
            <a:off x="3723565" y="4553421"/>
            <a:ext cx="2571071" cy="2258188"/>
            <a:chOff x="3723565" y="4443059"/>
            <a:chExt cx="2571071" cy="2258188"/>
          </a:xfrm>
        </p:grpSpPr>
        <p:pic>
          <p:nvPicPr>
            <p:cNvPr id="194" name="Google Shape;194;p24" descr="Commutateur Réseau de Bureau TP-LINK TL-SG108 8P Gigabit Auto MDIX Métal -  Adaptateur, convertisseur - Achat &amp; prix | fnac"/>
            <p:cNvPicPr preferRelativeResize="0"/>
            <p:nvPr/>
          </p:nvPicPr>
          <p:blipFill rotWithShape="1">
            <a:blip r:embed="rId6">
              <a:alphaModFix/>
            </a:blip>
            <a:srcRect/>
            <a:stretch/>
          </p:blipFill>
          <p:spPr>
            <a:xfrm>
              <a:off x="3723565" y="5003074"/>
              <a:ext cx="1525452" cy="1525453"/>
            </a:xfrm>
            <a:prstGeom prst="rect">
              <a:avLst/>
            </a:prstGeom>
            <a:noFill/>
            <a:ln>
              <a:noFill/>
            </a:ln>
          </p:spPr>
        </p:pic>
        <p:sp>
          <p:nvSpPr>
            <p:cNvPr id="195" name="Google Shape;195;p24"/>
            <p:cNvSpPr/>
            <p:nvPr/>
          </p:nvSpPr>
          <p:spPr>
            <a:xfrm>
              <a:off x="3801291" y="4473397"/>
              <a:ext cx="2493345" cy="2227850"/>
            </a:xfrm>
            <a:prstGeom prst="roundRect">
              <a:avLst>
                <a:gd name="adj" fmla="val 16667"/>
              </a:avLst>
            </a:prstGeom>
            <a:no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6" name="Google Shape;196;p24"/>
            <p:cNvPicPr preferRelativeResize="0"/>
            <p:nvPr/>
          </p:nvPicPr>
          <p:blipFill rotWithShape="1">
            <a:blip r:embed="rId7">
              <a:alphaModFix/>
            </a:blip>
            <a:srcRect/>
            <a:stretch/>
          </p:blipFill>
          <p:spPr>
            <a:xfrm>
              <a:off x="5024072" y="5511344"/>
              <a:ext cx="1200915" cy="1017183"/>
            </a:xfrm>
            <a:prstGeom prst="rect">
              <a:avLst/>
            </a:prstGeom>
            <a:noFill/>
            <a:ln>
              <a:noFill/>
            </a:ln>
          </p:spPr>
        </p:pic>
        <p:sp>
          <p:nvSpPr>
            <p:cNvPr id="197" name="Google Shape;197;p24"/>
            <p:cNvSpPr txBox="1"/>
            <p:nvPr/>
          </p:nvSpPr>
          <p:spPr>
            <a:xfrm>
              <a:off x="4062583" y="4443059"/>
              <a:ext cx="205593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2E75B5"/>
                  </a:solidFill>
                  <a:latin typeface="Times New Roman"/>
                  <a:ea typeface="Times New Roman"/>
                  <a:cs typeface="Times New Roman"/>
                  <a:sym typeface="Times New Roman"/>
                </a:rPr>
                <a:t>Equipement d’interconnexion</a:t>
              </a:r>
              <a:endParaRPr/>
            </a:p>
          </p:txBody>
        </p:sp>
      </p:grpSp>
      <p:grpSp>
        <p:nvGrpSpPr>
          <p:cNvPr id="198" name="Google Shape;198;p24"/>
          <p:cNvGrpSpPr/>
          <p:nvPr/>
        </p:nvGrpSpPr>
        <p:grpSpPr>
          <a:xfrm>
            <a:off x="6839664" y="4553421"/>
            <a:ext cx="2402305" cy="2258188"/>
            <a:chOff x="6839664" y="4443059"/>
            <a:chExt cx="2402305" cy="2258188"/>
          </a:xfrm>
        </p:grpSpPr>
        <p:pic>
          <p:nvPicPr>
            <p:cNvPr id="199" name="Google Shape;199;p24"/>
            <p:cNvPicPr preferRelativeResize="0"/>
            <p:nvPr/>
          </p:nvPicPr>
          <p:blipFill rotWithShape="1">
            <a:blip r:embed="rId8">
              <a:alphaModFix/>
            </a:blip>
            <a:srcRect/>
            <a:stretch/>
          </p:blipFill>
          <p:spPr>
            <a:xfrm>
              <a:off x="7197284" y="5003074"/>
              <a:ext cx="1578243" cy="1588045"/>
            </a:xfrm>
            <a:prstGeom prst="rect">
              <a:avLst/>
            </a:prstGeom>
            <a:noFill/>
            <a:ln>
              <a:noFill/>
            </a:ln>
          </p:spPr>
        </p:pic>
        <p:sp>
          <p:nvSpPr>
            <p:cNvPr id="200" name="Google Shape;200;p24"/>
            <p:cNvSpPr/>
            <p:nvPr/>
          </p:nvSpPr>
          <p:spPr>
            <a:xfrm>
              <a:off x="6839664" y="4443059"/>
              <a:ext cx="2402305" cy="2258188"/>
            </a:xfrm>
            <a:prstGeom prst="roundRect">
              <a:avLst>
                <a:gd name="adj" fmla="val 16667"/>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24"/>
            <p:cNvSpPr txBox="1"/>
            <p:nvPr/>
          </p:nvSpPr>
          <p:spPr>
            <a:xfrm>
              <a:off x="7505287" y="4483309"/>
              <a:ext cx="96223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548135"/>
                  </a:solidFill>
                  <a:latin typeface="Times New Roman"/>
                  <a:ea typeface="Times New Roman"/>
                  <a:cs typeface="Times New Roman"/>
                  <a:sym typeface="Times New Roman"/>
                </a:rPr>
                <a:t>Câbles </a:t>
              </a:r>
              <a:endParaRPr/>
            </a:p>
          </p:txBody>
        </p:sp>
      </p:grpSp>
      <p:grpSp>
        <p:nvGrpSpPr>
          <p:cNvPr id="202" name="Google Shape;202;p24"/>
          <p:cNvGrpSpPr/>
          <p:nvPr/>
        </p:nvGrpSpPr>
        <p:grpSpPr>
          <a:xfrm>
            <a:off x="9509760" y="4578519"/>
            <a:ext cx="2388636" cy="2233090"/>
            <a:chOff x="9509760" y="4468157"/>
            <a:chExt cx="2388636" cy="2233090"/>
          </a:xfrm>
        </p:grpSpPr>
        <p:sp>
          <p:nvSpPr>
            <p:cNvPr id="203" name="Google Shape;203;p24"/>
            <p:cNvSpPr/>
            <p:nvPr/>
          </p:nvSpPr>
          <p:spPr>
            <a:xfrm>
              <a:off x="9509760" y="4473397"/>
              <a:ext cx="2388636" cy="2227850"/>
            </a:xfrm>
            <a:prstGeom prst="roundRect">
              <a:avLst>
                <a:gd name="adj" fmla="val 16667"/>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204" name="Google Shape;204;p24"/>
            <p:cNvPicPr preferRelativeResize="0"/>
            <p:nvPr/>
          </p:nvPicPr>
          <p:blipFill rotWithShape="1">
            <a:blip r:embed="rId9">
              <a:alphaModFix/>
            </a:blip>
            <a:srcRect/>
            <a:stretch/>
          </p:blipFill>
          <p:spPr>
            <a:xfrm>
              <a:off x="10213450" y="4883808"/>
              <a:ext cx="1244238" cy="1763983"/>
            </a:xfrm>
            <a:prstGeom prst="rect">
              <a:avLst/>
            </a:prstGeom>
            <a:noFill/>
            <a:ln>
              <a:noFill/>
            </a:ln>
          </p:spPr>
        </p:pic>
        <p:sp>
          <p:nvSpPr>
            <p:cNvPr id="205" name="Google Shape;205;p24"/>
            <p:cNvSpPr txBox="1"/>
            <p:nvPr/>
          </p:nvSpPr>
          <p:spPr>
            <a:xfrm>
              <a:off x="9905562" y="4468157"/>
              <a:ext cx="14754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rgbClr val="FFC000"/>
                  </a:solidFill>
                  <a:latin typeface="Times New Roman"/>
                  <a:ea typeface="Times New Roman"/>
                  <a:cs typeface="Times New Roman"/>
                  <a:sym typeface="Times New Roman"/>
                </a:rPr>
                <a:t>Protocoles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3"/>
                                        </p:tgtEl>
                                        <p:attrNameLst>
                                          <p:attrName>style.visibility</p:attrName>
                                        </p:attrNameLst>
                                      </p:cBhvr>
                                      <p:to>
                                        <p:strVal val="visible"/>
                                      </p:to>
                                    </p:set>
                                    <p:animEffect transition="in" filter="fade">
                                      <p:cBhvr>
                                        <p:cTn id="11" dur="500"/>
                                        <p:tgtEl>
                                          <p:spTgt spid="19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2"/>
                                        </p:tgtEl>
                                        <p:attrNameLst>
                                          <p:attrName>style.visibility</p:attrName>
                                        </p:attrNameLst>
                                      </p:cBhvr>
                                      <p:to>
                                        <p:strVal val="visible"/>
                                      </p:to>
                                    </p:set>
                                    <p:animEffect transition="in" filter="fade">
                                      <p:cBhvr>
                                        <p:cTn id="19"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60"/>
          <p:cNvSpPr txBox="1">
            <a:spLocks noGrp="1"/>
          </p:cNvSpPr>
          <p:nvPr>
            <p:ph type="title"/>
          </p:nvPr>
        </p:nvSpPr>
        <p:spPr>
          <a:xfrm>
            <a:off x="1239104" y="590079"/>
            <a:ext cx="10515600" cy="636671"/>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1800"/>
              <a:buNone/>
            </a:pPr>
            <a:r>
              <a:rPr lang="fr-FR" sz="3600" dirty="0"/>
              <a:t>Observation de la configuration de sécurité</a:t>
            </a:r>
            <a:endParaRPr dirty="0"/>
          </a:p>
        </p:txBody>
      </p:sp>
      <p:sp>
        <p:nvSpPr>
          <p:cNvPr id="799" name="Google Shape;799;p60"/>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40</a:t>
            </a:fld>
            <a:endParaRPr/>
          </a:p>
        </p:txBody>
      </p:sp>
      <p:grpSp>
        <p:nvGrpSpPr>
          <p:cNvPr id="800" name="Google Shape;800;p60"/>
          <p:cNvGrpSpPr/>
          <p:nvPr/>
        </p:nvGrpSpPr>
        <p:grpSpPr>
          <a:xfrm>
            <a:off x="584062" y="2110342"/>
            <a:ext cx="5633857" cy="1612571"/>
            <a:chOff x="571000" y="1871542"/>
            <a:chExt cx="6194372" cy="1626281"/>
          </a:xfrm>
        </p:grpSpPr>
        <p:pic>
          <p:nvPicPr>
            <p:cNvPr id="801" name="Google Shape;801;p60"/>
            <p:cNvPicPr preferRelativeResize="0"/>
            <p:nvPr/>
          </p:nvPicPr>
          <p:blipFill rotWithShape="1">
            <a:blip r:embed="rId3">
              <a:alphaModFix/>
            </a:blip>
            <a:srcRect/>
            <a:stretch/>
          </p:blipFill>
          <p:spPr>
            <a:xfrm>
              <a:off x="571000" y="1871542"/>
              <a:ext cx="6194372" cy="1626281"/>
            </a:xfrm>
            <a:prstGeom prst="rect">
              <a:avLst/>
            </a:prstGeom>
            <a:noFill/>
            <a:ln>
              <a:noFill/>
            </a:ln>
          </p:spPr>
        </p:pic>
        <p:sp>
          <p:nvSpPr>
            <p:cNvPr id="802" name="Google Shape;802;p60"/>
            <p:cNvSpPr/>
            <p:nvPr/>
          </p:nvSpPr>
          <p:spPr>
            <a:xfrm>
              <a:off x="1946366" y="1884605"/>
              <a:ext cx="3004457" cy="283829"/>
            </a:xfrm>
            <a:prstGeom prst="rect">
              <a:avLst/>
            </a:prstGeom>
            <a:solidFill>
              <a:srgbClr val="3632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3" name="Google Shape;803;p60"/>
          <p:cNvSpPr txBox="1"/>
          <p:nvPr/>
        </p:nvSpPr>
        <p:spPr>
          <a:xfrm>
            <a:off x="744583" y="1588304"/>
            <a:ext cx="351089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Times New Roman"/>
                <a:ea typeface="Times New Roman"/>
                <a:cs typeface="Times New Roman"/>
                <a:sym typeface="Times New Roman"/>
              </a:rPr>
              <a:t>Extrait du fichier running config</a:t>
            </a:r>
            <a:endParaRPr/>
          </a:p>
        </p:txBody>
      </p:sp>
      <p:grpSp>
        <p:nvGrpSpPr>
          <p:cNvPr id="804" name="Google Shape;804;p60"/>
          <p:cNvGrpSpPr/>
          <p:nvPr/>
        </p:nvGrpSpPr>
        <p:grpSpPr>
          <a:xfrm>
            <a:off x="6401431" y="3374350"/>
            <a:ext cx="5353273" cy="3164515"/>
            <a:chOff x="5323151" y="3858551"/>
            <a:chExt cx="4886917" cy="2665591"/>
          </a:xfrm>
        </p:grpSpPr>
        <p:pic>
          <p:nvPicPr>
            <p:cNvPr id="805" name="Google Shape;805;p60"/>
            <p:cNvPicPr preferRelativeResize="0"/>
            <p:nvPr/>
          </p:nvPicPr>
          <p:blipFill rotWithShape="1">
            <a:blip r:embed="rId4">
              <a:alphaModFix/>
            </a:blip>
            <a:srcRect/>
            <a:stretch/>
          </p:blipFill>
          <p:spPr>
            <a:xfrm>
              <a:off x="5323151" y="3858551"/>
              <a:ext cx="4886917" cy="2665591"/>
            </a:xfrm>
            <a:prstGeom prst="rect">
              <a:avLst/>
            </a:prstGeom>
            <a:noFill/>
            <a:ln>
              <a:noFill/>
            </a:ln>
          </p:spPr>
        </p:pic>
        <p:sp>
          <p:nvSpPr>
            <p:cNvPr id="806" name="Google Shape;806;p60"/>
            <p:cNvSpPr txBox="1"/>
            <p:nvPr/>
          </p:nvSpPr>
          <p:spPr>
            <a:xfrm>
              <a:off x="8177349" y="4254456"/>
              <a:ext cx="1005839" cy="276999"/>
            </a:xfrm>
            <a:prstGeom prst="rect">
              <a:avLst/>
            </a:prstGeom>
            <a:solidFill>
              <a:srgbClr val="2E2B2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b="1">
                  <a:solidFill>
                    <a:schemeClr val="lt1"/>
                  </a:solidFill>
                  <a:latin typeface="Courier New"/>
                  <a:ea typeface="Courier New"/>
                  <a:cs typeface="Courier New"/>
                  <a:sym typeface="Courier New"/>
                </a:rPr>
                <a:t>Protect</a:t>
              </a:r>
              <a:endParaRPr/>
            </a:p>
          </p:txBody>
        </p:sp>
      </p:grpSp>
      <p:sp>
        <p:nvSpPr>
          <p:cNvPr id="807" name="Google Shape;807;p60"/>
          <p:cNvSpPr txBox="1"/>
          <p:nvPr/>
        </p:nvSpPr>
        <p:spPr>
          <a:xfrm>
            <a:off x="744583" y="4349932"/>
            <a:ext cx="530352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Times New Roman"/>
                <a:ea typeface="Times New Roman"/>
                <a:cs typeface="Times New Roman"/>
                <a:sym typeface="Times New Roman"/>
              </a:rPr>
              <a:t>Le nombre d’adresse ne sera incrémenté que si des données sont envoyées sur le port Fa0/19</a:t>
            </a:r>
            <a:endParaRPr/>
          </a:p>
        </p:txBody>
      </p:sp>
      <p:sp>
        <p:nvSpPr>
          <p:cNvPr id="808" name="Google Shape;808;p60"/>
          <p:cNvSpPr txBox="1"/>
          <p:nvPr/>
        </p:nvSpPr>
        <p:spPr>
          <a:xfrm>
            <a:off x="584062" y="5263502"/>
            <a:ext cx="530352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Times New Roman"/>
                <a:ea typeface="Times New Roman"/>
                <a:cs typeface="Times New Roman"/>
                <a:sym typeface="Times New Roman"/>
              </a:rPr>
              <a:t>On peut utiliser une requête PING afin de tester </a:t>
            </a:r>
            <a:endParaRPr/>
          </a:p>
        </p:txBody>
      </p:sp>
      <p:sp>
        <p:nvSpPr>
          <p:cNvPr id="809" name="Google Shape;809;p60"/>
          <p:cNvSpPr/>
          <p:nvPr/>
        </p:nvSpPr>
        <p:spPr>
          <a:xfrm>
            <a:off x="143691" y="4308687"/>
            <a:ext cx="600892" cy="590321"/>
          </a:xfrm>
          <a:prstGeom prst="triangle">
            <a:avLst>
              <a:gd name="adj" fmla="val 50000"/>
            </a:avLst>
          </a:prstGeom>
          <a:noFill/>
          <a:ln w="57150" cap="flat" cmpd="sng">
            <a:solidFill>
              <a:srgbClr val="FF0000"/>
            </a:solidFill>
            <a:prstDash val="solid"/>
            <a:round/>
            <a:headEnd type="none" w="sm" len="sm"/>
            <a:tailEnd type="none" w="sm" len="sm"/>
          </a:ln>
        </p:spPr>
        <p:txBody>
          <a:bodyPr spcFirstLastPara="1" wrap="square" lIns="91425" tIns="45700" rIns="91425" bIns="0" anchor="b" anchorCtr="0">
            <a:noAutofit/>
          </a:bodyPr>
          <a:lstStyle/>
          <a:p>
            <a:pPr marL="0" marR="0" lvl="0" indent="0" algn="ctr" rtl="0">
              <a:spcBef>
                <a:spcPts val="0"/>
              </a:spcBef>
              <a:spcAft>
                <a:spcPts val="0"/>
              </a:spcAft>
              <a:buNone/>
            </a:pPr>
            <a:r>
              <a:rPr lang="fr-FR" sz="3600">
                <a:solidFill>
                  <a:srgbClr val="FF0000"/>
                </a:solidFill>
                <a:latin typeface="Arial"/>
                <a:ea typeface="Arial"/>
                <a:cs typeface="Arial"/>
                <a:sym typeface="Arial"/>
              </a:rPr>
              <a:t>!</a:t>
            </a:r>
            <a:endParaRPr/>
          </a:p>
        </p:txBody>
      </p:sp>
      <p:cxnSp>
        <p:nvCxnSpPr>
          <p:cNvPr id="810" name="Google Shape;810;p60"/>
          <p:cNvCxnSpPr>
            <a:stCxn id="807" idx="3"/>
          </p:cNvCxnSpPr>
          <p:nvPr/>
        </p:nvCxnSpPr>
        <p:spPr>
          <a:xfrm>
            <a:off x="6048103" y="4703875"/>
            <a:ext cx="353400" cy="1181100"/>
          </a:xfrm>
          <a:prstGeom prst="straightConnector1">
            <a:avLst/>
          </a:prstGeom>
          <a:noFill/>
          <a:ln w="19050" cap="flat" cmpd="sng">
            <a:solidFill>
              <a:srgbClr val="FF0000"/>
            </a:solidFill>
            <a:prstDash val="solid"/>
            <a:round/>
            <a:headEnd type="none" w="sm" len="sm"/>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6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41</a:t>
            </a:fld>
            <a:endParaRPr/>
          </a:p>
        </p:txBody>
      </p:sp>
      <p:sp>
        <p:nvSpPr>
          <p:cNvPr id="816" name="Google Shape;816;p61"/>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817" name="Google Shape;817;p61" descr="Picture 7"/>
          <p:cNvPicPr preferRelativeResize="0"/>
          <p:nvPr/>
        </p:nvPicPr>
        <p:blipFill rotWithShape="1">
          <a:blip r:embed="rId3">
            <a:alphaModFix/>
          </a:blip>
          <a:srcRect/>
          <a:stretch/>
        </p:blipFill>
        <p:spPr>
          <a:xfrm flipH="1">
            <a:off x="9359530" y="-28258"/>
            <a:ext cx="2832470" cy="1949130"/>
          </a:xfrm>
          <a:prstGeom prst="rect">
            <a:avLst/>
          </a:prstGeom>
          <a:noFill/>
          <a:ln>
            <a:noFill/>
          </a:ln>
        </p:spPr>
      </p:pic>
      <p:sp>
        <p:nvSpPr>
          <p:cNvPr id="818" name="Google Shape;818;p61"/>
          <p:cNvSpPr txBox="1"/>
          <p:nvPr/>
        </p:nvSpPr>
        <p:spPr>
          <a:xfrm>
            <a:off x="633021" y="1732876"/>
            <a:ext cx="10456800" cy="3355200"/>
          </a:xfrm>
          <a:prstGeom prst="rect">
            <a:avLst/>
          </a:prstGeom>
          <a:noFill/>
          <a:ln>
            <a:noFill/>
          </a:ln>
        </p:spPr>
        <p:txBody>
          <a:bodyPr spcFirstLastPara="1" wrap="square" lIns="45700" tIns="45700" rIns="45700" bIns="45700" anchor="b" anchorCtr="0">
            <a:normAutofit/>
          </a:bodyPr>
          <a:lstStyle/>
          <a:p>
            <a:pPr marL="0" marR="0" lvl="0" indent="0" algn="ctr" rtl="0">
              <a:lnSpc>
                <a:spcPct val="100000"/>
              </a:lnSpc>
              <a:spcBef>
                <a:spcPts val="0"/>
              </a:spcBef>
              <a:spcAft>
                <a:spcPts val="0"/>
              </a:spcAft>
              <a:buNone/>
            </a:pPr>
            <a:endParaRPr sz="48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48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fr-FR" sz="4800" b="0" i="0" u="none" strike="noStrike" cap="none">
                <a:solidFill>
                  <a:schemeClr val="lt1"/>
                </a:solidFill>
                <a:latin typeface="Times New Roman"/>
                <a:ea typeface="Times New Roman"/>
                <a:cs typeface="Times New Roman"/>
                <a:sym typeface="Times New Roman"/>
              </a:rPr>
              <a:t>Fin chapitre 1</a:t>
            </a:r>
            <a:endParaRPr/>
          </a:p>
          <a:p>
            <a:pPr marL="0" marR="0" lvl="0" indent="0" algn="ctr" rtl="0">
              <a:lnSpc>
                <a:spcPct val="100000"/>
              </a:lnSpc>
              <a:spcBef>
                <a:spcPts val="0"/>
              </a:spcBef>
              <a:spcAft>
                <a:spcPts val="0"/>
              </a:spcAft>
              <a:buNone/>
            </a:pPr>
            <a:endParaRPr sz="4800" b="0"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48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2"/>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Arial"/>
              <a:buNone/>
            </a:pPr>
            <a:r>
              <a:rPr lang="fr-FR" sz="4800"/>
              <a:t>Annexe </a:t>
            </a:r>
            <a:endParaRPr/>
          </a:p>
        </p:txBody>
      </p:sp>
      <p:sp>
        <p:nvSpPr>
          <p:cNvPr id="824" name="Google Shape;824;p62"/>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p>
            <a:pPr marL="457200" lvl="0" indent="-228600" algn="l" rtl="0">
              <a:lnSpc>
                <a:spcPct val="90000"/>
              </a:lnSpc>
              <a:spcBef>
                <a:spcPts val="1000"/>
              </a:spcBef>
              <a:spcAft>
                <a:spcPts val="0"/>
              </a:spcAft>
              <a:buClr>
                <a:srgbClr val="888888"/>
              </a:buClr>
              <a:buSzPts val="2400"/>
              <a:buFont typeface="Arial"/>
              <a:buNone/>
            </a:pPr>
            <a:r>
              <a:rPr lang="fr-FR" sz="3200">
                <a:solidFill>
                  <a:srgbClr val="535353"/>
                </a:solidFill>
              </a:rPr>
              <a:t>Utilisation de Cisco Packet Tracer </a:t>
            </a:r>
            <a:endParaRPr/>
          </a:p>
        </p:txBody>
      </p:sp>
      <p:sp>
        <p:nvSpPr>
          <p:cNvPr id="825" name="Google Shape;825;p62"/>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SzPts val="1200"/>
              <a:buNone/>
            </a:pPr>
            <a:fld id="{00000000-1234-1234-1234-123412341234}" type="slidenum">
              <a:rPr lang="fr-F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3"/>
          <p:cNvSpPr txBox="1">
            <a:spLocks noGrp="1"/>
          </p:cNvSpPr>
          <p:nvPr>
            <p:ph type="body" idx="1"/>
          </p:nvPr>
        </p:nvSpPr>
        <p:spPr>
          <a:xfrm>
            <a:off x="838200" y="1825624"/>
            <a:ext cx="10515600" cy="5032375"/>
          </a:xfrm>
          <a:prstGeom prst="rect">
            <a:avLst/>
          </a:prstGeom>
          <a:noFill/>
          <a:ln>
            <a:noFill/>
          </a:ln>
        </p:spPr>
        <p:txBody>
          <a:bodyPr spcFirstLastPara="1" wrap="square" lIns="45700" tIns="45700" rIns="45700" bIns="45700" anchor="t" anchorCtr="0">
            <a:normAutofit lnSpcReduction="10000"/>
          </a:bodyPr>
          <a:lstStyle/>
          <a:p>
            <a:pPr marL="457200" lvl="0" indent="-342900" algn="just" rtl="0">
              <a:lnSpc>
                <a:spcPct val="90000"/>
              </a:lnSpc>
              <a:spcBef>
                <a:spcPts val="1000"/>
              </a:spcBef>
              <a:spcAft>
                <a:spcPts val="0"/>
              </a:spcAft>
              <a:buSzPts val="1800"/>
              <a:buFont typeface="Noto Sans Symbols"/>
              <a:buChar char="✔"/>
            </a:pPr>
            <a:r>
              <a:rPr lang="fr-FR" sz="3000">
                <a:latin typeface="Garamond"/>
                <a:ea typeface="Garamond"/>
                <a:cs typeface="Garamond"/>
                <a:sym typeface="Garamond"/>
              </a:rPr>
              <a:t>Un </a:t>
            </a:r>
            <a:r>
              <a:rPr lang="fr-FR" sz="3000">
                <a:solidFill>
                  <a:srgbClr val="002060"/>
                </a:solidFill>
                <a:latin typeface="Garamond"/>
                <a:ea typeface="Garamond"/>
                <a:cs typeface="Garamond"/>
                <a:sym typeface="Garamond"/>
              </a:rPr>
              <a:t>simulateur</a:t>
            </a:r>
            <a:r>
              <a:rPr lang="fr-FR" sz="3000">
                <a:latin typeface="Garamond"/>
                <a:ea typeface="Garamond"/>
                <a:cs typeface="Garamond"/>
                <a:sym typeface="Garamond"/>
              </a:rPr>
              <a:t> de réseau CISCO permettant de construire un réseau physique virtuel et de simuler le comportement des protocoles réseaux sur ce réseau.</a:t>
            </a:r>
            <a:endParaRPr/>
          </a:p>
          <a:p>
            <a:pPr marL="457200" lvl="0" indent="-342900" algn="just" rtl="0">
              <a:lnSpc>
                <a:spcPct val="90000"/>
              </a:lnSpc>
              <a:spcBef>
                <a:spcPts val="1000"/>
              </a:spcBef>
              <a:spcAft>
                <a:spcPts val="0"/>
              </a:spcAft>
              <a:buSzPts val="1800"/>
              <a:buFont typeface="Noto Sans Symbols"/>
              <a:buChar char="✔"/>
            </a:pPr>
            <a:r>
              <a:rPr lang="fr-FR" sz="3200">
                <a:solidFill>
                  <a:srgbClr val="002060"/>
                </a:solidFill>
                <a:latin typeface="Garamond"/>
                <a:ea typeface="Garamond"/>
                <a:cs typeface="Garamond"/>
                <a:sym typeface="Garamond"/>
              </a:rPr>
              <a:t>Etape 1: </a:t>
            </a:r>
            <a:r>
              <a:rPr lang="fr-FR" sz="3200">
                <a:latin typeface="Garamond"/>
                <a:ea typeface="Garamond"/>
                <a:cs typeface="Garamond"/>
                <a:sym typeface="Garamond"/>
              </a:rPr>
              <a:t>Construction de son réseau à l’aide d’équipements tels que les routeurs, les commutateurs ou des terminaux.</a:t>
            </a:r>
            <a:endParaRPr/>
          </a:p>
          <a:p>
            <a:pPr marL="457200" lvl="0" indent="-342900" algn="just" rtl="0">
              <a:lnSpc>
                <a:spcPct val="90000"/>
              </a:lnSpc>
              <a:spcBef>
                <a:spcPts val="1000"/>
              </a:spcBef>
              <a:spcAft>
                <a:spcPts val="0"/>
              </a:spcAft>
              <a:buSzPts val="1800"/>
              <a:buFont typeface="Noto Sans Symbols"/>
              <a:buChar char="✔"/>
            </a:pPr>
            <a:r>
              <a:rPr lang="fr-FR" sz="3200">
                <a:solidFill>
                  <a:srgbClr val="002060"/>
                </a:solidFill>
                <a:latin typeface="Garamond"/>
                <a:ea typeface="Garamond"/>
                <a:cs typeface="Garamond"/>
                <a:sym typeface="Garamond"/>
              </a:rPr>
              <a:t>Etape 2: </a:t>
            </a:r>
            <a:r>
              <a:rPr lang="fr-FR" sz="3200">
                <a:latin typeface="Garamond"/>
                <a:ea typeface="Garamond"/>
                <a:cs typeface="Garamond"/>
                <a:sym typeface="Garamond"/>
              </a:rPr>
              <a:t>Ces équipements doivent ensuite être reliés via des liaisons.</a:t>
            </a:r>
            <a:endParaRPr/>
          </a:p>
          <a:p>
            <a:pPr marL="457200" lvl="0" indent="-342900" algn="just" rtl="0">
              <a:lnSpc>
                <a:spcPct val="90000"/>
              </a:lnSpc>
              <a:spcBef>
                <a:spcPts val="1000"/>
              </a:spcBef>
              <a:spcAft>
                <a:spcPts val="0"/>
              </a:spcAft>
              <a:buSzPts val="1800"/>
              <a:buFont typeface="Noto Sans Symbols"/>
              <a:buChar char="✔"/>
            </a:pPr>
            <a:r>
              <a:rPr lang="fr-FR" sz="3200">
                <a:solidFill>
                  <a:srgbClr val="002060"/>
                </a:solidFill>
                <a:latin typeface="Garamond"/>
                <a:ea typeface="Garamond"/>
                <a:cs typeface="Garamond"/>
                <a:sym typeface="Garamond"/>
              </a:rPr>
              <a:t>Etape 3: </a:t>
            </a:r>
            <a:r>
              <a:rPr lang="fr-FR" sz="3200">
                <a:latin typeface="Garamond"/>
                <a:ea typeface="Garamond"/>
                <a:cs typeface="Garamond"/>
                <a:sym typeface="Garamond"/>
              </a:rPr>
              <a:t>Configuration des équipements et paramétrage de protocoles.</a:t>
            </a:r>
            <a:endParaRPr/>
          </a:p>
          <a:p>
            <a:pPr marL="457200" lvl="0" indent="-342900" algn="just" rtl="0">
              <a:lnSpc>
                <a:spcPct val="90000"/>
              </a:lnSpc>
              <a:spcBef>
                <a:spcPts val="1000"/>
              </a:spcBef>
              <a:spcAft>
                <a:spcPts val="0"/>
              </a:spcAft>
              <a:buSzPts val="1800"/>
              <a:buFont typeface="Noto Sans Symbols"/>
              <a:buChar char="✔"/>
            </a:pPr>
            <a:r>
              <a:rPr lang="fr-FR" sz="3200">
                <a:solidFill>
                  <a:srgbClr val="002060"/>
                </a:solidFill>
                <a:latin typeface="Garamond"/>
                <a:ea typeface="Garamond"/>
                <a:cs typeface="Garamond"/>
                <a:sym typeface="Garamond"/>
              </a:rPr>
              <a:t>Etape 4: </a:t>
            </a:r>
            <a:r>
              <a:rPr lang="fr-FR" sz="3200">
                <a:latin typeface="Garamond"/>
                <a:ea typeface="Garamond"/>
                <a:cs typeface="Garamond"/>
                <a:sym typeface="Garamond"/>
              </a:rPr>
              <a:t>Simulation du réseau.</a:t>
            </a:r>
            <a:endParaRPr sz="3000">
              <a:latin typeface="Garamond"/>
              <a:ea typeface="Garamond"/>
              <a:cs typeface="Garamond"/>
              <a:sym typeface="Garamond"/>
            </a:endParaRPr>
          </a:p>
          <a:p>
            <a:pPr marL="0" lvl="0" indent="0" algn="just" rtl="0">
              <a:lnSpc>
                <a:spcPct val="90000"/>
              </a:lnSpc>
              <a:spcBef>
                <a:spcPts val="1000"/>
              </a:spcBef>
              <a:spcAft>
                <a:spcPts val="0"/>
              </a:spcAft>
              <a:buSzPts val="1800"/>
              <a:buNone/>
            </a:pPr>
            <a:endParaRPr sz="3000">
              <a:latin typeface="Garamond"/>
              <a:ea typeface="Garamond"/>
              <a:cs typeface="Garamond"/>
              <a:sym typeface="Garamond"/>
            </a:endParaRPr>
          </a:p>
          <a:p>
            <a:pPr marL="0" lvl="0" indent="0" algn="just" rtl="0">
              <a:lnSpc>
                <a:spcPct val="90000"/>
              </a:lnSpc>
              <a:spcBef>
                <a:spcPts val="1000"/>
              </a:spcBef>
              <a:spcAft>
                <a:spcPts val="0"/>
              </a:spcAft>
              <a:buSzPts val="1800"/>
              <a:buNone/>
            </a:pPr>
            <a:endParaRPr/>
          </a:p>
        </p:txBody>
      </p:sp>
      <p:sp>
        <p:nvSpPr>
          <p:cNvPr id="831" name="Google Shape;831;p63"/>
          <p:cNvSpPr txBox="1">
            <a:spLocks noGrp="1"/>
          </p:cNvSpPr>
          <p:nvPr>
            <p:ph type="title"/>
          </p:nvPr>
        </p:nvSpPr>
        <p:spPr>
          <a:xfrm>
            <a:off x="1360714" y="182245"/>
            <a:ext cx="10515600" cy="1325563"/>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sz="4000">
                <a:solidFill>
                  <a:srgbClr val="C00000"/>
                </a:solidFill>
                <a:latin typeface="Garamond"/>
                <a:ea typeface="Garamond"/>
                <a:cs typeface="Garamond"/>
                <a:sym typeface="Garamond"/>
              </a:rPr>
              <a:t>Initiation à Packet tracer (1/2)</a:t>
            </a:r>
            <a:endParaRPr/>
          </a:p>
        </p:txBody>
      </p:sp>
      <p:sp>
        <p:nvSpPr>
          <p:cNvPr id="832" name="Google Shape;832;p63"/>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pic>
        <p:nvPicPr>
          <p:cNvPr id="837" name="Google Shape;837;p64" descr="Comment utiliser l'interface de Cisco Packet Tracer ? | Labo-tech"/>
          <p:cNvPicPr preferRelativeResize="0"/>
          <p:nvPr/>
        </p:nvPicPr>
        <p:blipFill rotWithShape="1">
          <a:blip r:embed="rId3">
            <a:alphaModFix/>
          </a:blip>
          <a:srcRect/>
          <a:stretch/>
        </p:blipFill>
        <p:spPr>
          <a:xfrm>
            <a:off x="4461492" y="5098738"/>
            <a:ext cx="2855330" cy="1779554"/>
          </a:xfrm>
          <a:prstGeom prst="rect">
            <a:avLst/>
          </a:prstGeom>
          <a:noFill/>
          <a:ln>
            <a:noFill/>
          </a:ln>
        </p:spPr>
      </p:pic>
      <p:sp>
        <p:nvSpPr>
          <p:cNvPr id="838" name="Google Shape;838;p64"/>
          <p:cNvSpPr txBox="1">
            <a:spLocks noGrp="1"/>
          </p:cNvSpPr>
          <p:nvPr>
            <p:ph type="title"/>
          </p:nvPr>
        </p:nvSpPr>
        <p:spPr>
          <a:xfrm>
            <a:off x="1234485" y="233100"/>
            <a:ext cx="10515600" cy="1325563"/>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sz="4000">
                <a:solidFill>
                  <a:srgbClr val="C00000"/>
                </a:solidFill>
                <a:latin typeface="Garamond"/>
                <a:ea typeface="Garamond"/>
                <a:cs typeface="Garamond"/>
                <a:sym typeface="Garamond"/>
              </a:rPr>
              <a:t>Initiation à Packet tracer (2/2)</a:t>
            </a:r>
            <a:endParaRPr/>
          </a:p>
        </p:txBody>
      </p:sp>
      <p:pic>
        <p:nvPicPr>
          <p:cNvPr id="839" name="Google Shape;839;p64" descr="Free Download Packet Tracer 7 64bit 32bit for Window and Linux Ubuntu"/>
          <p:cNvPicPr preferRelativeResize="0"/>
          <p:nvPr/>
        </p:nvPicPr>
        <p:blipFill rotWithShape="1">
          <a:blip r:embed="rId4">
            <a:alphaModFix/>
          </a:blip>
          <a:srcRect/>
          <a:stretch/>
        </p:blipFill>
        <p:spPr>
          <a:xfrm>
            <a:off x="300670" y="2110910"/>
            <a:ext cx="5889812" cy="3163473"/>
          </a:xfrm>
          <a:prstGeom prst="rect">
            <a:avLst/>
          </a:prstGeom>
          <a:noFill/>
          <a:ln>
            <a:noFill/>
          </a:ln>
        </p:spPr>
      </p:pic>
      <p:pic>
        <p:nvPicPr>
          <p:cNvPr id="840" name="Google Shape;840;p64" descr="Installing Cisco Packet Tracer on Windows – SYSTEMCONF"/>
          <p:cNvPicPr preferRelativeResize="0"/>
          <p:nvPr/>
        </p:nvPicPr>
        <p:blipFill rotWithShape="1">
          <a:blip r:embed="rId5">
            <a:alphaModFix/>
          </a:blip>
          <a:srcRect/>
          <a:stretch/>
        </p:blipFill>
        <p:spPr>
          <a:xfrm>
            <a:off x="6857898" y="2116385"/>
            <a:ext cx="4892187" cy="3058747"/>
          </a:xfrm>
          <a:prstGeom prst="rect">
            <a:avLst/>
          </a:prstGeom>
          <a:noFill/>
          <a:ln>
            <a:noFill/>
          </a:ln>
        </p:spPr>
      </p:pic>
      <p:grpSp>
        <p:nvGrpSpPr>
          <p:cNvPr id="841" name="Google Shape;841;p64"/>
          <p:cNvGrpSpPr/>
          <p:nvPr/>
        </p:nvGrpSpPr>
        <p:grpSpPr>
          <a:xfrm>
            <a:off x="300670" y="1580131"/>
            <a:ext cx="9988440" cy="945519"/>
            <a:chOff x="245806" y="2694499"/>
            <a:chExt cx="9988440" cy="945519"/>
          </a:xfrm>
        </p:grpSpPr>
        <p:sp>
          <p:nvSpPr>
            <p:cNvPr id="842" name="Google Shape;842;p64"/>
            <p:cNvSpPr/>
            <p:nvPr/>
          </p:nvSpPr>
          <p:spPr>
            <a:xfrm>
              <a:off x="245806" y="3275703"/>
              <a:ext cx="2427056" cy="312262"/>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3" name="Google Shape;843;p64"/>
            <p:cNvSpPr/>
            <p:nvPr/>
          </p:nvSpPr>
          <p:spPr>
            <a:xfrm>
              <a:off x="6803034" y="3345778"/>
              <a:ext cx="3431212" cy="294240"/>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4" name="Google Shape;844;p64"/>
            <p:cNvSpPr txBox="1"/>
            <p:nvPr/>
          </p:nvSpPr>
          <p:spPr>
            <a:xfrm>
              <a:off x="356843" y="2694499"/>
              <a:ext cx="231601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C00000"/>
                  </a:solidFill>
                  <a:latin typeface="Garamond"/>
                  <a:ea typeface="Garamond"/>
                  <a:cs typeface="Garamond"/>
                  <a:sym typeface="Garamond"/>
                </a:rPr>
                <a:t>Barre de tâches</a:t>
              </a:r>
              <a:endParaRPr/>
            </a:p>
          </p:txBody>
        </p:sp>
      </p:grpSp>
      <p:grpSp>
        <p:nvGrpSpPr>
          <p:cNvPr id="845" name="Google Shape;845;p64"/>
          <p:cNvGrpSpPr/>
          <p:nvPr/>
        </p:nvGrpSpPr>
        <p:grpSpPr>
          <a:xfrm>
            <a:off x="3746638" y="1479689"/>
            <a:ext cx="6602675" cy="2472224"/>
            <a:chOff x="3746638" y="1479689"/>
            <a:chExt cx="6602675" cy="2472224"/>
          </a:xfrm>
        </p:grpSpPr>
        <p:sp>
          <p:nvSpPr>
            <p:cNvPr id="846" name="Google Shape;846;p64"/>
            <p:cNvSpPr/>
            <p:nvPr/>
          </p:nvSpPr>
          <p:spPr>
            <a:xfrm rot="5400000">
              <a:off x="5260670" y="3030680"/>
              <a:ext cx="1463735" cy="378731"/>
            </a:xfrm>
            <a:prstGeom prst="rect">
              <a:avLst/>
            </a:prstGeom>
            <a:no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7" name="Google Shape;847;p64"/>
            <p:cNvSpPr/>
            <p:nvPr/>
          </p:nvSpPr>
          <p:spPr>
            <a:xfrm>
              <a:off x="6918101" y="2541191"/>
              <a:ext cx="3431212" cy="117233"/>
            </a:xfrm>
            <a:prstGeom prst="rect">
              <a:avLst/>
            </a:prstGeom>
            <a:noFill/>
            <a:ln w="285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8" name="Google Shape;848;p64"/>
            <p:cNvSpPr txBox="1"/>
            <p:nvPr/>
          </p:nvSpPr>
          <p:spPr>
            <a:xfrm>
              <a:off x="3746638" y="1479689"/>
              <a:ext cx="526137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chemeClr val="accent6"/>
                  </a:solidFill>
                  <a:latin typeface="Garamond"/>
                  <a:ea typeface="Garamond"/>
                  <a:cs typeface="Garamond"/>
                  <a:sym typeface="Garamond"/>
                </a:rPr>
                <a:t>Les outils (sélection, suppression,…)</a:t>
              </a:r>
              <a:endParaRPr/>
            </a:p>
          </p:txBody>
        </p:sp>
      </p:grpSp>
      <p:grpSp>
        <p:nvGrpSpPr>
          <p:cNvPr id="849" name="Google Shape;849;p64"/>
          <p:cNvGrpSpPr/>
          <p:nvPr/>
        </p:nvGrpSpPr>
        <p:grpSpPr>
          <a:xfrm>
            <a:off x="386085" y="2598834"/>
            <a:ext cx="10967715" cy="2098246"/>
            <a:chOff x="386085" y="3606580"/>
            <a:chExt cx="10967715" cy="1985095"/>
          </a:xfrm>
        </p:grpSpPr>
        <p:sp>
          <p:nvSpPr>
            <p:cNvPr id="850" name="Google Shape;850;p64"/>
            <p:cNvSpPr/>
            <p:nvPr/>
          </p:nvSpPr>
          <p:spPr>
            <a:xfrm>
              <a:off x="386085" y="3606580"/>
              <a:ext cx="5276322" cy="1985095"/>
            </a:xfrm>
            <a:prstGeom prst="rect">
              <a:avLst/>
            </a:prstGeom>
            <a:noFill/>
            <a:ln w="28575"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1" name="Google Shape;851;p64"/>
            <p:cNvSpPr/>
            <p:nvPr/>
          </p:nvSpPr>
          <p:spPr>
            <a:xfrm>
              <a:off x="7188029" y="3891216"/>
              <a:ext cx="4165771" cy="1584750"/>
            </a:xfrm>
            <a:prstGeom prst="rect">
              <a:avLst/>
            </a:prstGeom>
            <a:noFill/>
            <a:ln w="28575"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2" name="Google Shape;852;p64"/>
            <p:cNvSpPr txBox="1"/>
            <p:nvPr/>
          </p:nvSpPr>
          <p:spPr>
            <a:xfrm>
              <a:off x="1859671" y="4279207"/>
              <a:ext cx="227940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Garamond"/>
                  <a:ea typeface="Garamond"/>
                  <a:cs typeface="Garamond"/>
                  <a:sym typeface="Garamond"/>
                </a:rPr>
                <a:t>Zone de travail</a:t>
              </a:r>
              <a:endParaRPr/>
            </a:p>
          </p:txBody>
        </p:sp>
      </p:grpSp>
      <p:grpSp>
        <p:nvGrpSpPr>
          <p:cNvPr id="853" name="Google Shape;853;p64"/>
          <p:cNvGrpSpPr/>
          <p:nvPr/>
        </p:nvGrpSpPr>
        <p:grpSpPr>
          <a:xfrm>
            <a:off x="283280" y="4697079"/>
            <a:ext cx="11571578" cy="871678"/>
            <a:chOff x="283280" y="5702919"/>
            <a:chExt cx="11571578" cy="871678"/>
          </a:xfrm>
        </p:grpSpPr>
        <p:sp>
          <p:nvSpPr>
            <p:cNvPr id="854" name="Google Shape;854;p64"/>
            <p:cNvSpPr/>
            <p:nvPr/>
          </p:nvSpPr>
          <p:spPr>
            <a:xfrm>
              <a:off x="283280" y="5893523"/>
              <a:ext cx="814000" cy="359626"/>
            </a:xfrm>
            <a:prstGeom prst="rect">
              <a:avLst/>
            </a:prstGeom>
            <a:no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5" name="Google Shape;855;p64"/>
            <p:cNvSpPr/>
            <p:nvPr/>
          </p:nvSpPr>
          <p:spPr>
            <a:xfrm>
              <a:off x="6840508" y="5702919"/>
              <a:ext cx="1133060" cy="523220"/>
            </a:xfrm>
            <a:prstGeom prst="rect">
              <a:avLst/>
            </a:prstGeom>
            <a:no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6" name="Google Shape;856;p64"/>
            <p:cNvSpPr txBox="1"/>
            <p:nvPr/>
          </p:nvSpPr>
          <p:spPr>
            <a:xfrm>
              <a:off x="8011242" y="6051377"/>
              <a:ext cx="38436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chemeClr val="accent2"/>
                  </a:solidFill>
                  <a:latin typeface="Garamond"/>
                  <a:ea typeface="Garamond"/>
                  <a:cs typeface="Garamond"/>
                  <a:sym typeface="Garamond"/>
                </a:rPr>
                <a:t>Catégories d’équipements</a:t>
              </a:r>
              <a:endParaRPr/>
            </a:p>
          </p:txBody>
        </p:sp>
      </p:grpSp>
      <p:grpSp>
        <p:nvGrpSpPr>
          <p:cNvPr id="857" name="Google Shape;857;p64"/>
          <p:cNvGrpSpPr/>
          <p:nvPr/>
        </p:nvGrpSpPr>
        <p:grpSpPr>
          <a:xfrm>
            <a:off x="1169534" y="3946906"/>
            <a:ext cx="9943134" cy="1146658"/>
            <a:chOff x="1169534" y="4952746"/>
            <a:chExt cx="9943134" cy="1146658"/>
          </a:xfrm>
        </p:grpSpPr>
        <p:sp>
          <p:nvSpPr>
            <p:cNvPr id="858" name="Google Shape;858;p64"/>
            <p:cNvSpPr/>
            <p:nvPr/>
          </p:nvSpPr>
          <p:spPr>
            <a:xfrm>
              <a:off x="1169534" y="5893523"/>
              <a:ext cx="2277868" cy="205881"/>
            </a:xfrm>
            <a:prstGeom prst="rect">
              <a:avLst/>
            </a:prstGeom>
            <a:noFill/>
            <a:ln w="2857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9" name="Google Shape;859;p64"/>
            <p:cNvSpPr/>
            <p:nvPr/>
          </p:nvSpPr>
          <p:spPr>
            <a:xfrm>
              <a:off x="8011242" y="5660424"/>
              <a:ext cx="3011224" cy="324539"/>
            </a:xfrm>
            <a:prstGeom prst="rect">
              <a:avLst/>
            </a:prstGeom>
            <a:noFill/>
            <a:ln w="2857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0" name="Google Shape;860;p64"/>
            <p:cNvSpPr txBox="1"/>
            <p:nvPr/>
          </p:nvSpPr>
          <p:spPr>
            <a:xfrm>
              <a:off x="8011242" y="4952746"/>
              <a:ext cx="310142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00B0F0"/>
                  </a:solidFill>
                  <a:latin typeface="Garamond"/>
                  <a:ea typeface="Garamond"/>
                  <a:cs typeface="Garamond"/>
                  <a:sym typeface="Garamond"/>
                </a:rPr>
                <a:t>Types d’équipements</a:t>
              </a:r>
              <a:endParaRPr/>
            </a:p>
          </p:txBody>
        </p:sp>
      </p:grpSp>
      <p:grpSp>
        <p:nvGrpSpPr>
          <p:cNvPr id="861" name="Google Shape;861;p64"/>
          <p:cNvGrpSpPr/>
          <p:nvPr/>
        </p:nvGrpSpPr>
        <p:grpSpPr>
          <a:xfrm>
            <a:off x="4433183" y="4152392"/>
            <a:ext cx="7316902" cy="805421"/>
            <a:chOff x="4369750" y="4133726"/>
            <a:chExt cx="7316902" cy="805421"/>
          </a:xfrm>
        </p:grpSpPr>
        <p:sp>
          <p:nvSpPr>
            <p:cNvPr id="862" name="Google Shape;862;p64"/>
            <p:cNvSpPr/>
            <p:nvPr/>
          </p:nvSpPr>
          <p:spPr>
            <a:xfrm>
              <a:off x="5636648" y="4516464"/>
              <a:ext cx="528075" cy="422683"/>
            </a:xfrm>
            <a:prstGeom prst="ellipse">
              <a:avLst/>
            </a:prstGeom>
            <a:no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3" name="Google Shape;863;p64"/>
            <p:cNvSpPr/>
            <p:nvPr/>
          </p:nvSpPr>
          <p:spPr>
            <a:xfrm>
              <a:off x="11158577" y="4469754"/>
              <a:ext cx="528075" cy="422683"/>
            </a:xfrm>
            <a:prstGeom prst="ellipse">
              <a:avLst/>
            </a:prstGeom>
            <a:no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4" name="Google Shape;864;p64"/>
            <p:cNvSpPr txBox="1"/>
            <p:nvPr/>
          </p:nvSpPr>
          <p:spPr>
            <a:xfrm>
              <a:off x="4369750" y="4133726"/>
              <a:ext cx="25267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002060"/>
                  </a:solidFill>
                  <a:latin typeface="Garamond"/>
                  <a:ea typeface="Garamond"/>
                  <a:cs typeface="Garamond"/>
                  <a:sym typeface="Garamond"/>
                </a:rPr>
                <a:t>Mode simulation</a:t>
              </a:r>
              <a:endParaRPr/>
            </a:p>
          </p:txBody>
        </p:sp>
      </p:grpSp>
      <p:sp>
        <p:nvSpPr>
          <p:cNvPr id="865" name="Google Shape;865;p64"/>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41"/>
                                        </p:tgtEl>
                                        <p:attrNameLst>
                                          <p:attrName>style.visibility</p:attrName>
                                        </p:attrNameLst>
                                      </p:cBhvr>
                                      <p:to>
                                        <p:strVal val="visible"/>
                                      </p:to>
                                    </p:set>
                                    <p:anim calcmode="lin" valueType="num">
                                      <p:cBhvr additive="base">
                                        <p:cTn id="7" dur="500"/>
                                        <p:tgtEl>
                                          <p:spTgt spid="841"/>
                                        </p:tgtEl>
                                        <p:attrNameLst>
                                          <p:attrName>ppt_w</p:attrName>
                                        </p:attrNameLst>
                                      </p:cBhvr>
                                      <p:tavLst>
                                        <p:tav tm="0">
                                          <p:val>
                                            <p:strVal val="0"/>
                                          </p:val>
                                        </p:tav>
                                        <p:tav tm="100000">
                                          <p:val>
                                            <p:strVal val="#ppt_w"/>
                                          </p:val>
                                        </p:tav>
                                      </p:tavLst>
                                    </p:anim>
                                    <p:anim calcmode="lin" valueType="num">
                                      <p:cBhvr additive="base">
                                        <p:cTn id="8" dur="500"/>
                                        <p:tgtEl>
                                          <p:spTgt spid="84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45"/>
                                        </p:tgtEl>
                                        <p:attrNameLst>
                                          <p:attrName>style.visibility</p:attrName>
                                        </p:attrNameLst>
                                      </p:cBhvr>
                                      <p:to>
                                        <p:strVal val="visible"/>
                                      </p:to>
                                    </p:set>
                                    <p:anim calcmode="lin" valueType="num">
                                      <p:cBhvr additive="base">
                                        <p:cTn id="13" dur="500"/>
                                        <p:tgtEl>
                                          <p:spTgt spid="845"/>
                                        </p:tgtEl>
                                        <p:attrNameLst>
                                          <p:attrName>ppt_w</p:attrName>
                                        </p:attrNameLst>
                                      </p:cBhvr>
                                      <p:tavLst>
                                        <p:tav tm="0">
                                          <p:val>
                                            <p:strVal val="0"/>
                                          </p:val>
                                        </p:tav>
                                        <p:tav tm="100000">
                                          <p:val>
                                            <p:strVal val="#ppt_w"/>
                                          </p:val>
                                        </p:tav>
                                      </p:tavLst>
                                    </p:anim>
                                    <p:anim calcmode="lin" valueType="num">
                                      <p:cBhvr additive="base">
                                        <p:cTn id="14" dur="500"/>
                                        <p:tgtEl>
                                          <p:spTgt spid="845"/>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49"/>
                                        </p:tgtEl>
                                        <p:attrNameLst>
                                          <p:attrName>style.visibility</p:attrName>
                                        </p:attrNameLst>
                                      </p:cBhvr>
                                      <p:to>
                                        <p:strVal val="visible"/>
                                      </p:to>
                                    </p:set>
                                    <p:anim calcmode="lin" valueType="num">
                                      <p:cBhvr additive="base">
                                        <p:cTn id="19" dur="500"/>
                                        <p:tgtEl>
                                          <p:spTgt spid="849"/>
                                        </p:tgtEl>
                                        <p:attrNameLst>
                                          <p:attrName>ppt_w</p:attrName>
                                        </p:attrNameLst>
                                      </p:cBhvr>
                                      <p:tavLst>
                                        <p:tav tm="0">
                                          <p:val>
                                            <p:strVal val="0"/>
                                          </p:val>
                                        </p:tav>
                                        <p:tav tm="100000">
                                          <p:val>
                                            <p:strVal val="#ppt_w"/>
                                          </p:val>
                                        </p:tav>
                                      </p:tavLst>
                                    </p:anim>
                                    <p:anim calcmode="lin" valueType="num">
                                      <p:cBhvr additive="base">
                                        <p:cTn id="20" dur="500"/>
                                        <p:tgtEl>
                                          <p:spTgt spid="84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853"/>
                                        </p:tgtEl>
                                        <p:attrNameLst>
                                          <p:attrName>style.visibility</p:attrName>
                                        </p:attrNameLst>
                                      </p:cBhvr>
                                      <p:to>
                                        <p:strVal val="visible"/>
                                      </p:to>
                                    </p:set>
                                    <p:anim calcmode="lin" valueType="num">
                                      <p:cBhvr additive="base">
                                        <p:cTn id="25" dur="500"/>
                                        <p:tgtEl>
                                          <p:spTgt spid="853"/>
                                        </p:tgtEl>
                                        <p:attrNameLst>
                                          <p:attrName>ppt_w</p:attrName>
                                        </p:attrNameLst>
                                      </p:cBhvr>
                                      <p:tavLst>
                                        <p:tav tm="0">
                                          <p:val>
                                            <p:strVal val="0"/>
                                          </p:val>
                                        </p:tav>
                                        <p:tav tm="100000">
                                          <p:val>
                                            <p:strVal val="#ppt_w"/>
                                          </p:val>
                                        </p:tav>
                                      </p:tavLst>
                                    </p:anim>
                                    <p:anim calcmode="lin" valueType="num">
                                      <p:cBhvr additive="base">
                                        <p:cTn id="26" dur="500"/>
                                        <p:tgtEl>
                                          <p:spTgt spid="853"/>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57"/>
                                        </p:tgtEl>
                                        <p:attrNameLst>
                                          <p:attrName>style.visibility</p:attrName>
                                        </p:attrNameLst>
                                      </p:cBhvr>
                                      <p:to>
                                        <p:strVal val="visible"/>
                                      </p:to>
                                    </p:set>
                                    <p:anim calcmode="lin" valueType="num">
                                      <p:cBhvr additive="base">
                                        <p:cTn id="31" dur="500"/>
                                        <p:tgtEl>
                                          <p:spTgt spid="857"/>
                                        </p:tgtEl>
                                        <p:attrNameLst>
                                          <p:attrName>ppt_w</p:attrName>
                                        </p:attrNameLst>
                                      </p:cBhvr>
                                      <p:tavLst>
                                        <p:tav tm="0">
                                          <p:val>
                                            <p:strVal val="0"/>
                                          </p:val>
                                        </p:tav>
                                        <p:tav tm="100000">
                                          <p:val>
                                            <p:strVal val="#ppt_w"/>
                                          </p:val>
                                        </p:tav>
                                      </p:tavLst>
                                    </p:anim>
                                    <p:anim calcmode="lin" valueType="num">
                                      <p:cBhvr additive="base">
                                        <p:cTn id="32" dur="500"/>
                                        <p:tgtEl>
                                          <p:spTgt spid="85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861"/>
                                        </p:tgtEl>
                                        <p:attrNameLst>
                                          <p:attrName>style.visibility</p:attrName>
                                        </p:attrNameLst>
                                      </p:cBhvr>
                                      <p:to>
                                        <p:strVal val="visible"/>
                                      </p:to>
                                    </p:set>
                                    <p:anim calcmode="lin" valueType="num">
                                      <p:cBhvr additive="base">
                                        <p:cTn id="37" dur="500"/>
                                        <p:tgtEl>
                                          <p:spTgt spid="861"/>
                                        </p:tgtEl>
                                        <p:attrNameLst>
                                          <p:attrName>ppt_w</p:attrName>
                                        </p:attrNameLst>
                                      </p:cBhvr>
                                      <p:tavLst>
                                        <p:tav tm="0">
                                          <p:val>
                                            <p:strVal val="0"/>
                                          </p:val>
                                        </p:tav>
                                        <p:tav tm="100000">
                                          <p:val>
                                            <p:strVal val="#ppt_w"/>
                                          </p:val>
                                        </p:tav>
                                      </p:tavLst>
                                    </p:anim>
                                    <p:anim calcmode="lin" valueType="num">
                                      <p:cBhvr additive="base">
                                        <p:cTn id="38" dur="500"/>
                                        <p:tgtEl>
                                          <p:spTgt spid="861"/>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837"/>
                                        </p:tgtEl>
                                        <p:attrNameLst>
                                          <p:attrName>style.visibility</p:attrName>
                                        </p:attrNameLst>
                                      </p:cBhvr>
                                      <p:to>
                                        <p:strVal val="visible"/>
                                      </p:to>
                                    </p:set>
                                    <p:anim calcmode="lin" valueType="num">
                                      <p:cBhvr additive="base">
                                        <p:cTn id="43" dur="500"/>
                                        <p:tgtEl>
                                          <p:spTgt spid="837"/>
                                        </p:tgtEl>
                                        <p:attrNameLst>
                                          <p:attrName>ppt_w</p:attrName>
                                        </p:attrNameLst>
                                      </p:cBhvr>
                                      <p:tavLst>
                                        <p:tav tm="0">
                                          <p:val>
                                            <p:strVal val="0"/>
                                          </p:val>
                                        </p:tav>
                                        <p:tav tm="100000">
                                          <p:val>
                                            <p:strVal val="#ppt_w"/>
                                          </p:val>
                                        </p:tav>
                                      </p:tavLst>
                                    </p:anim>
                                    <p:anim calcmode="lin" valueType="num">
                                      <p:cBhvr additive="base">
                                        <p:cTn id="44" dur="500"/>
                                        <p:tgtEl>
                                          <p:spTgt spid="83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65"/>
          <p:cNvSpPr txBox="1">
            <a:spLocks noGrp="1"/>
          </p:cNvSpPr>
          <p:nvPr>
            <p:ph type="title"/>
          </p:nvPr>
        </p:nvSpPr>
        <p:spPr>
          <a:xfrm>
            <a:off x="1275902" y="391251"/>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a:t>Navigation CLI</a:t>
            </a:r>
            <a:endParaRPr/>
          </a:p>
        </p:txBody>
      </p:sp>
      <p:sp>
        <p:nvSpPr>
          <p:cNvPr id="871" name="Google Shape;871;p65"/>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45</a:t>
            </a:fld>
            <a:endParaRPr/>
          </a:p>
        </p:txBody>
      </p:sp>
      <p:grpSp>
        <p:nvGrpSpPr>
          <p:cNvPr id="872" name="Google Shape;872;p65"/>
          <p:cNvGrpSpPr/>
          <p:nvPr/>
        </p:nvGrpSpPr>
        <p:grpSpPr>
          <a:xfrm>
            <a:off x="4907850" y="631702"/>
            <a:ext cx="6883652" cy="5907163"/>
            <a:chOff x="4348733" y="536012"/>
            <a:chExt cx="7205965" cy="6286621"/>
          </a:xfrm>
        </p:grpSpPr>
        <p:sp>
          <p:nvSpPr>
            <p:cNvPr id="873" name="Google Shape;873;p65"/>
            <p:cNvSpPr txBox="1"/>
            <p:nvPr/>
          </p:nvSpPr>
          <p:spPr>
            <a:xfrm>
              <a:off x="5439217" y="557162"/>
              <a:ext cx="1784527"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Arial"/>
                  <a:ea typeface="Arial"/>
                  <a:cs typeface="Arial"/>
                  <a:sym typeface="Arial"/>
                </a:rPr>
                <a:t>Mode prompt</a:t>
              </a:r>
              <a:endParaRPr sz="1800">
                <a:solidFill>
                  <a:schemeClr val="accent1"/>
                </a:solidFill>
                <a:latin typeface="Arial"/>
                <a:ea typeface="Arial"/>
                <a:cs typeface="Arial"/>
                <a:sym typeface="Arial"/>
              </a:endParaRPr>
            </a:p>
          </p:txBody>
        </p:sp>
        <p:grpSp>
          <p:nvGrpSpPr>
            <p:cNvPr id="874" name="Google Shape;874;p65"/>
            <p:cNvGrpSpPr/>
            <p:nvPr/>
          </p:nvGrpSpPr>
          <p:grpSpPr>
            <a:xfrm>
              <a:off x="5203297" y="536012"/>
              <a:ext cx="290464" cy="930032"/>
              <a:chOff x="4824919" y="1119353"/>
              <a:chExt cx="290464" cy="930032"/>
            </a:xfrm>
          </p:grpSpPr>
          <p:sp>
            <p:nvSpPr>
              <p:cNvPr id="875" name="Google Shape;875;p65"/>
              <p:cNvSpPr txBox="1"/>
              <p:nvPr/>
            </p:nvSpPr>
            <p:spPr>
              <a:xfrm>
                <a:off x="4824919" y="1119353"/>
                <a:ext cx="290464"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cxnSp>
            <p:nvCxnSpPr>
              <p:cNvPr id="876" name="Google Shape;876;p65"/>
              <p:cNvCxnSpPr>
                <a:stCxn id="875" idx="2"/>
              </p:cNvCxnSpPr>
              <p:nvPr/>
            </p:nvCxnSpPr>
            <p:spPr>
              <a:xfrm flipH="1">
                <a:off x="4966251" y="1488685"/>
                <a:ext cx="3900" cy="560700"/>
              </a:xfrm>
              <a:prstGeom prst="straightConnector1">
                <a:avLst/>
              </a:prstGeom>
              <a:noFill/>
              <a:ln w="9525" cap="flat" cmpd="sng">
                <a:solidFill>
                  <a:schemeClr val="dk1"/>
                </a:solidFill>
                <a:prstDash val="solid"/>
                <a:round/>
                <a:headEnd type="none" w="sm" len="sm"/>
                <a:tailEnd type="triangle" w="med" len="med"/>
              </a:ln>
            </p:spPr>
          </p:cxnSp>
        </p:grpSp>
        <p:grpSp>
          <p:nvGrpSpPr>
            <p:cNvPr id="877" name="Google Shape;877;p65"/>
            <p:cNvGrpSpPr/>
            <p:nvPr/>
          </p:nvGrpSpPr>
          <p:grpSpPr>
            <a:xfrm>
              <a:off x="4847267" y="1466176"/>
              <a:ext cx="968598" cy="1319732"/>
              <a:chOff x="4472902" y="1119353"/>
              <a:chExt cx="968598" cy="1319732"/>
            </a:xfrm>
          </p:grpSpPr>
          <p:sp>
            <p:nvSpPr>
              <p:cNvPr id="878" name="Google Shape;878;p65"/>
              <p:cNvSpPr txBox="1"/>
              <p:nvPr/>
            </p:nvSpPr>
            <p:spPr>
              <a:xfrm>
                <a:off x="4472902" y="1119353"/>
                <a:ext cx="96859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 </a:t>
                </a:r>
                <a:r>
                  <a:rPr lang="fr-FR" sz="1800">
                    <a:solidFill>
                      <a:srgbClr val="C00000"/>
                    </a:solidFill>
                    <a:latin typeface="Arial"/>
                    <a:ea typeface="Arial"/>
                    <a:cs typeface="Arial"/>
                    <a:sym typeface="Arial"/>
                  </a:rPr>
                  <a:t>&gt;</a:t>
                </a:r>
                <a:endParaRPr sz="1800">
                  <a:solidFill>
                    <a:srgbClr val="C00000"/>
                  </a:solidFill>
                  <a:latin typeface="Arial"/>
                  <a:ea typeface="Arial"/>
                  <a:cs typeface="Arial"/>
                  <a:sym typeface="Arial"/>
                </a:endParaRPr>
              </a:p>
            </p:txBody>
          </p:sp>
          <p:cxnSp>
            <p:nvCxnSpPr>
              <p:cNvPr id="879" name="Google Shape;879;p65"/>
              <p:cNvCxnSpPr>
                <a:stCxn id="878" idx="2"/>
              </p:cNvCxnSpPr>
              <p:nvPr/>
            </p:nvCxnSpPr>
            <p:spPr>
              <a:xfrm>
                <a:off x="4957201" y="1488685"/>
                <a:ext cx="0" cy="950400"/>
              </a:xfrm>
              <a:prstGeom prst="straightConnector1">
                <a:avLst/>
              </a:prstGeom>
              <a:noFill/>
              <a:ln w="9525" cap="flat" cmpd="sng">
                <a:solidFill>
                  <a:schemeClr val="dk1"/>
                </a:solidFill>
                <a:prstDash val="solid"/>
                <a:round/>
                <a:headEnd type="none" w="sm" len="sm"/>
                <a:tailEnd type="triangle" w="med" len="med"/>
              </a:ln>
            </p:spPr>
          </p:cxnSp>
        </p:grpSp>
        <p:sp>
          <p:nvSpPr>
            <p:cNvPr id="880" name="Google Shape;880;p65"/>
            <p:cNvSpPr txBox="1"/>
            <p:nvPr/>
          </p:nvSpPr>
          <p:spPr>
            <a:xfrm>
              <a:off x="5832678" y="1465316"/>
              <a:ext cx="154241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Arial"/>
                  <a:ea typeface="Arial"/>
                  <a:cs typeface="Arial"/>
                  <a:sym typeface="Arial"/>
                </a:rPr>
                <a:t>Mode user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881" name="Google Shape;881;p65"/>
            <p:cNvGrpSpPr/>
            <p:nvPr/>
          </p:nvGrpSpPr>
          <p:grpSpPr>
            <a:xfrm>
              <a:off x="4847266" y="2779092"/>
              <a:ext cx="968598" cy="930032"/>
              <a:chOff x="4472902" y="1119353"/>
              <a:chExt cx="968598" cy="930032"/>
            </a:xfrm>
          </p:grpSpPr>
          <p:sp>
            <p:nvSpPr>
              <p:cNvPr id="882" name="Google Shape;882;p65"/>
              <p:cNvSpPr txBox="1"/>
              <p:nvPr/>
            </p:nvSpPr>
            <p:spPr>
              <a:xfrm>
                <a:off x="4472902" y="1119353"/>
                <a:ext cx="96859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 </a:t>
                </a:r>
                <a:r>
                  <a:rPr lang="fr-FR" sz="1800">
                    <a:solidFill>
                      <a:srgbClr val="C00000"/>
                    </a:solidFill>
                    <a:latin typeface="Arial"/>
                    <a:ea typeface="Arial"/>
                    <a:cs typeface="Arial"/>
                    <a:sym typeface="Arial"/>
                  </a:rPr>
                  <a:t>#</a:t>
                </a:r>
                <a:endParaRPr sz="1800">
                  <a:solidFill>
                    <a:srgbClr val="C00000"/>
                  </a:solidFill>
                  <a:latin typeface="Arial"/>
                  <a:ea typeface="Arial"/>
                  <a:cs typeface="Arial"/>
                  <a:sym typeface="Arial"/>
                </a:endParaRPr>
              </a:p>
            </p:txBody>
          </p:sp>
          <p:cxnSp>
            <p:nvCxnSpPr>
              <p:cNvPr id="883" name="Google Shape;883;p65"/>
              <p:cNvCxnSpPr>
                <a:stCxn id="882" idx="2"/>
              </p:cNvCxnSpPr>
              <p:nvPr/>
            </p:nvCxnSpPr>
            <p:spPr>
              <a:xfrm>
                <a:off x="4957201" y="1488685"/>
                <a:ext cx="9300" cy="560700"/>
              </a:xfrm>
              <a:prstGeom prst="straightConnector1">
                <a:avLst/>
              </a:prstGeom>
              <a:noFill/>
              <a:ln w="9525" cap="flat" cmpd="sng">
                <a:solidFill>
                  <a:schemeClr val="dk1"/>
                </a:solidFill>
                <a:prstDash val="solid"/>
                <a:round/>
                <a:headEnd type="none" w="sm" len="sm"/>
                <a:tailEnd type="triangle" w="med" len="med"/>
              </a:ln>
            </p:spPr>
          </p:cxnSp>
        </p:grpSp>
        <p:sp>
          <p:nvSpPr>
            <p:cNvPr id="884" name="Google Shape;884;p65"/>
            <p:cNvSpPr txBox="1"/>
            <p:nvPr/>
          </p:nvSpPr>
          <p:spPr>
            <a:xfrm>
              <a:off x="5922577" y="2779092"/>
              <a:ext cx="20457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 Mode privilégié </a:t>
              </a:r>
              <a:endParaRPr sz="1800">
                <a:solidFill>
                  <a:srgbClr val="C00000"/>
                </a:solidFill>
                <a:latin typeface="Arial"/>
                <a:ea typeface="Arial"/>
                <a:cs typeface="Arial"/>
                <a:sym typeface="Arial"/>
              </a:endParaRPr>
            </a:p>
          </p:txBody>
        </p:sp>
        <p:grpSp>
          <p:nvGrpSpPr>
            <p:cNvPr id="885" name="Google Shape;885;p65"/>
            <p:cNvGrpSpPr/>
            <p:nvPr/>
          </p:nvGrpSpPr>
          <p:grpSpPr>
            <a:xfrm>
              <a:off x="4426245" y="3730661"/>
              <a:ext cx="1680268" cy="1783570"/>
              <a:chOff x="3979630" y="1119353"/>
              <a:chExt cx="1680268" cy="1783570"/>
            </a:xfrm>
          </p:grpSpPr>
          <p:sp>
            <p:nvSpPr>
              <p:cNvPr id="886" name="Google Shape;886;p65"/>
              <p:cNvSpPr txBox="1"/>
              <p:nvPr/>
            </p:nvSpPr>
            <p:spPr>
              <a:xfrm>
                <a:off x="3979630" y="1119353"/>
                <a:ext cx="168026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a:t>
                </a:r>
                <a:r>
                  <a:rPr lang="fr-FR" sz="1800">
                    <a:solidFill>
                      <a:srgbClr val="C00000"/>
                    </a:solidFill>
                    <a:latin typeface="Arial"/>
                    <a:ea typeface="Arial"/>
                    <a:cs typeface="Arial"/>
                    <a:sym typeface="Arial"/>
                  </a:rPr>
                  <a:t>(config) </a:t>
                </a:r>
                <a:r>
                  <a:rPr lang="fr-F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cxnSp>
            <p:nvCxnSpPr>
              <p:cNvPr id="887" name="Google Shape;887;p65"/>
              <p:cNvCxnSpPr/>
              <p:nvPr/>
            </p:nvCxnSpPr>
            <p:spPr>
              <a:xfrm>
                <a:off x="4888686" y="1488685"/>
                <a:ext cx="0" cy="1414238"/>
              </a:xfrm>
              <a:prstGeom prst="straightConnector1">
                <a:avLst/>
              </a:prstGeom>
              <a:noFill/>
              <a:ln w="9525" cap="flat" cmpd="sng">
                <a:solidFill>
                  <a:schemeClr val="dk1"/>
                </a:solidFill>
                <a:prstDash val="solid"/>
                <a:round/>
                <a:headEnd type="none" w="sm" len="sm"/>
                <a:tailEnd type="triangle" w="med" len="med"/>
              </a:ln>
            </p:spPr>
          </p:cxnSp>
        </p:grpSp>
        <p:sp>
          <p:nvSpPr>
            <p:cNvPr id="888" name="Google Shape;888;p65"/>
            <p:cNvSpPr txBox="1"/>
            <p:nvPr/>
          </p:nvSpPr>
          <p:spPr>
            <a:xfrm>
              <a:off x="6043055" y="3776645"/>
              <a:ext cx="2228431"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Arial"/>
                  <a:ea typeface="Arial"/>
                  <a:cs typeface="Arial"/>
                  <a:sym typeface="Arial"/>
                </a:rPr>
                <a:t>Mode conf globale</a:t>
              </a:r>
              <a:endParaRPr/>
            </a:p>
          </p:txBody>
        </p:sp>
        <p:sp>
          <p:nvSpPr>
            <p:cNvPr id="889" name="Google Shape;889;p65"/>
            <p:cNvSpPr txBox="1"/>
            <p:nvPr/>
          </p:nvSpPr>
          <p:spPr>
            <a:xfrm>
              <a:off x="4353993" y="5514231"/>
              <a:ext cx="2146742"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 </a:t>
              </a:r>
              <a:r>
                <a:rPr lang="fr-FR" sz="1800">
                  <a:solidFill>
                    <a:srgbClr val="C00000"/>
                  </a:solidFill>
                  <a:latin typeface="Arial"/>
                  <a:ea typeface="Arial"/>
                  <a:cs typeface="Arial"/>
                  <a:sym typeface="Arial"/>
                </a:rPr>
                <a:t>(config-line) </a:t>
              </a:r>
              <a:r>
                <a:rPr lang="fr-F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890" name="Google Shape;890;p65"/>
            <p:cNvSpPr txBox="1"/>
            <p:nvPr/>
          </p:nvSpPr>
          <p:spPr>
            <a:xfrm>
              <a:off x="9391556" y="5931506"/>
              <a:ext cx="193052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 </a:t>
              </a:r>
              <a:r>
                <a:rPr lang="fr-FR" sz="1800">
                  <a:solidFill>
                    <a:srgbClr val="C00000"/>
                  </a:solidFill>
                  <a:latin typeface="Arial"/>
                  <a:ea typeface="Arial"/>
                  <a:cs typeface="Arial"/>
                  <a:sym typeface="Arial"/>
                </a:rPr>
                <a:t>(config-if) </a:t>
              </a:r>
              <a:r>
                <a:rPr lang="fr-F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891" name="Google Shape;891;p65"/>
            <p:cNvSpPr txBox="1"/>
            <p:nvPr/>
          </p:nvSpPr>
          <p:spPr>
            <a:xfrm>
              <a:off x="4592639" y="1830675"/>
              <a:ext cx="15685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00000"/>
                  </a:solidFill>
                  <a:latin typeface="Arial"/>
                  <a:ea typeface="Arial"/>
                  <a:cs typeface="Arial"/>
                  <a:sym typeface="Arial"/>
                </a:rPr>
                <a:t>enable / en</a:t>
              </a:r>
              <a:endParaRPr/>
            </a:p>
          </p:txBody>
        </p:sp>
        <p:sp>
          <p:nvSpPr>
            <p:cNvPr id="892" name="Google Shape;892;p65"/>
            <p:cNvSpPr txBox="1"/>
            <p:nvPr/>
          </p:nvSpPr>
          <p:spPr>
            <a:xfrm>
              <a:off x="4353993" y="3274539"/>
              <a:ext cx="27904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00000"/>
                  </a:solidFill>
                  <a:latin typeface="Arial"/>
                  <a:ea typeface="Arial"/>
                  <a:cs typeface="Arial"/>
                  <a:sym typeface="Arial"/>
                </a:rPr>
                <a:t>configure terminal/ conf t</a:t>
              </a:r>
              <a:endParaRPr sz="1800">
                <a:solidFill>
                  <a:schemeClr val="dk1"/>
                </a:solidFill>
                <a:latin typeface="Arial"/>
                <a:ea typeface="Arial"/>
                <a:cs typeface="Arial"/>
                <a:sym typeface="Arial"/>
              </a:endParaRPr>
            </a:p>
          </p:txBody>
        </p:sp>
        <p:sp>
          <p:nvSpPr>
            <p:cNvPr id="893" name="Google Shape;893;p65"/>
            <p:cNvSpPr txBox="1"/>
            <p:nvPr/>
          </p:nvSpPr>
          <p:spPr>
            <a:xfrm>
              <a:off x="4457232" y="4829992"/>
              <a:ext cx="152571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00000"/>
                  </a:solidFill>
                  <a:latin typeface="Arial"/>
                  <a:ea typeface="Arial"/>
                  <a:cs typeface="Arial"/>
                  <a:sym typeface="Arial"/>
                </a:rPr>
                <a:t>Line console 0 </a:t>
              </a:r>
              <a:endParaRPr/>
            </a:p>
            <a:p>
              <a:pPr marL="0" marR="0" lvl="0" indent="0" algn="l" rtl="0">
                <a:spcBef>
                  <a:spcPts val="0"/>
                </a:spcBef>
                <a:spcAft>
                  <a:spcPts val="0"/>
                </a:spcAft>
                <a:buNone/>
              </a:pPr>
              <a:r>
                <a:rPr lang="fr-FR" sz="1800">
                  <a:solidFill>
                    <a:srgbClr val="C00000"/>
                  </a:solidFill>
                  <a:latin typeface="Arial"/>
                  <a:ea typeface="Arial"/>
                  <a:cs typeface="Arial"/>
                  <a:sym typeface="Arial"/>
                </a:rPr>
                <a:t> Line vty 0 15</a:t>
              </a:r>
              <a:endParaRPr/>
            </a:p>
          </p:txBody>
        </p:sp>
        <p:sp>
          <p:nvSpPr>
            <p:cNvPr id="894" name="Google Shape;894;p65"/>
            <p:cNvSpPr txBox="1"/>
            <p:nvPr/>
          </p:nvSpPr>
          <p:spPr>
            <a:xfrm>
              <a:off x="9361469" y="5122293"/>
              <a:ext cx="2193229"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Switch </a:t>
              </a:r>
              <a:r>
                <a:rPr lang="fr-FR" sz="1800">
                  <a:solidFill>
                    <a:srgbClr val="C00000"/>
                  </a:solidFill>
                  <a:latin typeface="Arial"/>
                  <a:ea typeface="Arial"/>
                  <a:cs typeface="Arial"/>
                  <a:sym typeface="Arial"/>
                </a:rPr>
                <a:t>(config-vlan) </a:t>
              </a:r>
              <a:r>
                <a:rPr lang="fr-FR"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895" name="Google Shape;895;p65"/>
            <p:cNvSpPr txBox="1"/>
            <p:nvPr/>
          </p:nvSpPr>
          <p:spPr>
            <a:xfrm>
              <a:off x="9237309" y="4577822"/>
              <a:ext cx="1540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00000"/>
                  </a:solidFill>
                  <a:latin typeface="Arial"/>
                  <a:ea typeface="Arial"/>
                  <a:cs typeface="Arial"/>
                  <a:sym typeface="Arial"/>
                </a:rPr>
                <a:t>Vlan ……</a:t>
              </a:r>
              <a:endParaRPr/>
            </a:p>
          </p:txBody>
        </p:sp>
        <p:grpSp>
          <p:nvGrpSpPr>
            <p:cNvPr id="896" name="Google Shape;896;p65"/>
            <p:cNvGrpSpPr/>
            <p:nvPr/>
          </p:nvGrpSpPr>
          <p:grpSpPr>
            <a:xfrm>
              <a:off x="5669200" y="4098484"/>
              <a:ext cx="4783906" cy="1019374"/>
              <a:chOff x="5857818" y="4649488"/>
              <a:chExt cx="4783906" cy="1019374"/>
            </a:xfrm>
          </p:grpSpPr>
          <p:cxnSp>
            <p:nvCxnSpPr>
              <p:cNvPr id="897" name="Google Shape;897;p65"/>
              <p:cNvCxnSpPr/>
              <p:nvPr/>
            </p:nvCxnSpPr>
            <p:spPr>
              <a:xfrm>
                <a:off x="5857818" y="4649488"/>
                <a:ext cx="4783906" cy="520854"/>
              </a:xfrm>
              <a:prstGeom prst="bentConnector3">
                <a:avLst>
                  <a:gd name="adj1" fmla="val 4180"/>
                </a:avLst>
              </a:prstGeom>
              <a:noFill/>
              <a:ln w="9525" cap="flat" cmpd="sng">
                <a:solidFill>
                  <a:schemeClr val="dk1"/>
                </a:solidFill>
                <a:prstDash val="solid"/>
                <a:round/>
                <a:headEnd type="none" w="sm" len="sm"/>
                <a:tailEnd type="none" w="sm" len="sm"/>
              </a:ln>
            </p:spPr>
          </p:cxnSp>
          <p:cxnSp>
            <p:nvCxnSpPr>
              <p:cNvPr id="898" name="Google Shape;898;p65"/>
              <p:cNvCxnSpPr/>
              <p:nvPr/>
            </p:nvCxnSpPr>
            <p:spPr>
              <a:xfrm>
                <a:off x="10641724" y="5170342"/>
                <a:ext cx="0" cy="498520"/>
              </a:xfrm>
              <a:prstGeom prst="straightConnector1">
                <a:avLst/>
              </a:prstGeom>
              <a:noFill/>
              <a:ln w="9525" cap="flat" cmpd="sng">
                <a:solidFill>
                  <a:schemeClr val="dk1"/>
                </a:solidFill>
                <a:prstDash val="solid"/>
                <a:round/>
                <a:headEnd type="none" w="sm" len="sm"/>
                <a:tailEnd type="triangle" w="med" len="med"/>
              </a:ln>
            </p:spPr>
          </p:cxnSp>
        </p:grpSp>
        <p:grpSp>
          <p:nvGrpSpPr>
            <p:cNvPr id="899" name="Google Shape;899;p65"/>
            <p:cNvGrpSpPr/>
            <p:nvPr/>
          </p:nvGrpSpPr>
          <p:grpSpPr>
            <a:xfrm>
              <a:off x="5669200" y="4098484"/>
              <a:ext cx="3998159" cy="2321529"/>
              <a:chOff x="5889924" y="4098484"/>
              <a:chExt cx="3998159" cy="2321529"/>
            </a:xfrm>
          </p:grpSpPr>
          <p:cxnSp>
            <p:nvCxnSpPr>
              <p:cNvPr id="900" name="Google Shape;900;p65"/>
              <p:cNvCxnSpPr/>
              <p:nvPr/>
            </p:nvCxnSpPr>
            <p:spPr>
              <a:xfrm>
                <a:off x="5889924" y="4098484"/>
                <a:ext cx="2733543" cy="251504"/>
              </a:xfrm>
              <a:prstGeom prst="bentConnector3">
                <a:avLst>
                  <a:gd name="adj1" fmla="val 11359"/>
                </a:avLst>
              </a:prstGeom>
              <a:noFill/>
              <a:ln w="9525" cap="flat" cmpd="sng">
                <a:solidFill>
                  <a:schemeClr val="dk1"/>
                </a:solidFill>
                <a:prstDash val="solid"/>
                <a:round/>
                <a:headEnd type="none" w="sm" len="sm"/>
                <a:tailEnd type="none" w="sm" len="sm"/>
              </a:ln>
            </p:spPr>
          </p:cxnSp>
          <p:sp>
            <p:nvSpPr>
              <p:cNvPr id="901" name="Google Shape;901;p65"/>
              <p:cNvSpPr txBox="1"/>
              <p:nvPr/>
            </p:nvSpPr>
            <p:spPr>
              <a:xfrm>
                <a:off x="8347664" y="6050681"/>
                <a:ext cx="1540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00000"/>
                    </a:solidFill>
                    <a:latin typeface="Arial"/>
                    <a:ea typeface="Arial"/>
                    <a:cs typeface="Arial"/>
                    <a:sym typeface="Arial"/>
                  </a:rPr>
                  <a:t>Interface ……</a:t>
                </a:r>
                <a:endParaRPr/>
              </a:p>
            </p:txBody>
          </p:sp>
          <p:cxnSp>
            <p:nvCxnSpPr>
              <p:cNvPr id="902" name="Google Shape;902;p65"/>
              <p:cNvCxnSpPr/>
              <p:nvPr/>
            </p:nvCxnSpPr>
            <p:spPr>
              <a:xfrm>
                <a:off x="8623467" y="4370994"/>
                <a:ext cx="0" cy="1745178"/>
              </a:xfrm>
              <a:prstGeom prst="straightConnector1">
                <a:avLst/>
              </a:prstGeom>
              <a:noFill/>
              <a:ln w="9525" cap="flat" cmpd="sng">
                <a:solidFill>
                  <a:schemeClr val="dk1"/>
                </a:solidFill>
                <a:prstDash val="solid"/>
                <a:round/>
                <a:headEnd type="none" w="sm" len="sm"/>
                <a:tailEnd type="none" w="sm" len="sm"/>
              </a:ln>
            </p:spPr>
          </p:cxnSp>
          <p:cxnSp>
            <p:nvCxnSpPr>
              <p:cNvPr id="903" name="Google Shape;903;p65"/>
              <p:cNvCxnSpPr>
                <a:endCxn id="890" idx="1"/>
              </p:cNvCxnSpPr>
              <p:nvPr/>
            </p:nvCxnSpPr>
            <p:spPr>
              <a:xfrm>
                <a:off x="8402680" y="6116172"/>
                <a:ext cx="1209600" cy="0"/>
              </a:xfrm>
              <a:prstGeom prst="straightConnector1">
                <a:avLst/>
              </a:prstGeom>
              <a:noFill/>
              <a:ln w="9525" cap="flat" cmpd="sng">
                <a:solidFill>
                  <a:schemeClr val="dk1"/>
                </a:solidFill>
                <a:prstDash val="solid"/>
                <a:round/>
                <a:headEnd type="none" w="sm" len="sm"/>
                <a:tailEnd type="triangle" w="med" len="med"/>
              </a:ln>
            </p:spPr>
          </p:cxnSp>
        </p:grpSp>
        <p:grpSp>
          <p:nvGrpSpPr>
            <p:cNvPr id="904" name="Google Shape;904;p65"/>
            <p:cNvGrpSpPr/>
            <p:nvPr/>
          </p:nvGrpSpPr>
          <p:grpSpPr>
            <a:xfrm>
              <a:off x="4348733" y="4461689"/>
              <a:ext cx="6659761" cy="2280750"/>
              <a:chOff x="4348733" y="4461689"/>
              <a:chExt cx="6659761" cy="2280750"/>
            </a:xfrm>
          </p:grpSpPr>
          <p:cxnSp>
            <p:nvCxnSpPr>
              <p:cNvPr id="905" name="Google Shape;905;p65"/>
              <p:cNvCxnSpPr/>
              <p:nvPr/>
            </p:nvCxnSpPr>
            <p:spPr>
              <a:xfrm>
                <a:off x="4353993" y="4461689"/>
                <a:ext cx="6654501" cy="0"/>
              </a:xfrm>
              <a:prstGeom prst="straightConnector1">
                <a:avLst/>
              </a:prstGeom>
              <a:noFill/>
              <a:ln w="38100" cap="flat" cmpd="sng">
                <a:solidFill>
                  <a:srgbClr val="7030A0"/>
                </a:solidFill>
                <a:prstDash val="lgDash"/>
                <a:round/>
                <a:headEnd type="none" w="sm" len="sm"/>
                <a:tailEnd type="none" w="sm" len="sm"/>
              </a:ln>
            </p:spPr>
          </p:cxnSp>
          <p:cxnSp>
            <p:nvCxnSpPr>
              <p:cNvPr id="906" name="Google Shape;906;p65"/>
              <p:cNvCxnSpPr/>
              <p:nvPr/>
            </p:nvCxnSpPr>
            <p:spPr>
              <a:xfrm>
                <a:off x="4348733" y="6742439"/>
                <a:ext cx="6654501" cy="0"/>
              </a:xfrm>
              <a:prstGeom prst="straightConnector1">
                <a:avLst/>
              </a:prstGeom>
              <a:noFill/>
              <a:ln w="38100" cap="flat" cmpd="sng">
                <a:solidFill>
                  <a:srgbClr val="7030A0"/>
                </a:solidFill>
                <a:prstDash val="lgDash"/>
                <a:round/>
                <a:headEnd type="none" w="sm" len="sm"/>
                <a:tailEnd type="none" w="sm" len="sm"/>
              </a:ln>
            </p:spPr>
          </p:cxnSp>
        </p:grpSp>
        <p:grpSp>
          <p:nvGrpSpPr>
            <p:cNvPr id="907" name="Google Shape;907;p65"/>
            <p:cNvGrpSpPr/>
            <p:nvPr/>
          </p:nvGrpSpPr>
          <p:grpSpPr>
            <a:xfrm>
              <a:off x="7035971" y="4464359"/>
              <a:ext cx="396253" cy="2358274"/>
              <a:chOff x="7035971" y="4464359"/>
              <a:chExt cx="396253" cy="2358274"/>
            </a:xfrm>
          </p:grpSpPr>
          <p:sp>
            <p:nvSpPr>
              <p:cNvPr id="908" name="Google Shape;908;p65"/>
              <p:cNvSpPr txBox="1"/>
              <p:nvPr/>
            </p:nvSpPr>
            <p:spPr>
              <a:xfrm rot="-5400000">
                <a:off x="6068421" y="5458830"/>
                <a:ext cx="2358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7030A0"/>
                    </a:solidFill>
                    <a:latin typeface="Arial"/>
                    <a:ea typeface="Arial"/>
                    <a:cs typeface="Arial"/>
                    <a:sym typeface="Arial"/>
                  </a:rPr>
                  <a:t>Mode conf  spécifique</a:t>
                </a:r>
                <a:endParaRPr sz="1800">
                  <a:solidFill>
                    <a:srgbClr val="7030A0"/>
                  </a:solidFill>
                  <a:latin typeface="Arial"/>
                  <a:ea typeface="Arial"/>
                  <a:cs typeface="Arial"/>
                  <a:sym typeface="Arial"/>
                </a:endParaRPr>
              </a:p>
            </p:txBody>
          </p:sp>
          <p:cxnSp>
            <p:nvCxnSpPr>
              <p:cNvPr id="909" name="Google Shape;909;p65"/>
              <p:cNvCxnSpPr/>
              <p:nvPr/>
            </p:nvCxnSpPr>
            <p:spPr>
              <a:xfrm>
                <a:off x="7035971" y="4530524"/>
                <a:ext cx="0" cy="2164617"/>
              </a:xfrm>
              <a:prstGeom prst="straightConnector1">
                <a:avLst/>
              </a:prstGeom>
              <a:noFill/>
              <a:ln w="28575" cap="flat" cmpd="sng">
                <a:solidFill>
                  <a:srgbClr val="7030A0"/>
                </a:solidFill>
                <a:prstDash val="lgDash"/>
                <a:round/>
                <a:headEnd type="triangle" w="med" len="med"/>
                <a:tailEnd type="triangle" w="med" len="med"/>
              </a:ln>
            </p:spPr>
          </p:cxnSp>
        </p:grpSp>
      </p:grpSp>
      <p:sp>
        <p:nvSpPr>
          <p:cNvPr id="910" name="Google Shape;910;p65"/>
          <p:cNvSpPr/>
          <p:nvPr/>
        </p:nvSpPr>
        <p:spPr>
          <a:xfrm>
            <a:off x="401311" y="2419114"/>
            <a:ext cx="3722344" cy="2152886"/>
          </a:xfrm>
          <a:prstGeom prst="roundRect">
            <a:avLst>
              <a:gd name="adj" fmla="val 0"/>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fr-FR" sz="1800">
                <a:solidFill>
                  <a:srgbClr val="002060"/>
                </a:solidFill>
                <a:latin typeface="Garamond"/>
                <a:ea typeface="Garamond"/>
                <a:cs typeface="Garamond"/>
                <a:sym typeface="Garamond"/>
              </a:rPr>
              <a:t>Enregistrement/ Affichage</a:t>
            </a:r>
            <a:endParaRPr/>
          </a:p>
          <a:p>
            <a:pPr marL="0" marR="0" lvl="0" indent="0" algn="l" rtl="0">
              <a:spcBef>
                <a:spcPts val="0"/>
              </a:spcBef>
              <a:spcAft>
                <a:spcPts val="0"/>
              </a:spcAft>
              <a:buNone/>
            </a:pPr>
            <a:r>
              <a:rPr lang="fr-FR" sz="1800">
                <a:solidFill>
                  <a:srgbClr val="002060"/>
                </a:solidFill>
                <a:latin typeface="Garamond"/>
                <a:ea typeface="Garamond"/>
                <a:cs typeface="Garamond"/>
                <a:sym typeface="Garamond"/>
              </a:rPr>
              <a:t>Switch# wr        Switch# show run</a:t>
            </a:r>
            <a:endParaRPr/>
          </a:p>
          <a:p>
            <a:pPr marL="0" marR="0" lvl="0" indent="0" algn="l" rtl="0">
              <a:spcBef>
                <a:spcPts val="0"/>
              </a:spcBef>
              <a:spcAft>
                <a:spcPts val="0"/>
              </a:spcAft>
              <a:buNone/>
            </a:pPr>
            <a:r>
              <a:rPr lang="fr-FR" sz="1800">
                <a:solidFill>
                  <a:srgbClr val="002060"/>
                </a:solidFill>
                <a:latin typeface="Garamond"/>
                <a:ea typeface="Garamond"/>
                <a:cs typeface="Garamond"/>
                <a:sym typeface="Garamond"/>
              </a:rPr>
              <a:t>!! Forcer l’enregistrement/ l’affichage</a:t>
            </a:r>
            <a:endParaRPr/>
          </a:p>
          <a:p>
            <a:pPr marL="0" marR="0" lvl="0" indent="0" algn="l" rtl="0">
              <a:spcBef>
                <a:spcPts val="0"/>
              </a:spcBef>
              <a:spcAft>
                <a:spcPts val="0"/>
              </a:spcAft>
              <a:buNone/>
            </a:pPr>
            <a:r>
              <a:rPr lang="fr-FR" sz="1800">
                <a:solidFill>
                  <a:srgbClr val="002060"/>
                </a:solidFill>
                <a:latin typeface="Garamond"/>
                <a:ea typeface="Garamond"/>
                <a:cs typeface="Garamond"/>
                <a:sym typeface="Garamond"/>
              </a:rPr>
              <a:t> si on est  dans un mode supérieur au privilégié:  Switch</a:t>
            </a:r>
            <a:r>
              <a:rPr lang="fr-FR" sz="1800" b="1">
                <a:solidFill>
                  <a:srgbClr val="002060"/>
                </a:solidFill>
                <a:latin typeface="Garamond"/>
                <a:ea typeface="Garamond"/>
                <a:cs typeface="Garamond"/>
                <a:sym typeface="Garamond"/>
              </a:rPr>
              <a:t>(………..)</a:t>
            </a:r>
            <a:r>
              <a:rPr lang="fr-FR" sz="1800">
                <a:solidFill>
                  <a:srgbClr val="002060"/>
                </a:solidFill>
                <a:latin typeface="Garamond"/>
                <a:ea typeface="Garamond"/>
                <a:cs typeface="Garamond"/>
                <a:sym typeface="Garamond"/>
              </a:rPr>
              <a:t># </a:t>
            </a:r>
            <a:r>
              <a:rPr lang="fr-FR" sz="1800" b="1">
                <a:solidFill>
                  <a:srgbClr val="002060"/>
                </a:solidFill>
                <a:latin typeface="Garamond"/>
                <a:ea typeface="Garamond"/>
                <a:cs typeface="Garamond"/>
                <a:sym typeface="Garamond"/>
              </a:rPr>
              <a:t>do</a:t>
            </a:r>
            <a:r>
              <a:rPr lang="fr-FR" sz="1800">
                <a:solidFill>
                  <a:srgbClr val="002060"/>
                </a:solidFill>
                <a:latin typeface="Garamond"/>
                <a:ea typeface="Garamond"/>
                <a:cs typeface="Garamond"/>
                <a:sym typeface="Garamond"/>
              </a:rPr>
              <a:t> …</a:t>
            </a:r>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10"/>
                                        </p:tgtEl>
                                        <p:attrNameLst>
                                          <p:attrName>style.visibility</p:attrName>
                                        </p:attrNameLst>
                                      </p:cBhvr>
                                      <p:to>
                                        <p:strVal val="visible"/>
                                      </p:to>
                                    </p:set>
                                    <p:anim calcmode="lin" valueType="num">
                                      <p:cBhvr additive="base">
                                        <p:cTn id="7" dur="500"/>
                                        <p:tgtEl>
                                          <p:spTgt spid="910"/>
                                        </p:tgtEl>
                                        <p:attrNameLst>
                                          <p:attrName>ppt_w</p:attrName>
                                        </p:attrNameLst>
                                      </p:cBhvr>
                                      <p:tavLst>
                                        <p:tav tm="0">
                                          <p:val>
                                            <p:strVal val="0"/>
                                          </p:val>
                                        </p:tav>
                                        <p:tav tm="100000">
                                          <p:val>
                                            <p:strVal val="#ppt_w"/>
                                          </p:val>
                                        </p:tav>
                                      </p:tavLst>
                                    </p:anim>
                                    <p:anim calcmode="lin" valueType="num">
                                      <p:cBhvr additive="base">
                                        <p:cTn id="8" dur="500"/>
                                        <p:tgtEl>
                                          <p:spTgt spid="91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a:t>Equipements d’interconnexion</a:t>
            </a:r>
            <a:endParaRPr/>
          </a:p>
        </p:txBody>
      </p:sp>
      <p:sp>
        <p:nvSpPr>
          <p:cNvPr id="211" name="Google Shape;211;p25"/>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5</a:t>
            </a:fld>
            <a:endParaRPr/>
          </a:p>
        </p:txBody>
      </p:sp>
      <p:graphicFrame>
        <p:nvGraphicFramePr>
          <p:cNvPr id="212" name="Google Shape;212;p25"/>
          <p:cNvGraphicFramePr/>
          <p:nvPr>
            <p:extLst>
              <p:ext uri="{D42A27DB-BD31-4B8C-83A1-F6EECF244321}">
                <p14:modId xmlns:p14="http://schemas.microsoft.com/office/powerpoint/2010/main" val="2482215702"/>
              </p:ext>
            </p:extLst>
          </p:nvPr>
        </p:nvGraphicFramePr>
        <p:xfrm>
          <a:off x="1288964" y="1439196"/>
          <a:ext cx="9474850" cy="5121095"/>
        </p:xfrm>
        <a:graphic>
          <a:graphicData uri="http://schemas.openxmlformats.org/drawingml/2006/table">
            <a:tbl>
              <a:tblPr firstRow="1" bandRow="1">
                <a:noFill/>
                <a:tableStyleId>{506F3A0C-4F80-4146-9B96-E5F3E057D58B}</a:tableStyleId>
              </a:tblPr>
              <a:tblGrid>
                <a:gridCol w="2224950"/>
                <a:gridCol w="5381900"/>
                <a:gridCol w="1868000"/>
              </a:tblGrid>
              <a:tr h="723850">
                <a:tc>
                  <a:txBody>
                    <a:bodyPr/>
                    <a:lstStyle/>
                    <a:p>
                      <a:pPr marL="0" marR="0" lvl="0" indent="0" algn="ctr" rtl="0">
                        <a:lnSpc>
                          <a:spcPct val="100000"/>
                        </a:lnSpc>
                        <a:spcBef>
                          <a:spcPts val="0"/>
                        </a:spcBef>
                        <a:spcAft>
                          <a:spcPts val="0"/>
                        </a:spcAft>
                        <a:buNone/>
                      </a:pPr>
                      <a:r>
                        <a:rPr lang="fr-FR" sz="2400" u="none" strike="noStrike" cap="none" dirty="0">
                          <a:latin typeface="Times New Roman"/>
                          <a:ea typeface="Times New Roman"/>
                          <a:cs typeface="Times New Roman"/>
                          <a:sym typeface="Times New Roman"/>
                        </a:rPr>
                        <a:t>Equipement </a:t>
                      </a:r>
                      <a:endParaRPr dirty="0"/>
                    </a:p>
                  </a:txBody>
                  <a:tcPr marL="91450" marR="91450" marT="45725" marB="45725"/>
                </a:tc>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Rôle </a:t>
                      </a:r>
                      <a:endParaRPr/>
                    </a:p>
                  </a:txBody>
                  <a:tcPr marL="91450" marR="91450" marT="45725" marB="45725"/>
                </a:tc>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Illustration </a:t>
                      </a:r>
                      <a:endParaRPr/>
                    </a:p>
                  </a:txBody>
                  <a:tcPr marL="91450" marR="91450" marT="45725" marB="45725"/>
                </a:tc>
              </a:tr>
              <a:tr h="812650">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Répéteur</a:t>
                      </a:r>
                      <a:endParaRPr/>
                    </a:p>
                  </a:txBody>
                  <a:tcPr marL="91450" marR="91450" marT="45725" marB="45725"/>
                </a:tc>
                <a:tc>
                  <a:txBody>
                    <a:bodyPr/>
                    <a:lstStyle/>
                    <a:p>
                      <a:pPr marL="0" marR="0" lvl="0" indent="0" algn="just" rtl="0">
                        <a:lnSpc>
                          <a:spcPct val="100000"/>
                        </a:lnSpc>
                        <a:spcBef>
                          <a:spcPts val="0"/>
                        </a:spcBef>
                        <a:spcAft>
                          <a:spcPts val="0"/>
                        </a:spcAft>
                        <a:buNone/>
                      </a:pPr>
                      <a:r>
                        <a:rPr lang="fr-FR" sz="2000" u="none" strike="noStrike" cap="none" dirty="0">
                          <a:solidFill>
                            <a:schemeClr val="dk1"/>
                          </a:solidFill>
                          <a:latin typeface="Times New Roman"/>
                          <a:ea typeface="Times New Roman"/>
                          <a:cs typeface="Times New Roman"/>
                          <a:sym typeface="Times New Roman"/>
                        </a:rPr>
                        <a:t>N’est pas vraiment un équipement d’interconnexion Régénérer le signal </a:t>
                      </a:r>
                      <a:endParaRPr sz="20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91450" marR="91450" marT="45725" marB="45725"/>
                </a:tc>
              </a:tr>
              <a:tr h="723850">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Concentrateur </a:t>
                      </a:r>
                      <a:endParaRPr/>
                    </a:p>
                  </a:txBody>
                  <a:tcPr marL="91450" marR="91450" marT="45725" marB="45725"/>
                </a:tc>
                <a:tc>
                  <a:txBody>
                    <a:bodyPr/>
                    <a:lstStyle/>
                    <a:p>
                      <a:pPr marL="0" marR="0" lvl="0" indent="0" algn="just" rtl="0">
                        <a:lnSpc>
                          <a:spcPct val="100000"/>
                        </a:lnSpc>
                        <a:spcBef>
                          <a:spcPts val="0"/>
                        </a:spcBef>
                        <a:spcAft>
                          <a:spcPts val="0"/>
                        </a:spcAft>
                        <a:buNone/>
                      </a:pPr>
                      <a:r>
                        <a:rPr lang="fr-FR" sz="2000" u="none" strike="noStrike" cap="none">
                          <a:solidFill>
                            <a:schemeClr val="dk1"/>
                          </a:solidFill>
                          <a:latin typeface="Times New Roman"/>
                          <a:ea typeface="Times New Roman"/>
                          <a:cs typeface="Times New Roman"/>
                          <a:sym typeface="Times New Roman"/>
                        </a:rPr>
                        <a:t>Connecter plusieurs hôtes entre eux  dans un même domaine de collision</a:t>
                      </a:r>
                      <a:endParaRPr/>
                    </a:p>
                  </a:txBody>
                  <a:tcPr marL="91450" marR="91450" marT="45725" marB="45725"/>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91450" marR="91450" marT="45725" marB="45725"/>
                </a:tc>
              </a:tr>
              <a:tr h="723850">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Commutateur </a:t>
                      </a:r>
                      <a:endParaRPr/>
                    </a:p>
                  </a:txBody>
                  <a:tcPr marL="91450" marR="91450" marT="45725" marB="45725"/>
                </a:tc>
                <a:tc>
                  <a:txBody>
                    <a:bodyPr/>
                    <a:lstStyle/>
                    <a:p>
                      <a:pPr marL="0" marR="0" lvl="0" indent="0" algn="just" rtl="0">
                        <a:lnSpc>
                          <a:spcPct val="100000"/>
                        </a:lnSpc>
                        <a:spcBef>
                          <a:spcPts val="0"/>
                        </a:spcBef>
                        <a:spcAft>
                          <a:spcPts val="0"/>
                        </a:spcAft>
                        <a:buNone/>
                      </a:pPr>
                      <a:r>
                        <a:rPr lang="fr-FR" sz="2000" u="none" strike="noStrike" cap="none">
                          <a:latin typeface="Times New Roman"/>
                          <a:ea typeface="Times New Roman"/>
                          <a:cs typeface="Times New Roman"/>
                          <a:sym typeface="Times New Roman"/>
                        </a:rPr>
                        <a:t>Relier divers éléments tout en segmentant physiquement le réseau en domaines de collision</a:t>
                      </a:r>
                      <a:endParaRPr/>
                    </a:p>
                  </a:txBody>
                  <a:tcPr marL="91450" marR="91450" marT="45725" marB="45725"/>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91450" marR="91450" marT="45725" marB="45725"/>
                </a:tc>
              </a:tr>
              <a:tr h="1313925">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Pont </a:t>
                      </a:r>
                      <a:endParaRPr/>
                    </a:p>
                  </a:txBody>
                  <a:tcPr marL="91450" marR="91450" marT="45725" marB="45725"/>
                </a:tc>
                <a:tc>
                  <a:txBody>
                    <a:bodyPr/>
                    <a:lstStyle/>
                    <a:p>
                      <a:pPr marL="0" marR="0" lvl="0" indent="0" algn="just" rtl="0">
                        <a:lnSpc>
                          <a:spcPct val="100000"/>
                        </a:lnSpc>
                        <a:spcBef>
                          <a:spcPts val="0"/>
                        </a:spcBef>
                        <a:spcAft>
                          <a:spcPts val="0"/>
                        </a:spcAft>
                        <a:buNone/>
                      </a:pPr>
                      <a:r>
                        <a:rPr lang="fr-FR" sz="2000" u="none" strike="noStrike" cap="none" dirty="0">
                          <a:latin typeface="Times New Roman"/>
                          <a:ea typeface="Times New Roman"/>
                          <a:cs typeface="Times New Roman"/>
                          <a:sym typeface="Times New Roman"/>
                        </a:rPr>
                        <a:t>Relier </a:t>
                      </a:r>
                      <a:r>
                        <a:rPr lang="fr-FR" sz="2000" b="1" u="none" strike="noStrike" cap="none" dirty="0">
                          <a:solidFill>
                            <a:schemeClr val="dk1"/>
                          </a:solidFill>
                          <a:latin typeface="Times New Roman"/>
                          <a:ea typeface="Times New Roman"/>
                          <a:cs typeface="Times New Roman"/>
                          <a:sym typeface="Times New Roman"/>
                        </a:rPr>
                        <a:t>deux</a:t>
                      </a:r>
                      <a:r>
                        <a:rPr lang="fr-FR" sz="2000" u="none" strike="noStrike" cap="none" dirty="0">
                          <a:solidFill>
                            <a:schemeClr val="dk1"/>
                          </a:solidFill>
                          <a:latin typeface="Times New Roman"/>
                          <a:ea typeface="Times New Roman"/>
                          <a:cs typeface="Times New Roman"/>
                          <a:sym typeface="Times New Roman"/>
                        </a:rPr>
                        <a:t> </a:t>
                      </a:r>
                      <a:r>
                        <a:rPr lang="fr-FR" sz="2000" u="none" strike="noStrike" cap="none" dirty="0">
                          <a:latin typeface="Times New Roman"/>
                          <a:ea typeface="Times New Roman"/>
                          <a:cs typeface="Times New Roman"/>
                          <a:sym typeface="Times New Roman"/>
                        </a:rPr>
                        <a:t>segments  de réseaux </a:t>
                      </a:r>
                      <a:endParaRPr dirty="0"/>
                    </a:p>
                    <a:p>
                      <a:pPr marL="0" marR="0" lvl="0" indent="0" algn="just" rtl="0">
                        <a:lnSpc>
                          <a:spcPct val="100000"/>
                        </a:lnSpc>
                        <a:spcBef>
                          <a:spcPts val="0"/>
                        </a:spcBef>
                        <a:spcAft>
                          <a:spcPts val="0"/>
                        </a:spcAft>
                        <a:buNone/>
                      </a:pPr>
                      <a:r>
                        <a:rPr lang="fr-FR" sz="2000" u="none" strike="noStrike" cap="none" dirty="0">
                          <a:latin typeface="Times New Roman"/>
                          <a:ea typeface="Times New Roman"/>
                          <a:cs typeface="Times New Roman"/>
                          <a:sym typeface="Times New Roman"/>
                        </a:rPr>
                        <a:t>Pont homogène: les technologies des segments sont les mêmes</a:t>
                      </a:r>
                      <a:endParaRPr dirty="0"/>
                    </a:p>
                    <a:p>
                      <a:pPr marL="0" marR="0" lvl="0" indent="0" algn="just" rtl="0">
                        <a:lnSpc>
                          <a:spcPct val="100000"/>
                        </a:lnSpc>
                        <a:spcBef>
                          <a:spcPts val="0"/>
                        </a:spcBef>
                        <a:spcAft>
                          <a:spcPts val="0"/>
                        </a:spcAft>
                        <a:buNone/>
                      </a:pPr>
                      <a:r>
                        <a:rPr lang="fr-FR" sz="2000" u="none" strike="noStrike" cap="none" dirty="0">
                          <a:latin typeface="Times New Roman"/>
                          <a:ea typeface="Times New Roman"/>
                          <a:cs typeface="Times New Roman"/>
                          <a:sym typeface="Times New Roman"/>
                        </a:rPr>
                        <a:t>Pont hétérogène: les technologies sont différentes</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91450" marR="91450" marT="45725" marB="45725"/>
                </a:tc>
              </a:tr>
              <a:tr h="812650">
                <a:tc>
                  <a:txBody>
                    <a:bodyPr/>
                    <a:lstStyle/>
                    <a:p>
                      <a:pPr marL="0" marR="0" lvl="0" indent="0" algn="ctr" rtl="0">
                        <a:lnSpc>
                          <a:spcPct val="100000"/>
                        </a:lnSpc>
                        <a:spcBef>
                          <a:spcPts val="0"/>
                        </a:spcBef>
                        <a:spcAft>
                          <a:spcPts val="0"/>
                        </a:spcAft>
                        <a:buNone/>
                      </a:pPr>
                      <a:r>
                        <a:rPr lang="fr-FR" sz="2400" u="none" strike="noStrike" cap="none">
                          <a:latin typeface="Times New Roman"/>
                          <a:ea typeface="Times New Roman"/>
                          <a:cs typeface="Times New Roman"/>
                          <a:sym typeface="Times New Roman"/>
                        </a:rPr>
                        <a:t>Passerelle/ routeur</a:t>
                      </a:r>
                      <a:endParaRPr/>
                    </a:p>
                  </a:txBody>
                  <a:tcPr marL="91450" marR="91450" marT="45725" marB="45725"/>
                </a:tc>
                <a:tc>
                  <a:txBody>
                    <a:bodyPr/>
                    <a:lstStyle/>
                    <a:p>
                      <a:pPr marL="0" marR="0" lvl="0" indent="0" algn="just" rtl="0">
                        <a:lnSpc>
                          <a:spcPct val="100000"/>
                        </a:lnSpc>
                        <a:spcBef>
                          <a:spcPts val="0"/>
                        </a:spcBef>
                        <a:spcAft>
                          <a:spcPts val="0"/>
                        </a:spcAft>
                        <a:buNone/>
                      </a:pPr>
                      <a:r>
                        <a:rPr lang="fr-FR" sz="2000" u="none" strike="noStrike" cap="none" dirty="0">
                          <a:latin typeface="Times New Roman"/>
                          <a:ea typeface="Times New Roman"/>
                          <a:cs typeface="Times New Roman"/>
                          <a:sym typeface="Times New Roman"/>
                        </a:rPr>
                        <a:t>Relier des réseaux locaux différents.</a:t>
                      </a:r>
                      <a:endParaRPr sz="2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txBody>
                  <a:tcPr marL="91450" marR="91450" marT="45725" marB="45725"/>
                </a:tc>
              </a:tr>
            </a:tbl>
          </a:graphicData>
        </a:graphic>
      </p:graphicFrame>
      <p:pic>
        <p:nvPicPr>
          <p:cNvPr id="213" name="Google Shape;213;p25"/>
          <p:cNvPicPr preferRelativeResize="0"/>
          <p:nvPr/>
        </p:nvPicPr>
        <p:blipFill rotWithShape="1">
          <a:blip r:embed="rId3">
            <a:alphaModFix/>
          </a:blip>
          <a:srcRect/>
          <a:stretch/>
        </p:blipFill>
        <p:spPr>
          <a:xfrm>
            <a:off x="9239778" y="3655866"/>
            <a:ext cx="1235266" cy="898375"/>
          </a:xfrm>
          <a:prstGeom prst="rect">
            <a:avLst/>
          </a:prstGeom>
          <a:noFill/>
          <a:ln>
            <a:noFill/>
          </a:ln>
        </p:spPr>
      </p:pic>
      <p:pic>
        <p:nvPicPr>
          <p:cNvPr id="214" name="Google Shape;214;p25"/>
          <p:cNvPicPr preferRelativeResize="0"/>
          <p:nvPr/>
        </p:nvPicPr>
        <p:blipFill rotWithShape="1">
          <a:blip r:embed="rId4">
            <a:alphaModFix/>
          </a:blip>
          <a:srcRect/>
          <a:stretch/>
        </p:blipFill>
        <p:spPr>
          <a:xfrm>
            <a:off x="9253175" y="3019547"/>
            <a:ext cx="1157989" cy="684022"/>
          </a:xfrm>
          <a:prstGeom prst="rect">
            <a:avLst/>
          </a:prstGeom>
          <a:noFill/>
          <a:ln>
            <a:noFill/>
          </a:ln>
        </p:spPr>
      </p:pic>
      <p:pic>
        <p:nvPicPr>
          <p:cNvPr id="215" name="Google Shape;215;p25"/>
          <p:cNvPicPr preferRelativeResize="0"/>
          <p:nvPr/>
        </p:nvPicPr>
        <p:blipFill rotWithShape="1">
          <a:blip r:embed="rId5">
            <a:alphaModFix/>
          </a:blip>
          <a:srcRect l="13843" t="8440" r="10483" b="41369"/>
          <a:stretch/>
        </p:blipFill>
        <p:spPr>
          <a:xfrm>
            <a:off x="9330509" y="2253579"/>
            <a:ext cx="1080655" cy="637310"/>
          </a:xfrm>
          <a:prstGeom prst="rect">
            <a:avLst/>
          </a:prstGeom>
          <a:noFill/>
          <a:ln>
            <a:noFill/>
          </a:ln>
        </p:spPr>
      </p:pic>
      <p:pic>
        <p:nvPicPr>
          <p:cNvPr id="216" name="Google Shape;216;p25"/>
          <p:cNvPicPr preferRelativeResize="0"/>
          <p:nvPr/>
        </p:nvPicPr>
        <p:blipFill rotWithShape="1">
          <a:blip r:embed="rId6">
            <a:alphaModFix/>
          </a:blip>
          <a:srcRect l="7446" t="9209" r="4112" b="25501"/>
          <a:stretch/>
        </p:blipFill>
        <p:spPr>
          <a:xfrm>
            <a:off x="9239778" y="4815467"/>
            <a:ext cx="1173019" cy="750186"/>
          </a:xfrm>
          <a:prstGeom prst="rect">
            <a:avLst/>
          </a:prstGeom>
          <a:noFill/>
          <a:ln>
            <a:noFill/>
          </a:ln>
        </p:spPr>
      </p:pic>
      <p:pic>
        <p:nvPicPr>
          <p:cNvPr id="217" name="Google Shape;217;p25"/>
          <p:cNvPicPr preferRelativeResize="0"/>
          <p:nvPr/>
        </p:nvPicPr>
        <p:blipFill rotWithShape="1">
          <a:blip r:embed="rId7">
            <a:alphaModFix/>
          </a:blip>
          <a:srcRect r="896" b="22882"/>
          <a:stretch/>
        </p:blipFill>
        <p:spPr>
          <a:xfrm>
            <a:off x="9239778" y="5754972"/>
            <a:ext cx="1095876" cy="783893"/>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dirty="0"/>
              <a:t>Les câbles d’interconnexion</a:t>
            </a:r>
            <a:endParaRPr dirty="0"/>
          </a:p>
        </p:txBody>
      </p:sp>
      <p:sp>
        <p:nvSpPr>
          <p:cNvPr id="223" name="Google Shape;223;p26"/>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6</a:t>
            </a:fld>
            <a:endParaRPr/>
          </a:p>
        </p:txBody>
      </p:sp>
      <p:pic>
        <p:nvPicPr>
          <p:cNvPr id="224" name="Google Shape;224;p26" descr="Rechercher les fabricants des Paire Torsadée Blindée Cat6 Câble produits de  qualité supérieure Paire Torsadée Blindée Cat6 Câble sur Alibaba.com"/>
          <p:cNvPicPr preferRelativeResize="0"/>
          <p:nvPr/>
        </p:nvPicPr>
        <p:blipFill rotWithShape="1">
          <a:blip r:embed="rId3">
            <a:alphaModFix/>
          </a:blip>
          <a:srcRect/>
          <a:stretch/>
        </p:blipFill>
        <p:spPr>
          <a:xfrm>
            <a:off x="4959019" y="2871050"/>
            <a:ext cx="1810749" cy="1810749"/>
          </a:xfrm>
          <a:prstGeom prst="rect">
            <a:avLst/>
          </a:prstGeom>
          <a:noFill/>
          <a:ln>
            <a:noFill/>
          </a:ln>
        </p:spPr>
      </p:pic>
      <p:sp>
        <p:nvSpPr>
          <p:cNvPr id="225" name="Google Shape;225;p26"/>
          <p:cNvSpPr txBox="1"/>
          <p:nvPr/>
        </p:nvSpPr>
        <p:spPr>
          <a:xfrm>
            <a:off x="1004705" y="1426676"/>
            <a:ext cx="5853295" cy="1130786"/>
          </a:xfrm>
          <a:prstGeom prst="rect">
            <a:avLst/>
          </a:prstGeom>
          <a:noFill/>
          <a:ln>
            <a:noFill/>
          </a:ln>
        </p:spPr>
        <p:txBody>
          <a:bodyPr spcFirstLastPara="1" wrap="square" lIns="45700" tIns="45700" rIns="45700" bIns="45700" anchor="t" anchorCtr="0">
            <a:normAutofit/>
          </a:bodyPr>
          <a:lstStyle/>
          <a:p>
            <a:pPr marL="457200" marR="0" lvl="0" indent="-342900" algn="l" rtl="0">
              <a:lnSpc>
                <a:spcPct val="80000"/>
              </a:lnSpc>
              <a:spcBef>
                <a:spcPts val="1000"/>
              </a:spcBef>
              <a:spcAft>
                <a:spcPts val="0"/>
              </a:spcAft>
              <a:buClr>
                <a:srgbClr val="000000"/>
              </a:buClr>
              <a:buSzPts val="1800"/>
              <a:buFont typeface="Noto Sans Symbols"/>
              <a:buChar char="▪"/>
            </a:pPr>
            <a:r>
              <a:rPr lang="fr-FR" sz="3000" b="0" i="0" u="none" strike="noStrike" cap="none">
                <a:solidFill>
                  <a:srgbClr val="1E4E79"/>
                </a:solidFill>
                <a:latin typeface="Garamond"/>
                <a:ea typeface="Garamond"/>
                <a:cs typeface="Garamond"/>
                <a:sym typeface="Garamond"/>
              </a:rPr>
              <a:t>La paire torsadée</a:t>
            </a:r>
            <a:endParaRPr/>
          </a:p>
        </p:txBody>
      </p:sp>
      <p:pic>
        <p:nvPicPr>
          <p:cNvPr id="226" name="Google Shape;226;p26" descr="Paire torsadée — Wikipédia"/>
          <p:cNvPicPr preferRelativeResize="0"/>
          <p:nvPr/>
        </p:nvPicPr>
        <p:blipFill rotWithShape="1">
          <a:blip r:embed="rId4">
            <a:alphaModFix/>
          </a:blip>
          <a:srcRect/>
          <a:stretch/>
        </p:blipFill>
        <p:spPr>
          <a:xfrm>
            <a:off x="422893" y="2803472"/>
            <a:ext cx="1762462" cy="1440551"/>
          </a:xfrm>
          <a:prstGeom prst="rect">
            <a:avLst/>
          </a:prstGeom>
          <a:noFill/>
          <a:ln>
            <a:noFill/>
          </a:ln>
        </p:spPr>
      </p:pic>
      <p:pic>
        <p:nvPicPr>
          <p:cNvPr id="227" name="Google Shape;227;p26" descr="Connectique informatique Dealmarche Connecteur rj45 catégorie 6 ftp gembird  plug5sp | Darty"/>
          <p:cNvPicPr preferRelativeResize="0"/>
          <p:nvPr/>
        </p:nvPicPr>
        <p:blipFill rotWithShape="1">
          <a:blip r:embed="rId5">
            <a:alphaModFix/>
          </a:blip>
          <a:srcRect/>
          <a:stretch/>
        </p:blipFill>
        <p:spPr>
          <a:xfrm flipH="1">
            <a:off x="2517731" y="2882642"/>
            <a:ext cx="2213137" cy="1472742"/>
          </a:xfrm>
          <a:prstGeom prst="rect">
            <a:avLst/>
          </a:prstGeom>
          <a:noFill/>
          <a:ln>
            <a:noFill/>
          </a:ln>
        </p:spPr>
      </p:pic>
      <p:sp>
        <p:nvSpPr>
          <p:cNvPr id="228" name="Google Shape;228;p26"/>
          <p:cNvSpPr/>
          <p:nvPr/>
        </p:nvSpPr>
        <p:spPr>
          <a:xfrm>
            <a:off x="117376" y="4576580"/>
            <a:ext cx="2497119" cy="700814"/>
          </a:xfrm>
          <a:prstGeom prst="rect">
            <a:avLst/>
          </a:prstGeom>
          <a:solidFill>
            <a:schemeClr val="dk2"/>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2060"/>
                </a:solidFill>
                <a:latin typeface="Garamond"/>
                <a:ea typeface="Garamond"/>
                <a:cs typeface="Garamond"/>
                <a:sym typeface="Garamond"/>
              </a:rPr>
              <a:t>Câble en cuivre de 8 fils torsadés</a:t>
            </a:r>
            <a:endParaRPr sz="1200">
              <a:solidFill>
                <a:srgbClr val="002060"/>
              </a:solidFill>
              <a:latin typeface="Garamond"/>
              <a:ea typeface="Garamond"/>
              <a:cs typeface="Garamond"/>
              <a:sym typeface="Garamond"/>
            </a:endParaRPr>
          </a:p>
        </p:txBody>
      </p:sp>
      <p:sp>
        <p:nvSpPr>
          <p:cNvPr id="229" name="Google Shape;229;p26"/>
          <p:cNvSpPr/>
          <p:nvPr/>
        </p:nvSpPr>
        <p:spPr>
          <a:xfrm>
            <a:off x="2859154" y="4576580"/>
            <a:ext cx="1810748" cy="700814"/>
          </a:xfrm>
          <a:prstGeom prst="rect">
            <a:avLst/>
          </a:prstGeom>
          <a:solidFill>
            <a:schemeClr val="dk2"/>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2060"/>
                </a:solidFill>
                <a:latin typeface="Garamond"/>
                <a:ea typeface="Garamond"/>
                <a:cs typeface="Garamond"/>
                <a:sym typeface="Garamond"/>
              </a:rPr>
              <a:t>Connectique RJ45</a:t>
            </a:r>
            <a:endParaRPr sz="1200">
              <a:solidFill>
                <a:srgbClr val="002060"/>
              </a:solidFill>
              <a:latin typeface="Garamond"/>
              <a:ea typeface="Garamond"/>
              <a:cs typeface="Garamond"/>
              <a:sym typeface="Garamond"/>
            </a:endParaRPr>
          </a:p>
        </p:txBody>
      </p:sp>
      <p:sp>
        <p:nvSpPr>
          <p:cNvPr id="230" name="Google Shape;230;p26"/>
          <p:cNvSpPr/>
          <p:nvPr/>
        </p:nvSpPr>
        <p:spPr>
          <a:xfrm>
            <a:off x="4914561" y="4576580"/>
            <a:ext cx="1810748" cy="700814"/>
          </a:xfrm>
          <a:prstGeom prst="rect">
            <a:avLst/>
          </a:prstGeom>
          <a:solidFill>
            <a:schemeClr val="dk2"/>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2400">
                <a:solidFill>
                  <a:srgbClr val="002060"/>
                </a:solidFill>
                <a:latin typeface="Garamond"/>
                <a:ea typeface="Garamond"/>
                <a:cs typeface="Garamond"/>
                <a:sym typeface="Garamond"/>
              </a:rPr>
              <a:t>Paire Torsadée</a:t>
            </a:r>
            <a:endParaRPr sz="1200">
              <a:solidFill>
                <a:srgbClr val="002060"/>
              </a:solidFill>
              <a:latin typeface="Garamond"/>
              <a:ea typeface="Garamond"/>
              <a:cs typeface="Garamond"/>
              <a:sym typeface="Garamond"/>
            </a:endParaRPr>
          </a:p>
        </p:txBody>
      </p:sp>
      <p:grpSp>
        <p:nvGrpSpPr>
          <p:cNvPr id="231" name="Google Shape;231;p26"/>
          <p:cNvGrpSpPr/>
          <p:nvPr/>
        </p:nvGrpSpPr>
        <p:grpSpPr>
          <a:xfrm>
            <a:off x="6858000" y="3919922"/>
            <a:ext cx="5171475" cy="2488600"/>
            <a:chOff x="6858000" y="3919922"/>
            <a:chExt cx="5171475" cy="2488600"/>
          </a:xfrm>
        </p:grpSpPr>
        <p:grpSp>
          <p:nvGrpSpPr>
            <p:cNvPr id="232" name="Google Shape;232;p26"/>
            <p:cNvGrpSpPr/>
            <p:nvPr/>
          </p:nvGrpSpPr>
          <p:grpSpPr>
            <a:xfrm>
              <a:off x="6858000" y="3919922"/>
              <a:ext cx="5171475" cy="2428629"/>
              <a:chOff x="7267676" y="3921121"/>
              <a:chExt cx="5171475" cy="2428629"/>
            </a:xfrm>
          </p:grpSpPr>
          <p:cxnSp>
            <p:nvCxnSpPr>
              <p:cNvPr id="233" name="Google Shape;233;p26"/>
              <p:cNvCxnSpPr/>
              <p:nvPr/>
            </p:nvCxnSpPr>
            <p:spPr>
              <a:xfrm>
                <a:off x="7267676" y="3921121"/>
                <a:ext cx="646532" cy="324101"/>
              </a:xfrm>
              <a:prstGeom prst="straightConnector1">
                <a:avLst/>
              </a:prstGeom>
              <a:noFill/>
              <a:ln w="38100" cap="flat" cmpd="sng">
                <a:solidFill>
                  <a:srgbClr val="5597D3"/>
                </a:solidFill>
                <a:prstDash val="solid"/>
                <a:round/>
                <a:headEnd type="none" w="sm" len="sm"/>
                <a:tailEnd type="triangle" w="med" len="med"/>
              </a:ln>
            </p:spPr>
          </p:cxnSp>
          <p:grpSp>
            <p:nvGrpSpPr>
              <p:cNvPr id="234" name="Google Shape;234;p26"/>
              <p:cNvGrpSpPr/>
              <p:nvPr/>
            </p:nvGrpSpPr>
            <p:grpSpPr>
              <a:xfrm>
                <a:off x="8116997" y="4114879"/>
                <a:ext cx="4322154" cy="2234871"/>
                <a:chOff x="8445995" y="4116666"/>
                <a:chExt cx="3963695" cy="2223134"/>
              </a:xfrm>
            </p:grpSpPr>
            <p:pic>
              <p:nvPicPr>
                <p:cNvPr id="235" name="Google Shape;235;p26" descr="Crossover Ethernet | Computer Data Transfer | ShowMeCables.com"/>
                <p:cNvPicPr preferRelativeResize="0"/>
                <p:nvPr/>
              </p:nvPicPr>
              <p:blipFill rotWithShape="1">
                <a:blip r:embed="rId6">
                  <a:alphaModFix/>
                </a:blip>
                <a:srcRect/>
                <a:stretch/>
              </p:blipFill>
              <p:spPr>
                <a:xfrm>
                  <a:off x="8445995" y="4455220"/>
                  <a:ext cx="3963695" cy="1884580"/>
                </a:xfrm>
                <a:prstGeom prst="rect">
                  <a:avLst/>
                </a:prstGeom>
                <a:noFill/>
                <a:ln>
                  <a:noFill/>
                </a:ln>
              </p:spPr>
            </p:pic>
            <p:sp>
              <p:nvSpPr>
                <p:cNvPr id="236" name="Google Shape;236;p26"/>
                <p:cNvSpPr txBox="1"/>
                <p:nvPr/>
              </p:nvSpPr>
              <p:spPr>
                <a:xfrm>
                  <a:off x="9587949" y="4116666"/>
                  <a:ext cx="14102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dirty="0">
                      <a:solidFill>
                        <a:schemeClr val="dk1"/>
                      </a:solidFill>
                      <a:latin typeface="Arial"/>
                      <a:ea typeface="Arial"/>
                      <a:cs typeface="Arial"/>
                      <a:sym typeface="Arial"/>
                    </a:rPr>
                    <a:t>Cross-over</a:t>
                  </a:r>
                  <a:endParaRPr sz="1800" b="1" dirty="0">
                    <a:solidFill>
                      <a:schemeClr val="dk1"/>
                    </a:solidFill>
                    <a:latin typeface="Arial"/>
                    <a:ea typeface="Arial"/>
                    <a:cs typeface="Arial"/>
                    <a:sym typeface="Arial"/>
                  </a:endParaRPr>
                </a:p>
              </p:txBody>
            </p:sp>
          </p:grpSp>
        </p:grpSp>
        <p:sp>
          <p:nvSpPr>
            <p:cNvPr id="237" name="Google Shape;237;p26"/>
            <p:cNvSpPr/>
            <p:nvPr/>
          </p:nvSpPr>
          <p:spPr>
            <a:xfrm>
              <a:off x="7655740" y="4113680"/>
              <a:ext cx="4322154" cy="2294842"/>
            </a:xfrm>
            <a:prstGeom prst="roundRect">
              <a:avLst>
                <a:gd name="adj" fmla="val 16667"/>
              </a:avLst>
            </a:prstGeom>
            <a:no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38" name="Google Shape;238;p26"/>
          <p:cNvGrpSpPr/>
          <p:nvPr/>
        </p:nvGrpSpPr>
        <p:grpSpPr>
          <a:xfrm>
            <a:off x="6858000" y="1656051"/>
            <a:ext cx="5171475" cy="2294842"/>
            <a:chOff x="6858000" y="1656051"/>
            <a:chExt cx="5171475" cy="2294842"/>
          </a:xfrm>
        </p:grpSpPr>
        <p:grpSp>
          <p:nvGrpSpPr>
            <p:cNvPr id="239" name="Google Shape;239;p26"/>
            <p:cNvGrpSpPr/>
            <p:nvPr/>
          </p:nvGrpSpPr>
          <p:grpSpPr>
            <a:xfrm>
              <a:off x="6858000" y="1798622"/>
              <a:ext cx="5171475" cy="2091881"/>
              <a:chOff x="6858000" y="1798622"/>
              <a:chExt cx="5171475" cy="2091881"/>
            </a:xfrm>
          </p:grpSpPr>
          <p:cxnSp>
            <p:nvCxnSpPr>
              <p:cNvPr id="240" name="Google Shape;240;p26"/>
              <p:cNvCxnSpPr/>
              <p:nvPr/>
            </p:nvCxnSpPr>
            <p:spPr>
              <a:xfrm rot="10800000" flipH="1">
                <a:off x="6858000" y="3291840"/>
                <a:ext cx="622567" cy="287916"/>
              </a:xfrm>
              <a:prstGeom prst="straightConnector1">
                <a:avLst/>
              </a:prstGeom>
              <a:noFill/>
              <a:ln w="38100" cap="flat" cmpd="sng">
                <a:solidFill>
                  <a:srgbClr val="5597D3"/>
                </a:solidFill>
                <a:prstDash val="solid"/>
                <a:round/>
                <a:headEnd type="none" w="sm" len="sm"/>
                <a:tailEnd type="triangle" w="med" len="med"/>
              </a:ln>
            </p:spPr>
          </p:cxnSp>
          <p:pic>
            <p:nvPicPr>
              <p:cNvPr id="241" name="Google Shape;241;p26" descr="T568A vs T568B : Quelle est la Différence entre un Câble Droit et un Câble  Croisé | by David Labroche | Medium"/>
              <p:cNvPicPr preferRelativeResize="0"/>
              <p:nvPr/>
            </p:nvPicPr>
            <p:blipFill rotWithShape="1">
              <a:blip r:embed="rId7">
                <a:alphaModFix/>
              </a:blip>
              <a:srcRect/>
              <a:stretch/>
            </p:blipFill>
            <p:spPr>
              <a:xfrm>
                <a:off x="7845714" y="1798622"/>
                <a:ext cx="4183761" cy="2091881"/>
              </a:xfrm>
              <a:prstGeom prst="rect">
                <a:avLst/>
              </a:prstGeom>
              <a:noFill/>
              <a:ln>
                <a:noFill/>
              </a:ln>
            </p:spPr>
          </p:pic>
        </p:grpSp>
        <p:grpSp>
          <p:nvGrpSpPr>
            <p:cNvPr id="242" name="Google Shape;242;p26"/>
            <p:cNvGrpSpPr/>
            <p:nvPr/>
          </p:nvGrpSpPr>
          <p:grpSpPr>
            <a:xfrm>
              <a:off x="8121328" y="2333558"/>
              <a:ext cx="2810381" cy="2183"/>
              <a:chOff x="8531238" y="2270494"/>
              <a:chExt cx="2810381" cy="2183"/>
            </a:xfrm>
          </p:grpSpPr>
          <p:cxnSp>
            <p:nvCxnSpPr>
              <p:cNvPr id="243" name="Google Shape;243;p26"/>
              <p:cNvCxnSpPr/>
              <p:nvPr/>
            </p:nvCxnSpPr>
            <p:spPr>
              <a:xfrm>
                <a:off x="8531238" y="2272677"/>
                <a:ext cx="712388" cy="0"/>
              </a:xfrm>
              <a:prstGeom prst="straightConnector1">
                <a:avLst/>
              </a:prstGeom>
              <a:noFill/>
              <a:ln w="9525" cap="flat" cmpd="sng">
                <a:solidFill>
                  <a:srgbClr val="C00000"/>
                </a:solidFill>
                <a:prstDash val="solid"/>
                <a:round/>
                <a:headEnd type="none" w="sm" len="sm"/>
                <a:tailEnd type="none" w="sm" len="sm"/>
              </a:ln>
            </p:spPr>
          </p:cxnSp>
          <p:cxnSp>
            <p:nvCxnSpPr>
              <p:cNvPr id="244" name="Google Shape;244;p26"/>
              <p:cNvCxnSpPr/>
              <p:nvPr/>
            </p:nvCxnSpPr>
            <p:spPr>
              <a:xfrm>
                <a:off x="10629231" y="2270494"/>
                <a:ext cx="712388" cy="0"/>
              </a:xfrm>
              <a:prstGeom prst="straightConnector1">
                <a:avLst/>
              </a:prstGeom>
              <a:noFill/>
              <a:ln w="9525" cap="flat" cmpd="sng">
                <a:solidFill>
                  <a:srgbClr val="C00000"/>
                </a:solidFill>
                <a:prstDash val="solid"/>
                <a:round/>
                <a:headEnd type="none" w="sm" len="sm"/>
                <a:tailEnd type="none" w="sm" len="sm"/>
              </a:ln>
            </p:spPr>
          </p:cxnSp>
        </p:grpSp>
        <p:sp>
          <p:nvSpPr>
            <p:cNvPr id="245" name="Google Shape;245;p26"/>
            <p:cNvSpPr/>
            <p:nvPr/>
          </p:nvSpPr>
          <p:spPr>
            <a:xfrm>
              <a:off x="7655740" y="1656051"/>
              <a:ext cx="4322154" cy="2294842"/>
            </a:xfrm>
            <a:prstGeom prst="roundRect">
              <a:avLst>
                <a:gd name="adj" fmla="val 16667"/>
              </a:avLst>
            </a:prstGeom>
            <a:no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1382796" y="628571"/>
            <a:ext cx="8440473" cy="636671"/>
          </a:xfrm>
          <a:prstGeom prst="rect">
            <a:avLst/>
          </a:prstGeom>
          <a:noFill/>
          <a:ln>
            <a:noFill/>
          </a:ln>
        </p:spPr>
        <p:txBody>
          <a:bodyPr spcFirstLastPara="1" wrap="square" lIns="45700" tIns="45700" rIns="45700" bIns="45700" anchor="ctr" anchorCtr="0">
            <a:noAutofit/>
          </a:bodyPr>
          <a:lstStyle/>
          <a:p>
            <a:pPr marL="0" lvl="0" indent="0" algn="just" rtl="0">
              <a:lnSpc>
                <a:spcPct val="90000"/>
              </a:lnSpc>
              <a:spcBef>
                <a:spcPts val="0"/>
              </a:spcBef>
              <a:spcAft>
                <a:spcPts val="0"/>
              </a:spcAft>
              <a:buSzPts val="1800"/>
              <a:buNone/>
            </a:pPr>
            <a:r>
              <a:rPr lang="fr-FR" dirty="0"/>
              <a:t>Pourquoi a-t-on besoin d’un modèle dans un LAN ?</a:t>
            </a:r>
            <a:endParaRPr dirty="0"/>
          </a:p>
        </p:txBody>
      </p:sp>
      <p:sp>
        <p:nvSpPr>
          <p:cNvPr id="251" name="Google Shape;251;p27"/>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7</a:t>
            </a:fld>
            <a:endParaRPr/>
          </a:p>
        </p:txBody>
      </p:sp>
      <p:sp>
        <p:nvSpPr>
          <p:cNvPr id="252" name="Google Shape;252;p27"/>
          <p:cNvSpPr txBox="1"/>
          <p:nvPr/>
        </p:nvSpPr>
        <p:spPr>
          <a:xfrm>
            <a:off x="407470" y="2230799"/>
            <a:ext cx="11231536" cy="1152481"/>
          </a:xfrm>
          <a:prstGeom prst="rect">
            <a:avLst/>
          </a:prstGeom>
          <a:noFill/>
          <a:ln>
            <a:noFill/>
          </a:ln>
        </p:spPr>
        <p:txBody>
          <a:bodyPr spcFirstLastPara="1" wrap="square" lIns="45700" tIns="45700" rIns="45700" bIns="45700" anchor="t" anchorCtr="0">
            <a:noAutofit/>
          </a:bodyPr>
          <a:lstStyle/>
          <a:p>
            <a:pPr marL="457200" marR="0" lvl="0" indent="-342900" algn="just" rtl="0">
              <a:lnSpc>
                <a:spcPct val="90000"/>
              </a:lnSpc>
              <a:spcBef>
                <a:spcPts val="1000"/>
              </a:spcBef>
              <a:spcAft>
                <a:spcPts val="0"/>
              </a:spcAft>
              <a:buClr>
                <a:srgbClr val="000000"/>
              </a:buClr>
              <a:buSzPts val="1800"/>
              <a:buFont typeface="Noto Sans Symbols"/>
              <a:buChar char="▪"/>
            </a:pPr>
            <a:r>
              <a:rPr lang="fr-FR" sz="1900" b="0" i="0" u="none" strike="noStrike" cap="none" dirty="0">
                <a:solidFill>
                  <a:srgbClr val="000000"/>
                </a:solidFill>
                <a:latin typeface="Times New Roman"/>
                <a:ea typeface="Times New Roman"/>
                <a:cs typeface="Times New Roman"/>
                <a:sym typeface="Times New Roman"/>
              </a:rPr>
              <a:t>Un modèle de conception sert à construire des réseaux en respectant certaines règles d’architecture qui </a:t>
            </a:r>
            <a:r>
              <a:rPr lang="fr-FR" sz="1900" b="0" i="0" u="none" strike="noStrike" cap="none" dirty="0">
                <a:solidFill>
                  <a:schemeClr val="tx1"/>
                </a:solidFill>
                <a:latin typeface="Times New Roman"/>
                <a:ea typeface="Times New Roman"/>
                <a:cs typeface="Times New Roman"/>
                <a:sym typeface="Times New Roman"/>
              </a:rPr>
              <a:t>leurs permettent de répondre aux besoins actuels et futurs des entreprises et de leurs utilisateurs.</a:t>
            </a:r>
            <a:endParaRPr dirty="0">
              <a:solidFill>
                <a:schemeClr val="tx1"/>
              </a:solidFill>
            </a:endParaRPr>
          </a:p>
        </p:txBody>
      </p:sp>
      <p:sp>
        <p:nvSpPr>
          <p:cNvPr id="253" name="Google Shape;253;p27"/>
          <p:cNvSpPr/>
          <p:nvPr/>
        </p:nvSpPr>
        <p:spPr>
          <a:xfrm>
            <a:off x="230339" y="1685663"/>
            <a:ext cx="3910045" cy="400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b="1">
                <a:solidFill>
                  <a:srgbClr val="2E75B5"/>
                </a:solidFill>
                <a:latin typeface="Times New Roman"/>
                <a:ea typeface="Times New Roman"/>
                <a:cs typeface="Times New Roman"/>
                <a:sym typeface="Times New Roman"/>
              </a:rPr>
              <a:t>Modèle de conception d’un réseau</a:t>
            </a:r>
            <a:endParaRPr/>
          </a:p>
        </p:txBody>
      </p:sp>
      <p:sp>
        <p:nvSpPr>
          <p:cNvPr id="254" name="Google Shape;254;p27"/>
          <p:cNvSpPr txBox="1"/>
          <p:nvPr/>
        </p:nvSpPr>
        <p:spPr>
          <a:xfrm>
            <a:off x="407470" y="4073442"/>
            <a:ext cx="11231536" cy="215443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900"/>
              <a:buFont typeface="Noto Sans Symbols"/>
              <a:buChar char="▪"/>
            </a:pPr>
            <a:r>
              <a:rPr lang="fr-FR" sz="1900" b="1" u="sng" dirty="0">
                <a:solidFill>
                  <a:schemeClr val="dk1"/>
                </a:solidFill>
                <a:latin typeface="Times New Roman"/>
                <a:ea typeface="Times New Roman"/>
                <a:cs typeface="Times New Roman"/>
                <a:sym typeface="Times New Roman"/>
              </a:rPr>
              <a:t>Hiérarchie</a:t>
            </a:r>
            <a:r>
              <a:rPr lang="fr-FR" sz="1900" dirty="0">
                <a:solidFill>
                  <a:schemeClr val="dk1"/>
                </a:solidFill>
                <a:latin typeface="Times New Roman"/>
                <a:ea typeface="Times New Roman"/>
                <a:cs typeface="Times New Roman"/>
                <a:sym typeface="Times New Roman"/>
              </a:rPr>
              <a:t> : le modèle offre des niveaux fonctionnels : </a:t>
            </a:r>
            <a:r>
              <a:rPr lang="fr-FR" sz="1900" dirty="0" err="1">
                <a:solidFill>
                  <a:schemeClr val="dk1"/>
                </a:solidFill>
                <a:latin typeface="Times New Roman"/>
                <a:ea typeface="Times New Roman"/>
                <a:cs typeface="Times New Roman"/>
                <a:sym typeface="Times New Roman"/>
              </a:rPr>
              <a:t>Core</a:t>
            </a:r>
            <a:r>
              <a:rPr lang="fr-FR" sz="1900" dirty="0">
                <a:solidFill>
                  <a:schemeClr val="dk1"/>
                </a:solidFill>
                <a:latin typeface="Times New Roman"/>
                <a:ea typeface="Times New Roman"/>
                <a:cs typeface="Times New Roman"/>
                <a:sym typeface="Times New Roman"/>
              </a:rPr>
              <a:t>/Distribution/Access</a:t>
            </a:r>
            <a:endParaRPr dirty="0"/>
          </a:p>
          <a:p>
            <a:pPr marL="342900" marR="0" lvl="0" indent="-342900" algn="just" rtl="0">
              <a:spcBef>
                <a:spcPts val="600"/>
              </a:spcBef>
              <a:spcAft>
                <a:spcPts val="0"/>
              </a:spcAft>
              <a:buClr>
                <a:schemeClr val="dk1"/>
              </a:buClr>
              <a:buSzPts val="1900"/>
              <a:buFont typeface="Noto Sans Symbols"/>
              <a:buChar char="▪"/>
            </a:pPr>
            <a:r>
              <a:rPr lang="fr-FR" sz="1900" b="1" u="sng" dirty="0">
                <a:solidFill>
                  <a:schemeClr val="dk1"/>
                </a:solidFill>
                <a:latin typeface="Times New Roman"/>
                <a:ea typeface="Times New Roman"/>
                <a:cs typeface="Times New Roman"/>
                <a:sym typeface="Times New Roman"/>
              </a:rPr>
              <a:t>Modularité</a:t>
            </a:r>
            <a:r>
              <a:rPr lang="fr-FR" sz="1900" dirty="0">
                <a:solidFill>
                  <a:schemeClr val="dk1"/>
                </a:solidFill>
                <a:latin typeface="Times New Roman"/>
                <a:ea typeface="Times New Roman"/>
                <a:cs typeface="Times New Roman"/>
                <a:sym typeface="Times New Roman"/>
              </a:rPr>
              <a:t> : il supporte facilement la croissance et les changements. Faire évoluer le réseau est facilité par l’ajout de nouveaux modules au lieu de redessiner entièrement l’architecture du réseau.</a:t>
            </a:r>
            <a:endParaRPr dirty="0"/>
          </a:p>
          <a:p>
            <a:pPr marL="342900" marR="0" lvl="0" indent="-342900" algn="l" rtl="0">
              <a:spcBef>
                <a:spcPts val="600"/>
              </a:spcBef>
              <a:spcAft>
                <a:spcPts val="0"/>
              </a:spcAft>
              <a:buClr>
                <a:schemeClr val="dk1"/>
              </a:buClr>
              <a:buSzPts val="1900"/>
              <a:buFont typeface="Noto Sans Symbols"/>
              <a:buChar char="▪"/>
            </a:pPr>
            <a:r>
              <a:rPr lang="fr-FR" sz="1900" b="1" u="sng" dirty="0">
                <a:solidFill>
                  <a:schemeClr val="dk1"/>
                </a:solidFill>
                <a:latin typeface="Times New Roman"/>
                <a:ea typeface="Times New Roman"/>
                <a:cs typeface="Times New Roman"/>
                <a:sym typeface="Times New Roman"/>
              </a:rPr>
              <a:t>Résilience </a:t>
            </a:r>
            <a:r>
              <a:rPr lang="fr-FR" sz="1900" dirty="0">
                <a:solidFill>
                  <a:schemeClr val="dk1"/>
                </a:solidFill>
                <a:latin typeface="Times New Roman"/>
                <a:ea typeface="Times New Roman"/>
                <a:cs typeface="Times New Roman"/>
                <a:sym typeface="Times New Roman"/>
              </a:rPr>
              <a:t>: il supporte la haute disponibilité (HA) (proche de 100 % de disponibilité)</a:t>
            </a:r>
            <a:endParaRPr dirty="0"/>
          </a:p>
          <a:p>
            <a:pPr marL="342900" marR="0" lvl="0" indent="-342900" algn="l" rtl="0">
              <a:spcBef>
                <a:spcPts val="600"/>
              </a:spcBef>
              <a:spcAft>
                <a:spcPts val="0"/>
              </a:spcAft>
              <a:buClr>
                <a:schemeClr val="dk1"/>
              </a:buClr>
              <a:buSzPts val="1900"/>
              <a:buFont typeface="Noto Sans Symbols"/>
              <a:buChar char="▪"/>
            </a:pPr>
            <a:r>
              <a:rPr lang="fr-FR" sz="1900" b="1" u="sng" dirty="0">
                <a:solidFill>
                  <a:schemeClr val="dk1"/>
                </a:solidFill>
                <a:latin typeface="Times New Roman"/>
                <a:ea typeface="Times New Roman"/>
                <a:cs typeface="Times New Roman"/>
                <a:sym typeface="Times New Roman"/>
              </a:rPr>
              <a:t>Flexibilité </a:t>
            </a:r>
            <a:r>
              <a:rPr lang="fr-FR" sz="1900" dirty="0">
                <a:solidFill>
                  <a:schemeClr val="dk1"/>
                </a:solidFill>
                <a:latin typeface="Times New Roman"/>
                <a:ea typeface="Times New Roman"/>
                <a:cs typeface="Times New Roman"/>
                <a:sym typeface="Times New Roman"/>
              </a:rPr>
              <a:t>: les changements dans l’entreprise peuvent être adaptés au réseau rapidement selon les besoins</a:t>
            </a:r>
            <a:endParaRPr dirty="0"/>
          </a:p>
          <a:p>
            <a:pPr marL="342900" marR="0" lvl="0" indent="-342900" algn="l" rtl="0">
              <a:spcBef>
                <a:spcPts val="600"/>
              </a:spcBef>
              <a:spcAft>
                <a:spcPts val="0"/>
              </a:spcAft>
              <a:buClr>
                <a:schemeClr val="dk1"/>
              </a:buClr>
              <a:buSzPts val="1900"/>
              <a:buFont typeface="Noto Sans Symbols"/>
              <a:buChar char="▪"/>
            </a:pPr>
            <a:r>
              <a:rPr lang="fr-FR" sz="1900" b="1" u="sng" dirty="0">
                <a:solidFill>
                  <a:schemeClr val="dk1"/>
                </a:solidFill>
                <a:latin typeface="Times New Roman"/>
                <a:ea typeface="Times New Roman"/>
                <a:cs typeface="Times New Roman"/>
                <a:sym typeface="Times New Roman"/>
              </a:rPr>
              <a:t>Sécurité </a:t>
            </a:r>
            <a:r>
              <a:rPr lang="fr-FR" sz="1900" dirty="0">
                <a:solidFill>
                  <a:schemeClr val="dk1"/>
                </a:solidFill>
                <a:latin typeface="Times New Roman"/>
                <a:ea typeface="Times New Roman"/>
                <a:cs typeface="Times New Roman"/>
                <a:sym typeface="Times New Roman"/>
              </a:rPr>
              <a:t>: la sécurité est intégrée au niveau de chaque couche</a:t>
            </a:r>
            <a:endParaRPr dirty="0"/>
          </a:p>
        </p:txBody>
      </p:sp>
      <p:sp>
        <p:nvSpPr>
          <p:cNvPr id="255" name="Google Shape;255;p27"/>
          <p:cNvSpPr/>
          <p:nvPr/>
        </p:nvSpPr>
        <p:spPr>
          <a:xfrm>
            <a:off x="230339" y="3328251"/>
            <a:ext cx="4209807" cy="4001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b="1">
                <a:solidFill>
                  <a:srgbClr val="2E75B5"/>
                </a:solidFill>
                <a:latin typeface="Times New Roman"/>
                <a:ea typeface="Times New Roman"/>
                <a:cs typeface="Times New Roman"/>
                <a:sym typeface="Times New Roman"/>
              </a:rPr>
              <a:t>Principes d’un modèle de conception</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1298479" y="208060"/>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dirty="0">
                <a:latin typeface="Garamond"/>
                <a:ea typeface="Garamond"/>
                <a:cs typeface="Garamond"/>
                <a:sym typeface="Garamond"/>
              </a:rPr>
              <a:t>Modèle hiérarchique en 3 couches</a:t>
            </a:r>
            <a:endParaRPr dirty="0"/>
          </a:p>
        </p:txBody>
      </p:sp>
      <p:sp>
        <p:nvSpPr>
          <p:cNvPr id="261" name="Google Shape;261;p28"/>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8</a:t>
            </a:fld>
            <a:endParaRPr/>
          </a:p>
        </p:txBody>
      </p:sp>
      <p:grpSp>
        <p:nvGrpSpPr>
          <p:cNvPr id="262" name="Google Shape;262;p28"/>
          <p:cNvGrpSpPr/>
          <p:nvPr/>
        </p:nvGrpSpPr>
        <p:grpSpPr>
          <a:xfrm>
            <a:off x="6191794" y="1027975"/>
            <a:ext cx="5876846" cy="5656410"/>
            <a:chOff x="5521512" y="349541"/>
            <a:chExt cx="6313227" cy="6006809"/>
          </a:xfrm>
        </p:grpSpPr>
        <p:cxnSp>
          <p:nvCxnSpPr>
            <p:cNvPr id="263" name="Google Shape;263;p28"/>
            <p:cNvCxnSpPr/>
            <p:nvPr/>
          </p:nvCxnSpPr>
          <p:spPr>
            <a:xfrm>
              <a:off x="9603644" y="4349931"/>
              <a:ext cx="195267" cy="721781"/>
            </a:xfrm>
            <a:prstGeom prst="straightConnector1">
              <a:avLst/>
            </a:prstGeom>
            <a:noFill/>
            <a:ln w="9525" cap="flat" cmpd="sng">
              <a:solidFill>
                <a:srgbClr val="262626"/>
              </a:solidFill>
              <a:prstDash val="solid"/>
              <a:round/>
              <a:headEnd type="none" w="sm" len="sm"/>
              <a:tailEnd type="none" w="sm" len="sm"/>
            </a:ln>
          </p:spPr>
        </p:cxnSp>
        <p:cxnSp>
          <p:nvCxnSpPr>
            <p:cNvPr id="264" name="Google Shape;264;p28"/>
            <p:cNvCxnSpPr/>
            <p:nvPr/>
          </p:nvCxnSpPr>
          <p:spPr>
            <a:xfrm flipH="1">
              <a:off x="5913062" y="4349931"/>
              <a:ext cx="243590" cy="688152"/>
            </a:xfrm>
            <a:prstGeom prst="straightConnector1">
              <a:avLst/>
            </a:prstGeom>
            <a:noFill/>
            <a:ln w="9525" cap="flat" cmpd="sng">
              <a:solidFill>
                <a:srgbClr val="262626"/>
              </a:solidFill>
              <a:prstDash val="solid"/>
              <a:round/>
              <a:headEnd type="none" w="sm" len="sm"/>
              <a:tailEnd type="none" w="sm" len="sm"/>
            </a:ln>
          </p:spPr>
        </p:cxnSp>
        <p:cxnSp>
          <p:nvCxnSpPr>
            <p:cNvPr id="265" name="Google Shape;265;p28"/>
            <p:cNvCxnSpPr/>
            <p:nvPr/>
          </p:nvCxnSpPr>
          <p:spPr>
            <a:xfrm flipH="1">
              <a:off x="6801942" y="4331611"/>
              <a:ext cx="122089" cy="1332953"/>
            </a:xfrm>
            <a:prstGeom prst="straightConnector1">
              <a:avLst/>
            </a:prstGeom>
            <a:noFill/>
            <a:ln w="9525" cap="flat" cmpd="sng">
              <a:solidFill>
                <a:srgbClr val="262626"/>
              </a:solidFill>
              <a:prstDash val="solid"/>
              <a:round/>
              <a:headEnd type="none" w="sm" len="sm"/>
              <a:tailEnd type="none" w="sm" len="sm"/>
            </a:ln>
          </p:spPr>
        </p:cxnSp>
        <p:cxnSp>
          <p:nvCxnSpPr>
            <p:cNvPr id="266" name="Google Shape;266;p28"/>
            <p:cNvCxnSpPr/>
            <p:nvPr/>
          </p:nvCxnSpPr>
          <p:spPr>
            <a:xfrm flipH="1">
              <a:off x="7707078" y="4286090"/>
              <a:ext cx="189095" cy="874300"/>
            </a:xfrm>
            <a:prstGeom prst="straightConnector1">
              <a:avLst/>
            </a:prstGeom>
            <a:noFill/>
            <a:ln w="9525" cap="flat" cmpd="sng">
              <a:solidFill>
                <a:srgbClr val="262626"/>
              </a:solidFill>
              <a:prstDash val="solid"/>
              <a:round/>
              <a:headEnd type="none" w="sm" len="sm"/>
              <a:tailEnd type="none" w="sm" len="sm"/>
            </a:ln>
          </p:spPr>
        </p:cxnSp>
        <p:cxnSp>
          <p:nvCxnSpPr>
            <p:cNvPr id="267" name="Google Shape;267;p28"/>
            <p:cNvCxnSpPr/>
            <p:nvPr/>
          </p:nvCxnSpPr>
          <p:spPr>
            <a:xfrm>
              <a:off x="8012535" y="4327683"/>
              <a:ext cx="632387" cy="710400"/>
            </a:xfrm>
            <a:prstGeom prst="straightConnector1">
              <a:avLst/>
            </a:prstGeom>
            <a:noFill/>
            <a:ln w="9525" cap="flat" cmpd="sng">
              <a:solidFill>
                <a:srgbClr val="262626"/>
              </a:solidFill>
              <a:prstDash val="solid"/>
              <a:round/>
              <a:headEnd type="none" w="sm" len="sm"/>
              <a:tailEnd type="none" w="sm" len="sm"/>
            </a:ln>
          </p:spPr>
        </p:cxnSp>
        <p:cxnSp>
          <p:nvCxnSpPr>
            <p:cNvPr id="268" name="Google Shape;268;p28"/>
            <p:cNvCxnSpPr/>
            <p:nvPr/>
          </p:nvCxnSpPr>
          <p:spPr>
            <a:xfrm rot="10800000">
              <a:off x="9516698" y="810533"/>
              <a:ext cx="0" cy="532185"/>
            </a:xfrm>
            <a:prstGeom prst="straightConnector1">
              <a:avLst/>
            </a:prstGeom>
            <a:noFill/>
            <a:ln w="9525" cap="flat" cmpd="sng">
              <a:solidFill>
                <a:schemeClr val="dk1"/>
              </a:solidFill>
              <a:prstDash val="solid"/>
              <a:round/>
              <a:headEnd type="none" w="sm" len="sm"/>
              <a:tailEnd type="none" w="sm" len="sm"/>
            </a:ln>
          </p:spPr>
        </p:cxnSp>
        <p:cxnSp>
          <p:nvCxnSpPr>
            <p:cNvPr id="269" name="Google Shape;269;p28"/>
            <p:cNvCxnSpPr/>
            <p:nvPr/>
          </p:nvCxnSpPr>
          <p:spPr>
            <a:xfrm>
              <a:off x="8260049" y="823079"/>
              <a:ext cx="0" cy="739080"/>
            </a:xfrm>
            <a:prstGeom prst="straightConnector1">
              <a:avLst/>
            </a:prstGeom>
            <a:noFill/>
            <a:ln w="9525" cap="flat" cmpd="sng">
              <a:solidFill>
                <a:schemeClr val="dk1"/>
              </a:solidFill>
              <a:prstDash val="solid"/>
              <a:round/>
              <a:headEnd type="none" w="sm" len="sm"/>
              <a:tailEnd type="none" w="sm" len="sm"/>
            </a:ln>
          </p:spPr>
        </p:cxnSp>
        <p:cxnSp>
          <p:nvCxnSpPr>
            <p:cNvPr id="270" name="Google Shape;270;p28"/>
            <p:cNvCxnSpPr/>
            <p:nvPr/>
          </p:nvCxnSpPr>
          <p:spPr>
            <a:xfrm>
              <a:off x="9516698" y="1458265"/>
              <a:ext cx="378556" cy="1073034"/>
            </a:xfrm>
            <a:prstGeom prst="straightConnector1">
              <a:avLst/>
            </a:prstGeom>
            <a:noFill/>
            <a:ln w="19050" cap="flat" cmpd="sng">
              <a:solidFill>
                <a:schemeClr val="dk1"/>
              </a:solidFill>
              <a:prstDash val="solid"/>
              <a:round/>
              <a:headEnd type="none" w="sm" len="sm"/>
              <a:tailEnd type="none" w="sm" len="sm"/>
            </a:ln>
          </p:spPr>
        </p:cxnSp>
        <p:cxnSp>
          <p:nvCxnSpPr>
            <p:cNvPr id="271" name="Google Shape;271;p28"/>
            <p:cNvCxnSpPr/>
            <p:nvPr/>
          </p:nvCxnSpPr>
          <p:spPr>
            <a:xfrm rot="10800000" flipH="1">
              <a:off x="7783154" y="1456998"/>
              <a:ext cx="569270" cy="1034039"/>
            </a:xfrm>
            <a:prstGeom prst="straightConnector1">
              <a:avLst/>
            </a:prstGeom>
            <a:noFill/>
            <a:ln w="19050" cap="flat" cmpd="sng">
              <a:solidFill>
                <a:schemeClr val="dk1"/>
              </a:solidFill>
              <a:prstDash val="solid"/>
              <a:round/>
              <a:headEnd type="none" w="sm" len="sm"/>
              <a:tailEnd type="none" w="sm" len="sm"/>
            </a:ln>
          </p:spPr>
        </p:cxnSp>
        <p:cxnSp>
          <p:nvCxnSpPr>
            <p:cNvPr id="272" name="Google Shape;272;p28"/>
            <p:cNvCxnSpPr/>
            <p:nvPr/>
          </p:nvCxnSpPr>
          <p:spPr>
            <a:xfrm>
              <a:off x="11459527" y="4286367"/>
              <a:ext cx="16452" cy="785345"/>
            </a:xfrm>
            <a:prstGeom prst="straightConnector1">
              <a:avLst/>
            </a:prstGeom>
            <a:noFill/>
            <a:ln w="9525" cap="flat" cmpd="sng">
              <a:solidFill>
                <a:srgbClr val="262626"/>
              </a:solidFill>
              <a:prstDash val="solid"/>
              <a:round/>
              <a:headEnd type="none" w="sm" len="sm"/>
              <a:tailEnd type="none" w="sm" len="sm"/>
            </a:ln>
          </p:spPr>
        </p:cxnSp>
        <p:cxnSp>
          <p:nvCxnSpPr>
            <p:cNvPr id="273" name="Google Shape;273;p28"/>
            <p:cNvCxnSpPr/>
            <p:nvPr/>
          </p:nvCxnSpPr>
          <p:spPr>
            <a:xfrm>
              <a:off x="7627844" y="2746994"/>
              <a:ext cx="2654728" cy="0"/>
            </a:xfrm>
            <a:prstGeom prst="straightConnector1">
              <a:avLst/>
            </a:prstGeom>
            <a:noFill/>
            <a:ln w="19050" cap="flat" cmpd="sng">
              <a:solidFill>
                <a:schemeClr val="dk1"/>
              </a:solidFill>
              <a:prstDash val="solid"/>
              <a:round/>
              <a:headEnd type="none" w="sm" len="sm"/>
              <a:tailEnd type="none" w="sm" len="sm"/>
            </a:ln>
          </p:spPr>
        </p:cxnSp>
        <p:cxnSp>
          <p:nvCxnSpPr>
            <p:cNvPr id="274" name="Google Shape;274;p28"/>
            <p:cNvCxnSpPr>
              <a:endCxn id="275" idx="0"/>
            </p:cNvCxnSpPr>
            <p:nvPr/>
          </p:nvCxnSpPr>
          <p:spPr>
            <a:xfrm flipH="1">
              <a:off x="6156652" y="2651506"/>
              <a:ext cx="1411800" cy="1263900"/>
            </a:xfrm>
            <a:prstGeom prst="straightConnector1">
              <a:avLst/>
            </a:prstGeom>
            <a:noFill/>
            <a:ln w="19050" cap="flat" cmpd="sng">
              <a:solidFill>
                <a:schemeClr val="dk1"/>
              </a:solidFill>
              <a:prstDash val="solid"/>
              <a:round/>
              <a:headEnd type="none" w="sm" len="sm"/>
              <a:tailEnd type="none" w="sm" len="sm"/>
            </a:ln>
          </p:spPr>
        </p:cxnSp>
        <p:cxnSp>
          <p:nvCxnSpPr>
            <p:cNvPr id="276" name="Google Shape;276;p28"/>
            <p:cNvCxnSpPr>
              <a:endCxn id="277" idx="0"/>
            </p:cNvCxnSpPr>
            <p:nvPr/>
          </p:nvCxnSpPr>
          <p:spPr>
            <a:xfrm flipH="1">
              <a:off x="7029419" y="2742943"/>
              <a:ext cx="525600" cy="1159200"/>
            </a:xfrm>
            <a:prstGeom prst="straightConnector1">
              <a:avLst/>
            </a:prstGeom>
            <a:noFill/>
            <a:ln w="19050" cap="flat" cmpd="sng">
              <a:solidFill>
                <a:schemeClr val="dk1"/>
              </a:solidFill>
              <a:prstDash val="solid"/>
              <a:round/>
              <a:headEnd type="none" w="sm" len="sm"/>
              <a:tailEnd type="none" w="sm" len="sm"/>
            </a:ln>
          </p:spPr>
        </p:cxnSp>
        <p:cxnSp>
          <p:nvCxnSpPr>
            <p:cNvPr id="278" name="Google Shape;278;p28"/>
            <p:cNvCxnSpPr/>
            <p:nvPr/>
          </p:nvCxnSpPr>
          <p:spPr>
            <a:xfrm>
              <a:off x="7568495" y="2711622"/>
              <a:ext cx="370450" cy="1311738"/>
            </a:xfrm>
            <a:prstGeom prst="straightConnector1">
              <a:avLst/>
            </a:prstGeom>
            <a:noFill/>
            <a:ln w="19050" cap="flat" cmpd="sng">
              <a:solidFill>
                <a:schemeClr val="dk1"/>
              </a:solidFill>
              <a:prstDash val="solid"/>
              <a:round/>
              <a:headEnd type="none" w="sm" len="sm"/>
              <a:tailEnd type="none" w="sm" len="sm"/>
            </a:ln>
          </p:spPr>
        </p:cxnSp>
        <p:cxnSp>
          <p:nvCxnSpPr>
            <p:cNvPr id="279" name="Google Shape;279;p28"/>
            <p:cNvCxnSpPr/>
            <p:nvPr/>
          </p:nvCxnSpPr>
          <p:spPr>
            <a:xfrm flipH="1">
              <a:off x="9603644" y="2742980"/>
              <a:ext cx="565717" cy="1280380"/>
            </a:xfrm>
            <a:prstGeom prst="straightConnector1">
              <a:avLst/>
            </a:prstGeom>
            <a:noFill/>
            <a:ln w="19050" cap="flat" cmpd="sng">
              <a:solidFill>
                <a:schemeClr val="dk1"/>
              </a:solidFill>
              <a:prstDash val="solid"/>
              <a:round/>
              <a:headEnd type="none" w="sm" len="sm"/>
              <a:tailEnd type="none" w="sm" len="sm"/>
            </a:ln>
          </p:spPr>
        </p:cxnSp>
        <p:cxnSp>
          <p:nvCxnSpPr>
            <p:cNvPr id="280" name="Google Shape;280;p28"/>
            <p:cNvCxnSpPr/>
            <p:nvPr/>
          </p:nvCxnSpPr>
          <p:spPr>
            <a:xfrm>
              <a:off x="10169361" y="2783349"/>
              <a:ext cx="370450" cy="1344947"/>
            </a:xfrm>
            <a:prstGeom prst="straightConnector1">
              <a:avLst/>
            </a:prstGeom>
            <a:noFill/>
            <a:ln w="19050" cap="flat" cmpd="sng">
              <a:solidFill>
                <a:schemeClr val="dk1"/>
              </a:solidFill>
              <a:prstDash val="solid"/>
              <a:round/>
              <a:headEnd type="none" w="sm" len="sm"/>
              <a:tailEnd type="none" w="sm" len="sm"/>
            </a:ln>
          </p:spPr>
        </p:cxnSp>
        <p:cxnSp>
          <p:nvCxnSpPr>
            <p:cNvPr id="281" name="Google Shape;281;p28"/>
            <p:cNvCxnSpPr/>
            <p:nvPr/>
          </p:nvCxnSpPr>
          <p:spPr>
            <a:xfrm>
              <a:off x="10169361" y="2755843"/>
              <a:ext cx="1306618" cy="1267517"/>
            </a:xfrm>
            <a:prstGeom prst="straightConnector1">
              <a:avLst/>
            </a:prstGeom>
            <a:noFill/>
            <a:ln w="19050" cap="flat" cmpd="sng">
              <a:solidFill>
                <a:schemeClr val="dk1"/>
              </a:solidFill>
              <a:prstDash val="solid"/>
              <a:round/>
              <a:headEnd type="none" w="sm" len="sm"/>
              <a:tailEnd type="none" w="sm" len="sm"/>
            </a:ln>
          </p:spPr>
        </p:cxnSp>
        <p:cxnSp>
          <p:nvCxnSpPr>
            <p:cNvPr id="282" name="Google Shape;282;p28"/>
            <p:cNvCxnSpPr/>
            <p:nvPr/>
          </p:nvCxnSpPr>
          <p:spPr>
            <a:xfrm rot="10800000" flipH="1">
              <a:off x="7657400" y="1485928"/>
              <a:ext cx="569270" cy="1034039"/>
            </a:xfrm>
            <a:prstGeom prst="straightConnector1">
              <a:avLst/>
            </a:prstGeom>
            <a:noFill/>
            <a:ln w="19050" cap="flat" cmpd="sng">
              <a:solidFill>
                <a:schemeClr val="dk1"/>
              </a:solidFill>
              <a:prstDash val="solid"/>
              <a:round/>
              <a:headEnd type="none" w="sm" len="sm"/>
              <a:tailEnd type="none" w="sm" len="sm"/>
            </a:ln>
          </p:spPr>
        </p:cxnSp>
        <p:cxnSp>
          <p:nvCxnSpPr>
            <p:cNvPr id="283" name="Google Shape;283;p28"/>
            <p:cNvCxnSpPr/>
            <p:nvPr/>
          </p:nvCxnSpPr>
          <p:spPr>
            <a:xfrm>
              <a:off x="9603644" y="1422893"/>
              <a:ext cx="378556" cy="1073034"/>
            </a:xfrm>
            <a:prstGeom prst="straightConnector1">
              <a:avLst/>
            </a:prstGeom>
            <a:noFill/>
            <a:ln w="19050" cap="flat" cmpd="sng">
              <a:solidFill>
                <a:schemeClr val="dk1"/>
              </a:solidFill>
              <a:prstDash val="solid"/>
              <a:round/>
              <a:headEnd type="none" w="sm" len="sm"/>
              <a:tailEnd type="none" w="sm" len="sm"/>
            </a:ln>
          </p:spPr>
        </p:cxnSp>
        <p:cxnSp>
          <p:nvCxnSpPr>
            <p:cNvPr id="284" name="Google Shape;284;p28"/>
            <p:cNvCxnSpPr/>
            <p:nvPr/>
          </p:nvCxnSpPr>
          <p:spPr>
            <a:xfrm>
              <a:off x="7514633" y="2646846"/>
              <a:ext cx="2654728" cy="0"/>
            </a:xfrm>
            <a:prstGeom prst="straightConnector1">
              <a:avLst/>
            </a:prstGeom>
            <a:noFill/>
            <a:ln w="19050" cap="flat" cmpd="sng">
              <a:solidFill>
                <a:schemeClr val="dk1"/>
              </a:solidFill>
              <a:prstDash val="solid"/>
              <a:round/>
              <a:headEnd type="none" w="sm" len="sm"/>
              <a:tailEnd type="none" w="sm" len="sm"/>
            </a:ln>
          </p:spPr>
        </p:cxnSp>
        <p:pic>
          <p:nvPicPr>
            <p:cNvPr id="285" name="Google Shape;285;p28" descr="Image result for switch icon"/>
            <p:cNvPicPr preferRelativeResize="0"/>
            <p:nvPr/>
          </p:nvPicPr>
          <p:blipFill rotWithShape="1">
            <a:blip r:embed="rId3">
              <a:alphaModFix/>
            </a:blip>
            <a:srcRect/>
            <a:stretch/>
          </p:blipFill>
          <p:spPr>
            <a:xfrm>
              <a:off x="11093838" y="3814987"/>
              <a:ext cx="740901" cy="626619"/>
            </a:xfrm>
            <a:prstGeom prst="rect">
              <a:avLst/>
            </a:prstGeom>
            <a:noFill/>
            <a:ln>
              <a:noFill/>
            </a:ln>
          </p:spPr>
        </p:pic>
        <p:pic>
          <p:nvPicPr>
            <p:cNvPr id="286" name="Google Shape;286;p28" descr="Image result for switch icon"/>
            <p:cNvPicPr preferRelativeResize="0"/>
            <p:nvPr/>
          </p:nvPicPr>
          <p:blipFill rotWithShape="1">
            <a:blip r:embed="rId3">
              <a:alphaModFix/>
            </a:blip>
            <a:srcRect/>
            <a:stretch/>
          </p:blipFill>
          <p:spPr>
            <a:xfrm>
              <a:off x="10169361" y="3831701"/>
              <a:ext cx="740901" cy="626619"/>
            </a:xfrm>
            <a:prstGeom prst="rect">
              <a:avLst/>
            </a:prstGeom>
            <a:noFill/>
            <a:ln>
              <a:noFill/>
            </a:ln>
          </p:spPr>
        </p:pic>
        <p:pic>
          <p:nvPicPr>
            <p:cNvPr id="287" name="Google Shape;287;p28" descr="Image result for switch icon"/>
            <p:cNvPicPr preferRelativeResize="0"/>
            <p:nvPr/>
          </p:nvPicPr>
          <p:blipFill rotWithShape="1">
            <a:blip r:embed="rId3">
              <a:alphaModFix/>
            </a:blip>
            <a:srcRect/>
            <a:stretch/>
          </p:blipFill>
          <p:spPr>
            <a:xfrm>
              <a:off x="9233194" y="3902142"/>
              <a:ext cx="740901" cy="626619"/>
            </a:xfrm>
            <a:prstGeom prst="rect">
              <a:avLst/>
            </a:prstGeom>
            <a:noFill/>
            <a:ln>
              <a:noFill/>
            </a:ln>
          </p:spPr>
        </p:pic>
        <p:pic>
          <p:nvPicPr>
            <p:cNvPr id="275" name="Google Shape;275;p28" descr="Image result for switch icon"/>
            <p:cNvPicPr preferRelativeResize="0"/>
            <p:nvPr/>
          </p:nvPicPr>
          <p:blipFill rotWithShape="1">
            <a:blip r:embed="rId3">
              <a:alphaModFix/>
            </a:blip>
            <a:srcRect/>
            <a:stretch/>
          </p:blipFill>
          <p:spPr>
            <a:xfrm>
              <a:off x="5786202" y="3915406"/>
              <a:ext cx="740901" cy="626619"/>
            </a:xfrm>
            <a:prstGeom prst="rect">
              <a:avLst/>
            </a:prstGeom>
            <a:noFill/>
            <a:ln>
              <a:noFill/>
            </a:ln>
          </p:spPr>
        </p:pic>
        <p:pic>
          <p:nvPicPr>
            <p:cNvPr id="277" name="Google Shape;277;p28" descr="Image result for switch icon"/>
            <p:cNvPicPr preferRelativeResize="0"/>
            <p:nvPr/>
          </p:nvPicPr>
          <p:blipFill rotWithShape="1">
            <a:blip r:embed="rId3">
              <a:alphaModFix/>
            </a:blip>
            <a:srcRect/>
            <a:stretch/>
          </p:blipFill>
          <p:spPr>
            <a:xfrm>
              <a:off x="6658968" y="3902143"/>
              <a:ext cx="740901" cy="626619"/>
            </a:xfrm>
            <a:prstGeom prst="rect">
              <a:avLst/>
            </a:prstGeom>
            <a:noFill/>
            <a:ln>
              <a:noFill/>
            </a:ln>
          </p:spPr>
        </p:pic>
        <p:pic>
          <p:nvPicPr>
            <p:cNvPr id="288" name="Google Shape;288;p28" descr="Image result for switch icon"/>
            <p:cNvPicPr preferRelativeResize="0"/>
            <p:nvPr/>
          </p:nvPicPr>
          <p:blipFill rotWithShape="1">
            <a:blip r:embed="rId3">
              <a:alphaModFix/>
            </a:blip>
            <a:srcRect/>
            <a:stretch/>
          </p:blipFill>
          <p:spPr>
            <a:xfrm>
              <a:off x="7568495" y="3876374"/>
              <a:ext cx="740901" cy="626619"/>
            </a:xfrm>
            <a:prstGeom prst="rect">
              <a:avLst/>
            </a:prstGeom>
            <a:noFill/>
            <a:ln>
              <a:noFill/>
            </a:ln>
          </p:spPr>
        </p:pic>
        <p:pic>
          <p:nvPicPr>
            <p:cNvPr id="289" name="Google Shape;289;p28" descr="Image result for switch icon"/>
            <p:cNvPicPr preferRelativeResize="0"/>
            <p:nvPr/>
          </p:nvPicPr>
          <p:blipFill rotWithShape="1">
            <a:blip r:embed="rId4">
              <a:alphaModFix/>
            </a:blip>
            <a:srcRect/>
            <a:stretch/>
          </p:blipFill>
          <p:spPr>
            <a:xfrm>
              <a:off x="7103374" y="2384770"/>
              <a:ext cx="869588" cy="735456"/>
            </a:xfrm>
            <a:prstGeom prst="rect">
              <a:avLst/>
            </a:prstGeom>
            <a:noFill/>
            <a:ln>
              <a:noFill/>
            </a:ln>
          </p:spPr>
        </p:pic>
        <p:pic>
          <p:nvPicPr>
            <p:cNvPr id="290" name="Google Shape;290;p28" descr="Image result for switch icon"/>
            <p:cNvPicPr preferRelativeResize="0"/>
            <p:nvPr/>
          </p:nvPicPr>
          <p:blipFill rotWithShape="1">
            <a:blip r:embed="rId4">
              <a:alphaModFix/>
            </a:blip>
            <a:srcRect/>
            <a:stretch/>
          </p:blipFill>
          <p:spPr>
            <a:xfrm>
              <a:off x="9670225" y="2398313"/>
              <a:ext cx="869588" cy="735456"/>
            </a:xfrm>
            <a:prstGeom prst="rect">
              <a:avLst/>
            </a:prstGeom>
            <a:noFill/>
            <a:ln>
              <a:noFill/>
            </a:ln>
          </p:spPr>
        </p:pic>
        <p:cxnSp>
          <p:nvCxnSpPr>
            <p:cNvPr id="291" name="Google Shape;291;p28"/>
            <p:cNvCxnSpPr/>
            <p:nvPr/>
          </p:nvCxnSpPr>
          <p:spPr>
            <a:xfrm flipH="1">
              <a:off x="9562011" y="4313292"/>
              <a:ext cx="6932" cy="36639"/>
            </a:xfrm>
            <a:prstGeom prst="straightConnector1">
              <a:avLst/>
            </a:prstGeom>
            <a:noFill/>
            <a:ln w="9525" cap="flat" cmpd="sng">
              <a:solidFill>
                <a:srgbClr val="5597D3"/>
              </a:solidFill>
              <a:prstDash val="solid"/>
              <a:round/>
              <a:headEnd type="none" w="sm" len="sm"/>
              <a:tailEnd type="none" w="sm" len="sm"/>
            </a:ln>
          </p:spPr>
        </p:cxnSp>
        <p:pic>
          <p:nvPicPr>
            <p:cNvPr id="292" name="Google Shape;292;p28"/>
            <p:cNvPicPr preferRelativeResize="0"/>
            <p:nvPr/>
          </p:nvPicPr>
          <p:blipFill rotWithShape="1">
            <a:blip r:embed="rId5">
              <a:alphaModFix/>
            </a:blip>
            <a:srcRect/>
            <a:stretch/>
          </p:blipFill>
          <p:spPr>
            <a:xfrm>
              <a:off x="7970000" y="1242549"/>
              <a:ext cx="586351" cy="586351"/>
            </a:xfrm>
            <a:prstGeom prst="rect">
              <a:avLst/>
            </a:prstGeom>
            <a:noFill/>
            <a:ln>
              <a:noFill/>
            </a:ln>
          </p:spPr>
        </p:pic>
        <p:pic>
          <p:nvPicPr>
            <p:cNvPr id="293" name="Google Shape;293;p28"/>
            <p:cNvPicPr preferRelativeResize="0"/>
            <p:nvPr/>
          </p:nvPicPr>
          <p:blipFill rotWithShape="1">
            <a:blip r:embed="rId6">
              <a:alphaModFix/>
            </a:blip>
            <a:srcRect/>
            <a:stretch/>
          </p:blipFill>
          <p:spPr>
            <a:xfrm>
              <a:off x="6476122" y="5376371"/>
              <a:ext cx="728641" cy="576387"/>
            </a:xfrm>
            <a:prstGeom prst="rect">
              <a:avLst/>
            </a:prstGeom>
            <a:noFill/>
            <a:ln>
              <a:noFill/>
            </a:ln>
          </p:spPr>
        </p:pic>
        <p:pic>
          <p:nvPicPr>
            <p:cNvPr id="294" name="Google Shape;294;p28"/>
            <p:cNvPicPr preferRelativeResize="0"/>
            <p:nvPr/>
          </p:nvPicPr>
          <p:blipFill rotWithShape="1">
            <a:blip r:embed="rId7">
              <a:alphaModFix/>
            </a:blip>
            <a:srcRect/>
            <a:stretch/>
          </p:blipFill>
          <p:spPr>
            <a:xfrm>
              <a:off x="11084316" y="4784228"/>
              <a:ext cx="750423" cy="623107"/>
            </a:xfrm>
            <a:prstGeom prst="rect">
              <a:avLst/>
            </a:prstGeom>
            <a:noFill/>
            <a:ln>
              <a:noFill/>
            </a:ln>
          </p:spPr>
        </p:pic>
        <p:pic>
          <p:nvPicPr>
            <p:cNvPr id="295" name="Google Shape;295;p28"/>
            <p:cNvPicPr preferRelativeResize="0"/>
            <p:nvPr/>
          </p:nvPicPr>
          <p:blipFill rotWithShape="1">
            <a:blip r:embed="rId8">
              <a:alphaModFix/>
            </a:blip>
            <a:srcRect/>
            <a:stretch/>
          </p:blipFill>
          <p:spPr>
            <a:xfrm>
              <a:off x="10074164" y="5825740"/>
              <a:ext cx="766121" cy="530610"/>
            </a:xfrm>
            <a:prstGeom prst="rect">
              <a:avLst/>
            </a:prstGeom>
            <a:noFill/>
            <a:ln>
              <a:noFill/>
            </a:ln>
          </p:spPr>
        </p:pic>
        <p:pic>
          <p:nvPicPr>
            <p:cNvPr id="296" name="Google Shape;296;p28"/>
            <p:cNvPicPr preferRelativeResize="0"/>
            <p:nvPr/>
          </p:nvPicPr>
          <p:blipFill rotWithShape="1">
            <a:blip r:embed="rId9">
              <a:alphaModFix/>
            </a:blip>
            <a:srcRect/>
            <a:stretch/>
          </p:blipFill>
          <p:spPr>
            <a:xfrm>
              <a:off x="8144823" y="4687976"/>
              <a:ext cx="848492" cy="944828"/>
            </a:xfrm>
            <a:prstGeom prst="rect">
              <a:avLst/>
            </a:prstGeom>
            <a:noFill/>
            <a:ln>
              <a:noFill/>
            </a:ln>
          </p:spPr>
        </p:pic>
        <p:pic>
          <p:nvPicPr>
            <p:cNvPr id="297" name="Google Shape;297;p28"/>
            <p:cNvPicPr preferRelativeResize="0"/>
            <p:nvPr/>
          </p:nvPicPr>
          <p:blipFill rotWithShape="1">
            <a:blip r:embed="rId9">
              <a:alphaModFix/>
            </a:blip>
            <a:srcRect/>
            <a:stretch/>
          </p:blipFill>
          <p:spPr>
            <a:xfrm>
              <a:off x="7298799" y="4719736"/>
              <a:ext cx="848492" cy="944828"/>
            </a:xfrm>
            <a:prstGeom prst="rect">
              <a:avLst/>
            </a:prstGeom>
            <a:noFill/>
            <a:ln>
              <a:noFill/>
            </a:ln>
          </p:spPr>
        </p:pic>
        <p:pic>
          <p:nvPicPr>
            <p:cNvPr id="298" name="Google Shape;298;p28"/>
            <p:cNvPicPr preferRelativeResize="0"/>
            <p:nvPr/>
          </p:nvPicPr>
          <p:blipFill rotWithShape="1">
            <a:blip r:embed="rId9">
              <a:alphaModFix/>
            </a:blip>
            <a:srcRect/>
            <a:stretch/>
          </p:blipFill>
          <p:spPr>
            <a:xfrm>
              <a:off x="5521512" y="4704234"/>
              <a:ext cx="848492" cy="944828"/>
            </a:xfrm>
            <a:prstGeom prst="rect">
              <a:avLst/>
            </a:prstGeom>
            <a:noFill/>
            <a:ln>
              <a:noFill/>
            </a:ln>
          </p:spPr>
        </p:pic>
        <p:pic>
          <p:nvPicPr>
            <p:cNvPr id="299" name="Google Shape;299;p28"/>
            <p:cNvPicPr preferRelativeResize="0"/>
            <p:nvPr/>
          </p:nvPicPr>
          <p:blipFill rotWithShape="1">
            <a:blip r:embed="rId9">
              <a:alphaModFix/>
            </a:blip>
            <a:srcRect/>
            <a:stretch/>
          </p:blipFill>
          <p:spPr>
            <a:xfrm>
              <a:off x="9365982" y="4704234"/>
              <a:ext cx="848492" cy="944828"/>
            </a:xfrm>
            <a:prstGeom prst="rect">
              <a:avLst/>
            </a:prstGeom>
            <a:noFill/>
            <a:ln>
              <a:noFill/>
            </a:ln>
          </p:spPr>
        </p:pic>
        <p:pic>
          <p:nvPicPr>
            <p:cNvPr id="300" name="Google Shape;300;p28"/>
            <p:cNvPicPr preferRelativeResize="0"/>
            <p:nvPr/>
          </p:nvPicPr>
          <p:blipFill rotWithShape="1">
            <a:blip r:embed="rId10">
              <a:alphaModFix/>
            </a:blip>
            <a:srcRect/>
            <a:stretch/>
          </p:blipFill>
          <p:spPr>
            <a:xfrm>
              <a:off x="9161805" y="349541"/>
              <a:ext cx="727752" cy="573526"/>
            </a:xfrm>
            <a:prstGeom prst="rect">
              <a:avLst/>
            </a:prstGeom>
            <a:noFill/>
            <a:ln>
              <a:noFill/>
            </a:ln>
          </p:spPr>
        </p:pic>
        <p:pic>
          <p:nvPicPr>
            <p:cNvPr id="301" name="Google Shape;301;p28"/>
            <p:cNvPicPr preferRelativeResize="0"/>
            <p:nvPr/>
          </p:nvPicPr>
          <p:blipFill rotWithShape="1">
            <a:blip r:embed="rId11">
              <a:alphaModFix/>
            </a:blip>
            <a:srcRect/>
            <a:stretch/>
          </p:blipFill>
          <p:spPr>
            <a:xfrm>
              <a:off x="7896173" y="354057"/>
              <a:ext cx="727752" cy="573526"/>
            </a:xfrm>
            <a:prstGeom prst="rect">
              <a:avLst/>
            </a:prstGeom>
            <a:noFill/>
            <a:ln>
              <a:noFill/>
            </a:ln>
          </p:spPr>
        </p:pic>
        <p:pic>
          <p:nvPicPr>
            <p:cNvPr id="302" name="Google Shape;302;p28"/>
            <p:cNvPicPr preferRelativeResize="0"/>
            <p:nvPr/>
          </p:nvPicPr>
          <p:blipFill rotWithShape="1">
            <a:blip r:embed="rId5">
              <a:alphaModFix/>
            </a:blip>
            <a:srcRect/>
            <a:stretch/>
          </p:blipFill>
          <p:spPr>
            <a:xfrm>
              <a:off x="9286281" y="1224291"/>
              <a:ext cx="586351" cy="586351"/>
            </a:xfrm>
            <a:prstGeom prst="rect">
              <a:avLst/>
            </a:prstGeom>
            <a:noFill/>
            <a:ln>
              <a:noFill/>
            </a:ln>
          </p:spPr>
        </p:pic>
        <p:pic>
          <p:nvPicPr>
            <p:cNvPr id="303" name="Google Shape;303;p28"/>
            <p:cNvPicPr preferRelativeResize="0"/>
            <p:nvPr/>
          </p:nvPicPr>
          <p:blipFill rotWithShape="1">
            <a:blip r:embed="rId12">
              <a:alphaModFix/>
            </a:blip>
            <a:srcRect r="39497" b="1100"/>
            <a:stretch/>
          </p:blipFill>
          <p:spPr>
            <a:xfrm rot="-3351234">
              <a:off x="10712378" y="5289236"/>
              <a:ext cx="605392" cy="434533"/>
            </a:xfrm>
            <a:prstGeom prst="rect">
              <a:avLst/>
            </a:prstGeom>
            <a:noFill/>
            <a:ln>
              <a:noFill/>
            </a:ln>
          </p:spPr>
        </p:pic>
      </p:grpSp>
      <p:sp>
        <p:nvSpPr>
          <p:cNvPr id="304" name="Google Shape;304;p28"/>
          <p:cNvSpPr txBox="1"/>
          <p:nvPr/>
        </p:nvSpPr>
        <p:spPr>
          <a:xfrm>
            <a:off x="489610" y="5832351"/>
            <a:ext cx="5049381" cy="67710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1900" b="1">
                <a:solidFill>
                  <a:srgbClr val="2E75B5"/>
                </a:solidFill>
                <a:latin typeface="Times New Roman"/>
                <a:ea typeface="Times New Roman"/>
                <a:cs typeface="Times New Roman"/>
                <a:sym typeface="Times New Roman"/>
              </a:rPr>
              <a:t>La couche Access </a:t>
            </a:r>
            <a:r>
              <a:rPr lang="fr-FR" sz="1900">
                <a:solidFill>
                  <a:schemeClr val="dk1"/>
                </a:solidFill>
                <a:latin typeface="Times New Roman"/>
                <a:ea typeface="Times New Roman"/>
                <a:cs typeface="Times New Roman"/>
                <a:sym typeface="Times New Roman"/>
              </a:rPr>
              <a:t>est celle qui connecte les utilisateurs finaux au réseau. </a:t>
            </a:r>
            <a:endParaRPr/>
          </a:p>
        </p:txBody>
      </p:sp>
      <p:sp>
        <p:nvSpPr>
          <p:cNvPr id="305" name="Google Shape;305;p28"/>
          <p:cNvSpPr txBox="1"/>
          <p:nvPr/>
        </p:nvSpPr>
        <p:spPr>
          <a:xfrm>
            <a:off x="487930" y="3514260"/>
            <a:ext cx="4996623" cy="21390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1900" b="1">
                <a:solidFill>
                  <a:srgbClr val="00B050"/>
                </a:solidFill>
                <a:latin typeface="Times New Roman"/>
                <a:ea typeface="Times New Roman"/>
                <a:cs typeface="Times New Roman"/>
                <a:sym typeface="Times New Roman"/>
              </a:rPr>
              <a:t>La couche Distribution </a:t>
            </a:r>
            <a:r>
              <a:rPr lang="fr-FR" sz="1900">
                <a:solidFill>
                  <a:schemeClr val="dk1"/>
                </a:solidFill>
                <a:latin typeface="Times New Roman"/>
                <a:ea typeface="Times New Roman"/>
                <a:cs typeface="Times New Roman"/>
                <a:sym typeface="Times New Roman"/>
              </a:rPr>
              <a:t>fournit l’interconnexion entre les couches Access et Core. Les commutateurs de la couche Distribution doivent être capables de supporter la charge de traitement de tout le trafic venant des périphériques Access. Ces commutateurs devraient disposer d’une haute densité de ports à débit élevé.</a:t>
            </a:r>
            <a:endParaRPr/>
          </a:p>
        </p:txBody>
      </p:sp>
      <p:sp>
        <p:nvSpPr>
          <p:cNvPr id="306" name="Google Shape;306;p28"/>
          <p:cNvSpPr txBox="1"/>
          <p:nvPr/>
        </p:nvSpPr>
        <p:spPr>
          <a:xfrm>
            <a:off x="518100" y="1866791"/>
            <a:ext cx="5041473" cy="155427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1900" b="1" dirty="0">
                <a:solidFill>
                  <a:srgbClr val="C55A11"/>
                </a:solidFill>
                <a:latin typeface="Times New Roman"/>
                <a:ea typeface="Times New Roman"/>
                <a:cs typeface="Times New Roman"/>
                <a:sym typeface="Times New Roman"/>
              </a:rPr>
              <a:t>La couche </a:t>
            </a:r>
            <a:r>
              <a:rPr lang="fr-FR" sz="1900" b="1" dirty="0" err="1">
                <a:solidFill>
                  <a:srgbClr val="C55A11"/>
                </a:solidFill>
                <a:latin typeface="Times New Roman"/>
                <a:ea typeface="Times New Roman"/>
                <a:cs typeface="Times New Roman"/>
                <a:sym typeface="Times New Roman"/>
              </a:rPr>
              <a:t>Core</a:t>
            </a:r>
            <a:r>
              <a:rPr lang="fr-FR" sz="1900" b="1" dirty="0">
                <a:solidFill>
                  <a:srgbClr val="C55A11"/>
                </a:solidFill>
                <a:latin typeface="Times New Roman"/>
                <a:ea typeface="Times New Roman"/>
                <a:cs typeface="Times New Roman"/>
                <a:sym typeface="Times New Roman"/>
              </a:rPr>
              <a:t> </a:t>
            </a:r>
            <a:r>
              <a:rPr lang="fr-FR" sz="1900" dirty="0">
                <a:solidFill>
                  <a:schemeClr val="dk1"/>
                </a:solidFill>
                <a:latin typeface="Times New Roman"/>
                <a:ea typeface="Times New Roman"/>
                <a:cs typeface="Times New Roman"/>
                <a:sym typeface="Times New Roman"/>
              </a:rPr>
              <a:t>fournit la connectivité entre tous les périphériques de la couche Distribution. On l’appelle aussi le “</a:t>
            </a:r>
            <a:r>
              <a:rPr lang="fr-FR" sz="1900" dirty="0" err="1">
                <a:solidFill>
                  <a:schemeClr val="dk1"/>
                </a:solidFill>
                <a:latin typeface="Times New Roman"/>
                <a:ea typeface="Times New Roman"/>
                <a:cs typeface="Times New Roman"/>
                <a:sym typeface="Times New Roman"/>
              </a:rPr>
              <a:t>Backbone</a:t>
            </a:r>
            <a:r>
              <a:rPr lang="fr-FR" sz="1900" dirty="0">
                <a:solidFill>
                  <a:schemeClr val="dk1"/>
                </a:solidFill>
                <a:latin typeface="Times New Roman"/>
                <a:ea typeface="Times New Roman"/>
                <a:cs typeface="Times New Roman"/>
                <a:sym typeface="Times New Roman"/>
              </a:rPr>
              <a:t>” du réseau dont le rôle principal </a:t>
            </a:r>
            <a:r>
              <a:rPr lang="fr-FR" sz="1900" dirty="0" smtClean="0">
                <a:solidFill>
                  <a:schemeClr val="dk1"/>
                </a:solidFill>
                <a:latin typeface="Times New Roman"/>
                <a:ea typeface="Times New Roman"/>
                <a:cs typeface="Times New Roman"/>
                <a:sym typeface="Times New Roman"/>
              </a:rPr>
              <a:t>est </a:t>
            </a:r>
            <a:r>
              <a:rPr lang="fr-FR" sz="1900" dirty="0">
                <a:solidFill>
                  <a:schemeClr val="dk1"/>
                </a:solidFill>
                <a:latin typeface="Times New Roman"/>
                <a:ea typeface="Times New Roman"/>
                <a:cs typeface="Times New Roman"/>
                <a:sym typeface="Times New Roman"/>
              </a:rPr>
              <a:t>de transférer de la manière la plus efficace,  un gros volume de trafic du réseau.</a:t>
            </a:r>
            <a:endParaRPr dirty="0"/>
          </a:p>
        </p:txBody>
      </p:sp>
      <p:sp>
        <p:nvSpPr>
          <p:cNvPr id="307" name="Google Shape;307;p28"/>
          <p:cNvSpPr/>
          <p:nvPr/>
        </p:nvSpPr>
        <p:spPr>
          <a:xfrm>
            <a:off x="7513134" y="1063760"/>
            <a:ext cx="3365852" cy="1454450"/>
          </a:xfrm>
          <a:prstGeom prst="rec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8" name="Google Shape;308;p28"/>
          <p:cNvSpPr/>
          <p:nvPr/>
        </p:nvSpPr>
        <p:spPr>
          <a:xfrm>
            <a:off x="7528900" y="2754040"/>
            <a:ext cx="3365852" cy="1008076"/>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9" name="Google Shape;309;p28"/>
          <p:cNvSpPr/>
          <p:nvPr/>
        </p:nvSpPr>
        <p:spPr>
          <a:xfrm>
            <a:off x="6280296" y="4123480"/>
            <a:ext cx="5819876" cy="842974"/>
          </a:xfrm>
          <a:prstGeom prst="rect">
            <a:avLst/>
          </a:prstGeom>
          <a:noFill/>
          <a:ln w="25400" cap="flat" cmpd="sng">
            <a:solidFill>
              <a:srgbClr val="2F549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ppt_w</p:attrName>
                                        </p:attrNameLst>
                                      </p:cBhvr>
                                      <p:tavLst>
                                        <p:tav tm="0">
                                          <p:val>
                                            <p:strVal val="0"/>
                                          </p:val>
                                        </p:tav>
                                        <p:tav tm="100000">
                                          <p:val>
                                            <p:strVal val="#ppt_w"/>
                                          </p:val>
                                        </p:tav>
                                      </p:tavLst>
                                    </p:anim>
                                    <p:anim calcmode="lin" valueType="num">
                                      <p:cBhvr additive="base">
                                        <p:cTn id="8" dur="500"/>
                                        <p:tgtEl>
                                          <p:spTgt spid="30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08"/>
                                        </p:tgtEl>
                                        <p:attrNameLst>
                                          <p:attrName>style.visibility</p:attrName>
                                        </p:attrNameLst>
                                      </p:cBhvr>
                                      <p:to>
                                        <p:strVal val="visible"/>
                                      </p:to>
                                    </p:set>
                                    <p:anim calcmode="lin" valueType="num">
                                      <p:cBhvr additive="base">
                                        <p:cTn id="13" dur="500"/>
                                        <p:tgtEl>
                                          <p:spTgt spid="308"/>
                                        </p:tgtEl>
                                        <p:attrNameLst>
                                          <p:attrName>ppt_w</p:attrName>
                                        </p:attrNameLst>
                                      </p:cBhvr>
                                      <p:tavLst>
                                        <p:tav tm="0">
                                          <p:val>
                                            <p:strVal val="0"/>
                                          </p:val>
                                        </p:tav>
                                        <p:tav tm="100000">
                                          <p:val>
                                            <p:strVal val="#ppt_w"/>
                                          </p:val>
                                        </p:tav>
                                      </p:tavLst>
                                    </p:anim>
                                    <p:anim calcmode="lin" valueType="num">
                                      <p:cBhvr additive="base">
                                        <p:cTn id="14" dur="500"/>
                                        <p:tgtEl>
                                          <p:spTgt spid="308"/>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305">
                                            <p:txEl>
                                              <p:pRg st="0" end="0"/>
                                            </p:txEl>
                                          </p:spTgt>
                                        </p:tgtEl>
                                        <p:attrNameLst>
                                          <p:attrName>style.visibility</p:attrName>
                                        </p:attrNameLst>
                                      </p:cBhvr>
                                      <p:to>
                                        <p:strVal val="visible"/>
                                      </p:to>
                                    </p:set>
                                    <p:anim calcmode="lin" valueType="num">
                                      <p:cBhvr additive="base">
                                        <p:cTn id="17" dur="500"/>
                                        <p:tgtEl>
                                          <p:spTgt spid="305">
                                            <p:txEl>
                                              <p:pRg st="0" end="0"/>
                                            </p:txEl>
                                          </p:spTgt>
                                        </p:tgtEl>
                                        <p:attrNameLst>
                                          <p:attrName>ppt_w</p:attrName>
                                        </p:attrNameLst>
                                      </p:cBhvr>
                                      <p:tavLst>
                                        <p:tav tm="0">
                                          <p:val>
                                            <p:strVal val="0"/>
                                          </p:val>
                                        </p:tav>
                                        <p:tav tm="100000">
                                          <p:val>
                                            <p:strVal val="#ppt_w"/>
                                          </p:val>
                                        </p:tav>
                                      </p:tavLst>
                                    </p:anim>
                                    <p:anim calcmode="lin" valueType="num">
                                      <p:cBhvr additive="base">
                                        <p:cTn id="18" dur="500"/>
                                        <p:tgtEl>
                                          <p:spTgt spid="30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309"/>
                                        </p:tgtEl>
                                        <p:attrNameLst>
                                          <p:attrName>style.visibility</p:attrName>
                                        </p:attrNameLst>
                                      </p:cBhvr>
                                      <p:to>
                                        <p:strVal val="visible"/>
                                      </p:to>
                                    </p:set>
                                    <p:anim calcmode="lin" valueType="num">
                                      <p:cBhvr additive="base">
                                        <p:cTn id="23" dur="500"/>
                                        <p:tgtEl>
                                          <p:spTgt spid="309"/>
                                        </p:tgtEl>
                                        <p:attrNameLst>
                                          <p:attrName>ppt_w</p:attrName>
                                        </p:attrNameLst>
                                      </p:cBhvr>
                                      <p:tavLst>
                                        <p:tav tm="0">
                                          <p:val>
                                            <p:strVal val="0"/>
                                          </p:val>
                                        </p:tav>
                                        <p:tav tm="100000">
                                          <p:val>
                                            <p:strVal val="#ppt_w"/>
                                          </p:val>
                                        </p:tav>
                                      </p:tavLst>
                                    </p:anim>
                                    <p:anim calcmode="lin" valueType="num">
                                      <p:cBhvr additive="base">
                                        <p:cTn id="24" dur="500"/>
                                        <p:tgtEl>
                                          <p:spTgt spid="30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304">
                                            <p:txEl>
                                              <p:pRg st="0" end="0"/>
                                            </p:txEl>
                                          </p:spTgt>
                                        </p:tgtEl>
                                        <p:attrNameLst>
                                          <p:attrName>style.visibility</p:attrName>
                                        </p:attrNameLst>
                                      </p:cBhvr>
                                      <p:to>
                                        <p:strVal val="visible"/>
                                      </p:to>
                                    </p:set>
                                    <p:anim calcmode="lin" valueType="num">
                                      <p:cBhvr additive="base">
                                        <p:cTn id="27" dur="500"/>
                                        <p:tgtEl>
                                          <p:spTgt spid="304">
                                            <p:txEl>
                                              <p:pRg st="0" end="0"/>
                                            </p:txEl>
                                          </p:spTgt>
                                        </p:tgtEl>
                                        <p:attrNameLst>
                                          <p:attrName>ppt_w</p:attrName>
                                        </p:attrNameLst>
                                      </p:cBhvr>
                                      <p:tavLst>
                                        <p:tav tm="0">
                                          <p:val>
                                            <p:strVal val="0"/>
                                          </p:val>
                                        </p:tav>
                                        <p:tav tm="100000">
                                          <p:val>
                                            <p:strVal val="#ppt_w"/>
                                          </p:val>
                                        </p:tav>
                                      </p:tavLst>
                                    </p:anim>
                                    <p:anim calcmode="lin" valueType="num">
                                      <p:cBhvr additive="base">
                                        <p:cTn id="28" dur="500"/>
                                        <p:tgtEl>
                                          <p:spTgt spid="304">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9"/>
          <p:cNvSpPr txBox="1">
            <a:spLocks noGrp="1"/>
          </p:cNvSpPr>
          <p:nvPr>
            <p:ph type="title"/>
          </p:nvPr>
        </p:nvSpPr>
        <p:spPr>
          <a:xfrm>
            <a:off x="1298479" y="208060"/>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1800"/>
              <a:buNone/>
            </a:pPr>
            <a:r>
              <a:rPr lang="fr-FR" dirty="0"/>
              <a:t>Modèle </a:t>
            </a:r>
            <a:r>
              <a:rPr lang="fr-FR" dirty="0" err="1"/>
              <a:t>Collapsed</a:t>
            </a:r>
            <a:r>
              <a:rPr lang="fr-FR" dirty="0"/>
              <a:t> (en 2 couches)</a:t>
            </a:r>
            <a:endParaRPr dirty="0"/>
          </a:p>
        </p:txBody>
      </p:sp>
      <p:sp>
        <p:nvSpPr>
          <p:cNvPr id="315" name="Google Shape;315;p29"/>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1200"/>
              <a:buFont typeface="Arial"/>
              <a:buNone/>
            </a:pPr>
            <a:fld id="{00000000-1234-1234-1234-123412341234}" type="slidenum">
              <a:rPr lang="fr-FR"/>
              <a:t>9</a:t>
            </a:fld>
            <a:endParaRPr/>
          </a:p>
        </p:txBody>
      </p:sp>
      <p:grpSp>
        <p:nvGrpSpPr>
          <p:cNvPr id="316" name="Google Shape;316;p29"/>
          <p:cNvGrpSpPr/>
          <p:nvPr/>
        </p:nvGrpSpPr>
        <p:grpSpPr>
          <a:xfrm>
            <a:off x="5995851" y="1342445"/>
            <a:ext cx="5876846" cy="4832687"/>
            <a:chOff x="5995851" y="1460012"/>
            <a:chExt cx="5876846" cy="4832687"/>
          </a:xfrm>
        </p:grpSpPr>
        <p:cxnSp>
          <p:nvCxnSpPr>
            <p:cNvPr id="317" name="Google Shape;317;p29"/>
            <p:cNvCxnSpPr/>
            <p:nvPr/>
          </p:nvCxnSpPr>
          <p:spPr>
            <a:xfrm>
              <a:off x="8725989" y="1725407"/>
              <a:ext cx="928911" cy="0"/>
            </a:xfrm>
            <a:prstGeom prst="straightConnector1">
              <a:avLst/>
            </a:prstGeom>
            <a:noFill/>
            <a:ln w="9525" cap="flat" cmpd="sng">
              <a:solidFill>
                <a:schemeClr val="dk1"/>
              </a:solidFill>
              <a:prstDash val="solid"/>
              <a:round/>
              <a:headEnd type="none" w="sm" len="sm"/>
              <a:tailEnd type="none" w="sm" len="sm"/>
            </a:ln>
          </p:spPr>
        </p:cxnSp>
        <p:cxnSp>
          <p:nvCxnSpPr>
            <p:cNvPr id="318" name="Google Shape;318;p29"/>
            <p:cNvCxnSpPr/>
            <p:nvPr/>
          </p:nvCxnSpPr>
          <p:spPr>
            <a:xfrm>
              <a:off x="8645674" y="1824281"/>
              <a:ext cx="928911" cy="0"/>
            </a:xfrm>
            <a:prstGeom prst="straightConnector1">
              <a:avLst/>
            </a:prstGeom>
            <a:noFill/>
            <a:ln w="9525" cap="flat" cmpd="sng">
              <a:solidFill>
                <a:schemeClr val="dk1"/>
              </a:solidFill>
              <a:prstDash val="solid"/>
              <a:round/>
              <a:headEnd type="none" w="sm" len="sm"/>
              <a:tailEnd type="none" w="sm" len="sm"/>
            </a:ln>
          </p:spPr>
        </p:cxnSp>
        <p:cxnSp>
          <p:nvCxnSpPr>
            <p:cNvPr id="319" name="Google Shape;319;p29"/>
            <p:cNvCxnSpPr/>
            <p:nvPr/>
          </p:nvCxnSpPr>
          <p:spPr>
            <a:xfrm rot="10800000" flipH="1">
              <a:off x="8118359" y="1973206"/>
              <a:ext cx="1536541" cy="810451"/>
            </a:xfrm>
            <a:prstGeom prst="straightConnector1">
              <a:avLst/>
            </a:prstGeom>
            <a:noFill/>
            <a:ln w="9525" cap="flat" cmpd="sng">
              <a:solidFill>
                <a:schemeClr val="dk1"/>
              </a:solidFill>
              <a:prstDash val="solid"/>
              <a:round/>
              <a:headEnd type="none" w="sm" len="sm"/>
              <a:tailEnd type="none" w="sm" len="sm"/>
            </a:ln>
          </p:spPr>
        </p:cxnSp>
        <p:cxnSp>
          <p:nvCxnSpPr>
            <p:cNvPr id="320" name="Google Shape;320;p29"/>
            <p:cNvCxnSpPr/>
            <p:nvPr/>
          </p:nvCxnSpPr>
          <p:spPr>
            <a:xfrm>
              <a:off x="8365161" y="1976932"/>
              <a:ext cx="1654085" cy="792224"/>
            </a:xfrm>
            <a:prstGeom prst="straightConnector1">
              <a:avLst/>
            </a:prstGeom>
            <a:noFill/>
            <a:ln w="9525" cap="flat" cmpd="sng">
              <a:solidFill>
                <a:schemeClr val="dk1"/>
              </a:solidFill>
              <a:prstDash val="solid"/>
              <a:round/>
              <a:headEnd type="none" w="sm" len="sm"/>
              <a:tailEnd type="none" w="sm" len="sm"/>
            </a:ln>
          </p:spPr>
        </p:cxnSp>
        <p:grpSp>
          <p:nvGrpSpPr>
            <p:cNvPr id="321" name="Google Shape;321;p29"/>
            <p:cNvGrpSpPr/>
            <p:nvPr/>
          </p:nvGrpSpPr>
          <p:grpSpPr>
            <a:xfrm>
              <a:off x="5995851" y="1460012"/>
              <a:ext cx="5876846" cy="4832687"/>
              <a:chOff x="5521512" y="1224291"/>
              <a:chExt cx="6313227" cy="5132059"/>
            </a:xfrm>
          </p:grpSpPr>
          <p:cxnSp>
            <p:nvCxnSpPr>
              <p:cNvPr id="322" name="Google Shape;322;p29"/>
              <p:cNvCxnSpPr/>
              <p:nvPr/>
            </p:nvCxnSpPr>
            <p:spPr>
              <a:xfrm>
                <a:off x="9603644" y="4349931"/>
                <a:ext cx="195267" cy="721781"/>
              </a:xfrm>
              <a:prstGeom prst="straightConnector1">
                <a:avLst/>
              </a:prstGeom>
              <a:noFill/>
              <a:ln w="9525" cap="flat" cmpd="sng">
                <a:solidFill>
                  <a:srgbClr val="262626"/>
                </a:solidFill>
                <a:prstDash val="solid"/>
                <a:round/>
                <a:headEnd type="none" w="sm" len="sm"/>
                <a:tailEnd type="none" w="sm" len="sm"/>
              </a:ln>
            </p:spPr>
          </p:cxnSp>
          <p:cxnSp>
            <p:nvCxnSpPr>
              <p:cNvPr id="323" name="Google Shape;323;p29"/>
              <p:cNvCxnSpPr/>
              <p:nvPr/>
            </p:nvCxnSpPr>
            <p:spPr>
              <a:xfrm flipH="1">
                <a:off x="5913062" y="4349931"/>
                <a:ext cx="243590" cy="688152"/>
              </a:xfrm>
              <a:prstGeom prst="straightConnector1">
                <a:avLst/>
              </a:prstGeom>
              <a:noFill/>
              <a:ln w="9525" cap="flat" cmpd="sng">
                <a:solidFill>
                  <a:srgbClr val="262626"/>
                </a:solidFill>
                <a:prstDash val="solid"/>
                <a:round/>
                <a:headEnd type="none" w="sm" len="sm"/>
                <a:tailEnd type="none" w="sm" len="sm"/>
              </a:ln>
            </p:spPr>
          </p:cxnSp>
          <p:cxnSp>
            <p:nvCxnSpPr>
              <p:cNvPr id="324" name="Google Shape;324;p29"/>
              <p:cNvCxnSpPr/>
              <p:nvPr/>
            </p:nvCxnSpPr>
            <p:spPr>
              <a:xfrm flipH="1">
                <a:off x="6801942" y="4331611"/>
                <a:ext cx="122089" cy="1332953"/>
              </a:xfrm>
              <a:prstGeom prst="straightConnector1">
                <a:avLst/>
              </a:prstGeom>
              <a:noFill/>
              <a:ln w="9525" cap="flat" cmpd="sng">
                <a:solidFill>
                  <a:srgbClr val="262626"/>
                </a:solidFill>
                <a:prstDash val="solid"/>
                <a:round/>
                <a:headEnd type="none" w="sm" len="sm"/>
                <a:tailEnd type="none" w="sm" len="sm"/>
              </a:ln>
            </p:spPr>
          </p:cxnSp>
          <p:cxnSp>
            <p:nvCxnSpPr>
              <p:cNvPr id="325" name="Google Shape;325;p29"/>
              <p:cNvCxnSpPr/>
              <p:nvPr/>
            </p:nvCxnSpPr>
            <p:spPr>
              <a:xfrm flipH="1">
                <a:off x="7707078" y="4286090"/>
                <a:ext cx="189095" cy="874300"/>
              </a:xfrm>
              <a:prstGeom prst="straightConnector1">
                <a:avLst/>
              </a:prstGeom>
              <a:noFill/>
              <a:ln w="9525" cap="flat" cmpd="sng">
                <a:solidFill>
                  <a:srgbClr val="262626"/>
                </a:solidFill>
                <a:prstDash val="solid"/>
                <a:round/>
                <a:headEnd type="none" w="sm" len="sm"/>
                <a:tailEnd type="none" w="sm" len="sm"/>
              </a:ln>
            </p:spPr>
          </p:cxnSp>
          <p:cxnSp>
            <p:nvCxnSpPr>
              <p:cNvPr id="326" name="Google Shape;326;p29"/>
              <p:cNvCxnSpPr/>
              <p:nvPr/>
            </p:nvCxnSpPr>
            <p:spPr>
              <a:xfrm>
                <a:off x="8012535" y="4327683"/>
                <a:ext cx="632387" cy="710400"/>
              </a:xfrm>
              <a:prstGeom prst="straightConnector1">
                <a:avLst/>
              </a:prstGeom>
              <a:noFill/>
              <a:ln w="9525" cap="flat" cmpd="sng">
                <a:solidFill>
                  <a:srgbClr val="262626"/>
                </a:solidFill>
                <a:prstDash val="solid"/>
                <a:round/>
                <a:headEnd type="none" w="sm" len="sm"/>
                <a:tailEnd type="none" w="sm" len="sm"/>
              </a:ln>
            </p:spPr>
          </p:cxnSp>
          <p:cxnSp>
            <p:nvCxnSpPr>
              <p:cNvPr id="327" name="Google Shape;327;p29"/>
              <p:cNvCxnSpPr/>
              <p:nvPr/>
            </p:nvCxnSpPr>
            <p:spPr>
              <a:xfrm>
                <a:off x="11459527" y="4286367"/>
                <a:ext cx="16452" cy="785345"/>
              </a:xfrm>
              <a:prstGeom prst="straightConnector1">
                <a:avLst/>
              </a:prstGeom>
              <a:noFill/>
              <a:ln w="9525" cap="flat" cmpd="sng">
                <a:solidFill>
                  <a:srgbClr val="262626"/>
                </a:solidFill>
                <a:prstDash val="solid"/>
                <a:round/>
                <a:headEnd type="none" w="sm" len="sm"/>
                <a:tailEnd type="none" w="sm" len="sm"/>
              </a:ln>
            </p:spPr>
          </p:cxnSp>
          <p:cxnSp>
            <p:nvCxnSpPr>
              <p:cNvPr id="328" name="Google Shape;328;p29"/>
              <p:cNvCxnSpPr/>
              <p:nvPr/>
            </p:nvCxnSpPr>
            <p:spPr>
              <a:xfrm>
                <a:off x="7627844" y="2746994"/>
                <a:ext cx="2654728" cy="0"/>
              </a:xfrm>
              <a:prstGeom prst="straightConnector1">
                <a:avLst/>
              </a:prstGeom>
              <a:noFill/>
              <a:ln w="19050" cap="flat" cmpd="sng">
                <a:solidFill>
                  <a:schemeClr val="dk1"/>
                </a:solidFill>
                <a:prstDash val="solid"/>
                <a:round/>
                <a:headEnd type="none" w="sm" len="sm"/>
                <a:tailEnd type="none" w="sm" len="sm"/>
              </a:ln>
            </p:spPr>
          </p:cxnSp>
          <p:cxnSp>
            <p:nvCxnSpPr>
              <p:cNvPr id="329" name="Google Shape;329;p29"/>
              <p:cNvCxnSpPr>
                <a:endCxn id="330" idx="0"/>
              </p:cNvCxnSpPr>
              <p:nvPr/>
            </p:nvCxnSpPr>
            <p:spPr>
              <a:xfrm flipH="1">
                <a:off x="6156652" y="2651506"/>
                <a:ext cx="1411800" cy="1263900"/>
              </a:xfrm>
              <a:prstGeom prst="straightConnector1">
                <a:avLst/>
              </a:prstGeom>
              <a:noFill/>
              <a:ln w="19050" cap="flat" cmpd="sng">
                <a:solidFill>
                  <a:schemeClr val="dk1"/>
                </a:solidFill>
                <a:prstDash val="solid"/>
                <a:round/>
                <a:headEnd type="none" w="sm" len="sm"/>
                <a:tailEnd type="none" w="sm" len="sm"/>
              </a:ln>
            </p:spPr>
          </p:cxnSp>
          <p:cxnSp>
            <p:nvCxnSpPr>
              <p:cNvPr id="331" name="Google Shape;331;p29"/>
              <p:cNvCxnSpPr>
                <a:endCxn id="332" idx="0"/>
              </p:cNvCxnSpPr>
              <p:nvPr/>
            </p:nvCxnSpPr>
            <p:spPr>
              <a:xfrm flipH="1">
                <a:off x="7029419" y="2742943"/>
                <a:ext cx="525600" cy="1159200"/>
              </a:xfrm>
              <a:prstGeom prst="straightConnector1">
                <a:avLst/>
              </a:prstGeom>
              <a:noFill/>
              <a:ln w="19050" cap="flat" cmpd="sng">
                <a:solidFill>
                  <a:schemeClr val="dk1"/>
                </a:solidFill>
                <a:prstDash val="solid"/>
                <a:round/>
                <a:headEnd type="none" w="sm" len="sm"/>
                <a:tailEnd type="none" w="sm" len="sm"/>
              </a:ln>
            </p:spPr>
          </p:cxnSp>
          <p:cxnSp>
            <p:nvCxnSpPr>
              <p:cNvPr id="333" name="Google Shape;333;p29"/>
              <p:cNvCxnSpPr/>
              <p:nvPr/>
            </p:nvCxnSpPr>
            <p:spPr>
              <a:xfrm>
                <a:off x="7568495" y="2711622"/>
                <a:ext cx="370450" cy="1311738"/>
              </a:xfrm>
              <a:prstGeom prst="straightConnector1">
                <a:avLst/>
              </a:prstGeom>
              <a:noFill/>
              <a:ln w="19050" cap="flat" cmpd="sng">
                <a:solidFill>
                  <a:schemeClr val="dk1"/>
                </a:solidFill>
                <a:prstDash val="solid"/>
                <a:round/>
                <a:headEnd type="none" w="sm" len="sm"/>
                <a:tailEnd type="none" w="sm" len="sm"/>
              </a:ln>
            </p:spPr>
          </p:cxnSp>
          <p:cxnSp>
            <p:nvCxnSpPr>
              <p:cNvPr id="334" name="Google Shape;334;p29"/>
              <p:cNvCxnSpPr/>
              <p:nvPr/>
            </p:nvCxnSpPr>
            <p:spPr>
              <a:xfrm flipH="1">
                <a:off x="9603644" y="2742980"/>
                <a:ext cx="565717" cy="1280380"/>
              </a:xfrm>
              <a:prstGeom prst="straightConnector1">
                <a:avLst/>
              </a:prstGeom>
              <a:noFill/>
              <a:ln w="19050" cap="flat" cmpd="sng">
                <a:solidFill>
                  <a:schemeClr val="dk1"/>
                </a:solidFill>
                <a:prstDash val="solid"/>
                <a:round/>
                <a:headEnd type="none" w="sm" len="sm"/>
                <a:tailEnd type="none" w="sm" len="sm"/>
              </a:ln>
            </p:spPr>
          </p:cxnSp>
          <p:cxnSp>
            <p:nvCxnSpPr>
              <p:cNvPr id="335" name="Google Shape;335;p29"/>
              <p:cNvCxnSpPr/>
              <p:nvPr/>
            </p:nvCxnSpPr>
            <p:spPr>
              <a:xfrm>
                <a:off x="10169361" y="2783349"/>
                <a:ext cx="370450" cy="1344947"/>
              </a:xfrm>
              <a:prstGeom prst="straightConnector1">
                <a:avLst/>
              </a:prstGeom>
              <a:noFill/>
              <a:ln w="19050" cap="flat" cmpd="sng">
                <a:solidFill>
                  <a:schemeClr val="dk1"/>
                </a:solidFill>
                <a:prstDash val="solid"/>
                <a:round/>
                <a:headEnd type="none" w="sm" len="sm"/>
                <a:tailEnd type="none" w="sm" len="sm"/>
              </a:ln>
            </p:spPr>
          </p:cxnSp>
          <p:cxnSp>
            <p:nvCxnSpPr>
              <p:cNvPr id="336" name="Google Shape;336;p29"/>
              <p:cNvCxnSpPr/>
              <p:nvPr/>
            </p:nvCxnSpPr>
            <p:spPr>
              <a:xfrm>
                <a:off x="10169361" y="2755843"/>
                <a:ext cx="1306618" cy="1267517"/>
              </a:xfrm>
              <a:prstGeom prst="straightConnector1">
                <a:avLst/>
              </a:prstGeom>
              <a:noFill/>
              <a:ln w="19050" cap="flat" cmpd="sng">
                <a:solidFill>
                  <a:schemeClr val="dk1"/>
                </a:solidFill>
                <a:prstDash val="solid"/>
                <a:round/>
                <a:headEnd type="none" w="sm" len="sm"/>
                <a:tailEnd type="none" w="sm" len="sm"/>
              </a:ln>
            </p:spPr>
          </p:cxnSp>
          <p:cxnSp>
            <p:nvCxnSpPr>
              <p:cNvPr id="337" name="Google Shape;337;p29"/>
              <p:cNvCxnSpPr/>
              <p:nvPr/>
            </p:nvCxnSpPr>
            <p:spPr>
              <a:xfrm rot="10800000" flipH="1">
                <a:off x="7657400" y="1485928"/>
                <a:ext cx="569270" cy="1034039"/>
              </a:xfrm>
              <a:prstGeom prst="straightConnector1">
                <a:avLst/>
              </a:prstGeom>
              <a:noFill/>
              <a:ln w="19050" cap="flat" cmpd="sng">
                <a:solidFill>
                  <a:schemeClr val="dk1"/>
                </a:solidFill>
                <a:prstDash val="solid"/>
                <a:round/>
                <a:headEnd type="none" w="sm" len="sm"/>
                <a:tailEnd type="none" w="sm" len="sm"/>
              </a:ln>
            </p:spPr>
          </p:cxnSp>
          <p:cxnSp>
            <p:nvCxnSpPr>
              <p:cNvPr id="338" name="Google Shape;338;p29"/>
              <p:cNvCxnSpPr/>
              <p:nvPr/>
            </p:nvCxnSpPr>
            <p:spPr>
              <a:xfrm>
                <a:off x="9603644" y="1422893"/>
                <a:ext cx="378556" cy="1073034"/>
              </a:xfrm>
              <a:prstGeom prst="straightConnector1">
                <a:avLst/>
              </a:prstGeom>
              <a:noFill/>
              <a:ln w="19050" cap="flat" cmpd="sng">
                <a:solidFill>
                  <a:schemeClr val="dk1"/>
                </a:solidFill>
                <a:prstDash val="solid"/>
                <a:round/>
                <a:headEnd type="none" w="sm" len="sm"/>
                <a:tailEnd type="none" w="sm" len="sm"/>
              </a:ln>
            </p:spPr>
          </p:cxnSp>
          <p:cxnSp>
            <p:nvCxnSpPr>
              <p:cNvPr id="339" name="Google Shape;339;p29"/>
              <p:cNvCxnSpPr/>
              <p:nvPr/>
            </p:nvCxnSpPr>
            <p:spPr>
              <a:xfrm>
                <a:off x="7514633" y="2646846"/>
                <a:ext cx="2654728" cy="0"/>
              </a:xfrm>
              <a:prstGeom prst="straightConnector1">
                <a:avLst/>
              </a:prstGeom>
              <a:noFill/>
              <a:ln w="19050" cap="flat" cmpd="sng">
                <a:solidFill>
                  <a:schemeClr val="dk1"/>
                </a:solidFill>
                <a:prstDash val="solid"/>
                <a:round/>
                <a:headEnd type="none" w="sm" len="sm"/>
                <a:tailEnd type="none" w="sm" len="sm"/>
              </a:ln>
            </p:spPr>
          </p:cxnSp>
          <p:pic>
            <p:nvPicPr>
              <p:cNvPr id="340" name="Google Shape;340;p29" descr="Image result for switch icon"/>
              <p:cNvPicPr preferRelativeResize="0"/>
              <p:nvPr/>
            </p:nvPicPr>
            <p:blipFill rotWithShape="1">
              <a:blip r:embed="rId3">
                <a:alphaModFix/>
              </a:blip>
              <a:srcRect/>
              <a:stretch/>
            </p:blipFill>
            <p:spPr>
              <a:xfrm>
                <a:off x="11093838" y="3814987"/>
                <a:ext cx="740901" cy="626619"/>
              </a:xfrm>
              <a:prstGeom prst="rect">
                <a:avLst/>
              </a:prstGeom>
              <a:noFill/>
              <a:ln>
                <a:noFill/>
              </a:ln>
            </p:spPr>
          </p:pic>
          <p:pic>
            <p:nvPicPr>
              <p:cNvPr id="341" name="Google Shape;341;p29" descr="Image result for switch icon"/>
              <p:cNvPicPr preferRelativeResize="0"/>
              <p:nvPr/>
            </p:nvPicPr>
            <p:blipFill rotWithShape="1">
              <a:blip r:embed="rId3">
                <a:alphaModFix/>
              </a:blip>
              <a:srcRect/>
              <a:stretch/>
            </p:blipFill>
            <p:spPr>
              <a:xfrm>
                <a:off x="10169361" y="3831701"/>
                <a:ext cx="740901" cy="626619"/>
              </a:xfrm>
              <a:prstGeom prst="rect">
                <a:avLst/>
              </a:prstGeom>
              <a:noFill/>
              <a:ln>
                <a:noFill/>
              </a:ln>
            </p:spPr>
          </p:pic>
          <p:pic>
            <p:nvPicPr>
              <p:cNvPr id="342" name="Google Shape;342;p29" descr="Image result for switch icon"/>
              <p:cNvPicPr preferRelativeResize="0"/>
              <p:nvPr/>
            </p:nvPicPr>
            <p:blipFill rotWithShape="1">
              <a:blip r:embed="rId3">
                <a:alphaModFix/>
              </a:blip>
              <a:srcRect/>
              <a:stretch/>
            </p:blipFill>
            <p:spPr>
              <a:xfrm>
                <a:off x="9233194" y="3902142"/>
                <a:ext cx="740901" cy="626619"/>
              </a:xfrm>
              <a:prstGeom prst="rect">
                <a:avLst/>
              </a:prstGeom>
              <a:noFill/>
              <a:ln>
                <a:noFill/>
              </a:ln>
            </p:spPr>
          </p:pic>
          <p:pic>
            <p:nvPicPr>
              <p:cNvPr id="330" name="Google Shape;330;p29" descr="Image result for switch icon"/>
              <p:cNvPicPr preferRelativeResize="0"/>
              <p:nvPr/>
            </p:nvPicPr>
            <p:blipFill rotWithShape="1">
              <a:blip r:embed="rId3">
                <a:alphaModFix/>
              </a:blip>
              <a:srcRect/>
              <a:stretch/>
            </p:blipFill>
            <p:spPr>
              <a:xfrm>
                <a:off x="5786202" y="3915406"/>
                <a:ext cx="740901" cy="626619"/>
              </a:xfrm>
              <a:prstGeom prst="rect">
                <a:avLst/>
              </a:prstGeom>
              <a:noFill/>
              <a:ln>
                <a:noFill/>
              </a:ln>
            </p:spPr>
          </p:pic>
          <p:pic>
            <p:nvPicPr>
              <p:cNvPr id="332" name="Google Shape;332;p29" descr="Image result for switch icon"/>
              <p:cNvPicPr preferRelativeResize="0"/>
              <p:nvPr/>
            </p:nvPicPr>
            <p:blipFill rotWithShape="1">
              <a:blip r:embed="rId3">
                <a:alphaModFix/>
              </a:blip>
              <a:srcRect/>
              <a:stretch/>
            </p:blipFill>
            <p:spPr>
              <a:xfrm>
                <a:off x="6658968" y="3902143"/>
                <a:ext cx="740901" cy="626619"/>
              </a:xfrm>
              <a:prstGeom prst="rect">
                <a:avLst/>
              </a:prstGeom>
              <a:noFill/>
              <a:ln>
                <a:noFill/>
              </a:ln>
            </p:spPr>
          </p:pic>
          <p:pic>
            <p:nvPicPr>
              <p:cNvPr id="343" name="Google Shape;343;p29" descr="Image result for switch icon"/>
              <p:cNvPicPr preferRelativeResize="0"/>
              <p:nvPr/>
            </p:nvPicPr>
            <p:blipFill rotWithShape="1">
              <a:blip r:embed="rId3">
                <a:alphaModFix/>
              </a:blip>
              <a:srcRect/>
              <a:stretch/>
            </p:blipFill>
            <p:spPr>
              <a:xfrm>
                <a:off x="7568495" y="3876374"/>
                <a:ext cx="740901" cy="626619"/>
              </a:xfrm>
              <a:prstGeom prst="rect">
                <a:avLst/>
              </a:prstGeom>
              <a:noFill/>
              <a:ln>
                <a:noFill/>
              </a:ln>
            </p:spPr>
          </p:pic>
          <p:pic>
            <p:nvPicPr>
              <p:cNvPr id="344" name="Google Shape;344;p29" descr="Image result for switch icon"/>
              <p:cNvPicPr preferRelativeResize="0"/>
              <p:nvPr/>
            </p:nvPicPr>
            <p:blipFill rotWithShape="1">
              <a:blip r:embed="rId4">
                <a:alphaModFix/>
              </a:blip>
              <a:srcRect/>
              <a:stretch/>
            </p:blipFill>
            <p:spPr>
              <a:xfrm>
                <a:off x="7103374" y="2384770"/>
                <a:ext cx="869588" cy="735456"/>
              </a:xfrm>
              <a:prstGeom prst="rect">
                <a:avLst/>
              </a:prstGeom>
              <a:noFill/>
              <a:ln>
                <a:noFill/>
              </a:ln>
            </p:spPr>
          </p:pic>
          <p:pic>
            <p:nvPicPr>
              <p:cNvPr id="345" name="Google Shape;345;p29" descr="Image result for switch icon"/>
              <p:cNvPicPr preferRelativeResize="0"/>
              <p:nvPr/>
            </p:nvPicPr>
            <p:blipFill rotWithShape="1">
              <a:blip r:embed="rId4">
                <a:alphaModFix/>
              </a:blip>
              <a:srcRect/>
              <a:stretch/>
            </p:blipFill>
            <p:spPr>
              <a:xfrm>
                <a:off x="9670225" y="2398313"/>
                <a:ext cx="869588" cy="735456"/>
              </a:xfrm>
              <a:prstGeom prst="rect">
                <a:avLst/>
              </a:prstGeom>
              <a:noFill/>
              <a:ln>
                <a:noFill/>
              </a:ln>
            </p:spPr>
          </p:pic>
          <p:cxnSp>
            <p:nvCxnSpPr>
              <p:cNvPr id="346" name="Google Shape;346;p29"/>
              <p:cNvCxnSpPr/>
              <p:nvPr/>
            </p:nvCxnSpPr>
            <p:spPr>
              <a:xfrm flipH="1">
                <a:off x="9562011" y="4313292"/>
                <a:ext cx="6932" cy="36639"/>
              </a:xfrm>
              <a:prstGeom prst="straightConnector1">
                <a:avLst/>
              </a:prstGeom>
              <a:noFill/>
              <a:ln w="9525" cap="flat" cmpd="sng">
                <a:solidFill>
                  <a:srgbClr val="5597D3"/>
                </a:solidFill>
                <a:prstDash val="solid"/>
                <a:round/>
                <a:headEnd type="none" w="sm" len="sm"/>
                <a:tailEnd type="none" w="sm" len="sm"/>
              </a:ln>
            </p:spPr>
          </p:cxnSp>
          <p:pic>
            <p:nvPicPr>
              <p:cNvPr id="347" name="Google Shape;347;p29"/>
              <p:cNvPicPr preferRelativeResize="0"/>
              <p:nvPr/>
            </p:nvPicPr>
            <p:blipFill rotWithShape="1">
              <a:blip r:embed="rId5">
                <a:alphaModFix/>
              </a:blip>
              <a:srcRect/>
              <a:stretch/>
            </p:blipFill>
            <p:spPr>
              <a:xfrm>
                <a:off x="7970000" y="1242549"/>
                <a:ext cx="586351" cy="586351"/>
              </a:xfrm>
              <a:prstGeom prst="rect">
                <a:avLst/>
              </a:prstGeom>
              <a:noFill/>
              <a:ln>
                <a:noFill/>
              </a:ln>
            </p:spPr>
          </p:pic>
          <p:pic>
            <p:nvPicPr>
              <p:cNvPr id="348" name="Google Shape;348;p29"/>
              <p:cNvPicPr preferRelativeResize="0"/>
              <p:nvPr/>
            </p:nvPicPr>
            <p:blipFill rotWithShape="1">
              <a:blip r:embed="rId6">
                <a:alphaModFix/>
              </a:blip>
              <a:srcRect/>
              <a:stretch/>
            </p:blipFill>
            <p:spPr>
              <a:xfrm>
                <a:off x="6476122" y="5376371"/>
                <a:ext cx="728641" cy="576387"/>
              </a:xfrm>
              <a:prstGeom prst="rect">
                <a:avLst/>
              </a:prstGeom>
              <a:noFill/>
              <a:ln>
                <a:noFill/>
              </a:ln>
            </p:spPr>
          </p:pic>
          <p:pic>
            <p:nvPicPr>
              <p:cNvPr id="349" name="Google Shape;349;p29"/>
              <p:cNvPicPr preferRelativeResize="0"/>
              <p:nvPr/>
            </p:nvPicPr>
            <p:blipFill rotWithShape="1">
              <a:blip r:embed="rId7">
                <a:alphaModFix/>
              </a:blip>
              <a:srcRect/>
              <a:stretch/>
            </p:blipFill>
            <p:spPr>
              <a:xfrm>
                <a:off x="11084316" y="4784228"/>
                <a:ext cx="750423" cy="623107"/>
              </a:xfrm>
              <a:prstGeom prst="rect">
                <a:avLst/>
              </a:prstGeom>
              <a:noFill/>
              <a:ln>
                <a:noFill/>
              </a:ln>
            </p:spPr>
          </p:pic>
          <p:pic>
            <p:nvPicPr>
              <p:cNvPr id="350" name="Google Shape;350;p29"/>
              <p:cNvPicPr preferRelativeResize="0"/>
              <p:nvPr/>
            </p:nvPicPr>
            <p:blipFill rotWithShape="1">
              <a:blip r:embed="rId8">
                <a:alphaModFix/>
              </a:blip>
              <a:srcRect/>
              <a:stretch/>
            </p:blipFill>
            <p:spPr>
              <a:xfrm>
                <a:off x="10074164" y="5825740"/>
                <a:ext cx="766121" cy="530610"/>
              </a:xfrm>
              <a:prstGeom prst="rect">
                <a:avLst/>
              </a:prstGeom>
              <a:noFill/>
              <a:ln>
                <a:noFill/>
              </a:ln>
            </p:spPr>
          </p:pic>
          <p:pic>
            <p:nvPicPr>
              <p:cNvPr id="351" name="Google Shape;351;p29"/>
              <p:cNvPicPr preferRelativeResize="0"/>
              <p:nvPr/>
            </p:nvPicPr>
            <p:blipFill rotWithShape="1">
              <a:blip r:embed="rId9">
                <a:alphaModFix/>
              </a:blip>
              <a:srcRect/>
              <a:stretch/>
            </p:blipFill>
            <p:spPr>
              <a:xfrm>
                <a:off x="8144823" y="4687976"/>
                <a:ext cx="848492" cy="944828"/>
              </a:xfrm>
              <a:prstGeom prst="rect">
                <a:avLst/>
              </a:prstGeom>
              <a:noFill/>
              <a:ln>
                <a:noFill/>
              </a:ln>
            </p:spPr>
          </p:pic>
          <p:pic>
            <p:nvPicPr>
              <p:cNvPr id="352" name="Google Shape;352;p29"/>
              <p:cNvPicPr preferRelativeResize="0"/>
              <p:nvPr/>
            </p:nvPicPr>
            <p:blipFill rotWithShape="1">
              <a:blip r:embed="rId9">
                <a:alphaModFix/>
              </a:blip>
              <a:srcRect/>
              <a:stretch/>
            </p:blipFill>
            <p:spPr>
              <a:xfrm>
                <a:off x="7298799" y="4719736"/>
                <a:ext cx="848492" cy="944828"/>
              </a:xfrm>
              <a:prstGeom prst="rect">
                <a:avLst/>
              </a:prstGeom>
              <a:noFill/>
              <a:ln>
                <a:noFill/>
              </a:ln>
            </p:spPr>
          </p:pic>
          <p:pic>
            <p:nvPicPr>
              <p:cNvPr id="353" name="Google Shape;353;p29"/>
              <p:cNvPicPr preferRelativeResize="0"/>
              <p:nvPr/>
            </p:nvPicPr>
            <p:blipFill rotWithShape="1">
              <a:blip r:embed="rId9">
                <a:alphaModFix/>
              </a:blip>
              <a:srcRect/>
              <a:stretch/>
            </p:blipFill>
            <p:spPr>
              <a:xfrm>
                <a:off x="5521512" y="4704234"/>
                <a:ext cx="848492" cy="944828"/>
              </a:xfrm>
              <a:prstGeom prst="rect">
                <a:avLst/>
              </a:prstGeom>
              <a:noFill/>
              <a:ln>
                <a:noFill/>
              </a:ln>
            </p:spPr>
          </p:pic>
          <p:pic>
            <p:nvPicPr>
              <p:cNvPr id="354" name="Google Shape;354;p29"/>
              <p:cNvPicPr preferRelativeResize="0"/>
              <p:nvPr/>
            </p:nvPicPr>
            <p:blipFill rotWithShape="1">
              <a:blip r:embed="rId9">
                <a:alphaModFix/>
              </a:blip>
              <a:srcRect/>
              <a:stretch/>
            </p:blipFill>
            <p:spPr>
              <a:xfrm>
                <a:off x="9365982" y="4704234"/>
                <a:ext cx="848492" cy="944828"/>
              </a:xfrm>
              <a:prstGeom prst="rect">
                <a:avLst/>
              </a:prstGeom>
              <a:noFill/>
              <a:ln>
                <a:noFill/>
              </a:ln>
            </p:spPr>
          </p:pic>
          <p:pic>
            <p:nvPicPr>
              <p:cNvPr id="355" name="Google Shape;355;p29"/>
              <p:cNvPicPr preferRelativeResize="0"/>
              <p:nvPr/>
            </p:nvPicPr>
            <p:blipFill rotWithShape="1">
              <a:blip r:embed="rId5">
                <a:alphaModFix/>
              </a:blip>
              <a:srcRect/>
              <a:stretch/>
            </p:blipFill>
            <p:spPr>
              <a:xfrm>
                <a:off x="9286281" y="1224291"/>
                <a:ext cx="586351" cy="586351"/>
              </a:xfrm>
              <a:prstGeom prst="rect">
                <a:avLst/>
              </a:prstGeom>
              <a:noFill/>
              <a:ln>
                <a:noFill/>
              </a:ln>
            </p:spPr>
          </p:pic>
          <p:pic>
            <p:nvPicPr>
              <p:cNvPr id="356" name="Google Shape;356;p29"/>
              <p:cNvPicPr preferRelativeResize="0"/>
              <p:nvPr/>
            </p:nvPicPr>
            <p:blipFill rotWithShape="1">
              <a:blip r:embed="rId10">
                <a:alphaModFix/>
              </a:blip>
              <a:srcRect r="39497" b="1100"/>
              <a:stretch/>
            </p:blipFill>
            <p:spPr>
              <a:xfrm rot="-3351234">
                <a:off x="10712378" y="5289236"/>
                <a:ext cx="605392" cy="434533"/>
              </a:xfrm>
              <a:prstGeom prst="rect">
                <a:avLst/>
              </a:prstGeom>
              <a:noFill/>
              <a:ln>
                <a:noFill/>
              </a:ln>
            </p:spPr>
          </p:pic>
        </p:grpSp>
      </p:grpSp>
      <p:cxnSp>
        <p:nvCxnSpPr>
          <p:cNvPr id="357" name="Google Shape;357;p29"/>
          <p:cNvCxnSpPr/>
          <p:nvPr/>
        </p:nvCxnSpPr>
        <p:spPr>
          <a:xfrm rot="10800000" flipH="1">
            <a:off x="6152287" y="3338795"/>
            <a:ext cx="5869062" cy="59878"/>
          </a:xfrm>
          <a:prstGeom prst="straightConnector1">
            <a:avLst/>
          </a:prstGeom>
          <a:noFill/>
          <a:ln w="28575" cap="flat" cmpd="sng">
            <a:solidFill>
              <a:schemeClr val="dk1"/>
            </a:solidFill>
            <a:prstDash val="dash"/>
            <a:round/>
            <a:headEnd type="none" w="sm" len="sm"/>
            <a:tailEnd type="none" w="sm" len="sm"/>
          </a:ln>
        </p:spPr>
      </p:cxnSp>
      <p:sp>
        <p:nvSpPr>
          <p:cNvPr id="358" name="Google Shape;358;p29"/>
          <p:cNvSpPr txBox="1"/>
          <p:nvPr/>
        </p:nvSpPr>
        <p:spPr>
          <a:xfrm>
            <a:off x="321960" y="1711803"/>
            <a:ext cx="5410584" cy="393954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fr-FR" sz="2000" dirty="0">
                <a:solidFill>
                  <a:schemeClr val="dk1"/>
                </a:solidFill>
                <a:latin typeface="Times New Roman"/>
                <a:ea typeface="Times New Roman"/>
                <a:cs typeface="Times New Roman"/>
                <a:sym typeface="Times New Roman"/>
              </a:rPr>
              <a:t>Certaines infrastructures réseau de taille réduite ne nécessitent pas une couche </a:t>
            </a:r>
            <a:r>
              <a:rPr lang="fr-FR" sz="2000" dirty="0" err="1">
                <a:solidFill>
                  <a:schemeClr val="dk1"/>
                </a:solidFill>
                <a:latin typeface="Times New Roman"/>
                <a:ea typeface="Times New Roman"/>
                <a:cs typeface="Times New Roman"/>
                <a:sym typeface="Times New Roman"/>
              </a:rPr>
              <a:t>Core</a:t>
            </a:r>
            <a:r>
              <a:rPr lang="fr-FR" sz="2000" dirty="0">
                <a:solidFill>
                  <a:schemeClr val="dk1"/>
                </a:solidFill>
                <a:latin typeface="Times New Roman"/>
                <a:ea typeface="Times New Roman"/>
                <a:cs typeface="Times New Roman"/>
                <a:sym typeface="Times New Roman"/>
              </a:rPr>
              <a:t> dédiée</a:t>
            </a:r>
            <a:r>
              <a:rPr lang="fr-FR" sz="2000" dirty="0" smtClean="0">
                <a:solidFill>
                  <a:schemeClr val="dk1"/>
                </a:solidFill>
                <a:latin typeface="Times New Roman"/>
                <a:ea typeface="Times New Roman"/>
                <a:cs typeface="Times New Roman"/>
                <a:sym typeface="Times New Roman"/>
              </a:rPr>
              <a:t>.</a:t>
            </a:r>
          </a:p>
          <a:p>
            <a:pPr marL="285750" marR="0" lvl="0" indent="-285750" algn="just" rtl="0">
              <a:spcBef>
                <a:spcPts val="0"/>
              </a:spcBef>
              <a:spcAft>
                <a:spcPts val="0"/>
              </a:spcAft>
              <a:buClr>
                <a:schemeClr val="dk1"/>
              </a:buClr>
              <a:buSzPts val="2000"/>
              <a:buFont typeface="Arial"/>
              <a:buChar char="•"/>
            </a:pPr>
            <a:r>
              <a:rPr lang="fr-FR" sz="2000" dirty="0" smtClean="0">
                <a:solidFill>
                  <a:schemeClr val="dk1"/>
                </a:solidFill>
                <a:latin typeface="Times New Roman"/>
                <a:ea typeface="Times New Roman"/>
                <a:cs typeface="Times New Roman"/>
                <a:sym typeface="Times New Roman"/>
              </a:rPr>
              <a:t>Dans </a:t>
            </a:r>
            <a:r>
              <a:rPr lang="fr-FR" sz="2000" dirty="0">
                <a:solidFill>
                  <a:schemeClr val="dk1"/>
                </a:solidFill>
                <a:latin typeface="Times New Roman"/>
                <a:ea typeface="Times New Roman"/>
                <a:cs typeface="Times New Roman"/>
                <a:sym typeface="Times New Roman"/>
              </a:rPr>
              <a:t>ce cas, on peut simplifier la topologie en “</a:t>
            </a:r>
            <a:r>
              <a:rPr lang="fr-FR" sz="2000" dirty="0" err="1">
                <a:solidFill>
                  <a:schemeClr val="dk1"/>
                </a:solidFill>
                <a:latin typeface="Times New Roman"/>
                <a:ea typeface="Times New Roman"/>
                <a:cs typeface="Times New Roman"/>
                <a:sym typeface="Times New Roman"/>
              </a:rPr>
              <a:t>Collapsed</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Core</a:t>
            </a:r>
            <a:r>
              <a:rPr lang="fr-FR" sz="2000" dirty="0">
                <a:solidFill>
                  <a:schemeClr val="dk1"/>
                </a:solidFill>
                <a:latin typeface="Times New Roman"/>
                <a:ea typeface="Times New Roman"/>
                <a:cs typeface="Times New Roman"/>
                <a:sym typeface="Times New Roman"/>
              </a:rPr>
              <a:t>” en réduisant le nombre de couches de trois à deux selon un modèle 2 Tier</a:t>
            </a:r>
            <a:r>
              <a:rPr lang="fr-FR" sz="2000" dirty="0">
                <a:solidFill>
                  <a:schemeClr val="tx1"/>
                </a:solidFill>
                <a:latin typeface="Times New Roman"/>
                <a:ea typeface="Times New Roman"/>
                <a:cs typeface="Times New Roman"/>
                <a:sym typeface="Times New Roman"/>
              </a:rPr>
              <a:t>s</a:t>
            </a:r>
            <a:r>
              <a:rPr lang="fr-FR" sz="2000" dirty="0">
                <a:solidFill>
                  <a:schemeClr val="dk1"/>
                </a:solidFill>
                <a:latin typeface="Times New Roman"/>
                <a:ea typeface="Times New Roman"/>
                <a:cs typeface="Times New Roman"/>
                <a:sym typeface="Times New Roman"/>
              </a:rPr>
              <a:t>.</a:t>
            </a:r>
            <a:endParaRPr dirty="0"/>
          </a:p>
          <a:p>
            <a:pPr marL="285750" marR="0" lvl="0" indent="-285750" algn="just" rtl="0">
              <a:spcBef>
                <a:spcPts val="600"/>
              </a:spcBef>
              <a:spcAft>
                <a:spcPts val="0"/>
              </a:spcAft>
              <a:buClr>
                <a:schemeClr val="dk1"/>
              </a:buClr>
              <a:buSzPts val="2000"/>
              <a:buFont typeface="Arial"/>
              <a:buChar char="•"/>
            </a:pPr>
            <a:r>
              <a:rPr lang="fr-FR" sz="2000" dirty="0">
                <a:solidFill>
                  <a:schemeClr val="dk1"/>
                </a:solidFill>
                <a:latin typeface="Times New Roman"/>
                <a:ea typeface="Times New Roman"/>
                <a:cs typeface="Times New Roman"/>
                <a:sym typeface="Times New Roman"/>
              </a:rPr>
              <a:t>Dans une topologie </a:t>
            </a:r>
            <a:r>
              <a:rPr lang="fr-FR" sz="2000" dirty="0" err="1">
                <a:solidFill>
                  <a:schemeClr val="dk1"/>
                </a:solidFill>
                <a:latin typeface="Times New Roman"/>
                <a:ea typeface="Times New Roman"/>
                <a:cs typeface="Times New Roman"/>
                <a:sym typeface="Times New Roman"/>
              </a:rPr>
              <a:t>collapsed</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Core</a:t>
            </a:r>
            <a:r>
              <a:rPr lang="fr-FR" sz="2000" dirty="0">
                <a:solidFill>
                  <a:schemeClr val="dk1"/>
                </a:solidFill>
                <a:latin typeface="Times New Roman"/>
                <a:ea typeface="Times New Roman"/>
                <a:cs typeface="Times New Roman"/>
                <a:sym typeface="Times New Roman"/>
              </a:rPr>
              <a:t>, chaque commutateur de la couche </a:t>
            </a:r>
            <a:r>
              <a:rPr lang="fr-FR" sz="2000" dirty="0" err="1">
                <a:solidFill>
                  <a:schemeClr val="dk1"/>
                </a:solidFill>
                <a:latin typeface="Times New Roman"/>
                <a:ea typeface="Times New Roman"/>
                <a:cs typeface="Times New Roman"/>
                <a:sym typeface="Times New Roman"/>
              </a:rPr>
              <a:t>core</a:t>
            </a:r>
            <a:r>
              <a:rPr lang="fr-FR" sz="2000" dirty="0">
                <a:solidFill>
                  <a:schemeClr val="dk1"/>
                </a:solidFill>
                <a:latin typeface="Times New Roman"/>
                <a:ea typeface="Times New Roman"/>
                <a:cs typeface="Times New Roman"/>
                <a:sym typeface="Times New Roman"/>
              </a:rPr>
              <a:t> dispose d’un lien redondant vers chaque commutateur de la couche Distribution. </a:t>
            </a:r>
            <a:endParaRPr dirty="0"/>
          </a:p>
          <a:p>
            <a:pPr marL="285750" marR="0" lvl="0" indent="-285750" algn="just" rtl="0">
              <a:spcBef>
                <a:spcPts val="600"/>
              </a:spcBef>
              <a:spcAft>
                <a:spcPts val="0"/>
              </a:spcAft>
              <a:buClr>
                <a:schemeClr val="dk1"/>
              </a:buClr>
              <a:buSzPts val="2000"/>
              <a:buFont typeface="Arial"/>
              <a:buChar char="•"/>
            </a:pPr>
            <a:r>
              <a:rPr lang="fr-FR" sz="2000" dirty="0">
                <a:solidFill>
                  <a:schemeClr val="dk1"/>
                </a:solidFill>
                <a:latin typeface="Times New Roman"/>
                <a:ea typeface="Times New Roman"/>
                <a:cs typeface="Times New Roman"/>
                <a:sym typeface="Times New Roman"/>
              </a:rPr>
              <a:t>Les commutateurs de couche Distribution se connectent les uns aux autres avec des liens redondants.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2706</Words>
  <Application>Microsoft Office PowerPoint</Application>
  <PresentationFormat>Grand écran</PresentationFormat>
  <Paragraphs>434</Paragraphs>
  <Slides>45</Slides>
  <Notes>45</Notes>
  <HiddenSlides>1</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45</vt:i4>
      </vt:variant>
    </vt:vector>
  </HeadingPairs>
  <TitlesOfParts>
    <vt:vector size="53" baseType="lpstr">
      <vt:lpstr>Noto Sans Symbols</vt:lpstr>
      <vt:lpstr>Garamond</vt:lpstr>
      <vt:lpstr>Courier New</vt:lpstr>
      <vt:lpstr>Calibri</vt:lpstr>
      <vt:lpstr>Times New Roman</vt:lpstr>
      <vt:lpstr>Wingdings</vt:lpstr>
      <vt:lpstr>Arial</vt:lpstr>
      <vt:lpstr>Office Theme</vt:lpstr>
      <vt:lpstr>Chapitre 1 Architecture et configuration d’un réseau LAN</vt:lpstr>
      <vt:lpstr>Objectifs</vt:lpstr>
      <vt:lpstr>Partie 1</vt:lpstr>
      <vt:lpstr>Qu’est ce qu’un réseau local ?</vt:lpstr>
      <vt:lpstr>Equipements d’interconnexion</vt:lpstr>
      <vt:lpstr>Les câbles d’interconnexion</vt:lpstr>
      <vt:lpstr>Pourquoi a-t-on besoin d’un modèle dans un LAN ?</vt:lpstr>
      <vt:lpstr>Modèle hiérarchique en 3 couches</vt:lpstr>
      <vt:lpstr>Modèle Collapsed (en 2 couches)</vt:lpstr>
      <vt:lpstr>Domaines de collision / diffusion (1/3)</vt:lpstr>
      <vt:lpstr>Domaines de collision / diffusion (2/3)</vt:lpstr>
      <vt:lpstr>Domaines de collision / diffusion (3/3)</vt:lpstr>
      <vt:lpstr>Partie 2</vt:lpstr>
      <vt:lpstr>Caractéristiques d’un équipement</vt:lpstr>
      <vt:lpstr>Modes de configuration</vt:lpstr>
      <vt:lpstr>Structure d’une commande IOS </vt:lpstr>
      <vt:lpstr>Mémoires et fichiers de configuration</vt:lpstr>
      <vt:lpstr>Configuration de base d’un commutateur (1/8)</vt:lpstr>
      <vt:lpstr>Configuration de base d’un commutateur (2/8)</vt:lpstr>
      <vt:lpstr>Configuration de base d’un commutateur (3/8)</vt:lpstr>
      <vt:lpstr>Configuration de base d’un commutateur (4/8)</vt:lpstr>
      <vt:lpstr>Configuration de base d’un commutateur (5/8)</vt:lpstr>
      <vt:lpstr>Configuration de base d’un commutateur (6/8)</vt:lpstr>
      <vt:lpstr>Configuration de base d’un commutateur (7/8)</vt:lpstr>
      <vt:lpstr>Configuration de base d’un commutateur (8/8)</vt:lpstr>
      <vt:lpstr>Partie 3</vt:lpstr>
      <vt:lpstr>Gestion de la table MAC (1/3)</vt:lpstr>
      <vt:lpstr>Gestion de la table MAC (2/3)</vt:lpstr>
      <vt:lpstr>Gestion de la table MAC (3/3)</vt:lpstr>
      <vt:lpstr>Principe de fonctionnement du commutateur </vt:lpstr>
      <vt:lpstr>Principe de fonctionnement du commutateur (2/2)</vt:lpstr>
      <vt:lpstr>Méthodes de transmission des trames</vt:lpstr>
      <vt:lpstr>Manipulation de la table de commutation (1/2)</vt:lpstr>
      <vt:lpstr>Manipulation de la table de commutation (2/2)</vt:lpstr>
      <vt:lpstr>Partie 4</vt:lpstr>
      <vt:lpstr>Sécurisation des ports d’un commutateur (1/3) </vt:lpstr>
      <vt:lpstr>Sécurisation des ports d’un commutateur (2/3)</vt:lpstr>
      <vt:lpstr>Sécurisation des ports d’un commutateur (3/3)</vt:lpstr>
      <vt:lpstr>Configuration de la sécurité des ports</vt:lpstr>
      <vt:lpstr>Observation de la configuration de sécurité</vt:lpstr>
      <vt:lpstr>Présentation PowerPoint</vt:lpstr>
      <vt:lpstr>Annexe </vt:lpstr>
      <vt:lpstr>Initiation à Packet tracer (1/2)</vt:lpstr>
      <vt:lpstr>Initiation à Packet tracer (2/2)</vt:lpstr>
      <vt:lpstr>Navigation CLI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 Architecture et configuration d’un réseau LAN</dc:title>
  <cp:lastModifiedBy>asus</cp:lastModifiedBy>
  <cp:revision>4</cp:revision>
  <dcterms:modified xsi:type="dcterms:W3CDTF">2023-12-29T09:46:05Z</dcterms:modified>
</cp:coreProperties>
</file>