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XM Vahid" charset="1" panose="02000503090000020004"/>
      <p:regular r:id="rId10"/>
    </p:embeddedFont>
    <p:embeddedFont>
      <p:font typeface="XM Vahid Bold" charset="1" panose="02000803090000020004"/>
      <p:regular r:id="rId11"/>
    </p:embeddedFont>
    <p:embeddedFont>
      <p:font typeface="XM Vahid Italics" charset="1" panose="02000503090000090004"/>
      <p:regular r:id="rId12"/>
    </p:embeddedFont>
    <p:embeddedFont>
      <p:font typeface="XM Vahid Bold Italics" charset="1" panose="02000803090000090004"/>
      <p:regular r:id="rId13"/>
    </p:embeddedFont>
    <p:embeddedFont>
      <p:font typeface="Mirza Regular" charset="1" panose="00000500000000000000"/>
      <p:regular r:id="rId14"/>
    </p:embeddedFont>
    <p:embeddedFont>
      <p:font typeface="Mirza Regular Bold" charset="1" panose="00000600000000000000"/>
      <p:regular r:id="rId15"/>
    </p:embeddedFont>
    <p:embeddedFont>
      <p:font typeface="Sondos" charset="1" panose="00000500000000000000"/>
      <p:regular r:id="rId16"/>
    </p:embeddedFont>
    <p:embeddedFont>
      <p:font typeface="Sondos Bold" charset="1" panose="00000800000000000000"/>
      <p:regular r:id="rId17"/>
    </p:embeddedFont>
    <p:embeddedFont>
      <p:font typeface="29LT Bukra Semi Wide" charset="1" panose="020B0505040000000004"/>
      <p:regular r:id="rId18"/>
    </p:embeddedFont>
    <p:embeddedFont>
      <p:font typeface="29LT Bukra Semi Wide Bold" charset="1" panose="020B0805040000000004"/>
      <p:regular r:id="rId19"/>
    </p:embeddedFont>
    <p:embeddedFont>
      <p:font typeface="29LT Bukra Semi Wide Italics" charset="1" panose="020B0505040000000004"/>
      <p:regular r:id="rId20"/>
    </p:embeddedFont>
    <p:embeddedFont>
      <p:font typeface="29LT Bukra Semi Wide Bold Italics" charset="1" panose="020B080504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3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24" Target="../media/image35.png" Type="http://schemas.openxmlformats.org/officeDocument/2006/relationships/image"/><Relationship Id="rId25" Target="../media/image36.svg" Type="http://schemas.openxmlformats.org/officeDocument/2006/relationships/image"/><Relationship Id="rId26" Target="../media/image37.png" Type="http://schemas.openxmlformats.org/officeDocument/2006/relationships/image"/><Relationship Id="rId27" Target="../media/image38.svg" Type="http://schemas.openxmlformats.org/officeDocument/2006/relationships/image"/><Relationship Id="rId28" Target="../media/image39.png" Type="http://schemas.openxmlformats.org/officeDocument/2006/relationships/image"/><Relationship Id="rId29" Target="../media/image40.svg" Type="http://schemas.openxmlformats.org/officeDocument/2006/relationships/image"/><Relationship Id="rId3" Target="../media/image14.svg" Type="http://schemas.openxmlformats.org/officeDocument/2006/relationships/image"/><Relationship Id="rId30" Target="../media/image41.png" Type="http://schemas.openxmlformats.org/officeDocument/2006/relationships/image"/><Relationship Id="rId31" Target="../media/image42.svg" Type="http://schemas.openxmlformats.org/officeDocument/2006/relationships/image"/><Relationship Id="rId32" Target="../media/image43.png" Type="http://schemas.openxmlformats.org/officeDocument/2006/relationships/image"/><Relationship Id="rId33" Target="../media/image44.svg" Type="http://schemas.openxmlformats.org/officeDocument/2006/relationships/image"/><Relationship Id="rId34" Target="../media/image45.png" Type="http://schemas.openxmlformats.org/officeDocument/2006/relationships/image"/><Relationship Id="rId35" Target="../media/image46.svg" Type="http://schemas.openxmlformats.org/officeDocument/2006/relationships/image"/><Relationship Id="rId36" Target="../media/image47.png" Type="http://schemas.openxmlformats.org/officeDocument/2006/relationships/image"/><Relationship Id="rId37" Target="../media/image48.svg" Type="http://schemas.openxmlformats.org/officeDocument/2006/relationships/image"/><Relationship Id="rId38" Target="../media/image49.png" Type="http://schemas.openxmlformats.org/officeDocument/2006/relationships/image"/><Relationship Id="rId39" Target="../media/image50.svg" Type="http://schemas.openxmlformats.org/officeDocument/2006/relationships/image"/><Relationship Id="rId4" Target="../media/image15.png" Type="http://schemas.openxmlformats.org/officeDocument/2006/relationships/image"/><Relationship Id="rId40" Target="../media/image51.png" Type="http://schemas.openxmlformats.org/officeDocument/2006/relationships/image"/><Relationship Id="rId41" Target="../media/image52.svg" Type="http://schemas.openxmlformats.org/officeDocument/2006/relationships/image"/><Relationship Id="rId42" Target="../media/image53.png" Type="http://schemas.openxmlformats.org/officeDocument/2006/relationships/image"/><Relationship Id="rId43" Target="../media/image54.svg" Type="http://schemas.openxmlformats.org/officeDocument/2006/relationships/image"/><Relationship Id="rId44" Target="../media/image55.png" Type="http://schemas.openxmlformats.org/officeDocument/2006/relationships/image"/><Relationship Id="rId45" Target="../media/image56.svg" Type="http://schemas.openxmlformats.org/officeDocument/2006/relationships/image"/><Relationship Id="rId46" Target="../media/image57.png" Type="http://schemas.openxmlformats.org/officeDocument/2006/relationships/image"/><Relationship Id="rId47" Target="../media/image58.svg" Type="http://schemas.openxmlformats.org/officeDocument/2006/relationships/image"/><Relationship Id="rId48" Target="../media/image59.png" Type="http://schemas.openxmlformats.org/officeDocument/2006/relationships/image"/><Relationship Id="rId49" Target="../media/image60.sv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45308" y="7612069"/>
            <a:ext cx="18578615" cy="302692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14402" y="2334469"/>
            <a:ext cx="11978957" cy="442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700"/>
              </a:lnSpc>
            </a:pPr>
            <a:r>
              <a:rPr lang="en-US" sz="7250">
                <a:solidFill>
                  <a:srgbClr val="FFFFFF"/>
                </a:solidFill>
                <a:latin typeface="Sondos Bold"/>
              </a:rPr>
              <a:t>The web-based estimation</a:t>
            </a:r>
            <a:r>
              <a:rPr lang="en-US" sz="7250">
                <a:solidFill>
                  <a:srgbClr val="FFFFFF"/>
                </a:solidFill>
                <a:latin typeface="Sondos Bold"/>
              </a:rPr>
              <a:t> of JOHRH cloaks sales using linear regression method</a:t>
            </a:r>
          </a:p>
          <a:p>
            <a:pPr algn="r">
              <a:lnSpc>
                <a:spcPts val="8700"/>
              </a:lnSpc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1227018" y="831895"/>
            <a:ext cx="5503176" cy="86232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716" y="1120949"/>
            <a:ext cx="9186705" cy="8045101"/>
            <a:chOff x="0" y="0"/>
            <a:chExt cx="3107602" cy="2721429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107602" cy="2721429"/>
            </a:xfrm>
            <a:custGeom>
              <a:avLst/>
              <a:gdLst/>
              <a:ahLst/>
              <a:cxnLst/>
              <a:rect r="r" b="b" t="t" l="l"/>
              <a:pathLst>
                <a:path h="2721429" w="3107602">
                  <a:moveTo>
                    <a:pt x="2983142" y="2721429"/>
                  </a:moveTo>
                  <a:lnTo>
                    <a:pt x="124460" y="2721429"/>
                  </a:lnTo>
                  <a:cubicBezTo>
                    <a:pt x="55880" y="2721429"/>
                    <a:pt x="0" y="2665549"/>
                    <a:pt x="0" y="25969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83142" y="0"/>
                  </a:lnTo>
                  <a:cubicBezTo>
                    <a:pt x="3051722" y="0"/>
                    <a:pt x="3107602" y="55880"/>
                    <a:pt x="3107602" y="124460"/>
                  </a:cubicBezTo>
                  <a:lnTo>
                    <a:pt x="3107602" y="2596969"/>
                  </a:lnTo>
                  <a:cubicBezTo>
                    <a:pt x="3107602" y="2665549"/>
                    <a:pt x="3051722" y="2721429"/>
                    <a:pt x="2983142" y="2721429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125072" y="6329683"/>
            <a:ext cx="664830" cy="66483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444375" y="6329683"/>
            <a:ext cx="664830" cy="66483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730415" y="6316178"/>
            <a:ext cx="716595" cy="69184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148186" y="6329683"/>
            <a:ext cx="691840" cy="69184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704421" y="6329683"/>
            <a:ext cx="664830" cy="66483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183267" y="7776053"/>
            <a:ext cx="553472" cy="69184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339915" y="7776053"/>
            <a:ext cx="878781" cy="69184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786819" y="7776053"/>
            <a:ext cx="608819" cy="69184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170828" y="7789557"/>
            <a:ext cx="651588" cy="69184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844379" y="7776053"/>
            <a:ext cx="389946" cy="69184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106569" y="4869808"/>
            <a:ext cx="701836" cy="66483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510858" y="4869808"/>
            <a:ext cx="531864" cy="66483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756298" y="4869808"/>
            <a:ext cx="664830" cy="66483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170828" y="4869808"/>
            <a:ext cx="646556" cy="69184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699721" y="4856304"/>
            <a:ext cx="674230" cy="69184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169193" y="3409934"/>
            <a:ext cx="576589" cy="66483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484869" y="3409934"/>
            <a:ext cx="583842" cy="66483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756298" y="3409934"/>
            <a:ext cx="664830" cy="66483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220515" y="3409934"/>
            <a:ext cx="547183" cy="69184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699721" y="3405234"/>
            <a:ext cx="674230" cy="67423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7262552" y="1895738"/>
            <a:ext cx="388019" cy="66483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5512954" y="1895738"/>
            <a:ext cx="525820" cy="66483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3821854" y="1895738"/>
            <a:ext cx="531864" cy="66483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149775" y="1895738"/>
            <a:ext cx="686809" cy="69184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8697869" y="1805602"/>
            <a:ext cx="676082" cy="845103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 rot="0">
            <a:off x="10318388" y="1628628"/>
            <a:ext cx="6940912" cy="4445030"/>
            <a:chOff x="0" y="0"/>
            <a:chExt cx="9254549" cy="5926707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52400"/>
              <a:ext cx="9254549" cy="15293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02"/>
                </a:lnSpc>
              </a:pPr>
              <a:r>
                <a:rPr lang="en-US" sz="8302">
                  <a:solidFill>
                    <a:srgbClr val="7AC7CF"/>
                  </a:solidFill>
                  <a:latin typeface="Sondos Bold"/>
                </a:rPr>
                <a:t>result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3473953"/>
              <a:ext cx="9254549" cy="24842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018"/>
                </a:lnSpc>
              </a:pPr>
              <a:r>
                <a:rPr lang="en-US" sz="3345">
                  <a:solidFill>
                    <a:srgbClr val="5034C4"/>
                  </a:solidFill>
                  <a:latin typeface="Sondos"/>
                </a:rPr>
                <a:t>The results indicate that the error rate is rather small and the prediction results are close to accuracy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24863" y="3627329"/>
            <a:ext cx="9995238" cy="3326610"/>
            <a:chOff x="0" y="0"/>
            <a:chExt cx="13326984" cy="443548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3326984" cy="2628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534"/>
                </a:lnSpc>
              </a:pPr>
              <a:r>
                <a:rPr lang="en-US" sz="12945">
                  <a:solidFill>
                    <a:srgbClr val="FFFFFF"/>
                  </a:solidFill>
                  <a:latin typeface="Sondos Bold"/>
                </a:rPr>
                <a:t>Thank you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690523"/>
              <a:ext cx="13326984" cy="744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607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869818" y="1971850"/>
            <a:ext cx="4336510" cy="634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51241" y="3963663"/>
            <a:ext cx="6194541" cy="2365610"/>
            <a:chOff x="0" y="0"/>
            <a:chExt cx="8259388" cy="315414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259388" cy="2044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120"/>
                </a:lnSpc>
              </a:pPr>
              <a:r>
                <a:rPr lang="en-US" sz="10100">
                  <a:solidFill>
                    <a:srgbClr val="5034C4"/>
                  </a:solidFill>
                  <a:latin typeface="Sondos Bold"/>
                </a:rPr>
                <a:t>outline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21899"/>
              <a:ext cx="8259388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50432" y="5818098"/>
            <a:ext cx="624932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5034C4"/>
                </a:solidFill>
                <a:latin typeface="Sondos"/>
              </a:rPr>
              <a:t>result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4864" y="192087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AC7CF"/>
                </a:solidFill>
                <a:latin typeface="Sondos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4864" y="3255010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AC7CF"/>
                </a:solidFill>
                <a:latin typeface="Sondos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0432" y="4570095"/>
            <a:ext cx="624932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5034C4"/>
                </a:solidFill>
                <a:latin typeface="Sondos"/>
              </a:rPr>
              <a:t>Graphics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4864" y="4490720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AC7CF"/>
                </a:solidFill>
                <a:latin typeface="Sondos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4864" y="5786348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AC7CF"/>
                </a:solidFill>
                <a:latin typeface="Sondos Bold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38267" y="7686675"/>
            <a:ext cx="667673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500">
                <a:solidFill>
                  <a:srgbClr val="7AC7CF"/>
                </a:solidFill>
                <a:latin typeface="Sondos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0432" y="2032000"/>
            <a:ext cx="624932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499">
                <a:solidFill>
                  <a:srgbClr val="5034C4"/>
                </a:solidFill>
                <a:latin typeface="Sondos"/>
              </a:rPr>
              <a:t>goal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0432" y="3216910"/>
            <a:ext cx="624932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>
                <a:solidFill>
                  <a:srgbClr val="5034C4"/>
                </a:solidFill>
                <a:latin typeface="Sondos"/>
              </a:rPr>
              <a:t>Introduction</a:t>
            </a:r>
          </a:p>
          <a:p>
            <a:pPr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24863" y="2941529"/>
            <a:ext cx="9111069" cy="4403941"/>
            <a:chOff x="0" y="0"/>
            <a:chExt cx="12148092" cy="58719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2148092" cy="4225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Sondos Bold"/>
                </a:rPr>
                <a:t>The aim of this study is to apply linear regression methods to forecast the sales of gowns to produce a new line of gowns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195647"/>
              <a:ext cx="12148092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869818" y="1971850"/>
            <a:ext cx="4336510" cy="63433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138231" y="695325"/>
            <a:ext cx="2264122" cy="150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sz="7399">
                <a:solidFill>
                  <a:srgbClr val="FFFFFF"/>
                </a:solidFill>
                <a:latin typeface="29LT Bukra Semi Wide"/>
              </a:rPr>
              <a:t>goal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222683"/>
            <a:ext cx="11472370" cy="10732365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096" t="0" r="11715" b="0"/>
          <a:stretch>
            <a:fillRect/>
          </a:stretch>
        </p:blipFill>
        <p:spPr>
          <a:xfrm flipH="false" flipV="false" rot="0">
            <a:off x="12433950" y="591749"/>
            <a:ext cx="5532931" cy="866655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2765672"/>
            <a:ext cx="811530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Sondos"/>
              </a:rPr>
              <a:t>The company employs a variety of strategies to increase public interest in the cloaks on offer. The utilization of a range of promotional media is one method that is frequently used.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6249323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9"/>
              </a:lnSpc>
            </a:pPr>
            <a:r>
              <a:rPr lang="en-US" sz="3699">
                <a:solidFill>
                  <a:srgbClr val="5034C4"/>
                </a:solidFill>
                <a:latin typeface="Sondos"/>
              </a:rPr>
              <a:t>Introduction</a:t>
            </a:r>
          </a:p>
          <a:p>
            <a:pPr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497676" y="712063"/>
            <a:ext cx="4761624" cy="55602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34058" t="21784" r="10136" b="10075"/>
          <a:stretch>
            <a:fillRect/>
          </a:stretch>
        </p:blipFill>
        <p:spPr>
          <a:xfrm flipH="false" flipV="false" rot="0">
            <a:off x="102842" y="712063"/>
            <a:ext cx="11994737" cy="9153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497676" y="712063"/>
            <a:ext cx="4761624" cy="55602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34257" t="30846" r="37089" b="39005"/>
          <a:stretch>
            <a:fillRect/>
          </a:stretch>
        </p:blipFill>
        <p:spPr>
          <a:xfrm flipH="false" flipV="false" rot="0">
            <a:off x="594045" y="1329758"/>
            <a:ext cx="11598883" cy="762748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405865" y="492441"/>
            <a:ext cx="5634882" cy="124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440"/>
              </a:lnSpc>
            </a:pPr>
            <a:r>
              <a:rPr lang="en-US" sz="9300">
                <a:solidFill>
                  <a:srgbClr val="000000"/>
                </a:solidFill>
                <a:latin typeface="Mirza Regular Bold"/>
              </a:rPr>
              <a:t>pairplot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79681" y="9201150"/>
            <a:ext cx="12898807" cy="10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XM Vahid"/>
              </a:rPr>
              <a:t>The comparison was between the review and the evaluation, but because the review was very little on the site, most of it was zero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497676" y="712063"/>
            <a:ext cx="4761624" cy="55602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33091" t="28997" r="29804" b="34074"/>
          <a:stretch>
            <a:fillRect/>
          </a:stretch>
        </p:blipFill>
        <p:spPr>
          <a:xfrm flipH="false" flipV="false" rot="0">
            <a:off x="325523" y="1810640"/>
            <a:ext cx="11973196" cy="74476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59203" y="9515475"/>
            <a:ext cx="1014948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XM Vahid"/>
              </a:rPr>
              <a:t>We note that it was not close to the truth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2497676" y="712063"/>
            <a:ext cx="4761624" cy="556028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1588589"/>
            <a:ext cx="10530635" cy="7669711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961778" y="9182100"/>
            <a:ext cx="14364444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XM Vahid"/>
              </a:rPr>
              <a:t>Also here in ridge we note that it was not close to the truth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3157586"/>
            <a:ext cx="18288000" cy="7129414"/>
          </a:xfrm>
          <a:prstGeom prst="rect">
            <a:avLst/>
          </a:prstGeom>
          <a:solidFill>
            <a:srgbClr val="5034C4">
              <a:alpha val="4706"/>
            </a:srgbClr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14707572" y="425172"/>
            <a:ext cx="3067680" cy="358221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35314" t="69579" r="9614" b="3593"/>
          <a:stretch>
            <a:fillRect/>
          </a:stretch>
        </p:blipFill>
        <p:spPr>
          <a:xfrm flipH="false" flipV="false" rot="0">
            <a:off x="341832" y="4068397"/>
            <a:ext cx="17433421" cy="5307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DAErFh-ZWA0</dc:identifier>
  <dcterms:modified xsi:type="dcterms:W3CDTF">2011-08-01T06:04:30Z</dcterms:modified>
  <cp:revision>1</cp:revision>
  <dc:title>عرض تقديمي تكنولوجيا التكنولوجيا في الأعمال وفي العمل نماذج وعناصر متناظرة سماوي أرجواني</dc:title>
</cp:coreProperties>
</file>