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7" r:id="rId5"/>
    <p:sldId id="256" r:id="rId6"/>
    <p:sldId id="261" r:id="rId7"/>
    <p:sldId id="263" r:id="rId8"/>
    <p:sldId id="259" r:id="rId9"/>
    <p:sldId id="265" r:id="rId10"/>
    <p:sldId id="262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9E44AC-CBCC-47A8-AFD6-4E346B146DD1}" v="1499" dt="2019-10-10T21:44:10.558"/>
    <p1510:client id="{745C2F5E-D2D2-C169-DEE2-6D31A161CDA4}" v="127" dt="2019-10-10T21:29:57.683"/>
    <p1510:client id="{CFE2B1C4-7F2E-4C0B-A9FE-4A3D0D8045A1}" v="1" dt="2019-10-10T21:47:19.653"/>
    <p1510:client id="{E119FB2D-D021-4FFD-A8D6-2E73DD4EFE98}" v="133" dt="2019-10-10T20:57:33.1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75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3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7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0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38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8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6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6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5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1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0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E8C0C-264B-48BE-8F85-9CF983476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526" y="1436791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s-MX" sz="4800"/>
              <a:t>Proyecto </a:t>
            </a:r>
            <a:r>
              <a:rPr lang="es-MX" sz="4800" err="1"/>
              <a:t>Hiring</a:t>
            </a:r>
            <a:br>
              <a:rPr lang="es-MX" sz="4800">
                <a:cs typeface="Calibri Light"/>
              </a:rPr>
            </a:br>
            <a:br>
              <a:rPr lang="es-MX"/>
            </a:br>
            <a:r>
              <a:rPr lang="es-MX" sz="4800"/>
              <a:t>Entrega Ciclo 1</a:t>
            </a:r>
            <a:br>
              <a:rPr lang="es-MX" sz="4800"/>
            </a:br>
            <a:endParaRPr lang="es-CO" sz="48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6D0ECC-B926-4EAD-8B75-681AF35A4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6428" y="1554221"/>
            <a:ext cx="4080295" cy="4071093"/>
          </a:xfrm>
        </p:spPr>
        <p:txBody>
          <a:bodyPr>
            <a:normAutofit/>
          </a:bodyPr>
          <a:lstStyle/>
          <a:p>
            <a:endParaRPr lang="es-CO" sz="2800"/>
          </a:p>
          <a:p>
            <a:endParaRPr lang="es-CO" sz="2800"/>
          </a:p>
          <a:p>
            <a:r>
              <a:rPr lang="es-CO" sz="2800"/>
              <a:t>Por :</a:t>
            </a:r>
          </a:p>
          <a:p>
            <a:pPr lvl="1"/>
            <a:r>
              <a:rPr lang="es-CO" sz="2400"/>
              <a:t>Juan Esteban Berdugo </a:t>
            </a:r>
          </a:p>
          <a:p>
            <a:pPr lvl="1"/>
            <a:r>
              <a:rPr lang="es-CO" sz="2400"/>
              <a:t>Nicolás Munar</a:t>
            </a:r>
          </a:p>
          <a:p>
            <a:pPr lvl="1"/>
            <a:r>
              <a:rPr lang="es-CO" sz="2400"/>
              <a:t>Santiago Tangarife</a:t>
            </a:r>
          </a:p>
          <a:p>
            <a:pPr lvl="1"/>
            <a:r>
              <a:rPr lang="es-CO" sz="2400"/>
              <a:t>Miguel Ángel Ramos</a:t>
            </a:r>
          </a:p>
          <a:p>
            <a:pPr lvl="1"/>
            <a:r>
              <a:rPr lang="es-CO" sz="2400"/>
              <a:t>Luis David Domínguez</a:t>
            </a:r>
          </a:p>
          <a:p>
            <a:pPr lvl="1"/>
            <a:r>
              <a:rPr lang="es-CO" sz="2400"/>
              <a:t>Jonatan Hernández</a:t>
            </a:r>
          </a:p>
          <a:p>
            <a:pPr lvl="1"/>
            <a:endParaRPr lang="es-CO" sz="2400"/>
          </a:p>
        </p:txBody>
      </p:sp>
      <p:pic>
        <p:nvPicPr>
          <p:cNvPr id="9" name="Imagen 8" descr="Imagen que contiene blanco, tabla, teléfono, tablero&#10;&#10;Descripción generada automáticamente">
            <a:extLst>
              <a:ext uri="{FF2B5EF4-FFF2-40B4-BE49-F238E27FC236}">
                <a16:creationId xmlns:a16="http://schemas.microsoft.com/office/drawing/2014/main" id="{6DA2BF0B-12BC-4C0D-8C58-A316CE8A6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99231" l="10000" r="90000">
                        <a14:foregroundMark x1="28462" y1="5769" x2="28462" y2="5769"/>
                        <a14:foregroundMark x1="40385" y1="95769" x2="40385" y2="95769"/>
                        <a14:foregroundMark x1="40385" y1="95769" x2="40385" y2="95769"/>
                        <a14:foregroundMark x1="40385" y1="95769" x2="40385" y2="99231"/>
                        <a14:foregroundMark x1="60000" y1="96923" x2="60000" y2="98846"/>
                        <a14:foregroundMark x1="60000" y1="95000" x2="60000" y2="96923"/>
                        <a14:foregroundMark x1="40000" y1="3077" x2="35000" y2="3077"/>
                        <a14:backgroundMark x1="50769" y1="28077" x2="44231" y2="47692"/>
                        <a14:backgroundMark x1="44231" y1="47692" x2="44615" y2="61538"/>
                        <a14:backgroundMark x1="44615" y1="61538" x2="54615" y2="51538"/>
                        <a14:backgroundMark x1="54615" y1="51538" x2="55385" y2="49615"/>
                        <a14:backgroundMark x1="65769" y1="96923" x2="65769" y2="96923"/>
                        <a14:backgroundMark x1="68077" y1="4231" x2="68077" y2="4231"/>
                        <a14:backgroundMark x1="61538" y1="3462" x2="61538" y2="3462"/>
                        <a14:backgroundMark x1="59231" y1="3846" x2="59231" y2="38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356" y="1498935"/>
            <a:ext cx="4074216" cy="407421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078E720-DF9B-4825-A8F4-CAE284C4D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714" y="464234"/>
            <a:ext cx="6364427" cy="4497428"/>
          </a:xfrm>
          <a:prstGeom prst="rect">
            <a:avLst/>
          </a:prstGeom>
        </p:spPr>
      </p:pic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AC7213A8-7612-4428-94E9-52D746FE2724}"/>
              </a:ext>
            </a:extLst>
          </p:cNvPr>
          <p:cNvCxnSpPr/>
          <p:nvPr/>
        </p:nvCxnSpPr>
        <p:spPr>
          <a:xfrm>
            <a:off x="145774" y="3101008"/>
            <a:ext cx="3180521" cy="0"/>
          </a:xfrm>
          <a:prstGeom prst="line">
            <a:avLst/>
          </a:prstGeom>
          <a:ln w="762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1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AC816CC-A812-4B44-B74B-81E389E18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755" y="371004"/>
            <a:ext cx="10616616" cy="832107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s-MX" sz="4800">
                <a:ea typeface="+mj-lt"/>
                <a:cs typeface="+mj-lt"/>
              </a:rPr>
              <a:t>-¿Cuantos recursos y servicios se lograron hacer?</a:t>
            </a:r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4DD0360-6C74-4A3D-83A0-8C5E761D8255}"/>
              </a:ext>
            </a:extLst>
          </p:cNvPr>
          <p:cNvSpPr/>
          <p:nvPr/>
        </p:nvSpPr>
        <p:spPr>
          <a:xfrm>
            <a:off x="1282461" y="1448135"/>
            <a:ext cx="6096000" cy="738664"/>
          </a:xfrm>
          <a:prstGeom prst="rect">
            <a:avLst/>
          </a:prstGeom>
        </p:spPr>
        <p:txBody>
          <a:bodyPr anchor="t">
            <a:spAutoFit/>
          </a:bodyPr>
          <a:lstStyle/>
          <a:p>
            <a:endParaRPr lang="es-MX" sz="2400">
              <a:latin typeface="Abadi" panose="020B0604020202020204" pitchFamily="34" charset="0"/>
            </a:endParaRPr>
          </a:p>
          <a:p>
            <a:endParaRPr lang="es-MX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6F7F3C1-1DCE-41B7-B97B-D363C19EA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606" l="10000" r="90000">
                        <a14:foregroundMark x1="43778" y1="81667" x2="43778" y2="81667"/>
                        <a14:foregroundMark x1="43778" y1="84242" x2="43778" y2="84242"/>
                        <a14:foregroundMark x1="43333" y1="86515" x2="43333" y2="86515"/>
                        <a14:foregroundMark x1="43333" y1="90606" x2="43333" y2="90606"/>
                        <a14:backgroundMark x1="57889" y1="28939" x2="57889" y2="289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325" y="722368"/>
            <a:ext cx="6198404" cy="454549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9041E8C-CEB5-4806-8487-346394B2A797}"/>
              </a:ext>
            </a:extLst>
          </p:cNvPr>
          <p:cNvSpPr txBox="1"/>
          <p:nvPr/>
        </p:nvSpPr>
        <p:spPr>
          <a:xfrm>
            <a:off x="1288212" y="1086929"/>
            <a:ext cx="6179388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2000">
                <a:ea typeface="+mn-lt"/>
                <a:cs typeface="+mn-lt"/>
              </a:rPr>
              <a:t>11 recursos con 55 servicios en total</a:t>
            </a:r>
            <a:endParaRPr lang="en-US" sz="2000">
              <a:ea typeface="+mn-lt"/>
              <a:cs typeface="+mn-lt"/>
            </a:endParaRPr>
          </a:p>
          <a:p>
            <a:r>
              <a:rPr lang="es-MX" sz="2000">
                <a:ea typeface="+mn-lt"/>
                <a:cs typeface="+mn-lt"/>
              </a:rPr>
              <a:t>8 de esos recursos tienen pruebas automatizadas en </a:t>
            </a:r>
            <a:r>
              <a:rPr lang="es-MX" sz="2000" err="1">
                <a:ea typeface="+mn-lt"/>
                <a:cs typeface="+mn-lt"/>
              </a:rPr>
              <a:t>Postman</a:t>
            </a:r>
            <a:endParaRPr lang="es-MX" sz="2000" u="sng" err="1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s-MX" sz="2000">
                <a:ea typeface="+mn-lt"/>
                <a:cs typeface="+mn-lt"/>
              </a:rPr>
              <a:t>       Contamos con:</a:t>
            </a:r>
            <a:endParaRPr lang="en-US" sz="2000">
              <a:ea typeface="+mn-lt"/>
              <a:cs typeface="+mn-lt"/>
            </a:endParaRPr>
          </a:p>
          <a:p>
            <a:r>
              <a:rPr lang="es-MX" sz="2000">
                <a:ea typeface="+mn-lt"/>
                <a:cs typeface="+mn-lt"/>
              </a:rPr>
              <a:t>        141 test en lógica</a:t>
            </a:r>
            <a:endParaRPr lang="en-US" sz="2000">
              <a:ea typeface="+mn-lt"/>
              <a:cs typeface="+mn-lt"/>
            </a:endParaRPr>
          </a:p>
          <a:p>
            <a:r>
              <a:rPr lang="es-MX" sz="2000">
                <a:ea typeface="+mn-lt"/>
                <a:cs typeface="+mn-lt"/>
              </a:rPr>
              <a:t>        56 test en persistencia</a:t>
            </a:r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304860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AB90B67E-FDF5-48A5-9848-F7DD66DB7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866580"/>
              </p:ext>
            </p:extLst>
          </p:nvPr>
        </p:nvGraphicFramePr>
        <p:xfrm>
          <a:off x="1318953" y="1432421"/>
          <a:ext cx="9767165" cy="4410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175">
                  <a:extLst>
                    <a:ext uri="{9D8B030D-6E8A-4147-A177-3AD203B41FA5}">
                      <a16:colId xmlns:a16="http://schemas.microsoft.com/office/drawing/2014/main" val="3407941936"/>
                    </a:ext>
                  </a:extLst>
                </a:gridCol>
                <a:gridCol w="2705838">
                  <a:extLst>
                    <a:ext uri="{9D8B030D-6E8A-4147-A177-3AD203B41FA5}">
                      <a16:colId xmlns:a16="http://schemas.microsoft.com/office/drawing/2014/main" val="2643847252"/>
                    </a:ext>
                  </a:extLst>
                </a:gridCol>
                <a:gridCol w="1663959">
                  <a:extLst>
                    <a:ext uri="{9D8B030D-6E8A-4147-A177-3AD203B41FA5}">
                      <a16:colId xmlns:a16="http://schemas.microsoft.com/office/drawing/2014/main" val="1714533940"/>
                    </a:ext>
                  </a:extLst>
                </a:gridCol>
                <a:gridCol w="2534193">
                  <a:extLst>
                    <a:ext uri="{9D8B030D-6E8A-4147-A177-3AD203B41FA5}">
                      <a16:colId xmlns:a16="http://schemas.microsoft.com/office/drawing/2014/main" val="1525708288"/>
                    </a:ext>
                  </a:extLst>
                </a:gridCol>
              </a:tblGrid>
              <a:tr h="412172">
                <a:tc>
                  <a:txBody>
                    <a:bodyPr/>
                    <a:lstStyle/>
                    <a:p>
                      <a:r>
                        <a:rPr lang="es-ES" sz="200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/>
                        <a:t>Persistencia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/>
                        <a:t>Lógica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err="1"/>
                        <a:t>Postman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891605"/>
                  </a:ext>
                </a:extLst>
              </a:tr>
              <a:tr h="412172">
                <a:tc>
                  <a:txBody>
                    <a:bodyPr/>
                    <a:lstStyle/>
                    <a:p>
                      <a:r>
                        <a:rPr lang="es-ES" sz="2000" err="1"/>
                        <a:t>CuentaBancaria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/>
                        <a:t>Realizado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noProof="0">
                          <a:latin typeface="Corbel"/>
                        </a:rPr>
                        <a:t>Realizado</a:t>
                      </a:r>
                      <a:endParaRPr lang="es-E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noProof="0">
                          <a:latin typeface="Corbel"/>
                        </a:rPr>
                        <a:t>Realizado</a:t>
                      </a:r>
                      <a:endParaRPr lang="es-E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45643"/>
                  </a:ext>
                </a:extLst>
              </a:tr>
              <a:tr h="412172">
                <a:tc>
                  <a:txBody>
                    <a:bodyPr/>
                    <a:lstStyle/>
                    <a:p>
                      <a:r>
                        <a:rPr lang="es-ES" sz="2000"/>
                        <a:t>Oferta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/>
                        <a:t>Realizado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/>
                        <a:t>Realizado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/>
                        <a:t>Implementado sin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337029"/>
                  </a:ext>
                </a:extLst>
              </a:tr>
              <a:tr h="412172">
                <a:tc>
                  <a:txBody>
                    <a:bodyPr/>
                    <a:lstStyle/>
                    <a:p>
                      <a:r>
                        <a:rPr lang="es-ES" sz="2000"/>
                        <a:t>Contratista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/>
                        <a:t>Realizado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/>
                        <a:t>Realizado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/>
                        <a:t>I</a:t>
                      </a:r>
                      <a:r>
                        <a:rPr lang="es-ES" sz="2000" b="0" i="0" u="none" strike="noStrike" noProof="0">
                          <a:latin typeface="Corbel"/>
                        </a:rPr>
                        <a:t>mplementado sin test</a:t>
                      </a:r>
                      <a:endParaRPr lang="es-E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096521"/>
                  </a:ext>
                </a:extLst>
              </a:tr>
              <a:tr h="412172">
                <a:tc>
                  <a:txBody>
                    <a:bodyPr/>
                    <a:lstStyle/>
                    <a:p>
                      <a:r>
                        <a:rPr lang="es-ES" sz="2000" err="1"/>
                        <a:t>TarjetaCredito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noProof="0">
                          <a:latin typeface="Corbel"/>
                        </a:rPr>
                        <a:t>Realizado</a:t>
                      </a:r>
                      <a:endParaRPr lang="es-E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noProof="0">
                          <a:latin typeface="Corbel"/>
                        </a:rPr>
                        <a:t>Realizado</a:t>
                      </a:r>
                      <a:endParaRPr lang="es-E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noProof="0">
                          <a:latin typeface="Corbel"/>
                        </a:rPr>
                        <a:t>Realizado</a:t>
                      </a:r>
                      <a:endParaRPr lang="es-E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609474"/>
                  </a:ext>
                </a:extLst>
              </a:tr>
              <a:tr h="412172">
                <a:tc>
                  <a:txBody>
                    <a:bodyPr/>
                    <a:lstStyle/>
                    <a:p>
                      <a:r>
                        <a:rPr lang="es-ES" sz="2000" err="1"/>
                        <a:t>CuentaDeCobro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768496"/>
                  </a:ext>
                </a:extLst>
              </a:tr>
              <a:tr h="412172">
                <a:tc>
                  <a:txBody>
                    <a:bodyPr/>
                    <a:lstStyle/>
                    <a:p>
                      <a:r>
                        <a:rPr lang="es-ES" sz="2000"/>
                        <a:t>Calificación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noProof="0">
                          <a:latin typeface="Corbel"/>
                        </a:rPr>
                        <a:t>Realizado</a:t>
                      </a:r>
                      <a:endParaRPr lang="es-E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noProof="0">
                          <a:latin typeface="Corbel"/>
                        </a:rPr>
                        <a:t>Realizado</a:t>
                      </a:r>
                      <a:endParaRPr lang="es-E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noProof="0">
                          <a:latin typeface="Corbel"/>
                        </a:rPr>
                        <a:t>Realizado</a:t>
                      </a:r>
                      <a:endParaRPr lang="es-E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801351"/>
                  </a:ext>
                </a:extLst>
              </a:tr>
              <a:tr h="4121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/>
                        <a:t>Estudiante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/>
                        <a:t>Realizado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/>
                        <a:t>Realizado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/>
                        <a:t>Presenta errores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064662"/>
                  </a:ext>
                </a:extLst>
              </a:tr>
              <a:tr h="4121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/>
                        <a:t>Factura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noProof="0">
                          <a:latin typeface="Corbel"/>
                        </a:rPr>
                        <a:t>Realizado</a:t>
                      </a:r>
                      <a:endParaRPr lang="es-E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noProof="0">
                          <a:latin typeface="Corbel"/>
                        </a:rPr>
                        <a:t>Realizado</a:t>
                      </a:r>
                      <a:endParaRPr lang="es-E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noProof="0">
                          <a:latin typeface="Corbel"/>
                        </a:rPr>
                        <a:t>Realizado</a:t>
                      </a:r>
                      <a:endParaRPr lang="es-E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951850"/>
                  </a:ext>
                </a:extLst>
              </a:tr>
              <a:tr h="4121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/>
                        <a:t>Trabajo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/>
                        <a:t>Realizado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/>
                        <a:t>Realizado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958695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344CE78E-C951-41FA-9D64-B1103BCF1A2E}"/>
              </a:ext>
            </a:extLst>
          </p:cNvPr>
          <p:cNvSpPr txBox="1"/>
          <p:nvPr/>
        </p:nvSpPr>
        <p:spPr>
          <a:xfrm>
            <a:off x="1338695" y="689264"/>
            <a:ext cx="821574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/>
              <a:t>Servicios/Recursos Logrados Con test</a:t>
            </a:r>
          </a:p>
        </p:txBody>
      </p:sp>
    </p:spTree>
    <p:extLst>
      <p:ext uri="{BB962C8B-B14F-4D97-AF65-F5344CB8AC3E}">
        <p14:creationId xmlns:p14="http://schemas.microsoft.com/office/powerpoint/2010/main" val="286165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A0CE9-18D5-447D-B0AE-8895126E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>
                <a:ea typeface="+mj-lt"/>
                <a:cs typeface="+mj-lt"/>
              </a:rPr>
              <a:t>-¿Cuál es el estado de ejecuciones en Jenkins?</a:t>
            </a:r>
            <a:endParaRPr lang="es-ES"/>
          </a:p>
        </p:txBody>
      </p:sp>
      <p:pic>
        <p:nvPicPr>
          <p:cNvPr id="5" name="Imagen 5" descr="Captura de pantalla de un celular con letras&#10;&#10;Descripción generada con confianza alta">
            <a:extLst>
              <a:ext uri="{FF2B5EF4-FFF2-40B4-BE49-F238E27FC236}">
                <a16:creationId xmlns:a16="http://schemas.microsoft.com/office/drawing/2014/main" id="{E825455D-D848-4BEA-9C36-A873CBB2F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434" y="1914225"/>
            <a:ext cx="5840623" cy="3469435"/>
          </a:xfr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6437D23-5B1C-448F-9A6C-BCDAB9834729}"/>
              </a:ext>
            </a:extLst>
          </p:cNvPr>
          <p:cNvSpPr/>
          <p:nvPr/>
        </p:nvSpPr>
        <p:spPr>
          <a:xfrm>
            <a:off x="1405567" y="2019439"/>
            <a:ext cx="184731" cy="461665"/>
          </a:xfrm>
          <a:prstGeom prst="rect">
            <a:avLst/>
          </a:prstGeom>
        </p:spPr>
        <p:txBody>
          <a:bodyPr wrap="none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sz="2400"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59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AC816CC-A812-4B44-B74B-81E389E18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811" y="572287"/>
            <a:ext cx="8704428" cy="84648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s-MX" sz="4800">
                <a:solidFill>
                  <a:schemeClr val="tx1"/>
                </a:solidFill>
                <a:ea typeface="+mj-lt"/>
                <a:cs typeface="+mj-lt"/>
              </a:rPr>
              <a:t>¿Cómo están los Issues en </a:t>
            </a:r>
            <a:r>
              <a:rPr lang="es-MX" sz="4800" err="1">
                <a:solidFill>
                  <a:schemeClr val="tx1"/>
                </a:solidFill>
                <a:ea typeface="+mj-lt"/>
                <a:cs typeface="+mj-lt"/>
              </a:rPr>
              <a:t>github</a:t>
            </a:r>
            <a:r>
              <a:rPr lang="es-MX" sz="4800">
                <a:solidFill>
                  <a:schemeClr val="tx1"/>
                </a:solidFill>
                <a:ea typeface="+mj-lt"/>
                <a:cs typeface="+mj-lt"/>
              </a:rPr>
              <a:t>?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4D53C9EE-9B84-4A13-B447-53B873C31265}"/>
              </a:ext>
            </a:extLst>
          </p:cNvPr>
          <p:cNvSpPr txBox="1">
            <a:spLocks/>
          </p:cNvSpPr>
          <p:nvPr/>
        </p:nvSpPr>
        <p:spPr>
          <a:xfrm>
            <a:off x="323907" y="1417643"/>
            <a:ext cx="7315200" cy="1812804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sz="2400">
              <a:solidFill>
                <a:schemeClr val="tx1"/>
              </a:solidFill>
              <a:latin typeface="Abadi" panose="020B0604020202020204" pitchFamily="34" charset="0"/>
            </a:endParaRPr>
          </a:p>
          <a:p>
            <a:pPr defTabSz="457200"/>
            <a:r>
              <a:rPr lang="es-MX" sz="2000">
                <a:solidFill>
                  <a:schemeClr val="tx1"/>
                </a:solidFill>
              </a:rPr>
              <a:t>Hay 26 </a:t>
            </a:r>
            <a:r>
              <a:rPr lang="es-MX" sz="2000" err="1">
                <a:solidFill>
                  <a:schemeClr val="tx1"/>
                </a:solidFill>
              </a:rPr>
              <a:t>issues</a:t>
            </a:r>
            <a:r>
              <a:rPr lang="es-MX" sz="2000">
                <a:solidFill>
                  <a:schemeClr val="tx1"/>
                </a:solidFill>
              </a:rPr>
              <a:t> en GitHub asociados a implementación de métodos que no deberían ir necesariamente en las clases </a:t>
            </a:r>
            <a:r>
              <a:rPr lang="es-MX" sz="2000" err="1">
                <a:solidFill>
                  <a:schemeClr val="tx1"/>
                </a:solidFill>
              </a:rPr>
              <a:t>Entity</a:t>
            </a:r>
            <a:r>
              <a:rPr lang="es-MX" sz="2000">
                <a:solidFill>
                  <a:schemeClr val="tx1"/>
                </a:solidFill>
              </a:rPr>
              <a:t> y </a:t>
            </a:r>
            <a:r>
              <a:rPr lang="es-MX" sz="2000" err="1">
                <a:solidFill>
                  <a:schemeClr val="tx1"/>
                </a:solidFill>
              </a:rPr>
              <a:t>tambien</a:t>
            </a:r>
            <a:r>
              <a:rPr lang="es-MX" sz="2000">
                <a:solidFill>
                  <a:schemeClr val="tx1"/>
                </a:solidFill>
              </a:rPr>
              <a:t> al tipo de dato usado para representar la información .</a:t>
            </a:r>
            <a:endParaRPr lang="es-MX" sz="2000">
              <a:solidFill>
                <a:schemeClr val="tx1"/>
              </a:solidFill>
              <a:cs typeface="Calibri"/>
            </a:endParaRPr>
          </a:p>
          <a:p>
            <a:pPr defTabSz="457200"/>
            <a:endParaRPr lang="es-MX" sz="1800">
              <a:solidFill>
                <a:schemeClr val="tx1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D44931E1-4A7A-4C45-8391-9AC04C160310}"/>
              </a:ext>
            </a:extLst>
          </p:cNvPr>
          <p:cNvSpPr txBox="1">
            <a:spLocks/>
          </p:cNvSpPr>
          <p:nvPr/>
        </p:nvSpPr>
        <p:spPr>
          <a:xfrm>
            <a:off x="194511" y="2942338"/>
            <a:ext cx="6096001" cy="15927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MX" sz="2600">
              <a:ln>
                <a:solidFill>
                  <a:srgbClr val="FFFFFF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FFFFFF">
                    <a:alpha val="30000"/>
                  </a:srgbClr>
                </a:outerShdw>
              </a:effectLst>
              <a:latin typeface="Abadi"/>
            </a:endParaRPr>
          </a:p>
        </p:txBody>
      </p:sp>
      <p:pic>
        <p:nvPicPr>
          <p:cNvPr id="8" name="Imagen 7" descr="Imagen que contiene reloj, plato&#10;&#10;Descripción generada automáticamente">
            <a:extLst>
              <a:ext uri="{FF2B5EF4-FFF2-40B4-BE49-F238E27FC236}">
                <a16:creationId xmlns:a16="http://schemas.microsoft.com/office/drawing/2014/main" id="{36F9E3E7-90BA-473F-9129-9C42A83A9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714" y="1086678"/>
            <a:ext cx="4684643" cy="468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94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4EE6C-87C4-4175-B38D-33833A14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>
                <a:ea typeface="+mj-lt"/>
                <a:cs typeface="+mj-lt"/>
              </a:rPr>
              <a:t>¿Como está Teamwork ?</a:t>
            </a:r>
            <a:r>
              <a:rPr lang="en-US">
                <a:ea typeface="+mj-lt"/>
                <a:cs typeface="+mj-lt"/>
              </a:rPr>
              <a:t> 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06ED7E-B977-442C-A3DF-06330FA35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ES"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>
                <a:cs typeface="Calibri"/>
              </a:rPr>
              <a:t>Las tareas de la última semana presentan retrasos. Debido a poca atención al GitHub. La distribución de las tareas en subtaks casi no se realizaban.</a:t>
            </a:r>
          </a:p>
        </p:txBody>
      </p:sp>
      <p:sp>
        <p:nvSpPr>
          <p:cNvPr id="4" name="CuadroTexto 1">
            <a:extLst>
              <a:ext uri="{FF2B5EF4-FFF2-40B4-BE49-F238E27FC236}">
                <a16:creationId xmlns:a16="http://schemas.microsoft.com/office/drawing/2014/main" id="{61AB281F-5D7C-435A-A9F8-4B8166B48DE1}"/>
              </a:ext>
            </a:extLst>
          </p:cNvPr>
          <p:cNvSpPr txBox="1"/>
          <p:nvPr/>
        </p:nvSpPr>
        <p:spPr>
          <a:xfrm>
            <a:off x="5184475" y="3372928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>
              <a:cs typeface="Segoe UI"/>
            </a:endParaRPr>
          </a:p>
        </p:txBody>
      </p:sp>
      <p:pic>
        <p:nvPicPr>
          <p:cNvPr id="5" name="Imagen 5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id="{DE69D003-03EB-4179-975E-0E67254D4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58" y="3545993"/>
            <a:ext cx="11283350" cy="249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10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291EC9C-832B-462E-AEFE-992777512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801" y="142560"/>
            <a:ext cx="7315200" cy="568037"/>
          </a:xfrm>
        </p:spPr>
        <p:txBody>
          <a:bodyPr/>
          <a:lstStyle/>
          <a:p>
            <a:pPr algn="ctr"/>
            <a:r>
              <a:rPr lang="es-ES" sz="2800">
                <a:solidFill>
                  <a:schemeClr val="tx1"/>
                </a:solidFill>
              </a:rPr>
              <a:t>Resultados </a:t>
            </a:r>
            <a:r>
              <a:rPr lang="es-ES" sz="2800" err="1">
                <a:solidFill>
                  <a:schemeClr val="tx1"/>
                </a:solidFill>
              </a:rPr>
              <a:t>Postman</a:t>
            </a:r>
            <a:r>
              <a:rPr lang="es-ES" sz="2800">
                <a:solidFill>
                  <a:schemeClr val="tx1"/>
                </a:solidFill>
              </a:rPr>
              <a:t> </a:t>
            </a:r>
            <a:endParaRPr lang="es-ES"/>
          </a:p>
        </p:txBody>
      </p:sp>
      <p:pic>
        <p:nvPicPr>
          <p:cNvPr id="4" name="Imagen 4" descr="Resultado Postman  de CuentaBancaria&#10;">
            <a:extLst>
              <a:ext uri="{FF2B5EF4-FFF2-40B4-BE49-F238E27FC236}">
                <a16:creationId xmlns:a16="http://schemas.microsoft.com/office/drawing/2014/main" id="{8139E2AD-006F-4BB0-8EB8-35C9D1FB84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90" b="11437"/>
          <a:stretch/>
        </p:blipFill>
        <p:spPr>
          <a:xfrm>
            <a:off x="581222" y="989205"/>
            <a:ext cx="4232697" cy="2638921"/>
          </a:xfrm>
          <a:prstGeom prst="rect">
            <a:avLst/>
          </a:prstGeom>
        </p:spPr>
      </p:pic>
      <p:pic>
        <p:nvPicPr>
          <p:cNvPr id="6" name="Imagen 6" descr="Captura de pantalla de un celular&#10;&#10;Descripción generada con confianza alta">
            <a:extLst>
              <a:ext uri="{FF2B5EF4-FFF2-40B4-BE49-F238E27FC236}">
                <a16:creationId xmlns:a16="http://schemas.microsoft.com/office/drawing/2014/main" id="{CCEDBCDD-8728-450E-AB12-E061114A31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28" b="-484"/>
          <a:stretch/>
        </p:blipFill>
        <p:spPr>
          <a:xfrm>
            <a:off x="7034304" y="988850"/>
            <a:ext cx="4238761" cy="2640344"/>
          </a:xfrm>
          <a:prstGeom prst="rect">
            <a:avLst/>
          </a:prstGeom>
        </p:spPr>
      </p:pic>
      <p:pic>
        <p:nvPicPr>
          <p:cNvPr id="10" name="Imagen 10" descr="Captura de pantalla con letras y números&#10;&#10;Descripción generada con confianza alta">
            <a:extLst>
              <a:ext uri="{FF2B5EF4-FFF2-40B4-BE49-F238E27FC236}">
                <a16:creationId xmlns:a16="http://schemas.microsoft.com/office/drawing/2014/main" id="{A83B5DDA-1F6B-4434-96CB-14D29864B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21" y="3979058"/>
            <a:ext cx="4252824" cy="2652375"/>
          </a:xfrm>
          <a:prstGeom prst="rect">
            <a:avLst/>
          </a:prstGeom>
        </p:spPr>
      </p:pic>
      <p:pic>
        <p:nvPicPr>
          <p:cNvPr id="12" name="Imagen 12" descr="Captura de pantalla con letras y números&#10;&#10;Descripción generada con confianza alta">
            <a:extLst>
              <a:ext uri="{FF2B5EF4-FFF2-40B4-BE49-F238E27FC236}">
                <a16:creationId xmlns:a16="http://schemas.microsoft.com/office/drawing/2014/main" id="{1B9A7B96-2CF2-430B-93A2-C07ED80EB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155" y="3989195"/>
            <a:ext cx="4252822" cy="261772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B15B6B2A-48A7-4087-BA6F-B63E0667FAA2}"/>
              </a:ext>
            </a:extLst>
          </p:cNvPr>
          <p:cNvSpPr txBox="1"/>
          <p:nvPr/>
        </p:nvSpPr>
        <p:spPr>
          <a:xfrm>
            <a:off x="871268" y="62685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/>
              <a:t>CuentaBancaria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60E7A05-0E5B-4DB5-B5F4-C1E892EF687B}"/>
              </a:ext>
            </a:extLst>
          </p:cNvPr>
          <p:cNvSpPr txBox="1"/>
          <p:nvPr/>
        </p:nvSpPr>
        <p:spPr>
          <a:xfrm>
            <a:off x="871267" y="361734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/>
              <a:t>Calificaciones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A111C16-3D67-4DA7-B67C-B8F2FD253286}"/>
              </a:ext>
            </a:extLst>
          </p:cNvPr>
          <p:cNvSpPr txBox="1"/>
          <p:nvPr/>
        </p:nvSpPr>
        <p:spPr>
          <a:xfrm>
            <a:off x="7111039" y="6268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err="1"/>
              <a:t>TarjeCredito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02ED5D5-C4C7-413B-995A-35E30BC65E3E}"/>
              </a:ext>
            </a:extLst>
          </p:cNvPr>
          <p:cNvSpPr txBox="1"/>
          <p:nvPr/>
        </p:nvSpPr>
        <p:spPr>
          <a:xfrm>
            <a:off x="7111040" y="361734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/>
              <a:t>Factura</a:t>
            </a:r>
          </a:p>
        </p:txBody>
      </p:sp>
    </p:spTree>
    <p:extLst>
      <p:ext uri="{BB962C8B-B14F-4D97-AF65-F5344CB8AC3E}">
        <p14:creationId xmlns:p14="http://schemas.microsoft.com/office/powerpoint/2010/main" val="3066503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F63847EE-437E-433E-9ED9-A12BACF2AE56}"/>
              </a:ext>
            </a:extLst>
          </p:cNvPr>
          <p:cNvSpPr/>
          <p:nvPr/>
        </p:nvSpPr>
        <p:spPr>
          <a:xfrm>
            <a:off x="2340804" y="2763966"/>
            <a:ext cx="751038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0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¡Gracias a todos!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D80A721-FEA8-40E6-9D71-A437F9586E32}"/>
              </a:ext>
            </a:extLst>
          </p:cNvPr>
          <p:cNvSpPr/>
          <p:nvPr/>
        </p:nvSpPr>
        <p:spPr>
          <a:xfrm>
            <a:off x="702365" y="569843"/>
            <a:ext cx="10800522" cy="571168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26638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2222FD6D0F86E45A569DC9E4C28B8F3" ma:contentTypeVersion="5" ma:contentTypeDescription="Crear nuevo documento." ma:contentTypeScope="" ma:versionID="593dfe1470f5251389f07a5d681f00a9">
  <xsd:schema xmlns:xsd="http://www.w3.org/2001/XMLSchema" xmlns:xs="http://www.w3.org/2001/XMLSchema" xmlns:p="http://schemas.microsoft.com/office/2006/metadata/properties" xmlns:ns3="722eec1b-d178-4396-95cb-7759c112cad0" xmlns:ns4="15dbb343-7c01-4e26-8f77-e0d74111dc54" targetNamespace="http://schemas.microsoft.com/office/2006/metadata/properties" ma:root="true" ma:fieldsID="6aff4c96ca7e4ded9e0813d9883c56b2" ns3:_="" ns4:_="">
    <xsd:import namespace="722eec1b-d178-4396-95cb-7759c112cad0"/>
    <xsd:import namespace="15dbb343-7c01-4e26-8f77-e0d74111dc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2eec1b-d178-4396-95cb-7759c112ca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dbb343-7c01-4e26-8f77-e0d74111dc5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FC64A5-5BF0-4209-B45F-7FA82259368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20830E0-9813-4AE1-8CB1-6C7F9D603D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2eec1b-d178-4396-95cb-7759c112cad0"/>
    <ds:schemaRef ds:uri="15dbb343-7c01-4e26-8f77-e0d74111dc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4A853EA-97A6-4132-A793-D7B6CD1595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Application>Microsoft Office PowerPoint</Application>
  <PresentationFormat>Panorámica</PresentationFormat>
  <Slides>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Retrospect</vt:lpstr>
      <vt:lpstr>Proyecto Hiring  Entrega Ciclo 1 </vt:lpstr>
      <vt:lpstr>Presentación de PowerPoint</vt:lpstr>
      <vt:lpstr>Presentación de PowerPoint</vt:lpstr>
      <vt:lpstr>-¿Cuál es el estado de ejecuciones en Jenkins?</vt:lpstr>
      <vt:lpstr>Presentación de PowerPoint</vt:lpstr>
      <vt:lpstr>¿Como está Teamwork ? 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Nicolas Munar González</dc:creator>
  <cp:revision>3</cp:revision>
  <dcterms:created xsi:type="dcterms:W3CDTF">2019-10-10T00:51:08Z</dcterms:created>
  <dcterms:modified xsi:type="dcterms:W3CDTF">2019-10-10T21:47:57Z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0x01010002222FD6D0F86E45A569DC9E4C28B8F3</vt:lpwstr>
  </property>
</Properties>
</file>