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7"/>
  </p:notesMasterIdLst>
  <p:handoutMasterIdLst>
    <p:handoutMasterId r:id="rId18"/>
  </p:handoutMasterIdLst>
  <p:sldIdLst>
    <p:sldId id="277" r:id="rId4"/>
    <p:sldId id="399" r:id="rId5"/>
    <p:sldId id="400" r:id="rId6"/>
    <p:sldId id="408" r:id="rId7"/>
    <p:sldId id="401" r:id="rId8"/>
    <p:sldId id="409" r:id="rId9"/>
    <p:sldId id="402" r:id="rId10"/>
    <p:sldId id="403" r:id="rId11"/>
    <p:sldId id="410" r:id="rId12"/>
    <p:sldId id="411" r:id="rId13"/>
    <p:sldId id="405" r:id="rId14"/>
    <p:sldId id="406" r:id="rId15"/>
    <p:sldId id="4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NumPy" TargetMode="External"/><Relationship Id="rId3" Type="http://schemas.openxmlformats.org/officeDocument/2006/relationships/hyperlink" Target="https://www.ripublication.com/ijaer18/ijaerv13n8_119.pdf" TargetMode="External"/><Relationship Id="rId7" Type="http://schemas.openxmlformats.org/officeDocument/2006/relationships/hyperlink" Target="https://www.researchgate.net/figure/A-pair-of-convolution-and-pooling-layers-in-the-CNN-architecture_fig1_323233791" TargetMode="External"/><Relationship Id="rId2" Type="http://schemas.openxmlformats.org/officeDocument/2006/relationships/hyperlink" Target="https://www.researchgate.net/publication/344331972_Facial_Emotion_Detection_Using_Neural_Network/link/5f68e384a6fdcc0086340933/download" TargetMode="External"/><Relationship Id="rId1" Type="http://schemas.openxmlformats.org/officeDocument/2006/relationships/slideLayout" Target="../slideLayouts/slideLayout2.xml"/><Relationship Id="rId6" Type="http://schemas.openxmlformats.org/officeDocument/2006/relationships/hyperlink" Target="https://www.researchgate.net/figure/Visualization-of-a-fully-connected-layer-Taken-from-Hollemans-72_fig4_336607800" TargetMode="External"/><Relationship Id="rId11" Type="http://schemas.openxmlformats.org/officeDocument/2006/relationships/hyperlink" Target="https://matplotlib.org/stable/gallery/misc/logos2.html" TargetMode="External"/><Relationship Id="rId5" Type="http://schemas.openxmlformats.org/officeDocument/2006/relationships/hyperlink" Target="https://www.upgrad.com/blog/basic-cnn-architecture/" TargetMode="External"/><Relationship Id="rId10" Type="http://schemas.openxmlformats.org/officeDocument/2006/relationships/hyperlink" Target="https://en.wikipedia.org/wiki/TensorFlow" TargetMode="External"/><Relationship Id="rId4" Type="http://schemas.openxmlformats.org/officeDocument/2006/relationships/hyperlink" Target="https://peltarion.com/knowledge-center/modeling-view/build-an-ai-model/blocks/2d-convolution" TargetMode="External"/><Relationship Id="rId9" Type="http://schemas.openxmlformats.org/officeDocument/2006/relationships/hyperlink" Target="https://en.wikipedia.org/wiki/Pandas_(softwa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AIT-CSE/AIML</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400" b="1" dirty="0">
                <a:latin typeface="Arial Black" pitchFamily="34" charset="0"/>
              </a:rPr>
              <a:t>NEURAL NETWORK TECHNIQUE FOR DETECTING FACIAL EXPRESSIONS OF EMOTION</a:t>
            </a:r>
            <a:endParaRPr lang="en-US" sz="24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920195" y="4126447"/>
            <a:ext cx="6075894" cy="2246769"/>
          </a:xfrm>
          <a:prstGeom prst="rect">
            <a:avLst/>
          </a:prstGeom>
          <a:noFill/>
        </p:spPr>
        <p:txBody>
          <a:bodyPr wrap="none" rtlCol="0">
            <a:spAutoFit/>
          </a:bodyPr>
          <a:lstStyle/>
          <a:p>
            <a:r>
              <a:rPr lang="en-US" sz="2000" b="1" dirty="0"/>
              <a:t>Submitted by: </a:t>
            </a:r>
          </a:p>
          <a:p>
            <a:r>
              <a:rPr lang="en-US" sz="2000" dirty="0"/>
              <a:t>KOPPULA PRAKASH - 21BCS8824</a:t>
            </a:r>
          </a:p>
          <a:p>
            <a:r>
              <a:rPr lang="en-US" sz="2000" dirty="0"/>
              <a:t>MARAM LEELA KRISHNA SUBRAHMANYAM - 21BCS8803</a:t>
            </a:r>
          </a:p>
          <a:p>
            <a:r>
              <a:rPr lang="en-US" sz="2000" dirty="0"/>
              <a:t>NIKHIL KUMAR - 20BCS6845</a:t>
            </a:r>
          </a:p>
          <a:p>
            <a:r>
              <a:rPr lang="en-US" sz="2000"/>
              <a:t>ARYA CHAKRABORTY </a:t>
            </a:r>
            <a:r>
              <a:rPr lang="en-US" sz="2000" dirty="0"/>
              <a:t>– 21BCS8814</a:t>
            </a:r>
          </a:p>
          <a:p>
            <a:endParaRPr lang="en-US" sz="2000" dirty="0"/>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MS.SHUBHANGI MISHRA</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EEB1-E2D9-8190-8CE2-1DE588E4F262}"/>
              </a:ext>
            </a:extLst>
          </p:cNvPr>
          <p:cNvSpPr>
            <a:spLocks noGrp="1"/>
          </p:cNvSpPr>
          <p:nvPr>
            <p:ph type="ctrTitle"/>
          </p:nvPr>
        </p:nvSpPr>
        <p:spPr>
          <a:xfrm>
            <a:off x="764497" y="0"/>
            <a:ext cx="9144000" cy="1321399"/>
          </a:xfrm>
        </p:spPr>
        <p:txBody>
          <a:bodyPr>
            <a:normAutofit/>
          </a:bodyPr>
          <a:lstStyle/>
          <a:p>
            <a:pPr algn="l"/>
            <a:r>
              <a:rPr lang="en-US" sz="4400" dirty="0"/>
              <a:t>System Architecture</a:t>
            </a:r>
            <a:endParaRPr lang="en-IN" sz="4400" dirty="0"/>
          </a:p>
        </p:txBody>
      </p:sp>
      <p:sp>
        <p:nvSpPr>
          <p:cNvPr id="4" name="Slide Number Placeholder 3">
            <a:extLst>
              <a:ext uri="{FF2B5EF4-FFF2-40B4-BE49-F238E27FC236}">
                <a16:creationId xmlns:a16="http://schemas.microsoft.com/office/drawing/2014/main" id="{943AF624-8C48-7056-4264-2B35E6C0BFD8}"/>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5" name="Content Placeholder 5">
            <a:extLst>
              <a:ext uri="{FF2B5EF4-FFF2-40B4-BE49-F238E27FC236}">
                <a16:creationId xmlns:a16="http://schemas.microsoft.com/office/drawing/2014/main" id="{118A92E1-2DC9-8F6D-CB38-068239EBAB2C}"/>
              </a:ext>
            </a:extLst>
          </p:cNvPr>
          <p:cNvPicPr>
            <a:picLocks noChangeAspect="1"/>
          </p:cNvPicPr>
          <p:nvPr/>
        </p:nvPicPr>
        <p:blipFill>
          <a:blip r:embed="rId2"/>
          <a:stretch>
            <a:fillRect/>
          </a:stretch>
        </p:blipFill>
        <p:spPr>
          <a:xfrm>
            <a:off x="764497" y="1184223"/>
            <a:ext cx="10852879" cy="5172127"/>
          </a:xfrm>
          <a:prstGeom prst="rect">
            <a:avLst/>
          </a:prstGeom>
        </p:spPr>
      </p:pic>
    </p:spTree>
    <p:extLst>
      <p:ext uri="{BB962C8B-B14F-4D97-AF65-F5344CB8AC3E}">
        <p14:creationId xmlns:p14="http://schemas.microsoft.com/office/powerpoint/2010/main" val="327980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 this project, I studied the what are the techniques used previously which mentioned in literature survey, what are the real time application for the proposed system which covered in objective and motivation.</a:t>
            </a:r>
          </a:p>
          <a:p>
            <a:r>
              <a:rPr lang="en-US" sz="2400" dirty="0">
                <a:latin typeface="Times New Roman" panose="02020603050405020304" pitchFamily="18" charset="0"/>
                <a:cs typeface="Times New Roman" panose="02020603050405020304" pitchFamily="18" charset="0"/>
              </a:rPr>
              <a:t>By using the mentioned dataset the neural network will be trained and by adding maximum hidden layer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with deep layer in convolutional network the result will be calculated. </a:t>
            </a:r>
          </a:p>
          <a:p>
            <a:r>
              <a:rPr lang="en-US" sz="2400" dirty="0">
                <a:latin typeface="Times New Roman" panose="02020603050405020304" pitchFamily="18" charset="0"/>
                <a:cs typeface="Times New Roman" panose="02020603050405020304" pitchFamily="18" charset="0"/>
              </a:rPr>
              <a:t>It covers the concept of facial expression recognition with aimed to classify images of faces into any of seven discrete emotion or face expression categories that represent universal human emotions.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88046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a:bodyPr>
          <a:lstStyle/>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Facial emotion recognition is an emerging field so considering other NNs such as Recurrent Neural Networks (RNNs) may improve the accuracy. </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feature extraction is similar to pattern recognition which is used in intelligence, military and forensics for identification purposes. Thus, techniques such as the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Capsnet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algorithm for pattern recognition can be considered. </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DL based approaches require a large labeled dataset, significant memory and long training and testing times which makes them difficult to implement on mobile and other platforms with limited resources. </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Thus, simple solutions should be developed with lower data and memory requirements.</a:t>
            </a:r>
            <a:endParaRPr lang="en-US"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5242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342900" marR="132080" lvl="0" indent="-342900">
              <a:spcBef>
                <a:spcPts val="805"/>
              </a:spcBef>
              <a:spcAft>
                <a:spcPts val="0"/>
              </a:spcAft>
              <a:buFont typeface="+mj-lt"/>
              <a:buAutoNum type="arabicParenR"/>
              <a:tabLst>
                <a:tab pos="521335" algn="l"/>
                <a:tab pos="52197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https://www.researchgate.net/publication/344331972_Facial_Emotion_Detection_Using_Neural_Network/link/5f68e384a6fdcc0086340933/download</a:t>
            </a:r>
            <a:endParaRPr lang="en-IN" sz="1800" dirty="0">
              <a:effectLst/>
              <a:latin typeface="Times New Roman" panose="02020603050405020304" pitchFamily="18" charset="0"/>
              <a:ea typeface="Times New Roman" panose="02020603050405020304" pitchFamily="18" charset="0"/>
            </a:endParaRPr>
          </a:p>
          <a:p>
            <a:pPr marL="342900" marR="132080" lvl="0" indent="-342900">
              <a:spcBef>
                <a:spcPts val="805"/>
              </a:spcBef>
              <a:spcAft>
                <a:spcPts val="0"/>
              </a:spcAft>
              <a:buFont typeface="+mj-lt"/>
              <a:buAutoNum type="arabicParenR"/>
              <a:tabLst>
                <a:tab pos="521335" algn="l"/>
                <a:tab pos="52197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https://www.ripublication.com/ijaer18/ijaerv13n8_119.pdf</a:t>
            </a:r>
            <a:endParaRPr lang="en-IN" sz="1800" dirty="0">
              <a:effectLst/>
              <a:latin typeface="Times New Roman" panose="02020603050405020304" pitchFamily="18" charset="0"/>
              <a:ea typeface="Times New Roman" panose="02020603050405020304" pitchFamily="18" charset="0"/>
            </a:endParaRPr>
          </a:p>
          <a:p>
            <a:pPr marL="342900" marR="132080" lvl="0" indent="-342900">
              <a:spcBef>
                <a:spcPts val="805"/>
              </a:spcBef>
              <a:spcAft>
                <a:spcPts val="0"/>
              </a:spcAft>
              <a:buFont typeface="+mj-lt"/>
              <a:buAutoNum type="arabicParenR"/>
              <a:tabLst>
                <a:tab pos="521335" algn="l"/>
                <a:tab pos="52197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4"/>
              </a:rPr>
              <a:t>https://peltarion.com/knowledge-center/modeling-view/build-an-ai-model/blocks/2d-convolution</a:t>
            </a:r>
            <a:endParaRPr lang="en-IN" sz="1800" dirty="0">
              <a:effectLst/>
              <a:latin typeface="Times New Roman" panose="02020603050405020304" pitchFamily="18" charset="0"/>
              <a:ea typeface="Times New Roman" panose="02020603050405020304" pitchFamily="18" charset="0"/>
            </a:endParaRPr>
          </a:p>
          <a:p>
            <a:pPr marL="342900" marR="132080" lvl="0" indent="-342900">
              <a:spcBef>
                <a:spcPts val="805"/>
              </a:spcBef>
              <a:spcAft>
                <a:spcPts val="0"/>
              </a:spcAft>
              <a:buFont typeface="+mj-lt"/>
              <a:buAutoNum type="arabicParenR"/>
              <a:tabLst>
                <a:tab pos="521335" algn="l"/>
                <a:tab pos="52197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5"/>
              </a:rPr>
              <a:t>https://www.upgrad.com/blog/basic-cnn-architecture/</a:t>
            </a:r>
            <a:endParaRPr lang="en-IN" sz="1800" dirty="0">
              <a:effectLst/>
              <a:latin typeface="Times New Roman" panose="02020603050405020304" pitchFamily="18" charset="0"/>
              <a:ea typeface="Times New Roman" panose="02020603050405020304" pitchFamily="18" charset="0"/>
            </a:endParaRPr>
          </a:p>
          <a:p>
            <a:pPr marL="342900" marR="132080" lvl="0" indent="-342900">
              <a:spcBef>
                <a:spcPts val="805"/>
              </a:spcBef>
              <a:spcAft>
                <a:spcPts val="0"/>
              </a:spcAft>
              <a:buFont typeface="+mj-lt"/>
              <a:buAutoNum type="arabicParenR"/>
              <a:tabLst>
                <a:tab pos="521335" algn="l"/>
                <a:tab pos="52197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6"/>
              </a:rPr>
              <a:t>https://www.researchgate.net/figure/Visualization-of-a-fully-connected-layer-Taken-from-Hollemans-72_fig4_336607800</a:t>
            </a:r>
            <a:endParaRPr lang="en-IN" sz="1800" dirty="0">
              <a:effectLst/>
              <a:latin typeface="Times New Roman" panose="02020603050405020304" pitchFamily="18" charset="0"/>
              <a:ea typeface="Times New Roman" panose="02020603050405020304" pitchFamily="18" charset="0"/>
            </a:endParaRPr>
          </a:p>
          <a:p>
            <a:pPr marL="342900" marR="132080" lvl="0" indent="-342900">
              <a:spcBef>
                <a:spcPts val="805"/>
              </a:spcBef>
              <a:spcAft>
                <a:spcPts val="0"/>
              </a:spcAft>
              <a:buFont typeface="+mj-lt"/>
              <a:buAutoNum type="arabicParenR"/>
              <a:tabLst>
                <a:tab pos="521335" algn="l"/>
                <a:tab pos="52197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7"/>
              </a:rPr>
              <a:t>https://www.researchgate.net/figure/A-pair-of-convolution-and-pooling-layers-in-the-CNN-architecture_fig1_323233791</a:t>
            </a:r>
            <a:endParaRPr lang="en-IN" sz="1800" dirty="0">
              <a:effectLst/>
              <a:latin typeface="Times New Roman" panose="02020603050405020304" pitchFamily="18" charset="0"/>
              <a:ea typeface="Times New Roman" panose="02020603050405020304" pitchFamily="18" charset="0"/>
            </a:endParaRPr>
          </a:p>
          <a:p>
            <a:pPr marL="342900" marR="132080" lvl="0" indent="-342900">
              <a:spcBef>
                <a:spcPts val="805"/>
              </a:spcBef>
              <a:spcAft>
                <a:spcPts val="0"/>
              </a:spcAft>
              <a:buFont typeface="+mj-lt"/>
              <a:buAutoNum type="arabicParenR"/>
              <a:tabLst>
                <a:tab pos="521335" algn="l"/>
                <a:tab pos="52197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8"/>
              </a:rPr>
              <a:t>https://en.wikipedia.org/wiki/NumPy</a:t>
            </a:r>
            <a:endParaRPr lang="en-IN" sz="1800" dirty="0">
              <a:effectLst/>
              <a:latin typeface="Times New Roman" panose="02020603050405020304" pitchFamily="18" charset="0"/>
              <a:ea typeface="Times New Roman" panose="02020603050405020304" pitchFamily="18" charset="0"/>
            </a:endParaRPr>
          </a:p>
          <a:p>
            <a:pPr marL="342900" marR="132080" lvl="0" indent="-342900">
              <a:spcBef>
                <a:spcPts val="805"/>
              </a:spcBef>
              <a:spcAft>
                <a:spcPts val="0"/>
              </a:spcAft>
              <a:buFont typeface="+mj-lt"/>
              <a:buAutoNum type="arabicParenR"/>
              <a:tabLst>
                <a:tab pos="521335" algn="l"/>
                <a:tab pos="52197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9"/>
              </a:rPr>
              <a:t>https://en.wikipedia.org/wiki/Pandas_(software)</a:t>
            </a:r>
            <a:endParaRPr lang="en-IN" sz="1800" dirty="0">
              <a:effectLst/>
              <a:latin typeface="Times New Roman" panose="02020603050405020304" pitchFamily="18" charset="0"/>
              <a:ea typeface="Times New Roman" panose="02020603050405020304" pitchFamily="18" charset="0"/>
            </a:endParaRPr>
          </a:p>
          <a:p>
            <a:pPr marL="342900" marR="132080" lvl="0" indent="-342900">
              <a:spcBef>
                <a:spcPts val="805"/>
              </a:spcBef>
              <a:spcAft>
                <a:spcPts val="0"/>
              </a:spcAft>
              <a:buFont typeface="+mj-lt"/>
              <a:buAutoNum type="arabicParenR"/>
              <a:tabLst>
                <a:tab pos="521335" algn="l"/>
                <a:tab pos="52197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10"/>
              </a:rPr>
              <a:t>https://en.wikipedia.org/wiki/TensorFlow</a:t>
            </a:r>
            <a:endParaRPr lang="en-IN" sz="1800" dirty="0">
              <a:effectLst/>
              <a:latin typeface="Times New Roman" panose="02020603050405020304" pitchFamily="18" charset="0"/>
              <a:ea typeface="Times New Roman" panose="02020603050405020304" pitchFamily="18" charset="0"/>
            </a:endParaRPr>
          </a:p>
          <a:p>
            <a:pPr marL="342900" marR="132080" lvl="0" indent="-342900">
              <a:spcBef>
                <a:spcPts val="805"/>
              </a:spcBef>
              <a:spcAft>
                <a:spcPts val="0"/>
              </a:spcAft>
              <a:buFont typeface="+mj-lt"/>
              <a:buAutoNum type="arabicParenR"/>
              <a:tabLst>
                <a:tab pos="521335" algn="l"/>
                <a:tab pos="52197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11"/>
              </a:rPr>
              <a:t>https://matplotlib.org/stable/gallery/misc/logos2.html</a:t>
            </a: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a:xfrm>
            <a:off x="838200" y="1424066"/>
            <a:ext cx="10515600" cy="5068809"/>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Facial expression recognition is the process of identifying human emotion. This is both something that humans do automatically but computational methodologies have also been developed.</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facial expression of human emotion is one of the major topics in facial recognition, and it can generate both technical and everyday application beyond laboratory experiment. </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projection constructs a system of deep learning model to classify a given image of human facial emotion into one of the seven basic human emotions.</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general, people infer the emotional state of other people, such as joy, sadness and anger, using facial expressions and vocal tones.</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Facial Emotion Recognition is now used in many applications and their exposure to humans is increasing.</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To improve Human Computer Interaction (HCI) and make it more natural, machines must be provided with the capability to understand the surrounding environment, especially the intentions of humans.</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If computers are able to keep track of the mental state of the user, robots can react upon this and behave appropriately. Emotion recognition therefore plays a key-role in improving human machine interaction.</a:t>
            </a:r>
          </a:p>
          <a:p>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5DD48A-232F-39A3-7C3D-351926DA2C13}"/>
              </a:ext>
            </a:extLst>
          </p:cNvPr>
          <p:cNvSpPr>
            <a:spLocks noGrp="1"/>
          </p:cNvSpPr>
          <p:nvPr>
            <p:ph type="sldNum" sz="quarter" idx="12"/>
          </p:nvPr>
        </p:nvSpPr>
        <p:spPr/>
        <p:txBody>
          <a:bodyPr/>
          <a:lstStyle/>
          <a:p>
            <a:fld id="{BDCDBBEF-AA6C-4BA6-85B2-A17D7F280E38}" type="slidenum">
              <a:rPr lang="en-US" smtClean="0"/>
              <a:pPr/>
              <a:t>4</a:t>
            </a:fld>
            <a:endParaRPr lang="en-US"/>
          </a:p>
        </p:txBody>
      </p:sp>
      <p:pic>
        <p:nvPicPr>
          <p:cNvPr id="5" name="Content Placeholder 4">
            <a:extLst>
              <a:ext uri="{FF2B5EF4-FFF2-40B4-BE49-F238E27FC236}">
                <a16:creationId xmlns:a16="http://schemas.microsoft.com/office/drawing/2014/main" id="{6A0010A0-4973-ADE9-90F0-53809F0234A2}"/>
              </a:ext>
            </a:extLst>
          </p:cNvPr>
          <p:cNvPicPr>
            <a:picLocks noGrp="1" noChangeAspect="1"/>
          </p:cNvPicPr>
          <p:nvPr>
            <p:ph idx="1"/>
          </p:nvPr>
        </p:nvPicPr>
        <p:blipFill>
          <a:blip r:embed="rId2"/>
          <a:stretch>
            <a:fillRect/>
          </a:stretch>
        </p:blipFill>
        <p:spPr>
          <a:xfrm>
            <a:off x="1379268" y="544422"/>
            <a:ext cx="9236240" cy="3756986"/>
          </a:xfrm>
          <a:prstGeom prst="rect">
            <a:avLst/>
          </a:prstGeom>
        </p:spPr>
      </p:pic>
      <p:sp>
        <p:nvSpPr>
          <p:cNvPr id="6" name="TextBox 5">
            <a:extLst>
              <a:ext uri="{FF2B5EF4-FFF2-40B4-BE49-F238E27FC236}">
                <a16:creationId xmlns:a16="http://schemas.microsoft.com/office/drawing/2014/main" id="{5D0E382D-3644-4A25-4180-192126473261}"/>
              </a:ext>
            </a:extLst>
          </p:cNvPr>
          <p:cNvSpPr txBox="1"/>
          <p:nvPr/>
        </p:nvSpPr>
        <p:spPr>
          <a:xfrm>
            <a:off x="2017058" y="4374775"/>
            <a:ext cx="8157883" cy="1341008"/>
          </a:xfrm>
          <a:prstGeom prst="rect">
            <a:avLst/>
          </a:prstGeom>
          <a:noFill/>
        </p:spPr>
        <p:txBody>
          <a:bodyPr wrap="square" rtlCol="0">
            <a:spAutoFit/>
          </a:bodyPr>
          <a:lstStyle/>
          <a:p>
            <a:pPr algn="just">
              <a:lnSpc>
                <a:spcPct val="115000"/>
              </a:lnSpc>
            </a:pPr>
            <a:r>
              <a:rPr lang="en-US" sz="1800" dirty="0">
                <a:effectLst/>
                <a:latin typeface="Times New Roman" panose="02020603050405020304" pitchFamily="18" charset="0"/>
                <a:ea typeface="Times New Roman" panose="02020603050405020304" pitchFamily="18" charset="0"/>
              </a:rPr>
              <a:t>A demonstration: The emojis are correctly imposed on their corresponding faces. There are seven different emotions: happy, angry, sad, fear, surprise, neutral, and disgust. The input will be raw image of the expression, and output will be shown as above. The demonstration does not include disgust as its emoji is like angry.</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33105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231"/>
            <a:ext cx="10515600" cy="1325563"/>
          </a:xfrm>
        </p:spPr>
        <p:txBody>
          <a:bodyPr/>
          <a:lstStyle/>
          <a:p>
            <a:r>
              <a:rPr lang="en-US" dirty="0"/>
              <a:t>Problem Formulation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
        <p:nvSpPr>
          <p:cNvPr id="8" name="Content Placeholder 2">
            <a:extLst>
              <a:ext uri="{FF2B5EF4-FFF2-40B4-BE49-F238E27FC236}">
                <a16:creationId xmlns:a16="http://schemas.microsoft.com/office/drawing/2014/main" id="{077AF940-A426-12FE-D1B8-B0E1855857FC}"/>
              </a:ext>
            </a:extLst>
          </p:cNvPr>
          <p:cNvSpPr>
            <a:spLocks noGrp="1"/>
          </p:cNvSpPr>
          <p:nvPr>
            <p:ph idx="1"/>
          </p:nvPr>
        </p:nvSpPr>
        <p:spPr>
          <a:xfrm>
            <a:off x="838200" y="1825625"/>
            <a:ext cx="10515600" cy="4351338"/>
          </a:xfrm>
        </p:spPr>
        <p:txBody>
          <a:bodyPr>
            <a:normAutofit/>
          </a:bodyPr>
          <a:lstStyle/>
          <a:p>
            <a:r>
              <a:rPr lang="en-US" sz="2000" dirty="0">
                <a:effectLst/>
                <a:latin typeface="Times New Roman" panose="02020603050405020304" pitchFamily="18" charset="0"/>
                <a:ea typeface="Times New Roman" panose="02020603050405020304" pitchFamily="18" charset="0"/>
              </a:rPr>
              <a:t>In real life, people express their emotion on their face to show their psychological activities and attitudes in the interaction with other people. The primary focus of this project is to determine which emotion an input image that contains one facial emotion belongs to. </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Because human face is complex to interpret, emotion recognition can be specifically divided into classification of basic emotion and classification of compound emotion. For the goals of our project, the essential problem is to focus on the classification of 7 basic emotions.</a:t>
            </a:r>
          </a:p>
          <a:p>
            <a:r>
              <a:rPr lang="en-US" sz="2000" dirty="0">
                <a:effectLst/>
                <a:latin typeface="Times New Roman" panose="02020603050405020304" pitchFamily="18" charset="0"/>
                <a:ea typeface="Times New Roman" panose="02020603050405020304" pitchFamily="18" charset="0"/>
              </a:rPr>
              <a:t>There are seven different emotions: happy, angry, sad, fear, surprise, neutral, and disgust.</a:t>
            </a:r>
          </a:p>
          <a:p>
            <a:r>
              <a:rPr lang="en-US" sz="2000" dirty="0">
                <a:effectLst/>
                <a:latin typeface="Times New Roman" panose="02020603050405020304" pitchFamily="18" charset="0"/>
                <a:ea typeface="Times New Roman" panose="02020603050405020304" pitchFamily="18" charset="0"/>
              </a:rPr>
              <a:t>During software development, clones can occur in software intentionally or unintentionally.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Developers</a:t>
            </a:r>
            <a:r>
              <a:rPr lang="en-US" sz="2000" spc="1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tend</a:t>
            </a:r>
            <a:r>
              <a:rPr lang="en-US" sz="2000" spc="1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1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clone</a:t>
            </a:r>
            <a:r>
              <a:rPr lang="en-US" sz="2000" spc="1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fragments</a:t>
            </a:r>
            <a:r>
              <a:rPr lang="en-US" sz="2000" spc="1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4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software</a:t>
            </a:r>
            <a:r>
              <a:rPr lang="en-US" sz="2000" spc="4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during</a:t>
            </a:r>
            <a:r>
              <a:rPr lang="en-US" sz="2000" spc="4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development</a:t>
            </a:r>
            <a:r>
              <a:rPr lang="en-US" sz="2000" spc="4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4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save</a:t>
            </a:r>
            <a:r>
              <a:rPr lang="en-US" sz="2000" spc="4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efforts</a:t>
            </a:r>
            <a:r>
              <a:rPr lang="en-US" sz="2000" spc="-2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expedite the development process.</a:t>
            </a:r>
            <a:r>
              <a:rPr lang="en-US" sz="2000" spc="-5" dirty="0">
                <a:effectLst/>
                <a:latin typeface="Times New Roman" panose="02020603050405020304" pitchFamily="18" charset="0"/>
                <a:ea typeface="Times New Roman" panose="02020603050405020304" pitchFamily="18" charset="0"/>
              </a:rPr>
              <a:t> </a:t>
            </a:r>
          </a:p>
          <a:p>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6A923-86AE-F6FC-9999-60584A07EC6F}"/>
              </a:ext>
            </a:extLst>
          </p:cNvPr>
          <p:cNvSpPr>
            <a:spLocks noGrp="1"/>
          </p:cNvSpPr>
          <p:nvPr>
            <p:ph idx="1"/>
          </p:nvPr>
        </p:nvSpPr>
        <p:spPr>
          <a:xfrm>
            <a:off x="972671" y="1864379"/>
            <a:ext cx="10515600" cy="5325316"/>
          </a:xfrm>
        </p:spPr>
        <p:txBody>
          <a:bodyPr/>
          <a:lstStyle/>
          <a:p>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existing</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techniques are not able to detect all types of vulnerable code clones. Different approaches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suffer from high false negative rate and not scalable to large software systems due to high</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time complexity.</a:t>
            </a:r>
          </a:p>
          <a:p>
            <a:r>
              <a:rPr lang="en-US" sz="2000" dirty="0">
                <a:effectLst/>
                <a:latin typeface="Times New Roman" panose="02020603050405020304" pitchFamily="18" charset="0"/>
                <a:ea typeface="Times New Roman" panose="02020603050405020304" pitchFamily="18" charset="0"/>
              </a:rPr>
              <a:t>So firstly,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there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need of </a:t>
            </a:r>
            <a:r>
              <a:rPr lang="en-US" sz="2000" dirty="0" err="1">
                <a:effectLst/>
                <a:latin typeface="Times New Roman" panose="02020603050405020304" pitchFamily="18" charset="0"/>
                <a:ea typeface="Times New Roman" panose="02020603050405020304" pitchFamily="18" charset="0"/>
              </a:rPr>
              <a:t>Haar</a:t>
            </a:r>
            <a:r>
              <a:rPr lang="en-US" sz="2000" dirty="0">
                <a:effectLst/>
                <a:latin typeface="Times New Roman" panose="02020603050405020304" pitchFamily="18" charset="0"/>
                <a:ea typeface="Times New Roman" panose="02020603050405020304" pitchFamily="18" charset="0"/>
              </a:rPr>
              <a:t> cascade classifier. Second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same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subject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systems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should</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used</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compare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approaches</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which</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detect with this, the problems can be resolved by giving the better weights to model after repeating the steps of training. </a:t>
            </a:r>
          </a:p>
          <a:p>
            <a:r>
              <a:rPr lang="en-US" sz="2000" dirty="0">
                <a:effectLst/>
                <a:latin typeface="Times New Roman" panose="02020603050405020304" pitchFamily="18" charset="0"/>
                <a:ea typeface="Times New Roman" panose="02020603050405020304" pitchFamily="18" charset="0"/>
              </a:rPr>
              <a:t>So, problems may arise in that. But it can be formulated and resolved by presenting correct conditions for different scenario.</a:t>
            </a:r>
            <a:endParaRPr lang="en-IN" sz="2000" dirty="0">
              <a:effectLst/>
              <a:latin typeface="Times New Roman" panose="02020603050405020304" pitchFamily="18" charset="0"/>
              <a:ea typeface="Times New Roman" panose="02020603050405020304" pitchFamily="18" charset="0"/>
            </a:endParaRPr>
          </a:p>
          <a:p>
            <a:endParaRPr lang="en-IN" sz="2000" dirty="0"/>
          </a:p>
        </p:txBody>
      </p:sp>
      <p:sp>
        <p:nvSpPr>
          <p:cNvPr id="4" name="Slide Number Placeholder 3">
            <a:extLst>
              <a:ext uri="{FF2B5EF4-FFF2-40B4-BE49-F238E27FC236}">
                <a16:creationId xmlns:a16="http://schemas.microsoft.com/office/drawing/2014/main" id="{8D5326E8-447E-C190-F4DA-09F5E89D6579}"/>
              </a:ext>
            </a:extLst>
          </p:cNvPr>
          <p:cNvSpPr>
            <a:spLocks noGrp="1"/>
          </p:cNvSpPr>
          <p:nvPr>
            <p:ph type="sldNum" sz="quarter" idx="12"/>
          </p:nvPr>
        </p:nvSpPr>
        <p:spPr/>
        <p:txBody>
          <a:bodyPr/>
          <a:lstStyle/>
          <a:p>
            <a:fld id="{BDCDBBEF-AA6C-4BA6-85B2-A17D7F280E38}" type="slidenum">
              <a:rPr lang="en-US" smtClean="0"/>
              <a:pPr/>
              <a:t>6</a:t>
            </a:fld>
            <a:endParaRPr lang="en-US"/>
          </a:p>
        </p:txBody>
      </p:sp>
      <p:sp>
        <p:nvSpPr>
          <p:cNvPr id="5" name="TextBox 4">
            <a:extLst>
              <a:ext uri="{FF2B5EF4-FFF2-40B4-BE49-F238E27FC236}">
                <a16:creationId xmlns:a16="http://schemas.microsoft.com/office/drawing/2014/main" id="{76D960F6-6FA1-CA14-11D1-8C76E1C4FBF0}"/>
              </a:ext>
            </a:extLst>
          </p:cNvPr>
          <p:cNvSpPr txBox="1"/>
          <p:nvPr/>
        </p:nvSpPr>
        <p:spPr>
          <a:xfrm>
            <a:off x="972671" y="645459"/>
            <a:ext cx="6866965" cy="1046440"/>
          </a:xfrm>
          <a:prstGeom prst="rect">
            <a:avLst/>
          </a:prstGeom>
          <a:noFill/>
        </p:spPr>
        <p:txBody>
          <a:bodyPr wrap="square" rtlCol="0">
            <a:spAutoFit/>
          </a:bodyPr>
          <a:lstStyle/>
          <a:p>
            <a:r>
              <a:rPr lang="en-US" sz="4400" dirty="0">
                <a:effectLst/>
                <a:ea typeface="Times New Roman" panose="02020603050405020304" pitchFamily="18" charset="0"/>
                <a:cs typeface="Times New Roman" panose="02020603050405020304" pitchFamily="18" charset="0"/>
              </a:rPr>
              <a:t>Cont..</a:t>
            </a:r>
          </a:p>
          <a:p>
            <a:endParaRPr lang="en-IN" dirty="0"/>
          </a:p>
        </p:txBody>
      </p:sp>
    </p:spTree>
    <p:extLst>
      <p:ext uri="{BB962C8B-B14F-4D97-AF65-F5344CB8AC3E}">
        <p14:creationId xmlns:p14="http://schemas.microsoft.com/office/powerpoint/2010/main" val="3656300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normAutofit lnSpcReduction="10000"/>
          </a:bodyPr>
          <a:lstStyle/>
          <a:p>
            <a:pPr marL="450215" marR="73660" algn="just">
              <a:lnSpc>
                <a:spcPct val="115000"/>
              </a:lnSpc>
              <a:spcBef>
                <a:spcPts val="1320"/>
              </a:spcBef>
              <a:spcAft>
                <a:spcPts val="0"/>
              </a:spcAft>
            </a:pPr>
            <a:r>
              <a:rPr lang="en-US" sz="2000" dirty="0">
                <a:effectLst/>
                <a:latin typeface="Times New Roman" panose="02020603050405020304" pitchFamily="18" charset="0"/>
                <a:ea typeface="Times New Roman" panose="02020603050405020304" pitchFamily="18" charset="0"/>
              </a:rPr>
              <a:t>The</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proposed</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work</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aimed</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carry</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out</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work</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leading</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development</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approach</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Facial Emotion Recognition.</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proposed</a:t>
            </a:r>
            <a:r>
              <a:rPr lang="en-US" sz="2000" spc="1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aim</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will</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achieved</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by</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dividing</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work</a:t>
            </a:r>
            <a:r>
              <a:rPr lang="en-US" sz="2000" spc="1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into</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following objectives.</a:t>
            </a:r>
            <a:endParaRPr lang="en-IN" sz="2000" dirty="0">
              <a:effectLst/>
              <a:latin typeface="Times New Roman" panose="02020603050405020304" pitchFamily="18" charset="0"/>
              <a:ea typeface="Times New Roman" panose="02020603050405020304" pitchFamily="18" charset="0"/>
            </a:endParaRPr>
          </a:p>
          <a:p>
            <a:pPr marL="221615" indent="0" algn="just">
              <a:lnSpc>
                <a:spcPct val="115000"/>
              </a:lnSpc>
              <a:spcBef>
                <a:spcPts val="170"/>
              </a:spcBef>
              <a:spcAft>
                <a:spcPts val="0"/>
              </a:spcAft>
              <a:buNone/>
            </a:pPr>
            <a:r>
              <a:rPr lang="en-US" sz="2000" dirty="0">
                <a:effectLst/>
                <a:latin typeface="Times New Roman" panose="02020603050405020304" pitchFamily="18" charset="0"/>
                <a:ea typeface="Times New Roman" panose="02020603050405020304" pitchFamily="18" charset="0"/>
              </a:rPr>
              <a:t>		1. Image data loading and visualization</a:t>
            </a:r>
            <a:endParaRPr lang="en-IN" sz="2000" dirty="0">
              <a:effectLst/>
              <a:latin typeface="Times New Roman" panose="02020603050405020304" pitchFamily="18" charset="0"/>
              <a:ea typeface="Times New Roman" panose="02020603050405020304" pitchFamily="18" charset="0"/>
            </a:endParaRPr>
          </a:p>
          <a:p>
            <a:pPr marL="221615" indent="0" algn="just">
              <a:lnSpc>
                <a:spcPct val="115000"/>
              </a:lnSpc>
              <a:spcBef>
                <a:spcPts val="170"/>
              </a:spcBef>
              <a:spcAft>
                <a:spcPts val="0"/>
              </a:spcAft>
              <a:buNone/>
            </a:pPr>
            <a:r>
              <a:rPr lang="en-US" sz="2000" dirty="0">
                <a:effectLst/>
                <a:latin typeface="Times New Roman" panose="02020603050405020304" pitchFamily="18" charset="0"/>
                <a:ea typeface="Times New Roman" panose="02020603050405020304" pitchFamily="18" charset="0"/>
              </a:rPr>
              <a:t> 		2. Identify facial emotions using machine learning classifiers</a:t>
            </a:r>
            <a:endParaRPr lang="en-IN" sz="2000" dirty="0">
              <a:effectLst/>
              <a:latin typeface="Times New Roman" panose="02020603050405020304" pitchFamily="18" charset="0"/>
              <a:ea typeface="Times New Roman" panose="02020603050405020304" pitchFamily="18" charset="0"/>
            </a:endParaRPr>
          </a:p>
          <a:p>
            <a:pPr marL="221615" indent="0" algn="just">
              <a:lnSpc>
                <a:spcPct val="115000"/>
              </a:lnSpc>
              <a:spcBef>
                <a:spcPts val="170"/>
              </a:spcBef>
              <a:spcAft>
                <a:spcPts val="0"/>
              </a:spcAft>
              <a:buNone/>
            </a:pPr>
            <a:r>
              <a:rPr lang="en-US" sz="2000" dirty="0">
                <a:effectLst/>
                <a:latin typeface="Times New Roman" panose="02020603050405020304" pitchFamily="18" charset="0"/>
                <a:ea typeface="Times New Roman" panose="02020603050405020304" pitchFamily="18" charset="0"/>
              </a:rPr>
              <a:t>		3. Identify facial emotions using (convolutional) neural networks</a:t>
            </a:r>
            <a:endParaRPr lang="en-IN" sz="2000" dirty="0">
              <a:effectLst/>
              <a:latin typeface="Times New Roman" panose="02020603050405020304" pitchFamily="18" charset="0"/>
              <a:ea typeface="Times New Roman" panose="02020603050405020304" pitchFamily="18" charset="0"/>
            </a:endParaRPr>
          </a:p>
          <a:p>
            <a:pPr marL="221615" indent="0" algn="just">
              <a:lnSpc>
                <a:spcPct val="115000"/>
              </a:lnSpc>
              <a:spcBef>
                <a:spcPts val="170"/>
              </a:spcBef>
              <a:spcAft>
                <a:spcPts val="0"/>
              </a:spcAft>
              <a:buNone/>
            </a:pPr>
            <a:r>
              <a:rPr lang="en-US" sz="2000" dirty="0">
                <a:effectLst/>
                <a:latin typeface="Times New Roman" panose="02020603050405020304" pitchFamily="18" charset="0"/>
                <a:ea typeface="Times New Roman" panose="02020603050405020304" pitchFamily="18" charset="0"/>
              </a:rPr>
              <a:t>		4. Explore how sample diversity affects performance</a:t>
            </a:r>
            <a:endParaRPr lang="en-IN" sz="2000" dirty="0">
              <a:effectLst/>
              <a:latin typeface="Times New Roman" panose="02020603050405020304" pitchFamily="18" charset="0"/>
              <a:ea typeface="Times New Roman" panose="02020603050405020304" pitchFamily="18" charset="0"/>
            </a:endParaRPr>
          </a:p>
          <a:p>
            <a:pPr marL="114300" indent="0">
              <a:spcBef>
                <a:spcPts val="170"/>
              </a:spcBef>
              <a:spcAft>
                <a:spcPts val="0"/>
              </a:spcAft>
              <a:buNone/>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507365" indent="-285750" algn="just">
              <a:spcBef>
                <a:spcPts val="170"/>
              </a:spcBef>
              <a:spcAft>
                <a:spcPts val="0"/>
              </a:spcAft>
            </a:pPr>
            <a:r>
              <a:rPr lang="en-US" sz="2000" dirty="0">
                <a:effectLst/>
                <a:latin typeface="Times New Roman" panose="02020603050405020304" pitchFamily="18" charset="0"/>
                <a:ea typeface="Times New Roman" panose="02020603050405020304" pitchFamily="18" charset="0"/>
              </a:rPr>
              <a:t>The objective of face emotion recognition (FER) is identifying emotions of a human. The emotion can be captured either from face or from verbal communication. Psychological characteristics such as heartbeat and blood</a:t>
            </a:r>
            <a:endParaRPr lang="en-IN" sz="2000" dirty="0">
              <a:effectLst/>
              <a:latin typeface="Times New Roman" panose="02020603050405020304" pitchFamily="18" charset="0"/>
              <a:ea typeface="Times New Roman" panose="02020603050405020304" pitchFamily="18" charset="0"/>
            </a:endParaRPr>
          </a:p>
          <a:p>
            <a:pPr marL="507365" indent="-285750" algn="just">
              <a:spcBef>
                <a:spcPts val="170"/>
              </a:spcBef>
              <a:spcAft>
                <a:spcPts val="0"/>
              </a:spcAft>
            </a:pPr>
            <a:r>
              <a:rPr lang="en-US" sz="2000" dirty="0">
                <a:effectLst/>
                <a:latin typeface="Times New Roman" panose="02020603050405020304" pitchFamily="18" charset="0"/>
                <a:ea typeface="Times New Roman" panose="02020603050405020304" pitchFamily="18" charset="0"/>
              </a:rPr>
              <a:t>Pressure, speech, hand gestures, body movements, Facial expressions identify emotions of a person.</a:t>
            </a:r>
            <a:endParaRPr lang="en-IN" sz="20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1026" name="Picture 2" descr="figure 11">
            <a:extLst>
              <a:ext uri="{FF2B5EF4-FFF2-40B4-BE49-F238E27FC236}">
                <a16:creationId xmlns:a16="http://schemas.microsoft.com/office/drawing/2014/main" id="{A05A8666-525F-CFAF-14CD-66400C5C7A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306" y="1532966"/>
            <a:ext cx="11352525" cy="4823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3806DE-169F-F497-A6F7-0F58F11312ED}"/>
              </a:ext>
            </a:extLst>
          </p:cNvPr>
          <p:cNvSpPr>
            <a:spLocks noGrp="1"/>
          </p:cNvSpPr>
          <p:nvPr>
            <p:ph type="sldNum" sz="quarter" idx="12"/>
          </p:nvPr>
        </p:nvSpPr>
        <p:spPr/>
        <p:txBody>
          <a:bodyPr/>
          <a:lstStyle/>
          <a:p>
            <a:fld id="{BDCDBBEF-AA6C-4BA6-85B2-A17D7F280E38}" type="slidenum">
              <a:rPr lang="en-US" smtClean="0"/>
              <a:pPr/>
              <a:t>9</a:t>
            </a:fld>
            <a:endParaRPr lang="en-US"/>
          </a:p>
        </p:txBody>
      </p:sp>
      <p:sp>
        <p:nvSpPr>
          <p:cNvPr id="8" name="Content Placeholder 7">
            <a:extLst>
              <a:ext uri="{FF2B5EF4-FFF2-40B4-BE49-F238E27FC236}">
                <a16:creationId xmlns:a16="http://schemas.microsoft.com/office/drawing/2014/main" id="{6F7CC9A5-EDA7-48EA-773C-A3CC4EF20E8F}"/>
              </a:ext>
            </a:extLst>
          </p:cNvPr>
          <p:cNvSpPr>
            <a:spLocks noGrp="1"/>
          </p:cNvSpPr>
          <p:nvPr>
            <p:ph idx="1"/>
          </p:nvPr>
        </p:nvSpPr>
        <p:spPr>
          <a:xfrm>
            <a:off x="838200" y="1837765"/>
            <a:ext cx="10515600" cy="4778469"/>
          </a:xfrm>
        </p:spPr>
        <p:txBody>
          <a:bodyPr/>
          <a:lstStyle/>
          <a:p>
            <a:r>
              <a:rPr lang="en-US" sz="2000" dirty="0">
                <a:effectLst/>
                <a:latin typeface="Times New Roman" panose="02020603050405020304" pitchFamily="18" charset="0"/>
                <a:ea typeface="Times New Roman" panose="02020603050405020304" pitchFamily="18" charset="0"/>
              </a:rPr>
              <a:t>The main modules used in this project are NumPy, Pandas, </a:t>
            </a:r>
            <a:r>
              <a:rPr lang="en-US" sz="2000" dirty="0" err="1">
                <a:effectLst/>
                <a:latin typeface="Times New Roman" panose="02020603050405020304" pitchFamily="18" charset="0"/>
                <a:ea typeface="Times New Roman" panose="02020603050405020304" pitchFamily="18" charset="0"/>
              </a:rPr>
              <a:t>scikitplot</a:t>
            </a:r>
            <a:r>
              <a:rPr lang="en-US" sz="2000" dirty="0">
                <a:effectLst/>
                <a:latin typeface="Times New Roman" panose="02020603050405020304" pitchFamily="18" charset="0"/>
                <a:ea typeface="Times New Roman" panose="02020603050405020304" pitchFamily="18" charset="0"/>
              </a:rPr>
              <a:t>, seaborn, </a:t>
            </a:r>
            <a:r>
              <a:rPr lang="en-US" sz="2000" dirty="0" err="1">
                <a:effectLst/>
                <a:latin typeface="Times New Roman" panose="02020603050405020304" pitchFamily="18" charset="0"/>
                <a:ea typeface="Times New Roman" panose="02020603050405020304" pitchFamily="18" charset="0"/>
              </a:rPr>
              <a:t>sklearn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tensorflow</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Keras</a:t>
            </a:r>
            <a:r>
              <a:rPr lang="en-US" sz="2000" dirty="0">
                <a:effectLst/>
                <a:latin typeface="Times New Roman" panose="02020603050405020304" pitchFamily="18" charset="0"/>
                <a:ea typeface="Times New Roman" panose="02020603050405020304" pitchFamily="18" charset="0"/>
              </a:rPr>
              <a:t> layers and some CNN functions.</a:t>
            </a:r>
          </a:p>
          <a:p>
            <a:r>
              <a:rPr lang="en-US" sz="2000" dirty="0">
                <a:effectLst/>
                <a:latin typeface="Times New Roman" panose="02020603050405020304" pitchFamily="18" charset="0"/>
                <a:ea typeface="Times New Roman" panose="02020603050405020304" pitchFamily="18" charset="0"/>
              </a:rPr>
              <a:t>Convolutional neural network (CNN) is the most popular way of analyzing images.</a:t>
            </a:r>
          </a:p>
          <a:p>
            <a:r>
              <a:rPr lang="en-US" sz="2000" dirty="0">
                <a:effectLst/>
                <a:latin typeface="Times New Roman" panose="02020603050405020304" pitchFamily="18" charset="0"/>
                <a:ea typeface="Times New Roman" panose="02020603050405020304" pitchFamily="18" charset="0"/>
              </a:rPr>
              <a:t>CNN works majorly on three layers namely </a:t>
            </a:r>
            <a:r>
              <a:rPr lang="en-US" sz="2000" b="1" spc="-25" dirty="0">
                <a:solidFill>
                  <a:srgbClr val="000000"/>
                </a:solidFill>
                <a:effectLst/>
                <a:latin typeface="Times New Roman" panose="02020603050405020304" pitchFamily="18" charset="0"/>
                <a:ea typeface="Times New Roman" panose="02020603050405020304" pitchFamily="18" charset="0"/>
              </a:rPr>
              <a:t>Convolutional Layer, Pooling Layer and Fully-Connected Layer, </a:t>
            </a:r>
            <a:r>
              <a:rPr lang="en-US" sz="2000" spc="-25" dirty="0">
                <a:solidFill>
                  <a:srgbClr val="000000"/>
                </a:solidFill>
                <a:effectLst/>
                <a:latin typeface="Times New Roman" panose="02020603050405020304" pitchFamily="18" charset="0"/>
                <a:ea typeface="Times New Roman" panose="02020603050405020304" pitchFamily="18" charset="0"/>
              </a:rPr>
              <a:t>which are responsible for pixel segmentation and calculations of the matrices.</a:t>
            </a:r>
          </a:p>
          <a:p>
            <a:r>
              <a:rPr lang="en-US" sz="2000" spc="-25" dirty="0">
                <a:solidFill>
                  <a:srgbClr val="000000"/>
                </a:solidFill>
                <a:effectLst/>
                <a:latin typeface="Times New Roman" panose="02020603050405020304" pitchFamily="18" charset="0"/>
                <a:ea typeface="Times New Roman" panose="02020603050405020304" pitchFamily="18" charset="0"/>
              </a:rPr>
              <a:t>Huge data</a:t>
            </a:r>
            <a:r>
              <a:rPr lang="en-US" sz="2000" spc="-25" dirty="0">
                <a:solidFill>
                  <a:srgbClr val="000000"/>
                </a:solidFill>
                <a:latin typeface="Times New Roman" panose="02020603050405020304" pitchFamily="18" charset="0"/>
                <a:ea typeface="Times New Roman" panose="02020603050405020304" pitchFamily="18" charset="0"/>
              </a:rPr>
              <a:t>set of facial emotions in image format is used in the model called, FER-2013.</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With the help of the Epoches we are able to increase the accuracy of the model by training the model various number of times.</a:t>
            </a:r>
          </a:p>
          <a:p>
            <a:r>
              <a:rPr lang="en-US" sz="2000" dirty="0">
                <a:latin typeface="Times New Roman" panose="02020603050405020304" pitchFamily="18" charset="0"/>
              </a:rPr>
              <a:t>Following step is loading of the pre trained model into the </a:t>
            </a:r>
            <a:r>
              <a:rPr lang="en-US" sz="2000" dirty="0" err="1">
                <a:latin typeface="Times New Roman" panose="02020603050405020304" pitchFamily="18" charset="0"/>
              </a:rPr>
              <a:t>OpenCv</a:t>
            </a:r>
            <a:r>
              <a:rPr lang="en-US" sz="2000" dirty="0">
                <a:latin typeface="Times New Roman" panose="02020603050405020304" pitchFamily="18" charset="0"/>
              </a:rPr>
              <a:t> to run the model and as well as classifying the various facial expressions of emotions through the live web cam.</a:t>
            </a:r>
          </a:p>
          <a:p>
            <a:endParaRPr lang="en-US" sz="1800" dirty="0">
              <a:latin typeface="Times New Roman" panose="02020603050405020304" pitchFamily="18" charset="0"/>
            </a:endParaRPr>
          </a:p>
          <a:p>
            <a:endParaRPr lang="en-IN" dirty="0"/>
          </a:p>
        </p:txBody>
      </p:sp>
      <p:sp>
        <p:nvSpPr>
          <p:cNvPr id="9" name="TextBox 8">
            <a:extLst>
              <a:ext uri="{FF2B5EF4-FFF2-40B4-BE49-F238E27FC236}">
                <a16:creationId xmlns:a16="http://schemas.microsoft.com/office/drawing/2014/main" id="{874BC7EB-1C72-1ABB-C83A-07450C71CF7A}"/>
              </a:ext>
            </a:extLst>
          </p:cNvPr>
          <p:cNvSpPr txBox="1"/>
          <p:nvPr/>
        </p:nvSpPr>
        <p:spPr>
          <a:xfrm>
            <a:off x="1013012" y="582706"/>
            <a:ext cx="2089671" cy="1046440"/>
          </a:xfrm>
          <a:prstGeom prst="rect">
            <a:avLst/>
          </a:prstGeom>
          <a:noFill/>
        </p:spPr>
        <p:txBody>
          <a:bodyPr wrap="square" rtlCol="0">
            <a:spAutoFit/>
          </a:bodyPr>
          <a:lstStyle/>
          <a:p>
            <a:r>
              <a:rPr lang="en-US" sz="4400" dirty="0">
                <a:effectLst/>
                <a:ea typeface="Times New Roman" panose="02020603050405020304" pitchFamily="18" charset="0"/>
                <a:cs typeface="Times New Roman" panose="02020603050405020304" pitchFamily="18" charset="0"/>
              </a:rPr>
              <a:t>Cont..</a:t>
            </a:r>
          </a:p>
          <a:p>
            <a:endParaRPr lang="en-IN" dirty="0"/>
          </a:p>
        </p:txBody>
      </p:sp>
    </p:spTree>
    <p:extLst>
      <p:ext uri="{BB962C8B-B14F-4D97-AF65-F5344CB8AC3E}">
        <p14:creationId xmlns:p14="http://schemas.microsoft.com/office/powerpoint/2010/main" val="420327626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6539</TotalTime>
  <Words>1261</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13</vt:i4>
      </vt:variant>
    </vt:vector>
  </HeadingPairs>
  <TitlesOfParts>
    <vt:vector size="23"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PowerPoint Presentation</vt:lpstr>
      <vt:lpstr>Problem Formulation</vt:lpstr>
      <vt:lpstr>PowerPoint Presentation</vt:lpstr>
      <vt:lpstr>Objectives of the Work</vt:lpstr>
      <vt:lpstr>Methodology</vt:lpstr>
      <vt:lpstr>PowerPoint Presentation</vt:lpstr>
      <vt:lpstr>System Architecture</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PRAKASH NAIDU</cp:lastModifiedBy>
  <cp:revision>508</cp:revision>
  <dcterms:created xsi:type="dcterms:W3CDTF">2019-01-09T10:33:58Z</dcterms:created>
  <dcterms:modified xsi:type="dcterms:W3CDTF">2022-11-19T04:53:21Z</dcterms:modified>
</cp:coreProperties>
</file>