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31"/>
  </p:notesMasterIdLst>
  <p:handoutMasterIdLst>
    <p:handoutMasterId r:id="rId32"/>
  </p:handoutMasterIdLst>
  <p:sldIdLst>
    <p:sldId id="277" r:id="rId4"/>
    <p:sldId id="420" r:id="rId5"/>
    <p:sldId id="417" r:id="rId6"/>
    <p:sldId id="418" r:id="rId7"/>
    <p:sldId id="419" r:id="rId8"/>
    <p:sldId id="421" r:id="rId9"/>
    <p:sldId id="409" r:id="rId10"/>
    <p:sldId id="411" r:id="rId11"/>
    <p:sldId id="403" r:id="rId12"/>
    <p:sldId id="412" r:id="rId13"/>
    <p:sldId id="413" r:id="rId14"/>
    <p:sldId id="414" r:id="rId15"/>
    <p:sldId id="415" r:id="rId16"/>
    <p:sldId id="416" r:id="rId17"/>
    <p:sldId id="410" r:id="rId18"/>
    <p:sldId id="429" r:id="rId19"/>
    <p:sldId id="430" r:id="rId20"/>
    <p:sldId id="431" r:id="rId21"/>
    <p:sldId id="433" r:id="rId22"/>
    <p:sldId id="422" r:id="rId23"/>
    <p:sldId id="423" r:id="rId24"/>
    <p:sldId id="424" r:id="rId25"/>
    <p:sldId id="425" r:id="rId26"/>
    <p:sldId id="426" r:id="rId27"/>
    <p:sldId id="434" r:id="rId28"/>
    <p:sldId id="427" r:id="rId29"/>
    <p:sldId id="42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291" autoAdjust="0"/>
  </p:normalViewPr>
  <p:slideViewPr>
    <p:cSldViewPr snapToGrid="0">
      <p:cViewPr varScale="1">
        <p:scale>
          <a:sx n="72" d="100"/>
          <a:sy n="72" d="100"/>
        </p:scale>
        <p:origin x="85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477623" y="276242"/>
            <a:ext cx="9746968"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solidFill>
                  <a:srgbClr val="FF0000"/>
                </a:solidFill>
                <a:latin typeface="Roboto" panose="02000000000000000000" pitchFamily="2" charset="0"/>
              </a:rPr>
              <a:t>Real-time Hand Gesture Recognition using TensorFlow &amp; OpenCV</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61028" y="4469903"/>
            <a:ext cx="4134658" cy="1938992"/>
          </a:xfrm>
          <a:prstGeom prst="rect">
            <a:avLst/>
          </a:prstGeom>
          <a:noFill/>
        </p:spPr>
        <p:txBody>
          <a:bodyPr wrap="none" rtlCol="0">
            <a:spAutoFit/>
          </a:bodyPr>
          <a:lstStyle/>
          <a:p>
            <a:r>
              <a:rPr lang="en-US" sz="2000" b="1" dirty="0"/>
              <a:t>Submitted by: </a:t>
            </a:r>
          </a:p>
          <a:p>
            <a:r>
              <a:rPr lang="en-US" sz="2000" dirty="0"/>
              <a:t>KOPPULA PRAKASH – 21BCS8824</a:t>
            </a:r>
          </a:p>
          <a:p>
            <a:r>
              <a:rPr lang="en-US" sz="2000" dirty="0"/>
              <a:t>T. BHAGEERATH – 20BCS6380</a:t>
            </a:r>
          </a:p>
          <a:p>
            <a:r>
              <a:rPr lang="en-US" sz="2000" dirty="0"/>
              <a:t>M.L.K.SUBRAHMANYAM – 21BCS8803</a:t>
            </a:r>
          </a:p>
          <a:p>
            <a:r>
              <a:rPr lang="en-US" sz="2000" dirty="0"/>
              <a:t>ENDLURU VIGNESH - 20BCS6891</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MRS. </a:t>
            </a:r>
            <a:r>
              <a:rPr lang="en-US" sz="2000"/>
              <a:t>SHWETA  THAKUR</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022272-F663-9866-1D98-4FFE1849EF85}"/>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6" name="TextBox 5">
            <a:extLst>
              <a:ext uri="{FF2B5EF4-FFF2-40B4-BE49-F238E27FC236}">
                <a16:creationId xmlns:a16="http://schemas.microsoft.com/office/drawing/2014/main" id="{A6D212BA-0E01-6F69-CC4C-4D9D4AB1F2F7}"/>
              </a:ext>
            </a:extLst>
          </p:cNvPr>
          <p:cNvSpPr txBox="1"/>
          <p:nvPr/>
        </p:nvSpPr>
        <p:spPr>
          <a:xfrm>
            <a:off x="938349" y="1550126"/>
            <a:ext cx="10415451" cy="4401205"/>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Data Acquisition:</a:t>
            </a:r>
          </a:p>
          <a:p>
            <a:endParaRPr lang="en-IN"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2800" dirty="0">
                <a:effectLst/>
                <a:latin typeface="Times New Roman" panose="02020603050405020304" pitchFamily="18" charset="0"/>
                <a:ea typeface="SimSun" panose="02010600030101010101" pitchFamily="2" charset="-122"/>
                <a:cs typeface="Times New Roman" panose="02020603050405020304" pitchFamily="18" charset="0"/>
              </a:rPr>
              <a:t>Video frames are continuously captured from a camera feed using OpenCV, ensuring a steady stream of input data for hand gesture recognition.</a:t>
            </a: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2800" dirty="0">
                <a:effectLst/>
                <a:latin typeface="Times New Roman" panose="02020603050405020304" pitchFamily="18" charset="0"/>
                <a:ea typeface="SimSun" panose="02010600030101010101" pitchFamily="2" charset="-122"/>
                <a:cs typeface="Times New Roman" panose="02020603050405020304" pitchFamily="18" charset="0"/>
              </a:rPr>
              <a:t>This process involves accessing the video feed from a webcam or another device, converting each frame into a format compatible with the subsequent processing steps, and organizing the data for efficient handling.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1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4F2C5A-6FDE-B5FA-7BC9-C816452AAF1E}"/>
              </a:ext>
            </a:extLst>
          </p:cNvPr>
          <p:cNvSpPr>
            <a:spLocks noGrp="1"/>
          </p:cNvSpPr>
          <p:nvPr>
            <p:ph type="sldNum" sz="quarter" idx="12"/>
          </p:nvPr>
        </p:nvSpPr>
        <p:spPr/>
        <p:txBody>
          <a:bodyPr/>
          <a:lstStyle/>
          <a:p>
            <a:fld id="{BDCDBBEF-AA6C-4BA6-85B2-A17D7F280E38}" type="slidenum">
              <a:rPr lang="en-US" smtClean="0"/>
              <a:pPr/>
              <a:t>11</a:t>
            </a:fld>
            <a:endParaRPr lang="en-US"/>
          </a:p>
        </p:txBody>
      </p:sp>
      <p:sp>
        <p:nvSpPr>
          <p:cNvPr id="5" name="TextBox 4">
            <a:extLst>
              <a:ext uri="{FF2B5EF4-FFF2-40B4-BE49-F238E27FC236}">
                <a16:creationId xmlns:a16="http://schemas.microsoft.com/office/drawing/2014/main" id="{FF7DD4EE-6A09-E8A1-B82D-1863293D9005}"/>
              </a:ext>
            </a:extLst>
          </p:cNvPr>
          <p:cNvSpPr txBox="1"/>
          <p:nvPr/>
        </p:nvSpPr>
        <p:spPr>
          <a:xfrm>
            <a:off x="938349" y="1550126"/>
            <a:ext cx="10415451" cy="3970318"/>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Data Augmentation:</a:t>
            </a:r>
          </a:p>
          <a:p>
            <a:endParaRPr lang="en-IN"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In order to enhance the diversity of the training dataset, we implemented data augmentation methodologies.</a:t>
            </a:r>
          </a:p>
          <a:p>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These augmentations encompass random operations such as flips, translations, rotations, and adjustments to brightness. This augmentation strategy serves to bolster the model's robustness against variations in the input data.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81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8CD6DE-DBD0-D5C3-95FB-432478A60B40}"/>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5" name="TextBox 4">
            <a:extLst>
              <a:ext uri="{FF2B5EF4-FFF2-40B4-BE49-F238E27FC236}">
                <a16:creationId xmlns:a16="http://schemas.microsoft.com/office/drawing/2014/main" id="{B49D8530-DAAF-99B4-D56D-70EC23B7450E}"/>
              </a:ext>
            </a:extLst>
          </p:cNvPr>
          <p:cNvSpPr txBox="1"/>
          <p:nvPr/>
        </p:nvSpPr>
        <p:spPr>
          <a:xfrm>
            <a:off x="938349" y="1550126"/>
            <a:ext cx="10415451" cy="3970318"/>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Hand Detection:</a:t>
            </a:r>
          </a:p>
          <a:p>
            <a:endParaRPr lang="en-IN"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latin typeface="Times New Roman" panose="02020603050405020304" pitchFamily="18" charset="0"/>
                <a:ea typeface="SimSun" panose="02010600030101010101" pitchFamily="2" charset="-122"/>
                <a:cs typeface="Times New Roman" panose="02020603050405020304" pitchFamily="18" charset="0"/>
              </a:rPr>
              <a:t>T</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he utilization of pre-trained deep learning models, regions of interest containing hands are localized, typically delineated by bounding boxes.</a:t>
            </a:r>
          </a:p>
          <a:p>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This step forms the foundation for subsequent landmark detection and gesture recognition processes. The convolutional layers handle the input images as two-dimensional matrices.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5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82E482-C502-FCA6-72B5-9855E3C8956F}"/>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5" name="TextBox 4">
            <a:extLst>
              <a:ext uri="{FF2B5EF4-FFF2-40B4-BE49-F238E27FC236}">
                <a16:creationId xmlns:a16="http://schemas.microsoft.com/office/drawing/2014/main" id="{BD2DB497-2E88-3076-6E28-59DA520BC202}"/>
              </a:ext>
            </a:extLst>
          </p:cNvPr>
          <p:cNvSpPr txBox="1"/>
          <p:nvPr/>
        </p:nvSpPr>
        <p:spPr>
          <a:xfrm>
            <a:off x="938349" y="1550126"/>
            <a:ext cx="10415451" cy="3970318"/>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Gesture Classification:</a:t>
            </a:r>
          </a:p>
          <a:p>
            <a:endParaRPr lang="en-IN"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spc="-5" dirty="0">
                <a:effectLst/>
                <a:latin typeface="Times New Roman" panose="02020603050405020304" pitchFamily="18" charset="0"/>
                <a:ea typeface="SimSun" panose="02010600030101010101" pitchFamily="2" charset="-122"/>
                <a:cs typeface="Times New Roman" panose="02020603050405020304" pitchFamily="18" charset="0"/>
              </a:rPr>
              <a:t>The </a:t>
            </a:r>
            <a:r>
              <a:rPr lang="en-US" sz="2800" spc="-5" dirty="0" err="1">
                <a:effectLst/>
                <a:latin typeface="Times New Roman" panose="02020603050405020304" pitchFamily="18" charset="0"/>
                <a:ea typeface="SimSun" panose="02010600030101010101" pitchFamily="2" charset="-122"/>
                <a:cs typeface="Times New Roman" panose="02020603050405020304" pitchFamily="18" charset="0"/>
              </a:rPr>
              <a:t>KeyPointClassifier</a:t>
            </a:r>
            <a:r>
              <a:rPr lang="en-US" sz="2800" spc="-5" dirty="0">
                <a:effectLst/>
                <a:latin typeface="Times New Roman" panose="02020603050405020304" pitchFamily="18" charset="0"/>
                <a:ea typeface="SimSun" panose="02010600030101010101" pitchFamily="2" charset="-122"/>
                <a:cs typeface="Times New Roman" panose="02020603050405020304" pitchFamily="18" charset="0"/>
              </a:rPr>
              <a:t> identifies static hand gestures, while the </a:t>
            </a:r>
            <a:r>
              <a:rPr lang="en-US" sz="2800" spc="-5" dirty="0" err="1">
                <a:effectLst/>
                <a:latin typeface="Times New Roman" panose="02020603050405020304" pitchFamily="18" charset="0"/>
                <a:ea typeface="SimSun" panose="02010600030101010101" pitchFamily="2" charset="-122"/>
                <a:cs typeface="Times New Roman" panose="02020603050405020304" pitchFamily="18" charset="0"/>
              </a:rPr>
              <a:t>PointHistoryClassifier</a:t>
            </a:r>
            <a:r>
              <a:rPr lang="en-US" sz="2800" spc="-5" dirty="0">
                <a:effectLst/>
                <a:latin typeface="Times New Roman" panose="02020603050405020304" pitchFamily="18" charset="0"/>
                <a:ea typeface="SimSun" panose="02010600030101010101" pitchFamily="2" charset="-122"/>
                <a:cs typeface="Times New Roman" panose="02020603050405020304" pitchFamily="18" charset="0"/>
              </a:rPr>
              <a:t> focuses on dynamic finger gestures by analyzing movement histories.</a:t>
            </a:r>
          </a:p>
          <a:p>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spc="-5" dirty="0">
                <a:effectLst/>
                <a:latin typeface="Times New Roman" panose="02020603050405020304" pitchFamily="18" charset="0"/>
                <a:ea typeface="SimSun" panose="02010600030101010101" pitchFamily="2" charset="-122"/>
                <a:cs typeface="Times New Roman" panose="02020603050405020304" pitchFamily="18" charset="0"/>
              </a:rPr>
              <a:t>These classifiers, often implemented using machine learning techniques, enable the system to accurately recognize a wide range of gestures in real-time scenarios.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476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E11510-FF45-455B-9C9F-3FAB12918515}"/>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5" name="TextBox 4">
            <a:extLst>
              <a:ext uri="{FF2B5EF4-FFF2-40B4-BE49-F238E27FC236}">
                <a16:creationId xmlns:a16="http://schemas.microsoft.com/office/drawing/2014/main" id="{33CFBF02-58D9-1659-32B8-491214872725}"/>
              </a:ext>
            </a:extLst>
          </p:cNvPr>
          <p:cNvSpPr txBox="1"/>
          <p:nvPr/>
        </p:nvSpPr>
        <p:spPr>
          <a:xfrm>
            <a:off x="938349" y="1550126"/>
            <a:ext cx="10415451" cy="3970318"/>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Model Training and Evaluation:</a:t>
            </a:r>
          </a:p>
          <a:p>
            <a:endParaRPr lang="en-IN"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spc="-5" dirty="0">
                <a:effectLst/>
                <a:latin typeface="Times New Roman" panose="02020603050405020304" pitchFamily="18" charset="0"/>
                <a:ea typeface="SimSun" panose="02010600030101010101" pitchFamily="2" charset="-122"/>
                <a:cs typeface="Times New Roman" panose="02020603050405020304" pitchFamily="18" charset="0"/>
              </a:rPr>
              <a:t>Training involves iterative refinement of model parameters using gradient-based optimization algorithms, with evaluation metrics such as accuracy and F1 score providing insights into the model's effectiveness.</a:t>
            </a:r>
          </a:p>
          <a:p>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spc="-5" dirty="0">
                <a:effectLst/>
                <a:latin typeface="Times New Roman" panose="02020603050405020304" pitchFamily="18" charset="0"/>
                <a:ea typeface="SimSun" panose="02010600030101010101" pitchFamily="2" charset="-122"/>
                <a:cs typeface="Times New Roman" panose="02020603050405020304" pitchFamily="18" charset="0"/>
              </a:rPr>
              <a:t>By iteratively fine-tuning the model, the system ensures robust performance across diverse hand gestures.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68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AF9F45-047D-54E6-788D-ABD6AE75F427}"/>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5" name="TextBox 4">
            <a:extLst>
              <a:ext uri="{FF2B5EF4-FFF2-40B4-BE49-F238E27FC236}">
                <a16:creationId xmlns:a16="http://schemas.microsoft.com/office/drawing/2014/main" id="{16E874A6-2B73-3E1A-21FB-0AF4E0C5F01E}"/>
              </a:ext>
            </a:extLst>
          </p:cNvPr>
          <p:cNvSpPr txBox="1"/>
          <p:nvPr/>
        </p:nvSpPr>
        <p:spPr>
          <a:xfrm flipH="1">
            <a:off x="764776" y="478221"/>
            <a:ext cx="11092544"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Analysis of features ( including updates for the project )</a:t>
            </a:r>
          </a:p>
        </p:txBody>
      </p:sp>
      <p:sp>
        <p:nvSpPr>
          <p:cNvPr id="3" name="TextBox 2">
            <a:extLst>
              <a:ext uri="{FF2B5EF4-FFF2-40B4-BE49-F238E27FC236}">
                <a16:creationId xmlns:a16="http://schemas.microsoft.com/office/drawing/2014/main" id="{E3F01E57-865F-D98B-7CEC-D167DCCCFA9B}"/>
              </a:ext>
            </a:extLst>
          </p:cNvPr>
          <p:cNvSpPr txBox="1"/>
          <p:nvPr/>
        </p:nvSpPr>
        <p:spPr>
          <a:xfrm>
            <a:off x="938349" y="1550126"/>
            <a:ext cx="10415451"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principal components encompassed within the gesture recognition project comprise the following features: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Hi, hello</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Super</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Please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Thank you</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 love you</a:t>
            </a:r>
          </a:p>
          <a:p>
            <a:pPr marL="342900" indent="-34290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Note: In this project customized hand gestures can be added accordingly.</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32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CE43-4AD7-7367-172B-36609BC673F0}"/>
              </a:ext>
            </a:extLst>
          </p:cNvPr>
          <p:cNvSpPr>
            <a:spLocks noGrp="1"/>
          </p:cNvSpPr>
          <p:nvPr>
            <p:ph type="title"/>
          </p:nvPr>
        </p:nvSpPr>
        <p:spPr/>
        <p:txBody>
          <a:bodyPr/>
          <a:lstStyle/>
          <a:p>
            <a:r>
              <a:rPr lang="en-IN" sz="3600" b="1" dirty="0">
                <a:latin typeface="Times New Roman" panose="02020603050405020304" pitchFamily="18" charset="0"/>
                <a:ea typeface="+mn-ea"/>
                <a:cs typeface="Times New Roman" panose="02020603050405020304" pitchFamily="18" charset="0"/>
              </a:rPr>
              <a:t>Feature/characteristics Identification</a:t>
            </a:r>
          </a:p>
        </p:txBody>
      </p:sp>
      <p:sp>
        <p:nvSpPr>
          <p:cNvPr id="3" name="Content Placeholder 2">
            <a:extLst>
              <a:ext uri="{FF2B5EF4-FFF2-40B4-BE49-F238E27FC236}">
                <a16:creationId xmlns:a16="http://schemas.microsoft.com/office/drawing/2014/main" id="{BCCE6C73-7905-99BF-8D57-8CA17C22833C}"/>
              </a:ext>
            </a:extLst>
          </p:cNvPr>
          <p:cNvSpPr>
            <a:spLocks noGrp="1"/>
          </p:cNvSpPr>
          <p:nvPr>
            <p:ph idx="1"/>
          </p:nvPr>
        </p:nvSpPr>
        <p:spPr>
          <a:xfrm>
            <a:off x="838200" y="1778972"/>
            <a:ext cx="10515600" cy="4351338"/>
          </a:xfrm>
        </p:spPr>
        <p:txBody>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Robustness</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Dynamic Gesture Recognition</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Multi-Gesture Recognition</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Finger Tracking</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Real-time Processing</a:t>
            </a:r>
          </a:p>
        </p:txBody>
      </p:sp>
      <p:sp>
        <p:nvSpPr>
          <p:cNvPr id="4" name="Slide Number Placeholder 3">
            <a:extLst>
              <a:ext uri="{FF2B5EF4-FFF2-40B4-BE49-F238E27FC236}">
                <a16:creationId xmlns:a16="http://schemas.microsoft.com/office/drawing/2014/main" id="{CADA2853-2E09-46AB-2390-121B5C39AF50}"/>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829953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8ED1-DCD5-A0BF-2817-A2CA2DE1CA4F}"/>
              </a:ext>
            </a:extLst>
          </p:cNvPr>
          <p:cNvSpPr>
            <a:spLocks noGrp="1"/>
          </p:cNvSpPr>
          <p:nvPr>
            <p:ph type="title"/>
          </p:nvPr>
        </p:nvSpPr>
        <p:spPr/>
        <p:txBody>
          <a:bodyPr/>
          <a:lstStyle/>
          <a:p>
            <a:r>
              <a:rPr lang="en-IN" sz="3600" b="1" dirty="0">
                <a:latin typeface="Times New Roman" panose="02020603050405020304" pitchFamily="18" charset="0"/>
                <a:ea typeface="+mn-ea"/>
                <a:cs typeface="Times New Roman" panose="02020603050405020304" pitchFamily="18" charset="0"/>
              </a:rPr>
              <a:t>Constraint</a:t>
            </a:r>
            <a:r>
              <a:rPr lang="en-IN" dirty="0"/>
              <a:t> </a:t>
            </a:r>
            <a:r>
              <a:rPr lang="en-IN" sz="3600" b="1" dirty="0">
                <a:latin typeface="Times New Roman" panose="02020603050405020304" pitchFamily="18" charset="0"/>
                <a:ea typeface="+mn-ea"/>
                <a:cs typeface="Times New Roman" panose="02020603050405020304" pitchFamily="18" charset="0"/>
              </a:rPr>
              <a:t>Identification</a:t>
            </a:r>
          </a:p>
        </p:txBody>
      </p:sp>
      <p:sp>
        <p:nvSpPr>
          <p:cNvPr id="3" name="Content Placeholder 2">
            <a:extLst>
              <a:ext uri="{FF2B5EF4-FFF2-40B4-BE49-F238E27FC236}">
                <a16:creationId xmlns:a16="http://schemas.microsoft.com/office/drawing/2014/main" id="{A2665D13-3B53-4DFA-A276-1793F0D0C8E0}"/>
              </a:ext>
            </a:extLst>
          </p:cNvPr>
          <p:cNvSpPr>
            <a:spLocks noGrp="1"/>
          </p:cNvSpPr>
          <p:nvPr>
            <p:ph idx="1"/>
          </p:nvPr>
        </p:nvSpPr>
        <p:spPr>
          <a:xfrm>
            <a:off x="959498" y="1847850"/>
            <a:ext cx="10515600" cy="4351338"/>
          </a:xfrm>
        </p:spPr>
        <p:txBody>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Limited Gesture Vocabulary</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Large Training Dataset Requirement</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Extended Training Time</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Optimization Strategies</a:t>
            </a:r>
          </a:p>
          <a:p>
            <a:pPr marL="800100" lvl="1"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Data Augmentation</a:t>
            </a:r>
          </a:p>
          <a:p>
            <a:pPr marL="800100" lvl="1"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Transfer Learning</a:t>
            </a:r>
          </a:p>
          <a:p>
            <a:pPr marL="800100" lvl="1"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Model Pruning</a:t>
            </a:r>
          </a:p>
        </p:txBody>
      </p:sp>
      <p:sp>
        <p:nvSpPr>
          <p:cNvPr id="4" name="Slide Number Placeholder 3">
            <a:extLst>
              <a:ext uri="{FF2B5EF4-FFF2-40B4-BE49-F238E27FC236}">
                <a16:creationId xmlns:a16="http://schemas.microsoft.com/office/drawing/2014/main" id="{D5F96187-127C-0424-28BA-F0310F0279E6}"/>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231775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A68B-0D4A-61A8-E4DE-AB6AB43F2C53}"/>
              </a:ext>
            </a:extLst>
          </p:cNvPr>
          <p:cNvSpPr>
            <a:spLocks noGrp="1"/>
          </p:cNvSpPr>
          <p:nvPr>
            <p:ph type="title"/>
          </p:nvPr>
        </p:nvSpPr>
        <p:spPr/>
        <p:txBody>
          <a:bodyPr/>
          <a:lstStyle/>
          <a:p>
            <a:r>
              <a:rPr lang="en-US" sz="3600" b="1" dirty="0">
                <a:latin typeface="Times New Roman" panose="02020603050405020304" pitchFamily="18" charset="0"/>
                <a:ea typeface="+mn-ea"/>
                <a:cs typeface="Times New Roman" panose="02020603050405020304" pitchFamily="18" charset="0"/>
              </a:rPr>
              <a:t>Analysis of Features and Finalization Subject to Constraints</a:t>
            </a:r>
            <a:endParaRPr lang="en-IN" sz="3600" b="1"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935DDF98-8629-4E75-2608-CBA3582E8E5D}"/>
              </a:ext>
            </a:extLst>
          </p:cNvPr>
          <p:cNvSpPr>
            <a:spLocks noGrp="1"/>
          </p:cNvSpPr>
          <p:nvPr>
            <p:ph idx="1"/>
          </p:nvPr>
        </p:nvSpPr>
        <p:spPr>
          <a:xfrm>
            <a:off x="838200" y="1689100"/>
            <a:ext cx="10515600" cy="5032375"/>
          </a:xfrm>
        </p:spPr>
        <p:txBody>
          <a:bodyPr>
            <a:normAutofit lnSpcReduction="10000"/>
          </a:bodyPr>
          <a:lstStyle/>
          <a:p>
            <a:pPr marL="342900" indent="-34290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Limited Gesture Vocabulary:</a:t>
            </a: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Conducted thorough user research and task analysis to identify the most essential gestures for the intended use case. Finalize a set of 10 gestures that cover a wide range of interactions while considering user preferences and application requirements.</a:t>
            </a:r>
          </a:p>
          <a:p>
            <a:pPr marL="800100" lvl="1"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436563" lvl="1" indent="-34290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Large Training Dataset Requirement</a:t>
            </a:r>
          </a:p>
          <a:p>
            <a:pPr marL="893763" lvl="2"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Optimize data collection strategies by focusing on capturing diverse samples that effectively represent the variability in hand gestures. Utilize data augmentation techniques to augment the dataset size without additional manual collection. Prioritize quality over quantity to maximize the effectiveness of training.</a:t>
            </a:r>
          </a:p>
          <a:p>
            <a:pPr marL="893763" lvl="2" indent="-34290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Extended Training Time</a:t>
            </a:r>
          </a:p>
          <a:p>
            <a:pPr marL="895350" lvl="1" indent="-4381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Employ strategies to reduce training time, such as utilizing high-performance GPUs or cloud computing resources. Implement optimization techniques like transfer learning and model pruning to expedite the training process. Prioritize efficiency in model architecture and training algorithms to minimize computational overhead.</a:t>
            </a:r>
            <a:endParaRPr lang="en-IN" sz="2000" dirty="0">
              <a:latin typeface="Times New Roman" panose="02020603050405020304" pitchFamily="18" charset="0"/>
              <a:cs typeface="Times New Roman" panose="02020603050405020304" pitchFamily="18" charset="0"/>
            </a:endParaRPr>
          </a:p>
          <a:p>
            <a:pPr marL="550863" lvl="2"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774F417-E56F-7850-06AD-292555FEF477}"/>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05205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0DE3-7233-DDEC-9A24-C3ACCBFD5660}"/>
              </a:ext>
            </a:extLst>
          </p:cNvPr>
          <p:cNvSpPr>
            <a:spLocks noGrp="1"/>
          </p:cNvSpPr>
          <p:nvPr>
            <p:ph type="title"/>
          </p:nvPr>
        </p:nvSpPr>
        <p:spPr/>
        <p:txBody>
          <a:bodyPr/>
          <a:lstStyle/>
          <a:p>
            <a:r>
              <a:rPr lang="en-IN" sz="3600" b="1" dirty="0">
                <a:latin typeface="Times New Roman" panose="02020603050405020304" pitchFamily="18" charset="0"/>
                <a:ea typeface="+mn-ea"/>
                <a:cs typeface="Times New Roman" panose="02020603050405020304" pitchFamily="18" charset="0"/>
              </a:rPr>
              <a:t>Design</a:t>
            </a:r>
            <a:r>
              <a:rPr lang="en-IN" dirty="0"/>
              <a:t> </a:t>
            </a:r>
            <a:r>
              <a:rPr lang="en-IN" sz="3600" b="1" dirty="0">
                <a:latin typeface="Times New Roman" panose="02020603050405020304" pitchFamily="18" charset="0"/>
                <a:ea typeface="+mn-ea"/>
                <a:cs typeface="Times New Roman" panose="02020603050405020304" pitchFamily="18" charset="0"/>
              </a:rPr>
              <a:t>Selection</a:t>
            </a:r>
          </a:p>
        </p:txBody>
      </p:sp>
      <p:sp>
        <p:nvSpPr>
          <p:cNvPr id="4" name="Slide Number Placeholder 3">
            <a:extLst>
              <a:ext uri="{FF2B5EF4-FFF2-40B4-BE49-F238E27FC236}">
                <a16:creationId xmlns:a16="http://schemas.microsoft.com/office/drawing/2014/main" id="{D0971F50-66CA-922C-0694-A8C03CFF74FB}"/>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5" name="Content Placeholder 4">
            <a:extLst>
              <a:ext uri="{FF2B5EF4-FFF2-40B4-BE49-F238E27FC236}">
                <a16:creationId xmlns:a16="http://schemas.microsoft.com/office/drawing/2014/main" id="{5F67998C-F7D1-ED25-EE20-2DD67B1F81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4737" y="2186781"/>
            <a:ext cx="4962525" cy="3629025"/>
          </a:xfrm>
          <a:prstGeom prst="rect">
            <a:avLst/>
          </a:prstGeom>
          <a:noFill/>
          <a:ln>
            <a:noFill/>
          </a:ln>
        </p:spPr>
      </p:pic>
    </p:spTree>
    <p:extLst>
      <p:ext uri="{BB962C8B-B14F-4D97-AF65-F5344CB8AC3E}">
        <p14:creationId xmlns:p14="http://schemas.microsoft.com/office/powerpoint/2010/main" val="46419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299D-5C97-F932-F130-846B821BFFD6}"/>
              </a:ext>
            </a:extLst>
          </p:cNvPr>
          <p:cNvSpPr>
            <a:spLocks noGrp="1"/>
          </p:cNvSpPr>
          <p:nvPr>
            <p:ph type="title"/>
          </p:nvPr>
        </p:nvSpPr>
        <p:spPr/>
        <p:txBody>
          <a:bodyPr/>
          <a:lstStyle/>
          <a:p>
            <a:r>
              <a:rPr lang="en-US" b="1" dirty="0">
                <a:latin typeface="Times New Roman"/>
                <a:cs typeface="Times New Roman"/>
              </a:rPr>
              <a:t>Outline</a:t>
            </a:r>
            <a:endParaRPr lang="en-IN" dirty="0"/>
          </a:p>
        </p:txBody>
      </p:sp>
      <p:sp>
        <p:nvSpPr>
          <p:cNvPr id="3" name="Content Placeholder 2">
            <a:extLst>
              <a:ext uri="{FF2B5EF4-FFF2-40B4-BE49-F238E27FC236}">
                <a16:creationId xmlns:a16="http://schemas.microsoft.com/office/drawing/2014/main" id="{63F53483-30A6-E442-5D4B-5D69EE7C5AD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 to Project</a:t>
            </a:r>
          </a:p>
          <a:p>
            <a:r>
              <a:rPr lang="en-US" dirty="0">
                <a:latin typeface="Times New Roman" panose="02020603050405020304" pitchFamily="18" charset="0"/>
                <a:cs typeface="Times New Roman" panose="02020603050405020304" pitchFamily="18" charset="0"/>
              </a:rPr>
              <a:t>Problem Formulation</a:t>
            </a:r>
          </a:p>
          <a:p>
            <a:r>
              <a:rPr lang="en-US" dirty="0">
                <a:latin typeface="Times New Roman" panose="02020603050405020304" pitchFamily="18" charset="0"/>
                <a:cs typeface="Times New Roman" panose="02020603050405020304" pitchFamily="18" charset="0"/>
              </a:rPr>
              <a:t>Objectives of the work </a:t>
            </a:r>
          </a:p>
          <a:p>
            <a:r>
              <a:rPr lang="en-US" dirty="0">
                <a:latin typeface="Times New Roman" panose="02020603050405020304" pitchFamily="18" charset="0"/>
                <a:cs typeface="Times New Roman" panose="02020603050405020304" pitchFamily="18" charset="0"/>
              </a:rPr>
              <a:t>Methodology used</a:t>
            </a:r>
          </a:p>
          <a:p>
            <a:r>
              <a:rPr lang="en-US" spc="-10" dirty="0">
                <a:latin typeface="Times New Roman" panose="02020603050405020304" pitchFamily="18" charset="0"/>
                <a:cs typeface="Times New Roman" panose="02020603050405020304" pitchFamily="18" charset="0"/>
              </a:rPr>
              <a:t>Results and Outputs</a:t>
            </a:r>
          </a:p>
          <a:p>
            <a:r>
              <a:rPr lang="en-US" spc="-10"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Scope</a:t>
            </a:r>
          </a:p>
          <a:p>
            <a:r>
              <a:rPr lang="en-US" dirty="0">
                <a:latin typeface="Times New Roman" panose="02020603050405020304" pitchFamily="18" charset="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E1FB30-3859-13FC-8254-0B93CDA26FF6}"/>
              </a:ext>
            </a:extLst>
          </p:cNvPr>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945202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F75F-8171-00A3-F53A-B132E6667A07}"/>
              </a:ext>
            </a:extLst>
          </p:cNvPr>
          <p:cNvSpPr>
            <a:spLocks noGrp="1"/>
          </p:cNvSpPr>
          <p:nvPr>
            <p:ph type="title"/>
          </p:nvPr>
        </p:nvSpPr>
        <p:spPr/>
        <p:txBody>
          <a:bodyPr/>
          <a:lstStyle/>
          <a:p>
            <a:r>
              <a:rPr lang="en-US" sz="3600" b="1" dirty="0">
                <a:latin typeface="Times New Roman" panose="02020603050405020304" pitchFamily="18" charset="0"/>
                <a:ea typeface="+mn-ea"/>
                <a:cs typeface="Times New Roman" panose="02020603050405020304" pitchFamily="18" charset="0"/>
              </a:rPr>
              <a:t>Results</a:t>
            </a:r>
            <a:endParaRPr lang="en-IN" sz="3600" b="1" dirty="0">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0665DA-AF0F-8C0B-53F3-2A773C2688CA}"/>
              </a:ext>
            </a:extLst>
          </p:cNvPr>
          <p:cNvSpPr>
            <a:spLocks noGrp="1"/>
          </p:cNvSpPr>
          <p:nvPr>
            <p:ph type="sldNum" sz="quarter" idx="12"/>
          </p:nvPr>
        </p:nvSpPr>
        <p:spPr/>
        <p:txBody>
          <a:bodyPr/>
          <a:lstStyle/>
          <a:p>
            <a:fld id="{BDCDBBEF-AA6C-4BA6-85B2-A17D7F280E38}" type="slidenum">
              <a:rPr lang="en-US" smtClean="0"/>
              <a:pPr/>
              <a:t>20</a:t>
            </a:fld>
            <a:endParaRPr lang="en-US"/>
          </a:p>
        </p:txBody>
      </p:sp>
      <p:pic>
        <p:nvPicPr>
          <p:cNvPr id="5" name="Content Placeholder 4">
            <a:extLst>
              <a:ext uri="{FF2B5EF4-FFF2-40B4-BE49-F238E27FC236}">
                <a16:creationId xmlns:a16="http://schemas.microsoft.com/office/drawing/2014/main" id="{C2826F4F-04F4-1051-94E8-E1730F0DA7A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1715" y="1405747"/>
            <a:ext cx="5428569" cy="4351338"/>
          </a:xfrm>
          <a:prstGeom prst="rect">
            <a:avLst/>
          </a:prstGeom>
          <a:noFill/>
          <a:ln>
            <a:noFill/>
          </a:ln>
        </p:spPr>
      </p:pic>
      <p:sp>
        <p:nvSpPr>
          <p:cNvPr id="7" name="TextBox 6">
            <a:extLst>
              <a:ext uri="{FF2B5EF4-FFF2-40B4-BE49-F238E27FC236}">
                <a16:creationId xmlns:a16="http://schemas.microsoft.com/office/drawing/2014/main" id="{5E2B4F0F-4E76-25F5-F320-B8132C3CDBCB}"/>
              </a:ext>
            </a:extLst>
          </p:cNvPr>
          <p:cNvSpPr txBox="1"/>
          <p:nvPr/>
        </p:nvSpPr>
        <p:spPr>
          <a:xfrm>
            <a:off x="4454734" y="5757085"/>
            <a:ext cx="6097554" cy="369332"/>
          </a:xfrm>
          <a:prstGeom prst="rect">
            <a:avLst/>
          </a:prstGeom>
          <a:noFill/>
        </p:spPr>
        <p:txBody>
          <a:bodyPr wrap="square">
            <a:spAutoFit/>
          </a:bodyPr>
          <a:lstStyle/>
          <a:p>
            <a:pPr algn="just">
              <a:spcBef>
                <a:spcPts val="400"/>
              </a:spcBef>
              <a:spcAft>
                <a:spcPts val="1000"/>
              </a:spcAft>
              <a:tabLst>
                <a:tab pos="338455" algn="l"/>
              </a:tabLst>
            </a:pPr>
            <a:r>
              <a:rPr lang="en-US" sz="1800" dirty="0">
                <a:effectLst/>
                <a:latin typeface="Times New Roman" panose="02020603050405020304" pitchFamily="18" charset="0"/>
                <a:ea typeface="SimSun" panose="02010600030101010101" pitchFamily="2" charset="-122"/>
              </a:rPr>
              <a:t>Fig. 2. Recognition of Peace Sign</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69618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9554-23D1-3C94-B1A8-8D2D0E566ECE}"/>
              </a:ext>
            </a:extLst>
          </p:cNvPr>
          <p:cNvSpPr>
            <a:spLocks noGrp="1"/>
          </p:cNvSpPr>
          <p:nvPr>
            <p:ph type="title"/>
          </p:nvPr>
        </p:nvSpPr>
        <p:spPr/>
        <p:txBody>
          <a:bodyPr/>
          <a:lstStyle/>
          <a:p>
            <a:r>
              <a:rPr lang="en-US" sz="3600" b="1" dirty="0">
                <a:latin typeface="Times New Roman" panose="02020603050405020304" pitchFamily="18" charset="0"/>
                <a:ea typeface="+mn-ea"/>
                <a:cs typeface="Times New Roman" panose="02020603050405020304" pitchFamily="18" charset="0"/>
              </a:rPr>
              <a:t>Results</a:t>
            </a:r>
            <a:endParaRPr lang="en-IN" sz="3600" b="1" dirty="0">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5EB970E-F77F-7FE6-A3C5-D6B73FD05B57}"/>
              </a:ext>
            </a:extLst>
          </p:cNvPr>
          <p:cNvSpPr>
            <a:spLocks noGrp="1"/>
          </p:cNvSpPr>
          <p:nvPr>
            <p:ph type="sldNum" sz="quarter" idx="12"/>
          </p:nvPr>
        </p:nvSpPr>
        <p:spPr/>
        <p:txBody>
          <a:bodyPr/>
          <a:lstStyle/>
          <a:p>
            <a:fld id="{BDCDBBEF-AA6C-4BA6-85B2-A17D7F280E38}" type="slidenum">
              <a:rPr lang="en-US" smtClean="0"/>
              <a:pPr/>
              <a:t>21</a:t>
            </a:fld>
            <a:endParaRPr lang="en-US"/>
          </a:p>
        </p:txBody>
      </p:sp>
      <p:pic>
        <p:nvPicPr>
          <p:cNvPr id="5" name="Content Placeholder 4">
            <a:extLst>
              <a:ext uri="{FF2B5EF4-FFF2-40B4-BE49-F238E27FC236}">
                <a16:creationId xmlns:a16="http://schemas.microsoft.com/office/drawing/2014/main" id="{C4F9F2C6-244B-1077-F656-3F5CFA84390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3545" y="1437997"/>
            <a:ext cx="5504909" cy="4351338"/>
          </a:xfrm>
          <a:prstGeom prst="rect">
            <a:avLst/>
          </a:prstGeom>
          <a:noFill/>
          <a:ln>
            <a:noFill/>
          </a:ln>
        </p:spPr>
      </p:pic>
      <p:sp>
        <p:nvSpPr>
          <p:cNvPr id="7" name="TextBox 6">
            <a:extLst>
              <a:ext uri="{FF2B5EF4-FFF2-40B4-BE49-F238E27FC236}">
                <a16:creationId xmlns:a16="http://schemas.microsoft.com/office/drawing/2014/main" id="{30897983-4E47-895A-1AFA-DE9D447A6258}"/>
              </a:ext>
            </a:extLst>
          </p:cNvPr>
          <p:cNvSpPr txBox="1"/>
          <p:nvPr/>
        </p:nvSpPr>
        <p:spPr>
          <a:xfrm>
            <a:off x="4145904" y="5789335"/>
            <a:ext cx="6097554" cy="369332"/>
          </a:xfrm>
          <a:prstGeom prst="rect">
            <a:avLst/>
          </a:prstGeom>
          <a:noFill/>
        </p:spPr>
        <p:txBody>
          <a:bodyPr wrap="square">
            <a:spAutoFit/>
          </a:bodyPr>
          <a:lstStyle/>
          <a:p>
            <a:pPr algn="just">
              <a:spcBef>
                <a:spcPts val="400"/>
              </a:spcBef>
              <a:spcAft>
                <a:spcPts val="1000"/>
              </a:spcAft>
              <a:tabLst>
                <a:tab pos="338455" algn="l"/>
              </a:tabLst>
            </a:pPr>
            <a:r>
              <a:rPr lang="en-US" sz="1800" dirty="0">
                <a:effectLst/>
                <a:latin typeface="Times New Roman" panose="02020603050405020304" pitchFamily="18" charset="0"/>
                <a:ea typeface="SimSun" panose="02010600030101010101" pitchFamily="2" charset="-122"/>
              </a:rPr>
              <a:t>Fig. 3. Recognition of Very Good Sign</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230637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5DB9-5FB8-A1C9-EDA4-D63CB0907C02}"/>
              </a:ext>
            </a:extLst>
          </p:cNvPr>
          <p:cNvSpPr>
            <a:spLocks noGrp="1"/>
          </p:cNvSpPr>
          <p:nvPr>
            <p:ph type="title"/>
          </p:nvPr>
        </p:nvSpPr>
        <p:spPr/>
        <p:txBody>
          <a:bodyPr/>
          <a:lstStyle/>
          <a:p>
            <a:r>
              <a:rPr lang="en-US" sz="3600" b="1" dirty="0">
                <a:latin typeface="Times New Roman" panose="02020603050405020304" pitchFamily="18" charset="0"/>
                <a:ea typeface="+mn-ea"/>
                <a:cs typeface="Times New Roman" panose="02020603050405020304" pitchFamily="18" charset="0"/>
              </a:rPr>
              <a:t>Results</a:t>
            </a:r>
            <a:endParaRPr lang="en-IN" sz="3600" b="1" dirty="0">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8F78D07E-3C6E-2A63-1690-492667F55F0E}"/>
              </a:ext>
            </a:extLst>
          </p:cNvPr>
          <p:cNvSpPr>
            <a:spLocks noGrp="1"/>
          </p:cNvSpPr>
          <p:nvPr>
            <p:ph type="sldNum" sz="quarter" idx="12"/>
          </p:nvPr>
        </p:nvSpPr>
        <p:spPr/>
        <p:txBody>
          <a:bodyPr/>
          <a:lstStyle/>
          <a:p>
            <a:fld id="{BDCDBBEF-AA6C-4BA6-85B2-A17D7F280E38}" type="slidenum">
              <a:rPr lang="en-US" smtClean="0"/>
              <a:pPr/>
              <a:t>22</a:t>
            </a:fld>
            <a:endParaRPr lang="en-US"/>
          </a:p>
        </p:txBody>
      </p:sp>
      <p:pic>
        <p:nvPicPr>
          <p:cNvPr id="5" name="Content Placeholder 4">
            <a:extLst>
              <a:ext uri="{FF2B5EF4-FFF2-40B4-BE49-F238E27FC236}">
                <a16:creationId xmlns:a16="http://schemas.microsoft.com/office/drawing/2014/main" id="{B9B70DC8-5A6B-33CF-883F-51D1F786DE6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5302" y="1461731"/>
            <a:ext cx="5501395" cy="4351338"/>
          </a:xfrm>
          <a:prstGeom prst="rect">
            <a:avLst/>
          </a:prstGeom>
          <a:noFill/>
          <a:ln>
            <a:noFill/>
          </a:ln>
        </p:spPr>
      </p:pic>
      <p:sp>
        <p:nvSpPr>
          <p:cNvPr id="7" name="TextBox 6">
            <a:extLst>
              <a:ext uri="{FF2B5EF4-FFF2-40B4-BE49-F238E27FC236}">
                <a16:creationId xmlns:a16="http://schemas.microsoft.com/office/drawing/2014/main" id="{F1292C58-307D-29D4-E0C2-EF47CC1D076F}"/>
              </a:ext>
            </a:extLst>
          </p:cNvPr>
          <p:cNvSpPr txBox="1"/>
          <p:nvPr/>
        </p:nvSpPr>
        <p:spPr>
          <a:xfrm>
            <a:off x="4002695" y="5813069"/>
            <a:ext cx="6097554"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Fig. 4. Recognition of Telephone Sign</a:t>
            </a:r>
            <a:endParaRPr lang="en-IN" dirty="0"/>
          </a:p>
        </p:txBody>
      </p:sp>
    </p:spTree>
    <p:extLst>
      <p:ext uri="{BB962C8B-B14F-4D97-AF65-F5344CB8AC3E}">
        <p14:creationId xmlns:p14="http://schemas.microsoft.com/office/powerpoint/2010/main" val="2393834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17E7-ED25-0160-ED5B-C950C1468AB6}"/>
              </a:ext>
            </a:extLst>
          </p:cNvPr>
          <p:cNvSpPr>
            <a:spLocks noGrp="1"/>
          </p:cNvSpPr>
          <p:nvPr>
            <p:ph type="title"/>
          </p:nvPr>
        </p:nvSpPr>
        <p:spPr/>
        <p:txBody>
          <a:bodyPr/>
          <a:lstStyle/>
          <a:p>
            <a:r>
              <a:rPr lang="en-US" sz="3600" b="1" dirty="0">
                <a:latin typeface="Times New Roman" panose="02020603050405020304" pitchFamily="18" charset="0"/>
                <a:ea typeface="+mn-ea"/>
                <a:cs typeface="Times New Roman" panose="02020603050405020304" pitchFamily="18" charset="0"/>
              </a:rPr>
              <a:t>Results</a:t>
            </a:r>
            <a:endParaRPr lang="en-IN" sz="3600" b="1" dirty="0">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45E860-4CE9-EBD1-9E2A-7A535C149C45}"/>
              </a:ext>
            </a:extLst>
          </p:cNvPr>
          <p:cNvSpPr>
            <a:spLocks noGrp="1"/>
          </p:cNvSpPr>
          <p:nvPr>
            <p:ph type="sldNum" sz="quarter" idx="12"/>
          </p:nvPr>
        </p:nvSpPr>
        <p:spPr/>
        <p:txBody>
          <a:bodyPr/>
          <a:lstStyle/>
          <a:p>
            <a:fld id="{BDCDBBEF-AA6C-4BA6-85B2-A17D7F280E38}" type="slidenum">
              <a:rPr lang="en-US" smtClean="0"/>
              <a:pPr/>
              <a:t>23</a:t>
            </a:fld>
            <a:endParaRPr lang="en-US"/>
          </a:p>
        </p:txBody>
      </p:sp>
      <p:pic>
        <p:nvPicPr>
          <p:cNvPr id="5" name="Content Placeholder 4">
            <a:extLst>
              <a:ext uri="{FF2B5EF4-FFF2-40B4-BE49-F238E27FC236}">
                <a16:creationId xmlns:a16="http://schemas.microsoft.com/office/drawing/2014/main" id="{64630F3D-3BE8-D85D-332D-EAFFEEF07B0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7474" y="1253331"/>
            <a:ext cx="5437051" cy="4351338"/>
          </a:xfrm>
          <a:prstGeom prst="rect">
            <a:avLst/>
          </a:prstGeom>
          <a:noFill/>
          <a:ln>
            <a:noFill/>
          </a:ln>
        </p:spPr>
      </p:pic>
      <p:sp>
        <p:nvSpPr>
          <p:cNvPr id="7" name="TextBox 6">
            <a:extLst>
              <a:ext uri="{FF2B5EF4-FFF2-40B4-BE49-F238E27FC236}">
                <a16:creationId xmlns:a16="http://schemas.microsoft.com/office/drawing/2014/main" id="{0E118F98-2E4F-FF1C-515F-6D0ED3ACA987}"/>
              </a:ext>
            </a:extLst>
          </p:cNvPr>
          <p:cNvSpPr txBox="1"/>
          <p:nvPr/>
        </p:nvSpPr>
        <p:spPr>
          <a:xfrm>
            <a:off x="3263382" y="5604669"/>
            <a:ext cx="6097554" cy="369332"/>
          </a:xfrm>
          <a:prstGeom prst="rect">
            <a:avLst/>
          </a:prstGeom>
          <a:noFill/>
        </p:spPr>
        <p:txBody>
          <a:bodyPr wrap="square">
            <a:spAutoFit/>
          </a:bodyPr>
          <a:lstStyle/>
          <a:p>
            <a:pPr algn="l">
              <a:spcBef>
                <a:spcPts val="400"/>
              </a:spcBef>
              <a:spcAft>
                <a:spcPts val="1000"/>
              </a:spcAft>
              <a:tabLst>
                <a:tab pos="338455" algn="l"/>
              </a:tabLst>
            </a:pPr>
            <a:r>
              <a:rPr lang="en-US" sz="1800" dirty="0">
                <a:effectLst/>
                <a:latin typeface="Times New Roman" panose="02020603050405020304" pitchFamily="18" charset="0"/>
                <a:ea typeface="SimSun" panose="02010600030101010101" pitchFamily="2" charset="-122"/>
              </a:rPr>
              <a:t>Fig. 5. Recognition of OK and Hello signs from both hands</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633082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5E73-5B40-9E73-5B2C-EAFBA7B925F2}"/>
              </a:ext>
            </a:extLst>
          </p:cNvPr>
          <p:cNvSpPr>
            <a:spLocks noGrp="1"/>
          </p:cNvSpPr>
          <p:nvPr>
            <p:ph type="title"/>
          </p:nvPr>
        </p:nvSpPr>
        <p:spPr/>
        <p:txBody>
          <a:bodyPr/>
          <a:lstStyle/>
          <a:p>
            <a:r>
              <a:rPr lang="en-US" sz="3600" b="1" dirty="0">
                <a:latin typeface="Times New Roman" panose="02020603050405020304" pitchFamily="18" charset="0"/>
                <a:ea typeface="+mn-ea"/>
                <a:cs typeface="Times New Roman" panose="02020603050405020304" pitchFamily="18" charset="0"/>
              </a:rPr>
              <a:t>Results</a:t>
            </a:r>
            <a:endParaRPr lang="en-IN" sz="3600" b="1" dirty="0">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545BF952-CE04-F5B4-8F3C-D7B80A88C130}"/>
              </a:ext>
            </a:extLst>
          </p:cNvPr>
          <p:cNvSpPr>
            <a:spLocks noGrp="1"/>
          </p:cNvSpPr>
          <p:nvPr>
            <p:ph type="sldNum" sz="quarter" idx="12"/>
          </p:nvPr>
        </p:nvSpPr>
        <p:spPr/>
        <p:txBody>
          <a:bodyPr/>
          <a:lstStyle/>
          <a:p>
            <a:fld id="{BDCDBBEF-AA6C-4BA6-85B2-A17D7F280E38}" type="slidenum">
              <a:rPr lang="en-US" smtClean="0"/>
              <a:pPr/>
              <a:t>24</a:t>
            </a:fld>
            <a:endParaRPr lang="en-US"/>
          </a:p>
        </p:txBody>
      </p:sp>
      <p:pic>
        <p:nvPicPr>
          <p:cNvPr id="5" name="Content Placeholder 4">
            <a:extLst>
              <a:ext uri="{FF2B5EF4-FFF2-40B4-BE49-F238E27FC236}">
                <a16:creationId xmlns:a16="http://schemas.microsoft.com/office/drawing/2014/main" id="{E4607D79-DCF3-603D-FBDB-0EF07BF4199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2256" y="1321772"/>
            <a:ext cx="5407488" cy="4351338"/>
          </a:xfrm>
          <a:prstGeom prst="rect">
            <a:avLst/>
          </a:prstGeom>
          <a:noFill/>
          <a:ln>
            <a:noFill/>
          </a:ln>
        </p:spPr>
      </p:pic>
      <p:sp>
        <p:nvSpPr>
          <p:cNvPr id="7" name="TextBox 6">
            <a:extLst>
              <a:ext uri="{FF2B5EF4-FFF2-40B4-BE49-F238E27FC236}">
                <a16:creationId xmlns:a16="http://schemas.microsoft.com/office/drawing/2014/main" id="{4C070FC5-8EED-7342-5AB6-AACD7D3211A0}"/>
              </a:ext>
            </a:extLst>
          </p:cNvPr>
          <p:cNvSpPr txBox="1"/>
          <p:nvPr/>
        </p:nvSpPr>
        <p:spPr>
          <a:xfrm>
            <a:off x="4271089" y="5673110"/>
            <a:ext cx="6097554" cy="369332"/>
          </a:xfrm>
          <a:prstGeom prst="rect">
            <a:avLst/>
          </a:prstGeom>
          <a:noFill/>
        </p:spPr>
        <p:txBody>
          <a:bodyPr wrap="square">
            <a:spAutoFit/>
          </a:bodyPr>
          <a:lstStyle/>
          <a:p>
            <a:pPr algn="l">
              <a:spcBef>
                <a:spcPts val="400"/>
              </a:spcBef>
              <a:spcAft>
                <a:spcPts val="1000"/>
              </a:spcAft>
              <a:tabLst>
                <a:tab pos="338455" algn="l"/>
              </a:tabLst>
            </a:pPr>
            <a:r>
              <a:rPr lang="en-US" sz="1800" dirty="0">
                <a:effectLst/>
                <a:latin typeface="Times New Roman" panose="02020603050405020304" pitchFamily="18" charset="0"/>
                <a:ea typeface="SimSun" panose="02010600030101010101" pitchFamily="2" charset="-122"/>
              </a:rPr>
              <a:t>Fig. 6. Recognition of OK Sign</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483943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3FE6-E98A-3625-1D9D-B7548229DABD}"/>
              </a:ext>
            </a:extLst>
          </p:cNvPr>
          <p:cNvSpPr>
            <a:spLocks noGrp="1"/>
          </p:cNvSpPr>
          <p:nvPr>
            <p:ph type="title"/>
          </p:nvPr>
        </p:nvSpPr>
        <p:spPr/>
        <p:txBody>
          <a:bodyPr/>
          <a:lstStyle/>
          <a:p>
            <a:r>
              <a:rPr lang="en-US" sz="3600" b="1" dirty="0">
                <a:latin typeface="Times New Roman" panose="02020603050405020304" pitchFamily="18" charset="0"/>
                <a:ea typeface="+mn-ea"/>
                <a:cs typeface="Times New Roman" panose="02020603050405020304" pitchFamily="18" charset="0"/>
              </a:rPr>
              <a:t>Conclusion</a:t>
            </a:r>
            <a:endParaRPr lang="en-IN" sz="3600" b="1"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9DCB8B3-0926-ABA3-B04E-29ECF84EA1D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Research focuses on developing a hand gesture recognition system for improved human-computer interaction.</a:t>
            </a:r>
          </a:p>
          <a:p>
            <a:r>
              <a:rPr lang="en-US" sz="2400" dirty="0">
                <a:latin typeface="Times New Roman" panose="02020603050405020304" pitchFamily="18" charset="0"/>
                <a:cs typeface="Times New Roman" panose="02020603050405020304" pitchFamily="18" charset="0"/>
              </a:rPr>
              <a:t>Computer vision-based solution shows promise in accurately identifying and interpreting hand gestures in real-time.</a:t>
            </a:r>
          </a:p>
          <a:p>
            <a:r>
              <a:rPr lang="en-US" sz="2400">
                <a:latin typeface="Times New Roman" panose="02020603050405020304" pitchFamily="18" charset="0"/>
                <a:cs typeface="Times New Roman" panose="02020603050405020304" pitchFamily="18" charset="0"/>
              </a:rPr>
              <a:t>Challenges like rapid </a:t>
            </a:r>
            <a:r>
              <a:rPr lang="en-US" sz="2400" dirty="0">
                <a:latin typeface="Times New Roman" panose="02020603050405020304" pitchFamily="18" charset="0"/>
                <a:cs typeface="Times New Roman" panose="02020603050405020304" pitchFamily="18" charset="0"/>
              </a:rPr>
              <a:t>motion require further refinement, but the system holds potential for revolutionizing user interfaces in gaming, augmented reality, and assistive technologies.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608577-0B3F-B990-FF7E-C230094AB6D3}"/>
              </a:ext>
            </a:extLst>
          </p:cNvPr>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2315744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9C8D-5A66-AD2C-8924-C3E7AB6F76F7}"/>
              </a:ext>
            </a:extLst>
          </p:cNvPr>
          <p:cNvSpPr>
            <a:spLocks noGrp="1"/>
          </p:cNvSpPr>
          <p:nvPr>
            <p:ph type="title"/>
          </p:nvPr>
        </p:nvSpPr>
        <p:spPr/>
        <p:txBody>
          <a:bodyPr/>
          <a:lstStyle/>
          <a:p>
            <a:r>
              <a:rPr lang="en-US" sz="3600" b="1" dirty="0">
                <a:latin typeface="Times New Roman" panose="02020603050405020304" pitchFamily="18" charset="0"/>
                <a:ea typeface="+mn-ea"/>
                <a:cs typeface="Times New Roman" panose="02020603050405020304" pitchFamily="18" charset="0"/>
              </a:rPr>
              <a:t>Future</a:t>
            </a:r>
            <a:r>
              <a:rPr lang="en-US"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ea typeface="+mn-ea"/>
                <a:cs typeface="Times New Roman" panose="02020603050405020304" pitchFamily="18" charset="0"/>
              </a:rPr>
              <a:t>Scope</a:t>
            </a:r>
            <a:endParaRPr lang="en-IN" sz="3600" b="1"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434F36EE-EC54-DDAD-141E-D275A4D45180}"/>
              </a:ext>
            </a:extLst>
          </p:cNvPr>
          <p:cNvSpPr>
            <a:spLocks noGrp="1"/>
          </p:cNvSpPr>
          <p:nvPr>
            <p:ph idx="1"/>
          </p:nvPr>
        </p:nvSpPr>
        <p:spPr/>
        <p:txBody>
          <a:bodyPr>
            <a:normAutofit/>
          </a:bodyPr>
          <a:lstStyle/>
          <a:p>
            <a:pPr algn="just">
              <a:lnSpc>
                <a:spcPct val="100000"/>
              </a:lnSpc>
            </a:pPr>
            <a:r>
              <a:rPr lang="en-US" sz="2200" b="1" dirty="0">
                <a:latin typeface="Times New Roman" panose="02020603050405020304" pitchFamily="18" charset="0"/>
                <a:cs typeface="Times New Roman" panose="02020603050405020304" pitchFamily="18" charset="0"/>
              </a:rPr>
              <a:t>Integration with AR/VR</a:t>
            </a:r>
            <a:r>
              <a:rPr lang="en-US" sz="2200" dirty="0">
                <a:latin typeface="Times New Roman" panose="02020603050405020304" pitchFamily="18" charset="0"/>
                <a:cs typeface="Times New Roman" panose="02020603050405020304" pitchFamily="18" charset="0"/>
              </a:rPr>
              <a:t>: Enable users to control virtual objects or navigate environments through hand gestures in augmented and virtual reality systems.</a:t>
            </a:r>
          </a:p>
          <a:p>
            <a:pPr algn="just">
              <a:lnSpc>
                <a:spcPct val="100000"/>
              </a:lnSpc>
            </a:pPr>
            <a:r>
              <a:rPr lang="en-US" sz="2200" b="1" dirty="0">
                <a:latin typeface="Times New Roman" panose="02020603050405020304" pitchFamily="18" charset="0"/>
                <a:cs typeface="Times New Roman" panose="02020603050405020304" pitchFamily="18" charset="0"/>
              </a:rPr>
              <a:t>Assistive Technologies</a:t>
            </a:r>
            <a:r>
              <a:rPr lang="en-US" sz="2200" dirty="0">
                <a:latin typeface="Times New Roman" panose="02020603050405020304" pitchFamily="18" charset="0"/>
                <a:cs typeface="Times New Roman" panose="02020603050405020304" pitchFamily="18" charset="0"/>
              </a:rPr>
              <a:t>: Empower individuals with disabilities by recognizing sign language gestures for communication and designing accessible interfaces.</a:t>
            </a:r>
          </a:p>
          <a:p>
            <a:pPr algn="just">
              <a:lnSpc>
                <a:spcPct val="100000"/>
              </a:lnSpc>
            </a:pPr>
            <a:r>
              <a:rPr lang="en-US" sz="2200" b="1" dirty="0">
                <a:latin typeface="Times New Roman" panose="02020603050405020304" pitchFamily="18" charset="0"/>
                <a:cs typeface="Times New Roman" panose="02020603050405020304" pitchFamily="18" charset="0"/>
              </a:rPr>
              <a:t>Healthcare Applications</a:t>
            </a:r>
            <a:r>
              <a:rPr lang="en-US" sz="2200" dirty="0">
                <a:latin typeface="Times New Roman" panose="02020603050405020304" pitchFamily="18" charset="0"/>
                <a:cs typeface="Times New Roman" panose="02020603050405020304" pitchFamily="18" charset="0"/>
              </a:rPr>
              <a:t>: Implement touchless interaction in medical settings for controlling equipment and facilitating telemedicine consultations.</a:t>
            </a:r>
          </a:p>
          <a:p>
            <a:pPr algn="just">
              <a:lnSpc>
                <a:spcPct val="100000"/>
              </a:lnSpc>
            </a:pPr>
            <a:r>
              <a:rPr lang="en-US" sz="2200" b="1" dirty="0">
                <a:latin typeface="Times New Roman" panose="02020603050405020304" pitchFamily="18" charset="0"/>
                <a:cs typeface="Times New Roman" panose="02020603050405020304" pitchFamily="18" charset="0"/>
              </a:rPr>
              <a:t>Smart Home Control</a:t>
            </a:r>
            <a:r>
              <a:rPr lang="en-US" sz="2200" dirty="0">
                <a:latin typeface="Times New Roman" panose="02020603050405020304" pitchFamily="18" charset="0"/>
                <a:cs typeface="Times New Roman" panose="02020603050405020304" pitchFamily="18" charset="0"/>
              </a:rPr>
              <a:t>: Enable gesture-based commands for managing devices and appliances in smart home systems, enhancing convenience and energy efficiency.</a:t>
            </a:r>
          </a:p>
          <a:p>
            <a:pPr algn="just">
              <a:lnSpc>
                <a:spcPct val="100000"/>
              </a:lnSpc>
            </a:pPr>
            <a:r>
              <a:rPr lang="en-US" sz="2200" b="1" dirty="0">
                <a:latin typeface="Times New Roman" panose="02020603050405020304" pitchFamily="18" charset="0"/>
                <a:cs typeface="Times New Roman" panose="02020603050405020304" pitchFamily="18" charset="0"/>
              </a:rPr>
              <a:t>Human-Robot Interaction</a:t>
            </a:r>
            <a:r>
              <a:rPr lang="en-US" sz="2200" dirty="0">
                <a:latin typeface="Times New Roman" panose="02020603050405020304" pitchFamily="18" charset="0"/>
                <a:cs typeface="Times New Roman" panose="02020603050405020304" pitchFamily="18" charset="0"/>
              </a:rPr>
              <a:t>: Improve communication and collaboration between humans and robots by enabling gesture-based programming and safety interactions.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E2C2610-EA12-EFCF-8B1F-1F74943F7117}"/>
              </a:ext>
            </a:extLst>
          </p:cNvPr>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val="3984957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799E-877A-07CC-7F1D-C9FC320B6291}"/>
              </a:ext>
            </a:extLst>
          </p:cNvPr>
          <p:cNvSpPr>
            <a:spLocks noGrp="1"/>
          </p:cNvSpPr>
          <p:nvPr>
            <p:ph type="title"/>
          </p:nvPr>
        </p:nvSpPr>
        <p:spPr/>
        <p:txBody>
          <a:bodyPr/>
          <a:lstStyle/>
          <a:p>
            <a:r>
              <a:rPr lang="en-US" sz="3600" b="1" dirty="0">
                <a:latin typeface="Times New Roman" panose="02020603050405020304" pitchFamily="18" charset="0"/>
                <a:ea typeface="+mn-ea"/>
                <a:cs typeface="Times New Roman" panose="02020603050405020304" pitchFamily="18" charset="0"/>
              </a:rPr>
              <a:t>References</a:t>
            </a:r>
            <a:endParaRPr lang="en-IN" sz="3600" b="1"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2CBF43CA-69A4-C50C-32AE-559AFC604A27}"/>
              </a:ext>
            </a:extLst>
          </p:cNvPr>
          <p:cNvSpPr>
            <a:spLocks noGrp="1"/>
          </p:cNvSpPr>
          <p:nvPr>
            <p:ph idx="1"/>
          </p:nvPr>
        </p:nvSpPr>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[1] Yang, J., Nguyen, M. N., San, P. P., &amp; Li, X. (2018). Hand gesture recognition for human-computer interaction: A review. Journal of Visual Communication and Image Representation, 59, 43-60.</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[2] Cao, Z., Simon, T., Wei, S. E., &amp; Sheikh, Y. (2017). Realtime multi-person 2d pose estimation using part affinity fields. In Proceedings of the IEEE Conference on Computer Vision and Pattern Recognition (pp. 7291-7299).</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[3] Tompson, J., Jain, A., LeCun, Y., &amp; </a:t>
            </a:r>
            <a:r>
              <a:rPr lang="en-US" sz="2400" dirty="0" err="1">
                <a:latin typeface="Times New Roman" panose="02020603050405020304" pitchFamily="18" charset="0"/>
                <a:cs typeface="Times New Roman" panose="02020603050405020304" pitchFamily="18" charset="0"/>
              </a:rPr>
              <a:t>Bregler</a:t>
            </a:r>
            <a:r>
              <a:rPr lang="en-US" sz="2400" dirty="0">
                <a:latin typeface="Times New Roman" panose="02020603050405020304" pitchFamily="18" charset="0"/>
                <a:cs typeface="Times New Roman" panose="02020603050405020304" pitchFamily="18" charset="0"/>
              </a:rPr>
              <a:t>, C. (2014). Joint training of a convolutional network and a graphical model for human pose estimation. In Advances in Neural Information Processing Systems (pp. 1799-1807).</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[4] Pu, J., Wu, T. F., &amp; Li, L. (2020). Real-time hand gesture recognition using convolutional neural networks. IEEE Access, 8, 102292-102306.</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[5] Sarkar, S., &amp; Ghosh, M. (2018). A survey on hand gesture recognition techniques. Journal of Intelligent Information Systems, 51(3), 413-450.</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8F7E3A3-E427-576C-FDEA-2DC83B0CA3A3}"/>
              </a:ext>
            </a:extLst>
          </p:cNvPr>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p14="http://schemas.microsoft.com/office/powerpoint/2010/main" val="192879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FFC5-888D-49B5-E724-590872A84902}"/>
              </a:ext>
            </a:extLst>
          </p:cNvPr>
          <p:cNvSpPr>
            <a:spLocks noGrp="1"/>
          </p:cNvSpPr>
          <p:nvPr>
            <p:ph type="title"/>
          </p:nvPr>
        </p:nvSpPr>
        <p:spPr>
          <a:xfrm>
            <a:off x="838200" y="136525"/>
            <a:ext cx="10515600" cy="1325563"/>
          </a:xfrm>
        </p:spPr>
        <p:txBody>
          <a:bodyPr>
            <a:noAutofit/>
          </a:bodyPr>
          <a:lstStyle/>
          <a:p>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8BC04C8-DF20-7A55-8EBE-C1FA466A7E86}"/>
              </a:ext>
            </a:extLst>
          </p:cNvPr>
          <p:cNvSpPr>
            <a:spLocks noGrp="1"/>
          </p:cNvSpPr>
          <p:nvPr>
            <p:ph idx="1"/>
          </p:nvPr>
        </p:nvSpPr>
        <p:spPr/>
        <p:txBody>
          <a:bodyPr>
            <a:normAutofit fontScale="92500"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The majority of deaf-and-mute people use sign language produced by body actions such as hand gestures, body motion, eyes and facial expressions to communicate amongst each other and with non- impaired people in their daily life.</a:t>
            </a:r>
          </a:p>
          <a:p>
            <a:pPr algn="just">
              <a:lnSpc>
                <a:spcPct val="100000"/>
              </a:lnSpc>
            </a:pPr>
            <a:r>
              <a:rPr lang="en-US" dirty="0">
                <a:latin typeface="Times New Roman" panose="02020603050405020304" pitchFamily="18" charset="0"/>
                <a:cs typeface="Times New Roman" panose="02020603050405020304" pitchFamily="18" charset="0"/>
              </a:rPr>
              <a:t>However it has become a barrier for mute and deaf communities which intend to integrate into society. Therefore, it is significant to have a medium that can recognize and translate gesture into understandable words by common people, as the information carried by hand gestures is always principal in sign language. </a:t>
            </a:r>
          </a:p>
          <a:p>
            <a:pPr algn="just">
              <a:lnSpc>
                <a:spcPct val="100000"/>
              </a:lnSpc>
            </a:pPr>
            <a:r>
              <a:rPr lang="en-US" dirty="0">
                <a:latin typeface="Times New Roman" panose="02020603050405020304" pitchFamily="18" charset="0"/>
                <a:cs typeface="Times New Roman" panose="02020603050405020304" pitchFamily="18" charset="0"/>
              </a:rPr>
              <a:t>To bridge the communication gap, a hand gesture system for Sign Language Recognition (SLR) is required.</a:t>
            </a:r>
          </a:p>
          <a:p>
            <a:endParaRPr lang="en-IN" dirty="0"/>
          </a:p>
        </p:txBody>
      </p:sp>
      <p:sp>
        <p:nvSpPr>
          <p:cNvPr id="4" name="Slide Number Placeholder 3">
            <a:extLst>
              <a:ext uri="{FF2B5EF4-FFF2-40B4-BE49-F238E27FC236}">
                <a16:creationId xmlns:a16="http://schemas.microsoft.com/office/drawing/2014/main" id="{85771F5C-8E57-FDD1-D3DF-06D713500AC4}"/>
              </a:ext>
            </a:extLst>
          </p:cNvPr>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70912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3D4F-1010-A354-FAC9-FBA51791DFC9}"/>
              </a:ext>
            </a:extLst>
          </p:cNvPr>
          <p:cNvSpPr>
            <a:spLocks noGrp="1"/>
          </p:cNvSpPr>
          <p:nvPr>
            <p:ph type="title"/>
          </p:nvPr>
        </p:nvSpPr>
        <p:spPr/>
        <p:txBody>
          <a:bodyPr/>
          <a:lstStyle/>
          <a:p>
            <a:r>
              <a:rPr lang="en-US" sz="4400" b="1" dirty="0">
                <a:latin typeface="Times New Roman" panose="02020603050405020304" pitchFamily="18" charset="0"/>
                <a:ea typeface="+mj-ea"/>
                <a:cs typeface="Times New Roman" panose="02020603050405020304" pitchFamily="18" charset="0"/>
              </a:rPr>
              <a:t>Gesture Recognition</a:t>
            </a:r>
            <a:br>
              <a:rPr lang="en-US" sz="4400" b="1" dirty="0">
                <a:latin typeface="Times New Roman" panose="02020603050405020304" pitchFamily="18" charset="0"/>
                <a:ea typeface="+mj-ea"/>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2E625F2-951A-7949-EFFD-28F3550BA717}"/>
              </a:ext>
            </a:extLst>
          </p:cNvPr>
          <p:cNvSpPr>
            <a:spLocks noGrp="1"/>
          </p:cNvSpPr>
          <p:nvPr>
            <p:ph idx="1"/>
          </p:nvPr>
        </p:nvSpPr>
        <p:spPr/>
        <p:txBody>
          <a:bodyPr/>
          <a:lstStyle/>
          <a:p>
            <a:pPr algn="just">
              <a:lnSpc>
                <a:spcPct val="100000"/>
              </a:lnSpc>
            </a:pPr>
            <a:r>
              <a:rPr lang="en-US" spc="-5" dirty="0">
                <a:latin typeface="Times New Roman" panose="02020603050405020304" pitchFamily="18" charset="0"/>
                <a:ea typeface="SimSun" panose="02010600030101010101" pitchFamily="2" charset="-122"/>
              </a:rPr>
              <a:t>Gesture recognition is an active research field in Human-Computer Interaction technology.</a:t>
            </a:r>
          </a:p>
          <a:p>
            <a:pPr algn="just">
              <a:lnSpc>
                <a:spcPct val="100000"/>
              </a:lnSpc>
            </a:pPr>
            <a:r>
              <a:rPr lang="en-US" spc="-5" dirty="0">
                <a:latin typeface="Times New Roman" panose="02020603050405020304" pitchFamily="18" charset="0"/>
                <a:ea typeface="SimSun" panose="02010600030101010101" pitchFamily="2" charset="-122"/>
              </a:rPr>
              <a:t>Gesture provides a way for computers to understand human body language.</a:t>
            </a:r>
          </a:p>
          <a:p>
            <a:pPr algn="just">
              <a:lnSpc>
                <a:spcPct val="100000"/>
              </a:lnSpc>
            </a:pPr>
            <a:r>
              <a:rPr lang="en-US" spc="-5" dirty="0">
                <a:latin typeface="Times New Roman" panose="02020603050405020304" pitchFamily="18" charset="0"/>
                <a:ea typeface="SimSun" panose="02010600030101010101" pitchFamily="2" charset="-122"/>
              </a:rPr>
              <a:t>Deals with the goal of interpreting human gestures via mathematical algorithms.</a:t>
            </a:r>
          </a:p>
          <a:p>
            <a:pPr algn="just">
              <a:lnSpc>
                <a:spcPct val="100000"/>
              </a:lnSpc>
            </a:pPr>
            <a:r>
              <a:rPr lang="en-US" spc="-5" dirty="0">
                <a:latin typeface="Times New Roman" panose="02020603050405020304" pitchFamily="18" charset="0"/>
                <a:ea typeface="SimSun" panose="02010600030101010101" pitchFamily="2" charset="-122"/>
              </a:rPr>
              <a:t>Enables humans to interface with the machine (HMI) and interact naturally without any mechanical devices.</a:t>
            </a:r>
            <a:endParaRPr lang="en-IN" dirty="0"/>
          </a:p>
          <a:p>
            <a:endParaRPr lang="en-IN" dirty="0"/>
          </a:p>
        </p:txBody>
      </p:sp>
      <p:sp>
        <p:nvSpPr>
          <p:cNvPr id="4" name="Slide Number Placeholder 3">
            <a:extLst>
              <a:ext uri="{FF2B5EF4-FFF2-40B4-BE49-F238E27FC236}">
                <a16:creationId xmlns:a16="http://schemas.microsoft.com/office/drawing/2014/main" id="{53E955B7-CF32-DF70-05EA-054FA957E57B}"/>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86861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F9C3-7DFC-5360-E335-2FA8B58E65A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endParaRPr lang="en-IN" dirty="0"/>
          </a:p>
        </p:txBody>
      </p:sp>
      <p:sp>
        <p:nvSpPr>
          <p:cNvPr id="3" name="Content Placeholder 2">
            <a:extLst>
              <a:ext uri="{FF2B5EF4-FFF2-40B4-BE49-F238E27FC236}">
                <a16:creationId xmlns:a16="http://schemas.microsoft.com/office/drawing/2014/main" id="{81D9A45D-49E1-07CB-9485-A83C00EF079F}"/>
              </a:ext>
            </a:extLst>
          </p:cNvPr>
          <p:cNvSpPr>
            <a:spLocks noGrp="1"/>
          </p:cNvSpPr>
          <p:nvPr>
            <p:ph idx="1"/>
          </p:nvPr>
        </p:nvSpPr>
        <p:spPr/>
        <p:txBody>
          <a:bodyPr>
            <a:normAutofit fontScale="92500" lnSpcReduction="10000"/>
          </a:bodyPr>
          <a:lstStyle/>
          <a:p>
            <a:pPr algn="just">
              <a:lnSpc>
                <a:spcPct val="110000"/>
              </a:lnSpc>
            </a:pPr>
            <a:r>
              <a:rPr lang="en-US" spc="-5" dirty="0">
                <a:latin typeface="Times New Roman" panose="02020603050405020304" pitchFamily="18" charset="0"/>
                <a:ea typeface="SimSun" panose="02010600030101010101" pitchFamily="2" charset="-122"/>
                <a:cs typeface="Times New Roman" panose="02020603050405020304" pitchFamily="18" charset="0"/>
              </a:rPr>
              <a:t>The challenge is to create a system capable of accurately recognizing hand gestures in real-time environments.</a:t>
            </a:r>
          </a:p>
          <a:p>
            <a:pPr algn="just">
              <a:lnSpc>
                <a:spcPct val="110000"/>
              </a:lnSpc>
            </a:pPr>
            <a:r>
              <a:rPr lang="en-US" b="0" i="0" dirty="0">
                <a:effectLst/>
                <a:latin typeface="Times New Roman" panose="02020603050405020304" pitchFamily="18" charset="0"/>
                <a:cs typeface="Times New Roman" panose="02020603050405020304" pitchFamily="18" charset="0"/>
              </a:rPr>
              <a:t>Develop a computer vision-based system using TensorFlow and OpenCV to recognize hand gestures in real-time.</a:t>
            </a:r>
          </a:p>
          <a:p>
            <a:pPr algn="just">
              <a:lnSpc>
                <a:spcPct val="110000"/>
              </a:lnSpc>
            </a:pPr>
            <a:r>
              <a:rPr lang="en-US" b="0" i="0" dirty="0">
                <a:effectLst/>
                <a:latin typeface="Times New Roman" panose="02020603050405020304" pitchFamily="18" charset="0"/>
                <a:cs typeface="Times New Roman" panose="02020603050405020304" pitchFamily="18" charset="0"/>
              </a:rPr>
              <a:t>Utilize OpenCV for real-time video processing, hand detection, and gesture tracking.</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Enhance safety and efficiency in interactive applications by accurately detecting and interpreting hand gestures.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Enable gesture-based control in devices and interfaces to provide users with intuitive and seamless interaction experiences.</a:t>
            </a:r>
          </a:p>
          <a:p>
            <a:endParaRPr lang="en-IN" dirty="0"/>
          </a:p>
        </p:txBody>
      </p:sp>
      <p:sp>
        <p:nvSpPr>
          <p:cNvPr id="4" name="Slide Number Placeholder 3">
            <a:extLst>
              <a:ext uri="{FF2B5EF4-FFF2-40B4-BE49-F238E27FC236}">
                <a16:creationId xmlns:a16="http://schemas.microsoft.com/office/drawing/2014/main" id="{EFDCEA54-2052-01AA-F2EC-23E0005151A7}"/>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12764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AAB1-5B13-EBBE-64FA-F8411E34AA0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 of the Work</a:t>
            </a:r>
            <a:endParaRPr lang="en-IN" dirty="0"/>
          </a:p>
        </p:txBody>
      </p:sp>
      <p:sp>
        <p:nvSpPr>
          <p:cNvPr id="3" name="Content Placeholder 2">
            <a:extLst>
              <a:ext uri="{FF2B5EF4-FFF2-40B4-BE49-F238E27FC236}">
                <a16:creationId xmlns:a16="http://schemas.microsoft.com/office/drawing/2014/main" id="{58201782-3EFB-5682-EA6D-D0B70FE344E2}"/>
              </a:ext>
            </a:extLst>
          </p:cNvPr>
          <p:cNvSpPr>
            <a:spLocks noGrp="1"/>
          </p:cNvSpPr>
          <p:nvPr>
            <p:ph idx="1"/>
          </p:nvPr>
        </p:nvSpPr>
        <p:spPr>
          <a:xfrm>
            <a:off x="838200" y="2086873"/>
            <a:ext cx="10515600" cy="4351338"/>
          </a:xfrm>
        </p:spPr>
        <p:txBody>
          <a:bodyPr/>
          <a:lstStyle/>
          <a:p>
            <a:pPr algn="just">
              <a:lnSpc>
                <a:spcPct val="100000"/>
              </a:lnSpc>
            </a:pPr>
            <a:r>
              <a:rPr lang="en-US" spc="-5" dirty="0">
                <a:latin typeface="Times New Roman" panose="02020603050405020304" pitchFamily="18" charset="0"/>
                <a:ea typeface="SimSun" panose="02010600030101010101" pitchFamily="2" charset="-122"/>
              </a:rPr>
              <a:t>This project aims to design a real-time vision-based hand gesture recognition system with machine learning techniques which potentially makes deaf-and-mute people life easier. </a:t>
            </a:r>
          </a:p>
          <a:p>
            <a:pPr algn="just">
              <a:lnSpc>
                <a:spcPct val="100000"/>
              </a:lnSpc>
            </a:pPr>
            <a:r>
              <a:rPr lang="en-US" spc="-5" dirty="0">
                <a:latin typeface="Times New Roman" panose="02020603050405020304" pitchFamily="18" charset="0"/>
                <a:ea typeface="SimSun" panose="02010600030101010101" pitchFamily="2" charset="-122"/>
              </a:rPr>
              <a:t>Making the system more efficient than the previous existing system and improving the accuracy.</a:t>
            </a:r>
          </a:p>
          <a:p>
            <a:pPr algn="just">
              <a:lnSpc>
                <a:spcPct val="100000"/>
              </a:lnSpc>
            </a:pPr>
            <a:r>
              <a:rPr lang="en-US" spc="-5" dirty="0">
                <a:latin typeface="Times New Roman" panose="02020603050405020304" pitchFamily="18" charset="0"/>
                <a:ea typeface="SimSun" panose="02010600030101010101" pitchFamily="2" charset="-122"/>
              </a:rPr>
              <a:t>Customizing the system considering various real life situations.</a:t>
            </a:r>
          </a:p>
        </p:txBody>
      </p:sp>
      <p:sp>
        <p:nvSpPr>
          <p:cNvPr id="4" name="Slide Number Placeholder 3">
            <a:extLst>
              <a:ext uri="{FF2B5EF4-FFF2-40B4-BE49-F238E27FC236}">
                <a16:creationId xmlns:a16="http://schemas.microsoft.com/office/drawing/2014/main" id="{66B83635-9402-3796-3578-3240CFC7EC68}"/>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96204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76E1CE-4718-3EE2-D095-740DABC939E9}"/>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2" name="TextBox 1">
            <a:extLst>
              <a:ext uri="{FF2B5EF4-FFF2-40B4-BE49-F238E27FC236}">
                <a16:creationId xmlns:a16="http://schemas.microsoft.com/office/drawing/2014/main" id="{09237D7D-562E-1129-0455-AA36FF9986A2}"/>
              </a:ext>
            </a:extLst>
          </p:cNvPr>
          <p:cNvSpPr txBox="1"/>
          <p:nvPr/>
        </p:nvSpPr>
        <p:spPr>
          <a:xfrm flipH="1">
            <a:off x="794654" y="240392"/>
            <a:ext cx="8349345"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Preliminary Design of the project</a:t>
            </a:r>
          </a:p>
        </p:txBody>
      </p:sp>
      <p:pic>
        <p:nvPicPr>
          <p:cNvPr id="6" name="Picture 5">
            <a:extLst>
              <a:ext uri="{FF2B5EF4-FFF2-40B4-BE49-F238E27FC236}">
                <a16:creationId xmlns:a16="http://schemas.microsoft.com/office/drawing/2014/main" id="{382C5227-14BD-6E1C-1715-45EF11CD3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696" y="1719926"/>
            <a:ext cx="10451063" cy="3850791"/>
          </a:xfrm>
          <a:prstGeom prst="rect">
            <a:avLst/>
          </a:prstGeom>
        </p:spPr>
      </p:pic>
      <p:sp>
        <p:nvSpPr>
          <p:cNvPr id="5" name="TextBox 4">
            <a:extLst>
              <a:ext uri="{FF2B5EF4-FFF2-40B4-BE49-F238E27FC236}">
                <a16:creationId xmlns:a16="http://schemas.microsoft.com/office/drawing/2014/main" id="{7B483379-E1D8-89A5-49E2-28D6488D35E8}"/>
              </a:ext>
            </a:extLst>
          </p:cNvPr>
          <p:cNvSpPr txBox="1"/>
          <p:nvPr/>
        </p:nvSpPr>
        <p:spPr>
          <a:xfrm>
            <a:off x="4383055" y="5709484"/>
            <a:ext cx="6097554" cy="369332"/>
          </a:xfrm>
          <a:prstGeom prst="rect">
            <a:avLst/>
          </a:prstGeom>
          <a:noFill/>
        </p:spPr>
        <p:txBody>
          <a:bodyPr wrap="square">
            <a:spAutoFit/>
          </a:bodyPr>
          <a:lstStyle/>
          <a:p>
            <a:pPr algn="just">
              <a:spcBef>
                <a:spcPts val="400"/>
              </a:spcBef>
              <a:spcAft>
                <a:spcPts val="1000"/>
              </a:spcAft>
              <a:tabLst>
                <a:tab pos="338455" algn="l"/>
              </a:tabLst>
            </a:pPr>
            <a:r>
              <a:rPr lang="en-US" sz="1800" dirty="0">
                <a:effectLst/>
                <a:latin typeface="Times New Roman" panose="02020603050405020304" pitchFamily="18" charset="0"/>
                <a:ea typeface="SimSun" panose="02010600030101010101" pitchFamily="2" charset="-122"/>
              </a:rPr>
              <a:t>Fig. 1. Design of the Project</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909176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6AEC47-0F2C-71FB-CF24-747E65B77FD2}"/>
              </a:ext>
            </a:extLst>
          </p:cNvPr>
          <p:cNvSpPr>
            <a:spLocks noGrp="1"/>
          </p:cNvSpPr>
          <p:nvPr>
            <p:ph type="sldNum" sz="quarter" idx="12"/>
          </p:nvPr>
        </p:nvSpPr>
        <p:spPr/>
        <p:txBody>
          <a:bodyPr/>
          <a:lstStyle/>
          <a:p>
            <a:fld id="{BDCDBBEF-AA6C-4BA6-85B2-A17D7F280E38}" type="slidenum">
              <a:rPr lang="en-US" smtClean="0"/>
              <a:pPr/>
              <a:t>8</a:t>
            </a:fld>
            <a:endParaRPr lang="en-US"/>
          </a:p>
        </p:txBody>
      </p:sp>
      <p:sp>
        <p:nvSpPr>
          <p:cNvPr id="5" name="TextBox 4">
            <a:extLst>
              <a:ext uri="{FF2B5EF4-FFF2-40B4-BE49-F238E27FC236}">
                <a16:creationId xmlns:a16="http://schemas.microsoft.com/office/drawing/2014/main" id="{60B87068-5CA2-AC06-EA7B-38A589BA95F9}"/>
              </a:ext>
            </a:extLst>
          </p:cNvPr>
          <p:cNvSpPr txBox="1"/>
          <p:nvPr/>
        </p:nvSpPr>
        <p:spPr>
          <a:xfrm flipH="1">
            <a:off x="794654" y="240392"/>
            <a:ext cx="8349345"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Preliminary Design of the project</a:t>
            </a:r>
          </a:p>
        </p:txBody>
      </p:sp>
      <p:sp>
        <p:nvSpPr>
          <p:cNvPr id="6" name="TextBox 5">
            <a:extLst>
              <a:ext uri="{FF2B5EF4-FFF2-40B4-BE49-F238E27FC236}">
                <a16:creationId xmlns:a16="http://schemas.microsoft.com/office/drawing/2014/main" id="{1A34FB43-9D23-B55F-8122-CD30DC9168D9}"/>
              </a:ext>
            </a:extLst>
          </p:cNvPr>
          <p:cNvSpPr txBox="1"/>
          <p:nvPr/>
        </p:nvSpPr>
        <p:spPr>
          <a:xfrm>
            <a:off x="794654" y="1611086"/>
            <a:ext cx="10502537" cy="4524315"/>
          </a:xfrm>
          <a:prstGeom prst="rect">
            <a:avLst/>
          </a:prstGeom>
          <a:noFill/>
        </p:spPr>
        <p:txBody>
          <a:bodyPr wrap="square" rtlCol="0">
            <a:spAutoFit/>
          </a:bodyPr>
          <a:lstStyle/>
          <a:p>
            <a:pPr marL="285750" indent="-28575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Dataset Collection: </a:t>
            </a:r>
            <a:r>
              <a:rPr lang="en-IN" sz="2400" dirty="0">
                <a:latin typeface="Times New Roman" panose="02020603050405020304" pitchFamily="18" charset="0"/>
                <a:cs typeface="Times New Roman" panose="02020603050405020304" pitchFamily="18" charset="0"/>
              </a:rPr>
              <a:t>Dataset is the input for the model to train which is collected from various resources.</a:t>
            </a:r>
          </a:p>
          <a:p>
            <a:pPr marL="285750" indent="-28575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Data Acquisition: </a:t>
            </a:r>
            <a:r>
              <a:rPr lang="en-IN" sz="2400" dirty="0">
                <a:latin typeface="Times New Roman" panose="02020603050405020304" pitchFamily="18" charset="0"/>
                <a:cs typeface="Times New Roman" panose="02020603050405020304" pitchFamily="18" charset="0"/>
              </a:rPr>
              <a:t>Data Acquisition is the process of collecting, processing, storing and structuring the raw data.</a:t>
            </a:r>
          </a:p>
          <a:p>
            <a:pPr marL="285750" indent="-28575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Data Augmentation: </a:t>
            </a:r>
            <a:r>
              <a:rPr lang="en-IN" sz="2400" dirty="0">
                <a:latin typeface="Times New Roman" panose="02020603050405020304" pitchFamily="18" charset="0"/>
                <a:cs typeface="Times New Roman" panose="02020603050405020304" pitchFamily="18" charset="0"/>
              </a:rPr>
              <a:t>Data Augmentation is a process where set of techniques like rotations, translations, flips, adjustments are operated on images.</a:t>
            </a:r>
          </a:p>
          <a:p>
            <a:pPr marL="285750" indent="-28575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Hand Detection: </a:t>
            </a:r>
            <a:r>
              <a:rPr lang="en-IN" sz="2400" dirty="0">
                <a:latin typeface="Times New Roman" panose="02020603050405020304" pitchFamily="18" charset="0"/>
                <a:cs typeface="Times New Roman" panose="02020603050405020304" pitchFamily="18" charset="0"/>
              </a:rPr>
              <a:t>Hand is detected in real time through a camera for the model to recognize the gesture.</a:t>
            </a:r>
          </a:p>
          <a:p>
            <a:pPr marL="285750" indent="-28575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Gesture Classification: </a:t>
            </a:r>
            <a:r>
              <a:rPr lang="en-IN" sz="2400" dirty="0">
                <a:latin typeface="Times New Roman" panose="02020603050405020304" pitchFamily="18" charset="0"/>
                <a:cs typeface="Times New Roman" panose="02020603050405020304" pitchFamily="18" charset="0"/>
              </a:rPr>
              <a:t>Gestures, that are detected, will be classified into various labelled classes accordingly.</a:t>
            </a:r>
          </a:p>
          <a:p>
            <a:pPr marL="285750" indent="-28575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Model Training and Evaluation: </a:t>
            </a:r>
            <a:r>
              <a:rPr lang="en-IN" sz="2400" dirty="0">
                <a:latin typeface="Times New Roman" panose="02020603050405020304" pitchFamily="18" charset="0"/>
                <a:cs typeface="Times New Roman" panose="02020603050405020304" pitchFamily="18" charset="0"/>
              </a:rPr>
              <a:t>Model is trained from the collected dataset with different classes followed by how well is it classifying the gestures.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16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Methodology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7" name="TextBox 6">
            <a:extLst>
              <a:ext uri="{FF2B5EF4-FFF2-40B4-BE49-F238E27FC236}">
                <a16:creationId xmlns:a16="http://schemas.microsoft.com/office/drawing/2014/main" id="{B9F0B52D-68A1-61F3-AF4D-7096619336CA}"/>
              </a:ext>
            </a:extLst>
          </p:cNvPr>
          <p:cNvSpPr txBox="1"/>
          <p:nvPr/>
        </p:nvSpPr>
        <p:spPr>
          <a:xfrm>
            <a:off x="938349" y="1550126"/>
            <a:ext cx="10415451" cy="3108543"/>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Dataset Collection:</a:t>
            </a:r>
          </a:p>
          <a:p>
            <a:endParaRPr lang="en-IN"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Dataset contains collection of images required for model training to classify the gestures</a:t>
            </a:r>
          </a:p>
          <a:p>
            <a:pPr marL="457200" indent="-4572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The images are collected through various means like capturing images from real time camera for training.</a:t>
            </a:r>
          </a:p>
        </p:txBody>
      </p:sp>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6980</TotalTime>
  <Words>1533</Words>
  <Application>Microsoft Office PowerPoint</Application>
  <PresentationFormat>Widescreen</PresentationFormat>
  <Paragraphs>169</Paragraphs>
  <Slides>27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Casper</vt:lpstr>
      <vt:lpstr>Raleway ExtraBold</vt:lpstr>
      <vt:lpstr>Roboto</vt:lpstr>
      <vt:lpstr>Times New Roman</vt:lpstr>
      <vt:lpstr>Wingdings</vt:lpstr>
      <vt:lpstr>1_Office Theme</vt:lpstr>
      <vt:lpstr>2_Office Theme</vt:lpstr>
      <vt:lpstr>Contents Slide Master</vt:lpstr>
      <vt:lpstr>PowerPoint Presentation</vt:lpstr>
      <vt:lpstr>Outline</vt:lpstr>
      <vt:lpstr>  Introduction </vt:lpstr>
      <vt:lpstr>Gesture Recognition </vt:lpstr>
      <vt:lpstr>Problem Formulation</vt:lpstr>
      <vt:lpstr>Objectives of the Work</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Feature/characteristics Identification</vt:lpstr>
      <vt:lpstr>Constraint Identification</vt:lpstr>
      <vt:lpstr>Analysis of Features and Finalization Subject to Constraints</vt:lpstr>
      <vt:lpstr>Design Selection</vt:lpstr>
      <vt:lpstr>Results</vt:lpstr>
      <vt:lpstr>Results</vt:lpstr>
      <vt:lpstr>Results</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MARAM LEELA KRISHNA SUBRAHMANYAM</cp:lastModifiedBy>
  <cp:revision>559</cp:revision>
  <dcterms:created xsi:type="dcterms:W3CDTF">2019-01-09T10:33:58Z</dcterms:created>
  <dcterms:modified xsi:type="dcterms:W3CDTF">2024-04-30T04:19:06Z</dcterms:modified>
</cp:coreProperties>
</file>