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2907d7509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42907d7509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2907d7509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42907d7509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2907d750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2907d750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2907d750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2907d750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2907d7509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2907d7509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2907d750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2907d750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2907d750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42907d750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2907d7509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2907d7509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2907d7509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2907d7509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2907d750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2907d750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2907d7509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2907d7509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spreadsheets/d/1okNX9KAbDQpK5xEb7eBgIFpMbM6NFjiDezI4NYoZsrg/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56425"/>
            <a:ext cx="7747200" cy="2369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Excel Dashboard P</a:t>
            </a:r>
            <a:r>
              <a:rPr lang="en"/>
              <a:t>resentation</a:t>
            </a:r>
            <a:r>
              <a:rPr lang="en"/>
              <a:t> in Healthcare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155"/>
              <a:t>Data Sheet link:</a:t>
            </a:r>
            <a:endParaRPr sz="2155"/>
          </a:p>
          <a:p>
            <a:pPr indent="0" lvl="0" marL="457200" rtl="0" algn="l">
              <a:spcBef>
                <a:spcPts val="0"/>
              </a:spcBef>
              <a:spcAft>
                <a:spcPts val="0"/>
              </a:spcAft>
              <a:buNone/>
            </a:pPr>
            <a:r>
              <a:rPr b="0" lang="en" sz="1600" u="sng">
                <a:latin typeface="Nunito"/>
                <a:ea typeface="Nunito"/>
                <a:cs typeface="Nunito"/>
                <a:sym typeface="Nunito"/>
                <a:hlinkClick r:id="rId3"/>
              </a:rPr>
              <a:t>https://docs.google.com/spreadsheets/d/1okNX9KAbDQpK5xEb7eBgIFpMbM6NFjiDezI4NYoZsrg/edit?usp=sharing</a:t>
            </a:r>
            <a:endParaRPr b="0" sz="1600">
              <a:latin typeface="Nunito"/>
              <a:ea typeface="Nunito"/>
              <a:cs typeface="Nunito"/>
              <a:sym typeface="Nunito"/>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4315700" y="2571750"/>
            <a:ext cx="4255500" cy="631500"/>
          </a:xfrm>
          <a:prstGeom prst="rect">
            <a:avLst/>
          </a:prstGeom>
        </p:spPr>
        <p:txBody>
          <a:bodyPr anchorCtr="0" anchor="t" bIns="91425" lIns="91425" spcFirstLastPara="1" rIns="91425" wrap="square" tIns="91425">
            <a:noAutofit/>
          </a:bodyPr>
          <a:lstStyle/>
          <a:p>
            <a:pPr indent="0" lvl="0" marL="2286000" rtl="0" algn="l">
              <a:lnSpc>
                <a:spcPct val="90000"/>
              </a:lnSpc>
              <a:spcBef>
                <a:spcPts val="0"/>
              </a:spcBef>
              <a:spcAft>
                <a:spcPts val="0"/>
              </a:spcAft>
              <a:buNone/>
            </a:pPr>
            <a:r>
              <a:rPr lang="en" sz="2100"/>
              <a:t>Presented</a:t>
            </a:r>
            <a:r>
              <a:rPr lang="en" sz="2100"/>
              <a:t> by</a:t>
            </a:r>
            <a:endParaRPr sz="2100"/>
          </a:p>
          <a:p>
            <a:pPr indent="0" lvl="0" marL="2286000" rtl="0" algn="l">
              <a:lnSpc>
                <a:spcPct val="90000"/>
              </a:lnSpc>
              <a:spcBef>
                <a:spcPts val="0"/>
              </a:spcBef>
              <a:spcAft>
                <a:spcPts val="0"/>
              </a:spcAft>
              <a:buNone/>
            </a:pPr>
            <a:r>
              <a:rPr lang="en" sz="2100"/>
              <a:t>Maran J</a:t>
            </a:r>
            <a:r>
              <a:rPr lang="en" sz="2100"/>
              <a:t>eys</a:t>
            </a:r>
            <a:r>
              <a:rPr lang="en" sz="2100"/>
              <a:t> J</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5" name="Shape 335"/>
        <p:cNvGrpSpPr/>
        <p:nvPr/>
      </p:nvGrpSpPr>
      <p:grpSpPr>
        <a:xfrm>
          <a:off x="0" y="0"/>
          <a:ext cx="0" cy="0"/>
          <a:chOff x="0" y="0"/>
          <a:chExt cx="0" cy="0"/>
        </a:xfrm>
      </p:grpSpPr>
      <p:sp>
        <p:nvSpPr>
          <p:cNvPr id="336" name="Google Shape;336;p22"/>
          <p:cNvSpPr txBox="1"/>
          <p:nvPr>
            <p:ph type="ctrTitle"/>
          </p:nvPr>
        </p:nvSpPr>
        <p:spPr>
          <a:xfrm>
            <a:off x="215550" y="143000"/>
            <a:ext cx="4863900" cy="81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37" name="Google Shape;337;p22"/>
          <p:cNvSpPr txBox="1"/>
          <p:nvPr>
            <p:ph idx="1" type="subTitle"/>
          </p:nvPr>
        </p:nvSpPr>
        <p:spPr>
          <a:xfrm>
            <a:off x="984050" y="1402200"/>
            <a:ext cx="7544400" cy="28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8" name="Google Shape;338;p22"/>
          <p:cNvPicPr preferRelativeResize="0"/>
          <p:nvPr/>
        </p:nvPicPr>
        <p:blipFill>
          <a:blip r:embed="rId3">
            <a:alphaModFix/>
          </a:blip>
          <a:stretch>
            <a:fillRect/>
          </a:stretch>
        </p:blipFill>
        <p:spPr>
          <a:xfrm>
            <a:off x="279575" y="298800"/>
            <a:ext cx="8512775" cy="454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2" name="Shape 342"/>
        <p:cNvGrpSpPr/>
        <p:nvPr/>
      </p:nvGrpSpPr>
      <p:grpSpPr>
        <a:xfrm>
          <a:off x="0" y="0"/>
          <a:ext cx="0" cy="0"/>
          <a:chOff x="0" y="0"/>
          <a:chExt cx="0" cy="0"/>
        </a:xfrm>
      </p:grpSpPr>
      <p:sp>
        <p:nvSpPr>
          <p:cNvPr id="343" name="Google Shape;343;p23"/>
          <p:cNvSpPr txBox="1"/>
          <p:nvPr>
            <p:ph type="ctrTitle"/>
          </p:nvPr>
        </p:nvSpPr>
        <p:spPr>
          <a:xfrm>
            <a:off x="215550" y="143000"/>
            <a:ext cx="4863900" cy="81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44" name="Google Shape;344;p23"/>
          <p:cNvSpPr txBox="1"/>
          <p:nvPr>
            <p:ph idx="1" type="subTitle"/>
          </p:nvPr>
        </p:nvSpPr>
        <p:spPr>
          <a:xfrm>
            <a:off x="984050" y="1402200"/>
            <a:ext cx="7544400" cy="28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45" name="Google Shape;345;p23"/>
          <p:cNvPicPr preferRelativeResize="0"/>
          <p:nvPr/>
        </p:nvPicPr>
        <p:blipFill>
          <a:blip r:embed="rId3">
            <a:alphaModFix/>
          </a:blip>
          <a:stretch>
            <a:fillRect/>
          </a:stretch>
        </p:blipFill>
        <p:spPr>
          <a:xfrm>
            <a:off x="-51225" y="0"/>
            <a:ext cx="9195223"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9" name="Shape 349"/>
        <p:cNvGrpSpPr/>
        <p:nvPr/>
      </p:nvGrpSpPr>
      <p:grpSpPr>
        <a:xfrm>
          <a:off x="0" y="0"/>
          <a:ext cx="0" cy="0"/>
          <a:chOff x="0" y="0"/>
          <a:chExt cx="0" cy="0"/>
        </a:xfrm>
      </p:grpSpPr>
      <p:sp>
        <p:nvSpPr>
          <p:cNvPr id="350" name="Google Shape;350;p24"/>
          <p:cNvSpPr txBox="1"/>
          <p:nvPr>
            <p:ph type="ctrTitle"/>
          </p:nvPr>
        </p:nvSpPr>
        <p:spPr>
          <a:xfrm>
            <a:off x="824000" y="569855"/>
            <a:ext cx="4255500" cy="69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51" name="Google Shape;351;p24"/>
          <p:cNvSpPr txBox="1"/>
          <p:nvPr>
            <p:ph idx="1" type="subTitle"/>
          </p:nvPr>
        </p:nvSpPr>
        <p:spPr>
          <a:xfrm>
            <a:off x="984050" y="1402200"/>
            <a:ext cx="7544400" cy="283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In conclusion, our efforts to optimize operational efficiency in our healthcare facility are guided by a commitment to delivering exceptional patient care while utilizing resources effectively. Through data-driven insights, process improvements, and the dedication of our healthcare team.</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These initiatives will position our healthcare facility as a leader in providing high-quality care and improving operational efficiency in the healthcare industry.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569855"/>
            <a:ext cx="4255500" cy="69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Problem Statement</a:t>
            </a:r>
            <a:r>
              <a:rPr lang="en"/>
              <a:t>:</a:t>
            </a:r>
            <a:r>
              <a:rPr lang="en"/>
              <a:t> </a:t>
            </a:r>
            <a:endParaRPr/>
          </a:p>
        </p:txBody>
      </p:sp>
      <p:sp>
        <p:nvSpPr>
          <p:cNvPr id="284" name="Google Shape;284;p14"/>
          <p:cNvSpPr txBox="1"/>
          <p:nvPr>
            <p:ph idx="1" type="subTitle"/>
          </p:nvPr>
        </p:nvSpPr>
        <p:spPr>
          <a:xfrm>
            <a:off x="1016050" y="1338150"/>
            <a:ext cx="7544400" cy="28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healthcare facility is facing challenges in optimizing its operational efficiency. The facility has a high patient volume and wants to identify areas for improvement in patient flow and resource allocation. They are looking to create a dashboard using Excel to visualize key metrics related to operational efficiency.</a:t>
            </a:r>
            <a:endParaRPr sz="2000"/>
          </a:p>
          <a:p>
            <a:pPr indent="0" lvl="0" marL="0" rtl="0" algn="l">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569855"/>
            <a:ext cx="4255500" cy="69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Objective: </a:t>
            </a:r>
            <a:endParaRPr/>
          </a:p>
        </p:txBody>
      </p:sp>
      <p:sp>
        <p:nvSpPr>
          <p:cNvPr id="290" name="Google Shape;290;p15"/>
          <p:cNvSpPr txBox="1"/>
          <p:nvPr>
            <p:ph idx="1" type="subTitle"/>
          </p:nvPr>
        </p:nvSpPr>
        <p:spPr>
          <a:xfrm>
            <a:off x="1016050" y="1338150"/>
            <a:ext cx="7544400" cy="28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 primary objective of this initiative is to enhance the operational efficiency of our healthcare facility with a high patient volume. Through data-driven insights and process improvements, we aim to reduce patient wait times, optimize resource allocation, improve patient throughput, and elevate overall patient satisfaction while maintaining the highest standards of quality and compliance.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4" name="Shape 294"/>
        <p:cNvGrpSpPr/>
        <p:nvPr/>
      </p:nvGrpSpPr>
      <p:grpSpPr>
        <a:xfrm>
          <a:off x="0" y="0"/>
          <a:ext cx="0" cy="0"/>
          <a:chOff x="0" y="0"/>
          <a:chExt cx="0" cy="0"/>
        </a:xfrm>
      </p:grpSpPr>
      <p:sp>
        <p:nvSpPr>
          <p:cNvPr id="295" name="Google Shape;295;p16"/>
          <p:cNvSpPr txBox="1"/>
          <p:nvPr>
            <p:ph type="ctrTitle"/>
          </p:nvPr>
        </p:nvSpPr>
        <p:spPr>
          <a:xfrm>
            <a:off x="791975" y="548530"/>
            <a:ext cx="4255500" cy="69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Insights</a:t>
            </a:r>
            <a:r>
              <a:rPr lang="en"/>
              <a:t>: </a:t>
            </a:r>
            <a:endParaRPr/>
          </a:p>
        </p:txBody>
      </p:sp>
      <p:sp>
        <p:nvSpPr>
          <p:cNvPr id="296" name="Google Shape;296;p16"/>
          <p:cNvSpPr txBox="1"/>
          <p:nvPr>
            <p:ph idx="1" type="subTitle"/>
          </p:nvPr>
        </p:nvSpPr>
        <p:spPr>
          <a:xfrm>
            <a:off x="984050" y="1402200"/>
            <a:ext cx="7544400" cy="2838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Wait Time Reduction</a:t>
            </a:r>
            <a:endParaRPr sz="2000"/>
          </a:p>
          <a:p>
            <a:pPr indent="-355600" lvl="0" marL="457200" rtl="0" algn="l">
              <a:spcBef>
                <a:spcPts val="0"/>
              </a:spcBef>
              <a:spcAft>
                <a:spcPts val="0"/>
              </a:spcAft>
              <a:buSzPts val="2000"/>
              <a:buChar char="➢"/>
            </a:pPr>
            <a:r>
              <a:rPr lang="en" sz="2000"/>
              <a:t>Resource Allocation Optimization</a:t>
            </a:r>
            <a:endParaRPr sz="2000"/>
          </a:p>
          <a:p>
            <a:pPr indent="-355600" lvl="0" marL="457200" rtl="0" algn="l">
              <a:spcBef>
                <a:spcPts val="0"/>
              </a:spcBef>
              <a:spcAft>
                <a:spcPts val="0"/>
              </a:spcAft>
              <a:buSzPts val="2000"/>
              <a:buChar char="➢"/>
            </a:pPr>
            <a:r>
              <a:rPr lang="en" sz="2000"/>
              <a:t>Appointment Scheduling Accuracy</a:t>
            </a:r>
            <a:endParaRPr sz="2000"/>
          </a:p>
          <a:p>
            <a:pPr indent="-355600" lvl="0" marL="457200" rtl="0" algn="l">
              <a:spcBef>
                <a:spcPts val="0"/>
              </a:spcBef>
              <a:spcAft>
                <a:spcPts val="0"/>
              </a:spcAft>
              <a:buSzPts val="2000"/>
              <a:buChar char="➢"/>
            </a:pPr>
            <a:r>
              <a:rPr lang="en" sz="2000"/>
              <a:t>Patient Satisfaction Improvement</a:t>
            </a:r>
            <a:endParaRPr sz="2000"/>
          </a:p>
          <a:p>
            <a:pPr indent="-355600" lvl="0" marL="457200" rtl="0" algn="l">
              <a:spcBef>
                <a:spcPts val="0"/>
              </a:spcBef>
              <a:spcAft>
                <a:spcPts val="0"/>
              </a:spcAft>
              <a:buSzPts val="2000"/>
              <a:buChar char="➢"/>
            </a:pPr>
            <a:r>
              <a:rPr lang="en" sz="2000"/>
              <a:t>Staff Productivity Enhancement</a:t>
            </a:r>
            <a:endParaRPr sz="2000"/>
          </a:p>
          <a:p>
            <a:pPr indent="0" lvl="0" marL="45720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0" name="Shape 300"/>
        <p:cNvGrpSpPr/>
        <p:nvPr/>
      </p:nvGrpSpPr>
      <p:grpSpPr>
        <a:xfrm>
          <a:off x="0" y="0"/>
          <a:ext cx="0" cy="0"/>
          <a:chOff x="0" y="0"/>
          <a:chExt cx="0" cy="0"/>
        </a:xfrm>
      </p:grpSpPr>
      <p:sp>
        <p:nvSpPr>
          <p:cNvPr id="301" name="Google Shape;301;p17"/>
          <p:cNvSpPr txBox="1"/>
          <p:nvPr>
            <p:ph type="ctrTitle"/>
          </p:nvPr>
        </p:nvSpPr>
        <p:spPr>
          <a:xfrm>
            <a:off x="215550" y="143000"/>
            <a:ext cx="4863900" cy="81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Dashboard Picture	</a:t>
            </a:r>
            <a:r>
              <a:rPr lang="en"/>
              <a:t> : </a:t>
            </a:r>
            <a:endParaRPr/>
          </a:p>
        </p:txBody>
      </p:sp>
      <p:sp>
        <p:nvSpPr>
          <p:cNvPr id="302" name="Google Shape;302;p17"/>
          <p:cNvSpPr txBox="1"/>
          <p:nvPr>
            <p:ph idx="1" type="subTitle"/>
          </p:nvPr>
        </p:nvSpPr>
        <p:spPr>
          <a:xfrm>
            <a:off x="984050" y="1402200"/>
            <a:ext cx="7544400" cy="28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03" name="Google Shape;303;p17"/>
          <p:cNvPicPr preferRelativeResize="0"/>
          <p:nvPr/>
        </p:nvPicPr>
        <p:blipFill>
          <a:blip r:embed="rId3">
            <a:alphaModFix/>
          </a:blip>
          <a:stretch>
            <a:fillRect/>
          </a:stretch>
        </p:blipFill>
        <p:spPr>
          <a:xfrm>
            <a:off x="0" y="847300"/>
            <a:ext cx="9144001" cy="429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7" name="Shape 307"/>
        <p:cNvGrpSpPr/>
        <p:nvPr/>
      </p:nvGrpSpPr>
      <p:grpSpPr>
        <a:xfrm>
          <a:off x="0" y="0"/>
          <a:ext cx="0" cy="0"/>
          <a:chOff x="0" y="0"/>
          <a:chExt cx="0" cy="0"/>
        </a:xfrm>
      </p:grpSpPr>
      <p:sp>
        <p:nvSpPr>
          <p:cNvPr id="308" name="Google Shape;308;p18"/>
          <p:cNvSpPr txBox="1"/>
          <p:nvPr>
            <p:ph type="ctrTitle"/>
          </p:nvPr>
        </p:nvSpPr>
        <p:spPr>
          <a:xfrm>
            <a:off x="215550" y="143000"/>
            <a:ext cx="4863900" cy="81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09" name="Google Shape;309;p18"/>
          <p:cNvSpPr txBox="1"/>
          <p:nvPr>
            <p:ph idx="1" type="subTitle"/>
          </p:nvPr>
        </p:nvSpPr>
        <p:spPr>
          <a:xfrm>
            <a:off x="984050" y="1402200"/>
            <a:ext cx="7544400" cy="28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10" name="Google Shape;310;p18"/>
          <p:cNvPicPr preferRelativeResize="0"/>
          <p:nvPr/>
        </p:nvPicPr>
        <p:blipFill>
          <a:blip r:embed="rId3">
            <a:alphaModFix/>
          </a:blip>
          <a:stretch>
            <a:fillRect/>
          </a:stretch>
        </p:blipFill>
        <p:spPr>
          <a:xfrm>
            <a:off x="332950" y="228375"/>
            <a:ext cx="8515576" cy="469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4" name="Shape 314"/>
        <p:cNvGrpSpPr/>
        <p:nvPr/>
      </p:nvGrpSpPr>
      <p:grpSpPr>
        <a:xfrm>
          <a:off x="0" y="0"/>
          <a:ext cx="0" cy="0"/>
          <a:chOff x="0" y="0"/>
          <a:chExt cx="0" cy="0"/>
        </a:xfrm>
      </p:grpSpPr>
      <p:sp>
        <p:nvSpPr>
          <p:cNvPr id="315" name="Google Shape;315;p19"/>
          <p:cNvSpPr txBox="1"/>
          <p:nvPr>
            <p:ph type="ctrTitle"/>
          </p:nvPr>
        </p:nvSpPr>
        <p:spPr>
          <a:xfrm>
            <a:off x="215550" y="143000"/>
            <a:ext cx="4863900" cy="81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16" name="Google Shape;316;p19"/>
          <p:cNvSpPr txBox="1"/>
          <p:nvPr>
            <p:ph idx="1" type="subTitle"/>
          </p:nvPr>
        </p:nvSpPr>
        <p:spPr>
          <a:xfrm>
            <a:off x="984050" y="1402200"/>
            <a:ext cx="7544400" cy="28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17" name="Google Shape;317;p19"/>
          <p:cNvPicPr preferRelativeResize="0"/>
          <p:nvPr/>
        </p:nvPicPr>
        <p:blipFill>
          <a:blip r:embed="rId3">
            <a:alphaModFix/>
          </a:blip>
          <a:stretch>
            <a:fillRect/>
          </a:stretch>
        </p:blipFill>
        <p:spPr>
          <a:xfrm>
            <a:off x="215550" y="271050"/>
            <a:ext cx="8793051" cy="452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1" name="Shape 321"/>
        <p:cNvGrpSpPr/>
        <p:nvPr/>
      </p:nvGrpSpPr>
      <p:grpSpPr>
        <a:xfrm>
          <a:off x="0" y="0"/>
          <a:ext cx="0" cy="0"/>
          <a:chOff x="0" y="0"/>
          <a:chExt cx="0" cy="0"/>
        </a:xfrm>
      </p:grpSpPr>
      <p:sp>
        <p:nvSpPr>
          <p:cNvPr id="322" name="Google Shape;322;p20"/>
          <p:cNvSpPr txBox="1"/>
          <p:nvPr>
            <p:ph type="ctrTitle"/>
          </p:nvPr>
        </p:nvSpPr>
        <p:spPr>
          <a:xfrm>
            <a:off x="215550" y="143000"/>
            <a:ext cx="4863900" cy="81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23" name="Google Shape;323;p20"/>
          <p:cNvSpPr txBox="1"/>
          <p:nvPr>
            <p:ph idx="1" type="subTitle"/>
          </p:nvPr>
        </p:nvSpPr>
        <p:spPr>
          <a:xfrm>
            <a:off x="984050" y="1402200"/>
            <a:ext cx="7544400" cy="28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24" name="Google Shape;324;p20"/>
          <p:cNvPicPr preferRelativeResize="0"/>
          <p:nvPr/>
        </p:nvPicPr>
        <p:blipFill>
          <a:blip r:embed="rId3">
            <a:alphaModFix/>
          </a:blip>
          <a:stretch>
            <a:fillRect/>
          </a:stretch>
        </p:blipFill>
        <p:spPr>
          <a:xfrm>
            <a:off x="1057275" y="433388"/>
            <a:ext cx="7029450" cy="427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8" name="Shape 328"/>
        <p:cNvGrpSpPr/>
        <p:nvPr/>
      </p:nvGrpSpPr>
      <p:grpSpPr>
        <a:xfrm>
          <a:off x="0" y="0"/>
          <a:ext cx="0" cy="0"/>
          <a:chOff x="0" y="0"/>
          <a:chExt cx="0" cy="0"/>
        </a:xfrm>
      </p:grpSpPr>
      <p:sp>
        <p:nvSpPr>
          <p:cNvPr id="329" name="Google Shape;329;p21"/>
          <p:cNvSpPr txBox="1"/>
          <p:nvPr>
            <p:ph type="ctrTitle"/>
          </p:nvPr>
        </p:nvSpPr>
        <p:spPr>
          <a:xfrm>
            <a:off x="215550" y="143000"/>
            <a:ext cx="4863900" cy="81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30" name="Google Shape;330;p21"/>
          <p:cNvSpPr txBox="1"/>
          <p:nvPr>
            <p:ph idx="1" type="subTitle"/>
          </p:nvPr>
        </p:nvSpPr>
        <p:spPr>
          <a:xfrm>
            <a:off x="984050" y="1402200"/>
            <a:ext cx="7544400" cy="28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1" name="Google Shape;331;p21"/>
          <p:cNvPicPr preferRelativeResize="0"/>
          <p:nvPr/>
        </p:nvPicPr>
        <p:blipFill>
          <a:blip r:embed="rId3">
            <a:alphaModFix/>
          </a:blip>
          <a:stretch>
            <a:fillRect/>
          </a:stretch>
        </p:blipFill>
        <p:spPr>
          <a:xfrm>
            <a:off x="215550" y="271050"/>
            <a:ext cx="8707674" cy="4631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