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57" r:id="rId2"/>
    <p:sldId id="658" r:id="rId3"/>
    <p:sldId id="664" r:id="rId4"/>
    <p:sldId id="659" r:id="rId5"/>
    <p:sldId id="660" r:id="rId6"/>
    <p:sldId id="661" r:id="rId7"/>
    <p:sldId id="663" r:id="rId8"/>
    <p:sldId id="662" r:id="rId9"/>
    <p:sldId id="665" r:id="rId10"/>
    <p:sldId id="669" r:id="rId11"/>
    <p:sldId id="671" r:id="rId12"/>
    <p:sldId id="672" r:id="rId13"/>
    <p:sldId id="670" r:id="rId14"/>
    <p:sldId id="686" r:id="rId15"/>
    <p:sldId id="673" r:id="rId16"/>
    <p:sldId id="675" r:id="rId17"/>
    <p:sldId id="674" r:id="rId18"/>
    <p:sldId id="677" r:id="rId19"/>
    <p:sldId id="678" r:id="rId20"/>
    <p:sldId id="679" r:id="rId21"/>
    <p:sldId id="684" r:id="rId22"/>
    <p:sldId id="680" r:id="rId23"/>
    <p:sldId id="681" r:id="rId24"/>
    <p:sldId id="685" r:id="rId25"/>
    <p:sldId id="682" r:id="rId26"/>
    <p:sldId id="683" r:id="rId27"/>
  </p:sldIdLst>
  <p:sldSz cx="9144000" cy="6858000" type="screen4x3"/>
  <p:notesSz cx="6940550" cy="90805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C5F1FF"/>
    <a:srgbClr val="007894"/>
    <a:srgbClr val="FFCC00"/>
    <a:srgbClr val="478E16"/>
    <a:srgbClr val="FF00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7570" autoAdjust="0"/>
  </p:normalViewPr>
  <p:slideViewPr>
    <p:cSldViewPr snapToGrid="0">
      <p:cViewPr varScale="1">
        <p:scale>
          <a:sx n="128" d="100"/>
          <a:sy n="128" d="100"/>
        </p:scale>
        <p:origin x="966" y="13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259" y="147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990"/>
      </p:cViewPr>
      <p:guideLst>
        <p:guide orient="horz" pos="286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t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7113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b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647113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6A2AE57-3BED-486F-A398-FE2BC0F12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715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24350"/>
            <a:ext cx="51435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7113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b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647113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D0822F5-2E57-442C-80F4-1571946EB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Let me start this talk by telling you how I got to social media. For that, I need to go back to the</a:t>
            </a:r>
            <a:r>
              <a:rPr lang="en-US" baseline="0" dirty="0" smtClean="0"/>
              <a:t> year 2001.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8/25/2015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58170" y="2757251"/>
            <a:ext cx="6639340" cy="276890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 smtClean="0"/>
              <a:t>Prof. Suman Banerjee</a:t>
            </a:r>
          </a:p>
          <a:p>
            <a:pPr algn="l">
              <a:lnSpc>
                <a:spcPct val="90000"/>
              </a:lnSpc>
            </a:pPr>
            <a:r>
              <a:rPr lang="en-US" dirty="0" smtClean="0"/>
              <a:t>Director --- CS Professional Programs</a:t>
            </a:r>
          </a:p>
          <a:p>
            <a:pPr algn="l">
              <a:lnSpc>
                <a:spcPct val="90000"/>
              </a:lnSpc>
            </a:pPr>
            <a:endParaRPr lang="en-US" dirty="0" smtClean="0"/>
          </a:p>
          <a:p>
            <a:pPr algn="l">
              <a:lnSpc>
                <a:spcPct val="90000"/>
              </a:lnSpc>
            </a:pPr>
            <a:r>
              <a:rPr lang="en-US" dirty="0" smtClean="0"/>
              <a:t>Prof. </a:t>
            </a:r>
            <a:r>
              <a:rPr lang="en-US" dirty="0" err="1" smtClean="0"/>
              <a:t>Karthikeyan</a:t>
            </a:r>
            <a:r>
              <a:rPr lang="en-US" dirty="0" smtClean="0"/>
              <a:t> (</a:t>
            </a:r>
            <a:r>
              <a:rPr lang="en-US" dirty="0" err="1" smtClean="0"/>
              <a:t>Karu</a:t>
            </a:r>
            <a:r>
              <a:rPr lang="en-US" dirty="0" smtClean="0"/>
              <a:t>) </a:t>
            </a:r>
            <a:r>
              <a:rPr lang="en-US" dirty="0" err="1" smtClean="0"/>
              <a:t>Sankaralingam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 smtClean="0"/>
              <a:t>CS Professional Programs Committee member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 smtClean="0"/>
              <a:t>Jonathan Henkel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 smtClean="0"/>
              <a:t>Coordinator, CS Professional Programs Committee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2113" y="740673"/>
            <a:ext cx="8267700" cy="1689100"/>
          </a:xfrm>
        </p:spPr>
        <p:txBody>
          <a:bodyPr/>
          <a:lstStyle/>
          <a:p>
            <a:pPr algn="l">
              <a:defRPr/>
            </a:pPr>
            <a:r>
              <a:rPr lang="en-US" dirty="0" smtClean="0"/>
              <a:t>Professional Master Program Orientation for Fall 2015</a:t>
            </a:r>
            <a:endParaRPr lang="en-US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874" y="2472318"/>
            <a:ext cx="1084716" cy="17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credits for 400-level or higher</a:t>
            </a:r>
          </a:p>
          <a:p>
            <a:pPr lvl="1"/>
            <a:r>
              <a:rPr lang="en-US" dirty="0" smtClean="0"/>
              <a:t>15 credits must be for 700-level or higher; specific offerings of CS 837, 838, 880 are counted as core classes for this purpose only with approval of PPC (Professional Program Committee)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 799 (MS research) and CS 790 (MS Thesis) can only be taken at most 3 times, for a total of at most 6 credits, which count toward the above 15 credit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most 3 credits can be received for attending CS seminars or dept-wide colloquium. One credit is earned per semester for attending at least 2 seminar lectures.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Must earn an average of at least B in these courses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r>
              <a:rPr lang="en-US" dirty="0" smtClean="0"/>
              <a:t>Class projects</a:t>
            </a:r>
          </a:p>
          <a:p>
            <a:pPr lvl="1"/>
            <a:r>
              <a:rPr lang="en-US" dirty="0" smtClean="0"/>
              <a:t>instead of the usual research-intensive project components</a:t>
            </a:r>
          </a:p>
          <a:p>
            <a:pPr lvl="1"/>
            <a:r>
              <a:rPr lang="en-US" dirty="0" smtClean="0"/>
              <a:t>may elect to do a project that studies research papers in depth, survey a cutting-edge topic, or </a:t>
            </a:r>
            <a:r>
              <a:rPr lang="en-US" dirty="0" smtClean="0">
                <a:solidFill>
                  <a:srgbClr val="478E16"/>
                </a:solidFill>
              </a:rPr>
              <a:t>examines how to apply what has been learned to daytime work</a:t>
            </a:r>
          </a:p>
          <a:p>
            <a:pPr lvl="1"/>
            <a:r>
              <a:rPr lang="en-US" dirty="0" smtClean="0"/>
              <a:t>for working professionals who attend PMP part-time, this option is allowed; for students who attend PMP full-time, this option is allowed with the approval of the class instructor</a:t>
            </a:r>
          </a:p>
          <a:p>
            <a:r>
              <a:rPr lang="en-US" dirty="0" smtClean="0"/>
              <a:t>CS 799 and CS 790</a:t>
            </a:r>
          </a:p>
          <a:p>
            <a:pPr lvl="1"/>
            <a:r>
              <a:rPr lang="en-US" dirty="0" smtClean="0"/>
              <a:t>CS 799 is just independent study</a:t>
            </a:r>
          </a:p>
          <a:p>
            <a:pPr lvl="1"/>
            <a:r>
              <a:rPr lang="en-US" dirty="0" smtClean="0"/>
              <a:t>CS 790 is independent study + writing a MS thesis</a:t>
            </a:r>
          </a:p>
          <a:p>
            <a:pPr lvl="1"/>
            <a:r>
              <a:rPr lang="en-US" dirty="0" smtClean="0"/>
              <a:t>can take either at most 3 times, for at most 6 credits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How to take CS 799 or CS 790</a:t>
            </a:r>
          </a:p>
          <a:p>
            <a:pPr lvl="1"/>
            <a:r>
              <a:rPr lang="en-US" dirty="0" smtClean="0"/>
              <a:t>approach any professor you’d like to work with, and ask him/her directly</a:t>
            </a:r>
          </a:p>
          <a:p>
            <a:pPr lvl="1"/>
            <a:r>
              <a:rPr lang="en-US" dirty="0" smtClean="0"/>
              <a:t>the workload may be high (or may be not, depending on the </a:t>
            </a:r>
            <a:r>
              <a:rPr lang="en-US" dirty="0" err="1" smtClean="0"/>
              <a:t>prof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are having trouble signing up for CS 799, </a:t>
            </a:r>
            <a:r>
              <a:rPr lang="en-US" dirty="0" err="1" smtClean="0"/>
              <a:t>pls</a:t>
            </a:r>
            <a:r>
              <a:rPr lang="en-US" dirty="0" smtClean="0"/>
              <a:t> contact me after the first semester (Fall 2015)</a:t>
            </a:r>
          </a:p>
          <a:p>
            <a:r>
              <a:rPr lang="en-US" dirty="0" smtClean="0"/>
              <a:t>799 and summer internship</a:t>
            </a:r>
          </a:p>
          <a:p>
            <a:pPr lvl="1"/>
            <a:r>
              <a:rPr lang="en-US" dirty="0" smtClean="0"/>
              <a:t>if you take summer internship, you are required to register over the summer to earn 1 credit of 799</a:t>
            </a:r>
          </a:p>
          <a:p>
            <a:pPr lvl="1"/>
            <a:r>
              <a:rPr lang="en-US" dirty="0" smtClean="0"/>
              <a:t>you can earn up to 3 credits, but you will have to do some extra work over the summer</a:t>
            </a:r>
          </a:p>
          <a:p>
            <a:r>
              <a:rPr lang="en-US" dirty="0" smtClean="0"/>
              <a:t>How to attend seminars for 1 credit per semester (for at most 3 credits)</a:t>
            </a:r>
          </a:p>
          <a:p>
            <a:pPr lvl="1"/>
            <a:r>
              <a:rPr lang="en-US" dirty="0" smtClean="0"/>
              <a:t>sign up for CS 900</a:t>
            </a:r>
          </a:p>
          <a:p>
            <a:pPr lvl="1"/>
            <a:r>
              <a:rPr lang="en-US" dirty="0" smtClean="0"/>
              <a:t>More details via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Study Plan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470497"/>
          </a:xfrm>
        </p:spPr>
        <p:txBody>
          <a:bodyPr/>
          <a:lstStyle/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1: 564, 577</a:t>
            </a:r>
          </a:p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2: 784, 770, 1-credit seminar</a:t>
            </a:r>
          </a:p>
          <a:p>
            <a:r>
              <a:rPr lang="en-US" dirty="0" smtClean="0"/>
              <a:t>Summer: 799 (3 credits)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1: 540, 799 (3 credits), 1-credit seminar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2: 764, 760, 1-credit seminar</a:t>
            </a:r>
          </a:p>
          <a:p>
            <a:endParaRPr lang="en-US" dirty="0" smtClean="0"/>
          </a:p>
          <a:p>
            <a:r>
              <a:rPr lang="en-US" dirty="0" smtClean="0"/>
              <a:t>This means</a:t>
            </a:r>
          </a:p>
          <a:p>
            <a:pPr lvl="1"/>
            <a:r>
              <a:rPr lang="en-US" dirty="0" smtClean="0"/>
              <a:t>three 500-level courses, four 700-level regular courses</a:t>
            </a:r>
          </a:p>
          <a:p>
            <a:pPr lvl="1"/>
            <a:r>
              <a:rPr lang="en-US" dirty="0" smtClean="0"/>
              <a:t>one 799 course for 6 credits</a:t>
            </a:r>
          </a:p>
          <a:p>
            <a:pPr lvl="1"/>
            <a:r>
              <a:rPr lang="en-US" dirty="0" smtClean="0"/>
              <a:t>3 credits for attending research seminars</a:t>
            </a:r>
          </a:p>
          <a:p>
            <a:r>
              <a:rPr lang="en-US" dirty="0" smtClean="0"/>
              <a:t>This can be a plan is for domestic students &amp; working professionals</a:t>
            </a:r>
          </a:p>
          <a:p>
            <a:pPr lvl="1"/>
            <a:r>
              <a:rPr lang="en-US" dirty="0" smtClean="0"/>
              <a:t>for international students who attend full-time, you need at least 8 credit per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Study Plan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470497"/>
          </a:xfrm>
        </p:spPr>
        <p:txBody>
          <a:bodyPr/>
          <a:lstStyle/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1: 564, 577, 540, 1-credit seminar</a:t>
            </a:r>
          </a:p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2: 784, 770, 764, 1-credit seminar</a:t>
            </a:r>
          </a:p>
          <a:p>
            <a:r>
              <a:rPr lang="en-US" dirty="0" smtClean="0"/>
              <a:t>Summer: 799 </a:t>
            </a:r>
            <a:r>
              <a:rPr lang="en-US" dirty="0" smtClean="0"/>
              <a:t>(2 </a:t>
            </a:r>
            <a:r>
              <a:rPr lang="en-US" dirty="0" smtClean="0"/>
              <a:t>credit)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1: 760, </a:t>
            </a:r>
            <a:r>
              <a:rPr lang="en-US" smtClean="0"/>
              <a:t>799 </a:t>
            </a:r>
            <a:r>
              <a:rPr lang="en-US" smtClean="0"/>
              <a:t>(4 </a:t>
            </a:r>
            <a:r>
              <a:rPr lang="en-US" dirty="0" smtClean="0"/>
              <a:t>credits), 1-credit seminar</a:t>
            </a:r>
          </a:p>
          <a:p>
            <a:endParaRPr lang="en-US" dirty="0" smtClean="0"/>
          </a:p>
          <a:p>
            <a:r>
              <a:rPr lang="en-US" dirty="0" smtClean="0"/>
              <a:t>This means</a:t>
            </a:r>
          </a:p>
          <a:p>
            <a:pPr lvl="1"/>
            <a:r>
              <a:rPr lang="en-US" dirty="0" smtClean="0"/>
              <a:t>three 500-level courses, four 700-level regular courses</a:t>
            </a:r>
          </a:p>
          <a:p>
            <a:pPr lvl="1"/>
            <a:r>
              <a:rPr lang="en-US" dirty="0" smtClean="0"/>
              <a:t>799 courses for 6 credits</a:t>
            </a:r>
          </a:p>
          <a:p>
            <a:pPr lvl="1"/>
            <a:r>
              <a:rPr lang="en-US" dirty="0" smtClean="0"/>
              <a:t>3 credits for attending research seminars</a:t>
            </a:r>
          </a:p>
          <a:p>
            <a:r>
              <a:rPr lang="en-US" dirty="0" smtClean="0"/>
              <a:t>For </a:t>
            </a:r>
            <a:r>
              <a:rPr lang="en-US" dirty="0"/>
              <a:t>international students who attend full-time, you need at least 8 credit per </a:t>
            </a:r>
            <a:r>
              <a:rPr lang="en-US" dirty="0" smtClean="0"/>
              <a:t>semester</a:t>
            </a:r>
          </a:p>
          <a:p>
            <a:r>
              <a:rPr lang="en-US" dirty="0"/>
              <a:t>If doing 3 courses</a:t>
            </a:r>
          </a:p>
          <a:p>
            <a:pPr lvl="1"/>
            <a:r>
              <a:rPr lang="en-US" dirty="0" smtClean="0"/>
              <a:t>Avoid courses with </a:t>
            </a:r>
            <a:r>
              <a:rPr lang="en-US" dirty="0"/>
              <a:t>heavy programming </a:t>
            </a:r>
            <a:r>
              <a:rPr lang="en-US" dirty="0" smtClean="0"/>
              <a:t>projects, especially </a:t>
            </a:r>
            <a:r>
              <a:rPr lang="en-US" dirty="0"/>
              <a:t>in the first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80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Coursework and </a:t>
            </a:r>
            <a:r>
              <a:rPr lang="en-US" dirty="0" err="1" smtClean="0"/>
              <a:t>Sufficiencies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apply up to 14 credits of prior course work to meet PMP requirement</a:t>
            </a:r>
          </a:p>
          <a:p>
            <a:pPr lvl="1"/>
            <a:r>
              <a:rPr lang="en-US" dirty="0" smtClean="0"/>
              <a:t>Speak with Jonathan Henkel for details (not going to be true in typical case)</a:t>
            </a:r>
          </a:p>
          <a:p>
            <a:r>
              <a:rPr lang="en-US" dirty="0" smtClean="0"/>
              <a:t>Can take </a:t>
            </a:r>
            <a:r>
              <a:rPr lang="en-US" dirty="0" err="1" smtClean="0"/>
              <a:t>sufficiencies</a:t>
            </a:r>
            <a:r>
              <a:rPr lang="en-US" dirty="0" smtClean="0"/>
              <a:t> of CS 520 and CS 577</a:t>
            </a:r>
          </a:p>
          <a:p>
            <a:pPr lvl="1"/>
            <a:r>
              <a:rPr lang="en-US" dirty="0" smtClean="0"/>
              <a:t>note: still working out the details with theory professors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into the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by the end of the first week, you still can’t get into certain courses, please contact Jonathan Henkel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students meet with GAC (Graduate Advising Committee) to discuss course plans and more</a:t>
            </a:r>
          </a:p>
          <a:p>
            <a:r>
              <a:rPr lang="en-US" dirty="0" smtClean="0"/>
              <a:t>PMP students won’t meet with GAC, rather they meet with the Professional Program Committee</a:t>
            </a:r>
          </a:p>
          <a:p>
            <a:pPr lvl="1"/>
            <a:r>
              <a:rPr lang="en-US" dirty="0" err="1" smtClean="0"/>
              <a:t>Karu</a:t>
            </a:r>
            <a:r>
              <a:rPr lang="en-US" dirty="0" smtClean="0"/>
              <a:t> and </a:t>
            </a:r>
            <a:r>
              <a:rPr lang="en-US" dirty="0" err="1" smtClean="0"/>
              <a:t>Suman</a:t>
            </a:r>
            <a:endParaRPr lang="en-US" dirty="0" smtClean="0"/>
          </a:p>
          <a:p>
            <a:r>
              <a:rPr lang="en-US" dirty="0" smtClean="0"/>
              <a:t>Sign up </a:t>
            </a:r>
            <a:r>
              <a:rPr lang="en-US" smtClean="0"/>
              <a:t>here:   </a:t>
            </a:r>
            <a:r>
              <a:rPr lang="en-US" u="sng" smtClean="0"/>
              <a:t>http</a:t>
            </a:r>
            <a:r>
              <a:rPr lang="en-US" u="sng" dirty="0"/>
              <a:t>://</a:t>
            </a:r>
            <a:r>
              <a:rPr lang="en-US" u="sng" dirty="0" err="1"/>
              <a:t>bit.ly</a:t>
            </a:r>
            <a:r>
              <a:rPr lang="en-US" u="sng" dirty="0"/>
              <a:t>/2015PMPadvising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UW doesn’t want new professional programs to “eat into” resources of existing programs</a:t>
            </a:r>
          </a:p>
          <a:p>
            <a:r>
              <a:rPr lang="en-US" dirty="0" smtClean="0"/>
              <a:t>So imposed the requirement that professional programs’ students can’t take RA/TA/PA/Student Lecturer (SA)</a:t>
            </a:r>
          </a:p>
          <a:p>
            <a:r>
              <a:rPr lang="en-US" dirty="0" smtClean="0"/>
              <a:t>Anything else should absolutely ok</a:t>
            </a:r>
          </a:p>
          <a:p>
            <a:pPr lvl="1"/>
            <a:r>
              <a:rPr lang="en-US" dirty="0" smtClean="0"/>
              <a:t>Student hourly positions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jobcenter.wisc.edu</a:t>
            </a:r>
            <a:endParaRPr lang="en-US" dirty="0" smtClean="0"/>
          </a:p>
          <a:p>
            <a:r>
              <a:rPr lang="en-US" dirty="0" smtClean="0"/>
              <a:t>Tuition deferrals are permitted</a:t>
            </a:r>
          </a:p>
          <a:p>
            <a:pPr lvl="1"/>
            <a:r>
              <a:rPr lang="en-US" dirty="0" smtClean="0"/>
              <a:t>Speak with Jonathan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this by international students</a:t>
            </a:r>
          </a:p>
          <a:p>
            <a:pPr lvl="1"/>
            <a:r>
              <a:rPr lang="en-US" dirty="0" smtClean="0"/>
              <a:t>12.5K in tuition per semester, 50K for 2 years</a:t>
            </a:r>
          </a:p>
          <a:p>
            <a:pPr lvl="1"/>
            <a:r>
              <a:rPr lang="en-US" dirty="0" smtClean="0"/>
              <a:t>plus cost of living, health insurance, etc. </a:t>
            </a:r>
          </a:p>
          <a:p>
            <a:r>
              <a:rPr lang="en-US" dirty="0" smtClean="0"/>
              <a:t>Opportunities for making some money</a:t>
            </a:r>
          </a:p>
          <a:p>
            <a:pPr lvl="1"/>
            <a:r>
              <a:rPr lang="en-US" dirty="0" smtClean="0"/>
              <a:t>hourly jobs</a:t>
            </a:r>
          </a:p>
          <a:p>
            <a:pPr lvl="1"/>
            <a:r>
              <a:rPr lang="en-US" dirty="0" smtClean="0"/>
              <a:t>internship during the summer after the first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sign-in sheet being passed around</a:t>
            </a:r>
          </a:p>
          <a:p>
            <a:r>
              <a:rPr lang="en-US" dirty="0" smtClean="0"/>
              <a:t>Please initial next to your name and verify your preferred EMAIL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encouraged</a:t>
            </a:r>
          </a:p>
          <a:p>
            <a:r>
              <a:rPr lang="en-US" dirty="0" smtClean="0"/>
              <a:t>Those in Silicon Valley pay about 8K per month for 3 months</a:t>
            </a:r>
          </a:p>
          <a:p>
            <a:r>
              <a:rPr lang="en-US" dirty="0" smtClean="0"/>
              <a:t>If doing well, may be offered a permanent job at the end of the summer (starting after finishing a MS here)</a:t>
            </a:r>
          </a:p>
          <a:p>
            <a:r>
              <a:rPr lang="en-US" dirty="0" smtClean="0"/>
              <a:t>Plenty of internships here in Greater Madison Area too</a:t>
            </a:r>
          </a:p>
          <a:p>
            <a:r>
              <a:rPr lang="en-US" dirty="0" smtClean="0"/>
              <a:t>Companies will start coming at the end of September</a:t>
            </a:r>
          </a:p>
          <a:p>
            <a:r>
              <a:rPr lang="en-US" dirty="0" smtClean="0"/>
              <a:t>There is a job fair for local + affiliate companies </a:t>
            </a:r>
          </a:p>
          <a:p>
            <a:r>
              <a:rPr lang="en-US" dirty="0" smtClean="0"/>
              <a:t>If you are serious about internship, start working on your CS knowledge + interview questions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exploding in the US</a:t>
            </a:r>
          </a:p>
          <a:p>
            <a:pPr lvl="1"/>
            <a:r>
              <a:rPr lang="en-US" dirty="0" smtClean="0"/>
              <a:t>companies are jumping on IT and Big Data bandwagon</a:t>
            </a:r>
          </a:p>
          <a:p>
            <a:r>
              <a:rPr lang="en-US" dirty="0" smtClean="0"/>
              <a:t>Jobs are plentiful everywhere now</a:t>
            </a:r>
          </a:p>
          <a:p>
            <a:r>
              <a:rPr lang="en-US" dirty="0" smtClean="0"/>
              <a:t>Some numbers (my own experience)</a:t>
            </a:r>
          </a:p>
          <a:p>
            <a:pPr lvl="1"/>
            <a:r>
              <a:rPr lang="en-US" dirty="0" smtClean="0"/>
              <a:t>MS: 120-170K in Silicon Valley</a:t>
            </a:r>
          </a:p>
          <a:p>
            <a:pPr lvl="1"/>
            <a:r>
              <a:rPr lang="en-US" dirty="0" smtClean="0"/>
              <a:t>PhD: 170-210K</a:t>
            </a:r>
          </a:p>
          <a:p>
            <a:pPr lvl="2"/>
            <a:r>
              <a:rPr lang="en-US" dirty="0" smtClean="0"/>
              <a:t>about 130-150K base, 15-20% bonus, stocks awarded over four years, sign-on bonus</a:t>
            </a:r>
          </a:p>
          <a:p>
            <a:pPr lvl="1"/>
            <a:r>
              <a:rPr lang="en-US" dirty="0" smtClean="0"/>
              <a:t>With MS or higher, I have seen 80-100K in Madison Area</a:t>
            </a:r>
          </a:p>
          <a:p>
            <a:r>
              <a:rPr lang="en-US" dirty="0" smtClean="0"/>
              <a:t>If you get 150K, factor roughly 1/3 for tax, 1/3 for living (very modestly), and 1/3 for saving (often a bit less)</a:t>
            </a:r>
          </a:p>
          <a:p>
            <a:r>
              <a:rPr lang="en-US" dirty="0" smtClean="0"/>
              <a:t>The key to repay loan: for the first few years of working, </a:t>
            </a:r>
            <a:r>
              <a:rPr lang="en-US" dirty="0" smtClean="0">
                <a:solidFill>
                  <a:srgbClr val="FF0000"/>
                </a:solidFill>
              </a:rPr>
              <a:t>live like a graduate student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an example</a:t>
            </a:r>
          </a:p>
          <a:p>
            <a:r>
              <a:rPr lang="en-US" dirty="0" smtClean="0"/>
              <a:t>Now until end of December</a:t>
            </a:r>
          </a:p>
          <a:p>
            <a:pPr lvl="1"/>
            <a:r>
              <a:rPr lang="en-US" dirty="0" smtClean="0"/>
              <a:t>sign up for courses, try to do well in courses</a:t>
            </a:r>
          </a:p>
          <a:p>
            <a:pPr lvl="1"/>
            <a:r>
              <a:rPr lang="en-US" dirty="0" smtClean="0"/>
              <a:t>practice intensively interview questions and CS knowledge</a:t>
            </a:r>
          </a:p>
          <a:p>
            <a:pPr lvl="1"/>
            <a:r>
              <a:rPr lang="en-US" dirty="0" smtClean="0"/>
              <a:t>apply for internship for next summer</a:t>
            </a:r>
          </a:p>
          <a:p>
            <a:pPr lvl="1"/>
            <a:r>
              <a:rPr lang="en-US" dirty="0" smtClean="0"/>
              <a:t>(if you haven’t gotten an internship by end of Dec, don’t worry; companies recruit well into March; though the sooner the better)</a:t>
            </a:r>
          </a:p>
          <a:p>
            <a:r>
              <a:rPr lang="en-US" dirty="0" smtClean="0"/>
              <a:t>Spring 2016</a:t>
            </a:r>
          </a:p>
          <a:p>
            <a:pPr lvl="1"/>
            <a:r>
              <a:rPr lang="en-US" dirty="0" smtClean="0"/>
              <a:t>take as many courses as you can (but no more than 4)</a:t>
            </a:r>
          </a:p>
          <a:p>
            <a:pPr lvl="1"/>
            <a:r>
              <a:rPr lang="en-US" dirty="0" smtClean="0"/>
              <a:t>work on your CS and programming skills (to prepare for internship)</a:t>
            </a:r>
          </a:p>
          <a:p>
            <a:r>
              <a:rPr lang="en-US" dirty="0" smtClean="0"/>
              <a:t>Summer 2016</a:t>
            </a:r>
          </a:p>
          <a:p>
            <a:pPr lvl="1"/>
            <a:r>
              <a:rPr lang="en-US" dirty="0" smtClean="0"/>
              <a:t>internship, try to work hard and angle for a chance to get job offer</a:t>
            </a:r>
          </a:p>
          <a:p>
            <a:pPr lvl="1"/>
            <a:r>
              <a:rPr lang="en-US" dirty="0" smtClean="0"/>
              <a:t>don’t worry if you don’t get one; there are many jobs around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</a:p>
          <a:p>
            <a:pPr lvl="1"/>
            <a:r>
              <a:rPr lang="en-US" dirty="0" smtClean="0"/>
              <a:t>take courses, apply for jobs</a:t>
            </a:r>
          </a:p>
          <a:p>
            <a:pPr lvl="1"/>
            <a:r>
              <a:rPr lang="en-US" dirty="0" smtClean="0"/>
              <a:t>wrap up your MS degree if you can</a:t>
            </a:r>
          </a:p>
          <a:p>
            <a:r>
              <a:rPr lang="en-US" dirty="0" smtClean="0"/>
              <a:t>Spring 2017</a:t>
            </a:r>
          </a:p>
          <a:p>
            <a:pPr lvl="1"/>
            <a:r>
              <a:rPr lang="en-US" dirty="0" smtClean="0"/>
              <a:t>take courses, apply for jobs</a:t>
            </a:r>
          </a:p>
          <a:p>
            <a:pPr lvl="1"/>
            <a:r>
              <a:rPr lang="en-US" dirty="0" smtClean="0"/>
              <a:t>wrap up your MS degree</a:t>
            </a:r>
          </a:p>
          <a:p>
            <a:r>
              <a:rPr lang="en-US" dirty="0" smtClean="0"/>
              <a:t>This is assuming you want to apply for a job here; if you want to come back to contribute to your country, more power to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Want to Do a PhD?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hard, do well in courses</a:t>
            </a:r>
          </a:p>
          <a:p>
            <a:r>
              <a:rPr lang="en-US" dirty="0" smtClean="0"/>
              <a:t>Go talk to professors and do independent studies</a:t>
            </a:r>
          </a:p>
          <a:p>
            <a:r>
              <a:rPr lang="en-US" dirty="0" smtClean="0"/>
              <a:t>If all go well, and professors like what you do, they may be willing to support your app for the regular MS/PhD program and pay </a:t>
            </a:r>
            <a:r>
              <a:rPr lang="en-US" dirty="0" err="1" smtClean="0"/>
              <a:t>RAship</a:t>
            </a:r>
            <a:endParaRPr lang="en-US" dirty="0" smtClean="0"/>
          </a:p>
          <a:p>
            <a:r>
              <a:rPr lang="en-US" dirty="0" smtClean="0"/>
              <a:t>If you have the support of a </a:t>
            </a:r>
            <a:r>
              <a:rPr lang="en-US" dirty="0" err="1" smtClean="0"/>
              <a:t>prof</a:t>
            </a:r>
            <a:r>
              <a:rPr lang="en-US" dirty="0" smtClean="0"/>
              <a:t>, that vastly increases your chance of applying to the regular MS/PhD program</a:t>
            </a:r>
          </a:p>
          <a:p>
            <a:r>
              <a:rPr lang="en-US" dirty="0" smtClean="0"/>
              <a:t>But be careful not to spread yourself too thin</a:t>
            </a:r>
          </a:p>
          <a:p>
            <a:pPr lvl="1"/>
            <a:r>
              <a:rPr lang="en-US" dirty="0" smtClean="0"/>
              <a:t>coursework</a:t>
            </a:r>
          </a:p>
          <a:p>
            <a:pPr lvl="1"/>
            <a:r>
              <a:rPr lang="en-US" dirty="0" smtClean="0"/>
              <a:t>getting an internship and a job</a:t>
            </a:r>
          </a:p>
          <a:p>
            <a:pPr lvl="1"/>
            <a:r>
              <a:rPr lang="en-US" dirty="0" smtClean="0"/>
              <a:t>research with some professors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228600"/>
            <a:ext cx="8420985" cy="685800"/>
          </a:xfrm>
        </p:spPr>
        <p:txBody>
          <a:bodyPr/>
          <a:lstStyle/>
          <a:p>
            <a:r>
              <a:rPr lang="en-US" dirty="0" smtClean="0"/>
              <a:t>Who Can Help You? Beside Your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53377"/>
          </a:xfrm>
        </p:spPr>
        <p:txBody>
          <a:bodyPr/>
          <a:lstStyle/>
          <a:p>
            <a:r>
              <a:rPr lang="en-US" dirty="0" smtClean="0"/>
              <a:t>The PMP Committee</a:t>
            </a:r>
          </a:p>
          <a:p>
            <a:pPr lvl="1"/>
            <a:r>
              <a:rPr lang="en-US" dirty="0" err="1" smtClean="0"/>
              <a:t>Karu</a:t>
            </a:r>
            <a:r>
              <a:rPr lang="en-US" dirty="0"/>
              <a:t> </a:t>
            </a:r>
            <a:r>
              <a:rPr lang="en-US" dirty="0" err="1"/>
              <a:t>Sankaralingam</a:t>
            </a:r>
            <a:r>
              <a:rPr lang="en-US" dirty="0"/>
              <a:t> &amp; </a:t>
            </a:r>
            <a:r>
              <a:rPr lang="en-US" dirty="0" err="1" smtClean="0"/>
              <a:t>Suman</a:t>
            </a:r>
            <a:r>
              <a:rPr lang="en-US" dirty="0" smtClean="0"/>
              <a:t> Banerjee</a:t>
            </a:r>
          </a:p>
          <a:p>
            <a:pPr lvl="1"/>
            <a:r>
              <a:rPr lang="en-US" dirty="0" err="1" smtClean="0"/>
              <a:t>Karu</a:t>
            </a:r>
            <a:r>
              <a:rPr lang="en-US" dirty="0" smtClean="0"/>
              <a:t> is in charge of PMP (this year)</a:t>
            </a:r>
          </a:p>
          <a:p>
            <a:pPr lvl="1"/>
            <a:r>
              <a:rPr lang="en-US" dirty="0" err="1" smtClean="0"/>
              <a:t>Suman</a:t>
            </a:r>
            <a:r>
              <a:rPr lang="en-US" dirty="0" smtClean="0"/>
              <a:t> is in charge of PCP and helping with PMP</a:t>
            </a:r>
          </a:p>
          <a:p>
            <a:r>
              <a:rPr lang="en-US" dirty="0" smtClean="0"/>
              <a:t>Jonathan Henkel</a:t>
            </a:r>
          </a:p>
          <a:p>
            <a:pPr lvl="1"/>
            <a:r>
              <a:rPr lang="en-US" dirty="0" smtClean="0"/>
              <a:t>professional program coordinator</a:t>
            </a:r>
          </a:p>
          <a:p>
            <a:r>
              <a:rPr lang="en-US" dirty="0" smtClean="0"/>
              <a:t>Division of work</a:t>
            </a:r>
          </a:p>
          <a:p>
            <a:pPr lvl="1"/>
            <a:r>
              <a:rPr lang="en-US" dirty="0" err="1" smtClean="0"/>
              <a:t>Karu</a:t>
            </a:r>
            <a:r>
              <a:rPr lang="en-US" dirty="0" smtClean="0"/>
              <a:t> and </a:t>
            </a:r>
            <a:r>
              <a:rPr lang="en-US" dirty="0" err="1" smtClean="0"/>
              <a:t>Suman</a:t>
            </a:r>
            <a:r>
              <a:rPr lang="en-US" dirty="0" smtClean="0"/>
              <a:t> will help you with PMP advising</a:t>
            </a:r>
          </a:p>
          <a:p>
            <a:pPr lvl="1"/>
            <a:r>
              <a:rPr lang="en-US" dirty="0" smtClean="0"/>
              <a:t>For all other questions, Please turn first to Jonathan Henkel</a:t>
            </a:r>
          </a:p>
          <a:p>
            <a:pPr lvl="1"/>
            <a:r>
              <a:rPr lang="en-US" dirty="0" smtClean="0"/>
              <a:t>he will escalate issues to </a:t>
            </a:r>
            <a:r>
              <a:rPr lang="en-US" dirty="0" err="1" smtClean="0"/>
              <a:t>Karu</a:t>
            </a:r>
            <a:r>
              <a:rPr lang="en-US" dirty="0" smtClean="0"/>
              <a:t> and </a:t>
            </a:r>
            <a:r>
              <a:rPr lang="en-US" dirty="0" err="1" smtClean="0"/>
              <a:t>Suman</a:t>
            </a:r>
            <a:r>
              <a:rPr lang="en-US" dirty="0" smtClean="0"/>
              <a:t> as necessary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Please feel free however to email </a:t>
            </a:r>
            <a:r>
              <a:rPr lang="en-US" dirty="0" err="1" smtClean="0"/>
              <a:t>Karu</a:t>
            </a:r>
            <a:r>
              <a:rPr lang="en-US" dirty="0" smtClean="0"/>
              <a:t> and </a:t>
            </a:r>
            <a:r>
              <a:rPr lang="en-US" dirty="0" err="1" smtClean="0"/>
              <a:t>Suman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if questions belong to Jonathan, they will be forwarded to him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Is It Worth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36" y="914399"/>
            <a:ext cx="8915400" cy="5709037"/>
          </a:xfrm>
        </p:spPr>
        <p:txBody>
          <a:bodyPr/>
          <a:lstStyle/>
          <a:p>
            <a:r>
              <a:rPr lang="en-US" dirty="0" smtClean="0"/>
              <a:t>80K for a MS at a top-ranked CS department? </a:t>
            </a:r>
          </a:p>
          <a:p>
            <a:r>
              <a:rPr lang="en-US" dirty="0" smtClean="0"/>
              <a:t>You have to decide yourself (but since you are here …)</a:t>
            </a:r>
          </a:p>
          <a:p>
            <a:r>
              <a:rPr lang="en-US" dirty="0" smtClean="0"/>
              <a:t>My own reasons: absolutely yes, because …</a:t>
            </a:r>
          </a:p>
          <a:p>
            <a:pPr lvl="1"/>
            <a:r>
              <a:rPr lang="en-US" dirty="0" smtClean="0"/>
              <a:t>you get a top-notch education</a:t>
            </a:r>
          </a:p>
          <a:p>
            <a:pPr lvl="1"/>
            <a:r>
              <a:rPr lang="en-US" dirty="0" smtClean="0"/>
              <a:t>you get a lot of opportunities</a:t>
            </a:r>
          </a:p>
          <a:p>
            <a:pPr lvl="1"/>
            <a:r>
              <a:rPr lang="en-US" dirty="0" smtClean="0"/>
              <a:t>you get the prestige</a:t>
            </a:r>
          </a:p>
          <a:p>
            <a:pPr lvl="1"/>
            <a:r>
              <a:rPr lang="en-US" dirty="0" smtClean="0"/>
              <a:t>you get a chance to see how people function at the top</a:t>
            </a:r>
          </a:p>
          <a:p>
            <a:pPr lvl="1"/>
            <a:r>
              <a:rPr lang="en-US" dirty="0" smtClean="0"/>
              <a:t>you get an extremely valuable network (why people go to Harvard …)</a:t>
            </a:r>
          </a:p>
          <a:p>
            <a:pPr lvl="2"/>
            <a:r>
              <a:rPr lang="en-US" dirty="0" smtClean="0"/>
              <a:t>here and also with the alumni</a:t>
            </a:r>
          </a:p>
          <a:p>
            <a:pPr lvl="1"/>
            <a:r>
              <a:rPr lang="en-US" dirty="0" smtClean="0"/>
              <a:t>you don’t feel regret later (what if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bit of context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r>
              <a:rPr lang="en-US" dirty="0" smtClean="0"/>
              <a:t>There is a strong and growing need to educate professional people in CS</a:t>
            </a:r>
          </a:p>
          <a:p>
            <a:pPr lvl="1"/>
            <a:r>
              <a:rPr lang="en-US" dirty="0" smtClean="0"/>
              <a:t>many want to pursue a MS degree</a:t>
            </a:r>
          </a:p>
          <a:p>
            <a:r>
              <a:rPr lang="en-US" dirty="0" smtClean="0"/>
              <a:t>Our dept tried to start on this back in 2008</a:t>
            </a:r>
          </a:p>
          <a:p>
            <a:pPr lvl="1"/>
            <a:r>
              <a:rPr lang="en-US" dirty="0" smtClean="0"/>
              <a:t>but the university was not ready then</a:t>
            </a:r>
          </a:p>
          <a:p>
            <a:r>
              <a:rPr lang="en-US" dirty="0" smtClean="0"/>
              <a:t>In 2010, university started allowing departments to set up professional programs</a:t>
            </a:r>
          </a:p>
          <a:p>
            <a:pPr lvl="1"/>
            <a:r>
              <a:rPr lang="en-US" dirty="0" smtClean="0"/>
              <a:t>they realized that time had changed, and they had to expand the mission of the university</a:t>
            </a:r>
          </a:p>
          <a:p>
            <a:pPr lvl="1"/>
            <a:r>
              <a:rPr lang="en-US" dirty="0" smtClean="0"/>
              <a:t>UW can’t just educate full-time traditional students, it has to educate the growing population of professionals as well</a:t>
            </a:r>
          </a:p>
          <a:p>
            <a:pPr lvl="1"/>
            <a:r>
              <a:rPr lang="en-US" dirty="0" smtClean="0"/>
              <a:t>many professional programs are being set up, in math, statistics, CS, education, etc. </a:t>
            </a:r>
          </a:p>
          <a:p>
            <a:pPr lvl="1"/>
            <a:r>
              <a:rPr lang="en-US" dirty="0" smtClean="0"/>
              <a:t>(in addition to many existing other disciplines: medical, law, biotech,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70620" cy="5181600"/>
          </a:xfrm>
        </p:spPr>
        <p:txBody>
          <a:bodyPr/>
          <a:lstStyle/>
          <a:p>
            <a:r>
              <a:rPr lang="en-US" dirty="0" smtClean="0"/>
              <a:t>We proposed two programs: PMP and PCP</a:t>
            </a:r>
          </a:p>
          <a:p>
            <a:pPr lvl="1"/>
            <a:r>
              <a:rPr lang="en-US" dirty="0" smtClean="0"/>
              <a:t>Prof. MS program and Prof. certificate program</a:t>
            </a:r>
          </a:p>
          <a:p>
            <a:pPr lvl="1"/>
            <a:r>
              <a:rPr lang="en-US" dirty="0" smtClean="0"/>
              <a:t>PMP targets professionals already having a BS in CS, wanting to do a MS (taking 1.5-2.5 years)</a:t>
            </a:r>
          </a:p>
          <a:p>
            <a:pPr lvl="1"/>
            <a:r>
              <a:rPr lang="en-US" dirty="0" smtClean="0"/>
              <a:t>PCP targets professionals having a non-CS BS, wanting to become a CS developer (taking 4 courses, 1.5 years)</a:t>
            </a:r>
          </a:p>
          <a:p>
            <a:r>
              <a:rPr lang="en-US" dirty="0" smtClean="0"/>
              <a:t>They were approved in Spring 2013</a:t>
            </a:r>
          </a:p>
          <a:p>
            <a:r>
              <a:rPr lang="en-US" dirty="0" smtClean="0"/>
              <a:t>Motivations	</a:t>
            </a:r>
          </a:p>
          <a:p>
            <a:pPr lvl="1"/>
            <a:r>
              <a:rPr lang="en-US" dirty="0" smtClean="0"/>
              <a:t>like the broader university, we believe we need to expand our missions, educating not just traditional students, but professionals as well, especially given the exploding need for CS </a:t>
            </a:r>
          </a:p>
          <a:p>
            <a:pPr lvl="1"/>
            <a:r>
              <a:rPr lang="en-US" dirty="0" smtClean="0"/>
              <a:t>we also believe professionals coming in will greatly enrich our programs; CS is a fast moving field, and these professionals bring the latest knowledge in the trenches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91201"/>
          </a:xfrm>
        </p:spPr>
        <p:txBody>
          <a:bodyPr/>
          <a:lstStyle/>
          <a:p>
            <a:r>
              <a:rPr lang="en-US" dirty="0" smtClean="0"/>
              <a:t>In Fall 2013 we started the admission process for PMP, to be enrolled in Fall 2014</a:t>
            </a:r>
          </a:p>
          <a:p>
            <a:pPr lvl="1"/>
            <a:r>
              <a:rPr lang="en-US" dirty="0" smtClean="0"/>
              <a:t>you are the </a:t>
            </a:r>
            <a:r>
              <a:rPr lang="en-US" dirty="0" smtClean="0">
                <a:solidFill>
                  <a:srgbClr val="FF0000"/>
                </a:solidFill>
              </a:rPr>
              <a:t>second cohort</a:t>
            </a:r>
          </a:p>
          <a:p>
            <a:pPr lvl="1"/>
            <a:r>
              <a:rPr lang="en-US" dirty="0" smtClean="0"/>
              <a:t>(PCP started in June 2014, with 61 students and first class, the program now has 140+ students across two cohorts)</a:t>
            </a:r>
          </a:p>
          <a:p>
            <a:r>
              <a:rPr lang="en-US" dirty="0" smtClean="0"/>
              <a:t>Admission process Fall 14/Spring 15</a:t>
            </a:r>
          </a:p>
          <a:p>
            <a:pPr lvl="1"/>
            <a:r>
              <a:rPr lang="en-US" dirty="0" smtClean="0"/>
              <a:t>hundreds of applications from all over the world</a:t>
            </a:r>
          </a:p>
          <a:p>
            <a:pPr lvl="1"/>
            <a:r>
              <a:rPr lang="en-US" dirty="0" smtClean="0"/>
              <a:t>made offers to 80+ </a:t>
            </a:r>
          </a:p>
          <a:p>
            <a:pPr lvl="1"/>
            <a:r>
              <a:rPr lang="en-US" dirty="0" smtClean="0"/>
              <a:t>49 accepted</a:t>
            </a:r>
          </a:p>
          <a:p>
            <a:pPr lvl="1"/>
            <a:r>
              <a:rPr lang="en-US" dirty="0" smtClean="0"/>
              <a:t>46 should be here</a:t>
            </a:r>
          </a:p>
          <a:p>
            <a:pPr lvl="1"/>
            <a:r>
              <a:rPr lang="en-US" dirty="0" smtClean="0"/>
              <a:t>from various countries, including several from Greater Madison Area</a:t>
            </a:r>
          </a:p>
          <a:p>
            <a:pPr lvl="1"/>
            <a:r>
              <a:rPr lang="en-US" dirty="0" smtClean="0"/>
              <a:t>many of you have been working for years, for Yahoo, Cisco, </a:t>
            </a:r>
            <a:r>
              <a:rPr lang="en-US" dirty="0" err="1" smtClean="0"/>
              <a:t>Baidu</a:t>
            </a:r>
            <a:r>
              <a:rPr lang="en-US" dirty="0" smtClean="0"/>
              <a:t>, Oracle,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Now that you are here, what’s next?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 department has ONLY one MS degree</a:t>
            </a:r>
          </a:p>
          <a:p>
            <a:r>
              <a:rPr lang="en-US" dirty="0" smtClean="0"/>
              <a:t>There are two programs (called options) leading to it</a:t>
            </a:r>
          </a:p>
          <a:p>
            <a:pPr lvl="1"/>
            <a:r>
              <a:rPr lang="en-US" dirty="0" smtClean="0"/>
              <a:t>the traditional MS/PhD program that has been run for decades</a:t>
            </a:r>
          </a:p>
          <a:p>
            <a:pPr lvl="1"/>
            <a:r>
              <a:rPr lang="en-US" dirty="0" smtClean="0"/>
              <a:t>the new professional program (PMP)</a:t>
            </a:r>
          </a:p>
          <a:p>
            <a:r>
              <a:rPr lang="en-US" dirty="0" smtClean="0"/>
              <a:t>So you are getting exactly the same MS degree as traditional students would be getting</a:t>
            </a:r>
          </a:p>
          <a:p>
            <a:pPr lvl="1"/>
            <a:r>
              <a:rPr lang="en-US" dirty="0" smtClean="0"/>
              <a:t>there is nothing on the degree that indicates which program you take </a:t>
            </a:r>
          </a:p>
          <a:p>
            <a:pPr lvl="1"/>
            <a:r>
              <a:rPr lang="en-US" dirty="0" smtClean="0"/>
              <a:t>but on your transcript, it will say “option: professional program”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designation on diploma: Master of Science – Computer Sciences</a:t>
            </a:r>
          </a:p>
          <a:p>
            <a:pPr lvl="1"/>
            <a:r>
              <a:rPr lang="en-US" dirty="0" smtClean="0"/>
              <a:t>designation on transcript: Master of Science – Computer Sciences</a:t>
            </a:r>
            <a:br>
              <a:rPr lang="en-US" dirty="0" smtClean="0"/>
            </a:br>
            <a:r>
              <a:rPr lang="en-US" dirty="0" smtClean="0"/>
              <a:t>                                          Major: Computer Sciences</a:t>
            </a:r>
            <a:br>
              <a:rPr lang="en-US" dirty="0" smtClean="0"/>
            </a:br>
            <a:r>
              <a:rPr lang="en-US" dirty="0" smtClean="0"/>
              <a:t>                                          Option: Professional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37475"/>
          </a:xfrm>
        </p:spPr>
        <p:txBody>
          <a:bodyPr/>
          <a:lstStyle/>
          <a:p>
            <a:r>
              <a:rPr lang="en-US" dirty="0" smtClean="0"/>
              <a:t>You are an integral and valuable part of our graduate program, and will be treated in exactly the same way as our traditional students</a:t>
            </a:r>
          </a:p>
          <a:p>
            <a:pPr lvl="1"/>
            <a:r>
              <a:rPr lang="en-US" dirty="0" smtClean="0"/>
              <a:t>you can register for the same set of courses</a:t>
            </a:r>
          </a:p>
          <a:p>
            <a:pPr lvl="1"/>
            <a:r>
              <a:rPr lang="en-US" dirty="0" smtClean="0"/>
              <a:t>work with whichever professors who are willing</a:t>
            </a:r>
          </a:p>
          <a:p>
            <a:pPr lvl="1"/>
            <a:r>
              <a:rPr lang="en-US" dirty="0" smtClean="0"/>
              <a:t>have access to all CS resources available to traditional students</a:t>
            </a:r>
          </a:p>
          <a:p>
            <a:pPr lvl="1"/>
            <a:r>
              <a:rPr lang="en-US" dirty="0" smtClean="0"/>
              <a:t>there should be no discrimination</a:t>
            </a:r>
          </a:p>
          <a:p>
            <a:r>
              <a:rPr lang="en-US" dirty="0" smtClean="0"/>
              <a:t>The only exceptions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can NOT get TA/RA/</a:t>
            </a:r>
            <a:r>
              <a:rPr lang="en-US" dirty="0" err="1" smtClean="0">
                <a:solidFill>
                  <a:srgbClr val="FF0000"/>
                </a:solidFill>
              </a:rPr>
              <a:t>PAship</a:t>
            </a:r>
            <a:r>
              <a:rPr lang="en-US" dirty="0" smtClean="0">
                <a:solidFill>
                  <a:srgbClr val="FF0000"/>
                </a:solidFill>
              </a:rPr>
              <a:t> on campus</a:t>
            </a:r>
          </a:p>
          <a:p>
            <a:pPr lvl="1"/>
            <a:r>
              <a:rPr lang="en-US" dirty="0"/>
              <a:t>Accepting an assistantship or tuition waiver while enrolled in the program may lead to removal of the student from </a:t>
            </a:r>
            <a:r>
              <a:rPr lang="en-US" dirty="0" smtClean="0"/>
              <a:t>PMP</a:t>
            </a:r>
          </a:p>
          <a:p>
            <a:pPr lvl="1"/>
            <a:r>
              <a:rPr lang="en-US" dirty="0" smtClean="0"/>
              <a:t>NO exceptions are made; it will be checked and enforced</a:t>
            </a:r>
          </a:p>
          <a:p>
            <a:pPr lvl="1"/>
            <a:r>
              <a:rPr lang="en-US" dirty="0" smtClean="0"/>
              <a:t>Third party tuition deferrals are allowed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40708</TotalTime>
  <Words>2074</Words>
  <Application>Microsoft Office PowerPoint</Application>
  <PresentationFormat>On-screen Show (4:3)</PresentationFormat>
  <Paragraphs>250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Wingdings</vt:lpstr>
      <vt:lpstr>orenstyle1</vt:lpstr>
      <vt:lpstr>Professional Master Program Orientation for Fall 2015</vt:lpstr>
      <vt:lpstr>Quick Logistics</vt:lpstr>
      <vt:lpstr>A bit of context</vt:lpstr>
      <vt:lpstr>PMP History</vt:lpstr>
      <vt:lpstr>PMP History</vt:lpstr>
      <vt:lpstr>PMP History</vt:lpstr>
      <vt:lpstr>Now that you are here, what’s next?</vt:lpstr>
      <vt:lpstr>The Degree</vt:lpstr>
      <vt:lpstr>The Philosophy</vt:lpstr>
      <vt:lpstr>PMP Curriculum</vt:lpstr>
      <vt:lpstr>PMP Curriculum</vt:lpstr>
      <vt:lpstr>PMP Curriculum</vt:lpstr>
      <vt:lpstr>Sample Study Plan - 1</vt:lpstr>
      <vt:lpstr>Sample Study Plan - 2</vt:lpstr>
      <vt:lpstr>Prior Coursework and Sufficiencies</vt:lpstr>
      <vt:lpstr>Getting into the Courses</vt:lpstr>
      <vt:lpstr>Advising Requirements</vt:lpstr>
      <vt:lpstr>Funding</vt:lpstr>
      <vt:lpstr>Funding</vt:lpstr>
      <vt:lpstr>Internships</vt:lpstr>
      <vt:lpstr>Jobs</vt:lpstr>
      <vt:lpstr>A Possible Time Line</vt:lpstr>
      <vt:lpstr>A Possible Time Line</vt:lpstr>
      <vt:lpstr>What If You Want to Do a PhD?</vt:lpstr>
      <vt:lpstr>Who Can Help You? Beside Your Friends</vt:lpstr>
      <vt:lpstr>So, Is It Worth It? </vt:lpstr>
    </vt:vector>
  </TitlesOfParts>
  <Company>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zamir</dc:creator>
  <cp:lastModifiedBy>JONATHAN HENKEL</cp:lastModifiedBy>
  <cp:revision>1552</cp:revision>
  <cp:lastPrinted>2002-04-03T18:11:18Z</cp:lastPrinted>
  <dcterms:created xsi:type="dcterms:W3CDTF">1998-06-03T16:59:21Z</dcterms:created>
  <dcterms:modified xsi:type="dcterms:W3CDTF">2015-08-25T14:12:28Z</dcterms:modified>
</cp:coreProperties>
</file>