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Override6.xml" ContentType="application/vnd.openxmlformats-officedocument.themeOverrid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theme/themeOverride9.xml" ContentType="application/vnd.openxmlformats-officedocument.themeOverrid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1.xml" ContentType="application/vnd.openxmlformats-officedocument.theme+xml"/>
  <Override PartName="/ppt/theme/themeOverride10.xml" ContentType="application/vnd.openxmlformats-officedocument.themeOverrid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2.xml" ContentType="application/vnd.openxmlformats-officedocument.theme+xml"/>
  <Override PartName="/ppt/theme/themeOverride11.xml" ContentType="application/vnd.openxmlformats-officedocument.themeOverrid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4.xml" ContentType="application/vnd.openxmlformats-officedocument.theme+xml"/>
  <Override PartName="/ppt/theme/themeOverride12.xml" ContentType="application/vnd.openxmlformats-officedocument.themeOverrid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 id="2147483668" r:id="rId2"/>
    <p:sldMasterId id="2147483681" r:id="rId3"/>
    <p:sldMasterId id="2147483693" r:id="rId4"/>
    <p:sldMasterId id="2147483706" r:id="rId5"/>
    <p:sldMasterId id="2147483718" r:id="rId6"/>
    <p:sldMasterId id="2147483731" r:id="rId7"/>
    <p:sldMasterId id="2147483745" r:id="rId8"/>
    <p:sldMasterId id="2147483758" r:id="rId9"/>
    <p:sldMasterId id="2147483771" r:id="rId10"/>
    <p:sldMasterId id="2147483783" r:id="rId11"/>
    <p:sldMasterId id="2147483796" r:id="rId12"/>
    <p:sldMasterId id="2147483808" r:id="rId13"/>
    <p:sldMasterId id="2147483820" r:id="rId14"/>
  </p:sldMasterIdLst>
  <p:notesMasterIdLst>
    <p:notesMasterId r:id="rId69"/>
  </p:notesMasterIdLst>
  <p:handoutMasterIdLst>
    <p:handoutMasterId r:id="rId70"/>
  </p:handoutMasterIdLst>
  <p:sldIdLst>
    <p:sldId id="308" r:id="rId15"/>
    <p:sldId id="318" r:id="rId16"/>
    <p:sldId id="309" r:id="rId17"/>
    <p:sldId id="310" r:id="rId18"/>
    <p:sldId id="316" r:id="rId19"/>
    <p:sldId id="317" r:id="rId20"/>
    <p:sldId id="319" r:id="rId21"/>
    <p:sldId id="324" r:id="rId22"/>
    <p:sldId id="360" r:id="rId23"/>
    <p:sldId id="320" r:id="rId24"/>
    <p:sldId id="321" r:id="rId25"/>
    <p:sldId id="322" r:id="rId26"/>
    <p:sldId id="323" r:id="rId27"/>
    <p:sldId id="361" r:id="rId28"/>
    <p:sldId id="326" r:id="rId29"/>
    <p:sldId id="362" r:id="rId30"/>
    <p:sldId id="363" r:id="rId31"/>
    <p:sldId id="364" r:id="rId32"/>
    <p:sldId id="329" r:id="rId33"/>
    <p:sldId id="365" r:id="rId34"/>
    <p:sldId id="327" r:id="rId35"/>
    <p:sldId id="328" r:id="rId36"/>
    <p:sldId id="330" r:id="rId37"/>
    <p:sldId id="331" r:id="rId38"/>
    <p:sldId id="332" r:id="rId39"/>
    <p:sldId id="333" r:id="rId40"/>
    <p:sldId id="334" r:id="rId41"/>
    <p:sldId id="367" r:id="rId42"/>
    <p:sldId id="335" r:id="rId43"/>
    <p:sldId id="366"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Lst>
  <p:sldSz cx="9144000" cy="6858000" type="screen4x3"/>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itanya Gokhal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00"/>
    <a:srgbClr val="FC6204"/>
    <a:srgbClr val="009A46"/>
    <a:srgbClr val="D9D9FF"/>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643" autoAdjust="0"/>
    <p:restoredTop sz="61152" autoAdjust="0"/>
  </p:normalViewPr>
  <p:slideViewPr>
    <p:cSldViewPr snapToGrid="0">
      <p:cViewPr varScale="1">
        <p:scale>
          <a:sx n="67" d="100"/>
          <a:sy n="67" d="100"/>
        </p:scale>
        <p:origin x="222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828"/>
    </p:cViewPr>
  </p:sorterViewPr>
  <p:notesViewPr>
    <p:cSldViewPr snapToGrid="0">
      <p:cViewPr varScale="1">
        <p:scale>
          <a:sx n="54" d="100"/>
          <a:sy n="54" d="100"/>
        </p:scale>
        <p:origin x="-285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 Type="http://schemas.openxmlformats.org/officeDocument/2006/relationships/slideMaster" Target="slideMasters/slideMaster7.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7D67B7D-4717-4A44-AAF8-5D87FD002E40}" type="datetimeFigureOut">
              <a:rPr lang="en-US" smtClean="0"/>
              <a:pPr/>
              <a:t>3/11/2016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9021906-8673-4EA2-89C1-AADC4541A490}" type="slidenum">
              <a:rPr lang="en-US" smtClean="0"/>
              <a:pPr/>
              <a:t>‹#›</a:t>
            </a:fld>
            <a:endParaRPr lang="en-US"/>
          </a:p>
        </p:txBody>
      </p:sp>
    </p:spTree>
    <p:extLst>
      <p:ext uri="{BB962C8B-B14F-4D97-AF65-F5344CB8AC3E}">
        <p14:creationId xmlns:p14="http://schemas.microsoft.com/office/powerpoint/2010/main" val="151823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01041" y="4415790"/>
            <a:ext cx="5608319" cy="4183380"/>
          </a:xfrm>
          <a:prstGeom prst="rect">
            <a:avLst/>
          </a:prstGeom>
        </p:spPr>
        <p:txBody>
          <a:bodyPr lIns="93162" tIns="93162" rIns="93162" bIns="93162"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411842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xfrm>
            <a:off x="3970210" y="8829955"/>
            <a:ext cx="3038589" cy="464820"/>
          </a:xfrm>
          <a:prstGeom prst="rect">
            <a:avLst/>
          </a:prstGeom>
          <a:noFill/>
        </p:spPr>
        <p:txBody>
          <a:bodyPr lIns="93177" tIns="46589" rIns="93177" bIns="46589"/>
          <a:lstStyle/>
          <a:p>
            <a:fld id="{CFE1B0C4-291E-4F1F-BE3F-0280AD7DEA9F}" type="slidenum">
              <a:rPr lang="en-US" smtClean="0">
                <a:solidFill>
                  <a:srgbClr val="000000"/>
                </a:solidFill>
              </a:rPr>
              <a:pPr/>
              <a:t>1</a:t>
            </a:fld>
            <a:endParaRPr lang="en-US" dirty="0" smtClean="0">
              <a:solidFill>
                <a:srgbClr val="000000"/>
              </a:solidFill>
            </a:endParaRPr>
          </a:p>
        </p:txBody>
      </p:sp>
      <p:sp>
        <p:nvSpPr>
          <p:cNvPr id="17410" name="Rectangle 2"/>
          <p:cNvSpPr>
            <a:spLocks noGrp="1" noRot="1" noChangeAspect="1" noChangeArrowheads="1" noTextEdit="1"/>
          </p:cNvSpPr>
          <p:nvPr>
            <p:ph type="sldImg"/>
          </p:nvPr>
        </p:nvSpPr>
        <p:spPr>
          <a:xfrm>
            <a:off x="1136650" y="687388"/>
            <a:ext cx="4678363" cy="3509962"/>
          </a:xfrm>
          <a:ln/>
        </p:spPr>
      </p:sp>
      <p:sp>
        <p:nvSpPr>
          <p:cNvPr id="17411" name="Rectangle 3"/>
          <p:cNvSpPr>
            <a:spLocks noGrp="1" noChangeArrowheads="1"/>
          </p:cNvSpPr>
          <p:nvPr>
            <p:ph type="body" idx="1"/>
          </p:nvPr>
        </p:nvSpPr>
        <p:spPr>
          <a:noFill/>
          <a:ln w="9525"/>
        </p:spPr>
        <p:txBody>
          <a:bodyPr/>
          <a:lstStyle/>
          <a:p>
            <a:r>
              <a:rPr lang="en-US" dirty="0" smtClean="0"/>
              <a:t> </a:t>
            </a:r>
            <a:endParaRPr lang="en-US" baseline="0" dirty="0" smtClean="0"/>
          </a:p>
        </p:txBody>
      </p:sp>
    </p:spTree>
    <p:extLst>
      <p:ext uri="{BB962C8B-B14F-4D97-AF65-F5344CB8AC3E}">
        <p14:creationId xmlns:p14="http://schemas.microsoft.com/office/powerpoint/2010/main" val="1270010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D93C7133-B08E-49EA-A57F-28E2CEB4B004}" type="slidenum">
              <a:rPr lang="en-US" altLang="en-US">
                <a:solidFill>
                  <a:srgbClr val="000000"/>
                </a:solidFill>
              </a:rPr>
              <a:pPr/>
              <a:t>15</a:t>
            </a:fld>
            <a:endParaRPr lang="en-US" altLang="en-US">
              <a:solidFill>
                <a:srgbClr val="000000"/>
              </a:solidFill>
            </a:endParaRPr>
          </a:p>
        </p:txBody>
      </p:sp>
      <p:sp>
        <p:nvSpPr>
          <p:cNvPr id="2193410" name="Rectangle 2"/>
          <p:cNvSpPr>
            <a:spLocks noGrp="1" noRot="1" noChangeAspect="1" noChangeArrowheads="1" noTextEdit="1"/>
          </p:cNvSpPr>
          <p:nvPr>
            <p:ph type="sldImg"/>
          </p:nvPr>
        </p:nvSpPr>
        <p:spPr>
          <a:ln/>
        </p:spPr>
      </p:sp>
      <p:sp>
        <p:nvSpPr>
          <p:cNvPr id="219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93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D93C7133-B08E-49EA-A57F-28E2CEB4B004}" type="slidenum">
              <a:rPr lang="en-US" altLang="en-US">
                <a:solidFill>
                  <a:srgbClr val="000000"/>
                </a:solidFill>
              </a:rPr>
              <a:pPr/>
              <a:t>17</a:t>
            </a:fld>
            <a:endParaRPr lang="en-US" altLang="en-US">
              <a:solidFill>
                <a:srgbClr val="000000"/>
              </a:solidFill>
            </a:endParaRPr>
          </a:p>
        </p:txBody>
      </p:sp>
      <p:sp>
        <p:nvSpPr>
          <p:cNvPr id="2193410" name="Rectangle 2"/>
          <p:cNvSpPr>
            <a:spLocks noGrp="1" noRot="1" noChangeAspect="1" noChangeArrowheads="1" noTextEdit="1"/>
          </p:cNvSpPr>
          <p:nvPr>
            <p:ph type="sldImg"/>
          </p:nvPr>
        </p:nvSpPr>
        <p:spPr>
          <a:ln/>
        </p:spPr>
      </p:sp>
      <p:sp>
        <p:nvSpPr>
          <p:cNvPr id="219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48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a:lstStyle/>
          <a:p>
            <a:fld id="{ABF52C4B-D9B5-4364-84FE-EBC7BA982ED6}" type="slidenum">
              <a:rPr lang="en-US" altLang="en-US">
                <a:solidFill>
                  <a:srgbClr val="000000"/>
                </a:solidFill>
                <a:latin typeface="Calibri"/>
              </a:rPr>
              <a:pPr/>
              <a:t>21</a:t>
            </a:fld>
            <a:endParaRPr lang="en-US" altLang="en-US">
              <a:solidFill>
                <a:srgbClr val="000000"/>
              </a:solidFill>
              <a:latin typeface="Calibri"/>
            </a:endParaRPr>
          </a:p>
        </p:txBody>
      </p:sp>
      <p:sp>
        <p:nvSpPr>
          <p:cNvPr id="2427906" name="Rectangle 2"/>
          <p:cNvSpPr>
            <a:spLocks noGrp="1" noRot="1" noChangeAspect="1" noChangeArrowheads="1" noTextEdit="1"/>
          </p:cNvSpPr>
          <p:nvPr>
            <p:ph type="sldImg"/>
          </p:nvPr>
        </p:nvSpPr>
        <p:spPr>
          <a:ln/>
        </p:spPr>
      </p:sp>
      <p:sp>
        <p:nvSpPr>
          <p:cNvPr id="2427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349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a:lstStyle/>
          <a:p>
            <a:fld id="{52ADC811-C403-4E86-8B41-37CF513920FF}" type="slidenum">
              <a:rPr lang="en-US" altLang="en-US">
                <a:solidFill>
                  <a:srgbClr val="000000"/>
                </a:solidFill>
                <a:latin typeface="Calibri"/>
              </a:rPr>
              <a:pPr/>
              <a:t>22</a:t>
            </a:fld>
            <a:endParaRPr lang="en-US" altLang="en-US">
              <a:solidFill>
                <a:srgbClr val="000000"/>
              </a:solidFill>
              <a:latin typeface="Calibri"/>
            </a:endParaRPr>
          </a:p>
        </p:txBody>
      </p:sp>
      <p:sp>
        <p:nvSpPr>
          <p:cNvPr id="2429954" name="Rectangle 2"/>
          <p:cNvSpPr>
            <a:spLocks noGrp="1" noRot="1" noChangeAspect="1" noChangeArrowheads="1" noTextEdit="1"/>
          </p:cNvSpPr>
          <p:nvPr>
            <p:ph type="sldImg"/>
          </p:nvPr>
        </p:nvSpPr>
        <p:spPr>
          <a:ln/>
        </p:spPr>
      </p:sp>
      <p:sp>
        <p:nvSpPr>
          <p:cNvPr id="2429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930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27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D93C7133-B08E-49EA-A57F-28E2CEB4B004}" type="slidenum">
              <a:rPr lang="en-US" altLang="en-US">
                <a:solidFill>
                  <a:srgbClr val="000000"/>
                </a:solidFill>
              </a:rPr>
              <a:pPr/>
              <a:t>6</a:t>
            </a:fld>
            <a:endParaRPr lang="en-US" altLang="en-US">
              <a:solidFill>
                <a:srgbClr val="000000"/>
              </a:solidFill>
            </a:endParaRPr>
          </a:p>
        </p:txBody>
      </p:sp>
      <p:sp>
        <p:nvSpPr>
          <p:cNvPr id="2193410" name="Rectangle 2"/>
          <p:cNvSpPr>
            <a:spLocks noGrp="1" noRot="1" noChangeAspect="1" noChangeArrowheads="1" noTextEdit="1"/>
          </p:cNvSpPr>
          <p:nvPr>
            <p:ph type="sldImg"/>
          </p:nvPr>
        </p:nvSpPr>
        <p:spPr>
          <a:ln/>
        </p:spPr>
      </p:sp>
      <p:sp>
        <p:nvSpPr>
          <p:cNvPr id="219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05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92E22EB5-CF83-48ED-B4BA-6DA98EAC614E}" type="slidenum">
              <a:rPr lang="en-US" altLang="en-US">
                <a:solidFill>
                  <a:srgbClr val="000000"/>
                </a:solidFill>
              </a:rPr>
              <a:pPr/>
              <a:t>7</a:t>
            </a:fld>
            <a:endParaRPr lang="en-US" altLang="en-US">
              <a:solidFill>
                <a:srgbClr val="000000"/>
              </a:solidFill>
            </a:endParaRPr>
          </a:p>
        </p:txBody>
      </p:sp>
      <p:sp>
        <p:nvSpPr>
          <p:cNvPr id="2712578" name="Rectangle 2"/>
          <p:cNvSpPr>
            <a:spLocks noGrp="1" noRot="1" noChangeAspect="1" noChangeArrowheads="1" noTextEdit="1"/>
          </p:cNvSpPr>
          <p:nvPr>
            <p:ph type="sldImg"/>
          </p:nvPr>
        </p:nvSpPr>
        <p:spPr>
          <a:ln/>
        </p:spPr>
      </p:sp>
      <p:sp>
        <p:nvSpPr>
          <p:cNvPr id="2712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5005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2024E5F7-C5E6-4D4A-9B70-845DE57D6419}" type="slidenum">
              <a:rPr lang="en-US" altLang="en-US">
                <a:solidFill>
                  <a:srgbClr val="000000"/>
                </a:solidFill>
              </a:rPr>
              <a:pPr/>
              <a:t>10</a:t>
            </a:fld>
            <a:endParaRPr lang="en-US" altLang="en-US">
              <a:solidFill>
                <a:srgbClr val="000000"/>
              </a:solidFill>
            </a:endParaRPr>
          </a:p>
        </p:txBody>
      </p:sp>
      <p:sp>
        <p:nvSpPr>
          <p:cNvPr id="2405378" name="Rectangle 2"/>
          <p:cNvSpPr>
            <a:spLocks noGrp="1" noRot="1" noChangeAspect="1" noChangeArrowheads="1" noTextEdit="1"/>
          </p:cNvSpPr>
          <p:nvPr>
            <p:ph type="sldImg"/>
          </p:nvPr>
        </p:nvSpPr>
        <p:spPr>
          <a:ln/>
        </p:spPr>
      </p:sp>
      <p:sp>
        <p:nvSpPr>
          <p:cNvPr id="2405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485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753B45FA-21C9-431C-A32B-1AF052A8EC0D}" type="slidenum">
              <a:rPr lang="en-US" altLang="en-US">
                <a:solidFill>
                  <a:srgbClr val="000000"/>
                </a:solidFill>
              </a:rPr>
              <a:pPr/>
              <a:t>11</a:t>
            </a:fld>
            <a:endParaRPr lang="en-US" altLang="en-US">
              <a:solidFill>
                <a:srgbClr val="000000"/>
              </a:solidFill>
            </a:endParaRPr>
          </a:p>
        </p:txBody>
      </p:sp>
      <p:sp>
        <p:nvSpPr>
          <p:cNvPr id="2407426" name="Rectangle 2"/>
          <p:cNvSpPr>
            <a:spLocks noGrp="1" noRot="1" noChangeAspect="1" noChangeArrowheads="1" noTextEdit="1"/>
          </p:cNvSpPr>
          <p:nvPr>
            <p:ph type="sldImg"/>
          </p:nvPr>
        </p:nvSpPr>
        <p:spPr>
          <a:ln/>
        </p:spPr>
      </p:sp>
      <p:sp>
        <p:nvSpPr>
          <p:cNvPr id="2407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415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8EAAF428-BFC4-41C4-92E7-B43B298DDE19}" type="slidenum">
              <a:rPr lang="en-US" altLang="en-US">
                <a:solidFill>
                  <a:srgbClr val="000000"/>
                </a:solidFill>
              </a:rPr>
              <a:pPr/>
              <a:t>12</a:t>
            </a:fld>
            <a:endParaRPr lang="en-US" altLang="en-US">
              <a:solidFill>
                <a:srgbClr val="000000"/>
              </a:solidFill>
            </a:endParaRPr>
          </a:p>
        </p:txBody>
      </p:sp>
      <p:sp>
        <p:nvSpPr>
          <p:cNvPr id="2411522" name="Rectangle 2"/>
          <p:cNvSpPr>
            <a:spLocks noGrp="1" noRot="1" noChangeAspect="1" noChangeArrowheads="1" noTextEdit="1"/>
          </p:cNvSpPr>
          <p:nvPr>
            <p:ph type="sldImg"/>
          </p:nvPr>
        </p:nvSpPr>
        <p:spPr>
          <a:ln/>
        </p:spPr>
      </p:sp>
      <p:sp>
        <p:nvSpPr>
          <p:cNvPr id="2411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33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AF3A4A45-2B3B-4C98-9C39-90D71A3AA7CC}" type="slidenum">
              <a:rPr lang="en-US" altLang="en-US">
                <a:solidFill>
                  <a:srgbClr val="000000"/>
                </a:solidFill>
              </a:rPr>
              <a:pPr/>
              <a:t>13</a:t>
            </a:fld>
            <a:endParaRPr lang="en-US" altLang="en-US">
              <a:solidFill>
                <a:srgbClr val="000000"/>
              </a:solidFill>
            </a:endParaRPr>
          </a:p>
        </p:txBody>
      </p:sp>
      <p:sp>
        <p:nvSpPr>
          <p:cNvPr id="2413570" name="Rectangle 2"/>
          <p:cNvSpPr>
            <a:spLocks noGrp="1" noRot="1" noChangeAspect="1" noChangeArrowheads="1" noTextEdit="1"/>
          </p:cNvSpPr>
          <p:nvPr>
            <p:ph type="sldImg"/>
          </p:nvPr>
        </p:nvSpPr>
        <p:spPr>
          <a:ln/>
        </p:spPr>
      </p:sp>
      <p:sp>
        <p:nvSpPr>
          <p:cNvPr id="2413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95943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33825" y="8647113"/>
            <a:ext cx="3025775" cy="447675"/>
          </a:xfrm>
          <a:prstGeom prst="rect">
            <a:avLst/>
          </a:prstGeom>
          <a:ln/>
        </p:spPr>
        <p:txBody>
          <a:bodyPr/>
          <a:lstStyle/>
          <a:p>
            <a:fld id="{92E22EB5-CF83-48ED-B4BA-6DA98EAC614E}" type="slidenum">
              <a:rPr lang="en-US" altLang="en-US">
                <a:solidFill>
                  <a:srgbClr val="000000"/>
                </a:solidFill>
              </a:rPr>
              <a:pPr/>
              <a:t>14</a:t>
            </a:fld>
            <a:endParaRPr lang="en-US" altLang="en-US">
              <a:solidFill>
                <a:srgbClr val="000000"/>
              </a:solidFill>
            </a:endParaRPr>
          </a:p>
        </p:txBody>
      </p:sp>
      <p:sp>
        <p:nvSpPr>
          <p:cNvPr id="2712578" name="Rectangle 2"/>
          <p:cNvSpPr>
            <a:spLocks noGrp="1" noRot="1" noChangeAspect="1" noChangeArrowheads="1" noTextEdit="1"/>
          </p:cNvSpPr>
          <p:nvPr>
            <p:ph type="sldImg"/>
          </p:nvPr>
        </p:nvSpPr>
        <p:spPr>
          <a:ln/>
        </p:spPr>
      </p:sp>
      <p:sp>
        <p:nvSpPr>
          <p:cNvPr id="2712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9395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themeOverride" Target="../theme/themeOverride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pPr/>
              <a:t>3/11/2016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pPr/>
              <a:t>‹#›</a:t>
            </a:fld>
            <a:endParaRPr lang="en-US"/>
          </a:p>
        </p:txBody>
      </p:sp>
    </p:spTree>
  </p:cSld>
  <p:clrMapOvr>
    <a:masterClrMapping/>
  </p:clrMapOvr>
  <p:transition advClick="0"/>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4874F67-6B00-49E5-B1BB-7C84CDD6DBFB}" type="datetime1">
              <a:rPr lang="en-US" altLang="en-US">
                <a:solidFill>
                  <a:srgbClr val="000000"/>
                </a:solidFill>
              </a:rPr>
              <a:pPr/>
              <a:t>3/11/2016</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C3D6650-40C9-4901-9B9D-3D7C80A1806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8783536"/>
      </p:ext>
    </p:extLst>
  </p:cSld>
  <p:clrMapOvr>
    <a:masterClrMapping/>
  </p:clrMapOvr>
  <p:transition advClick="0"/>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375364E-BFD1-4585-93B4-8A3E36833138}"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C550AC2-BD7F-4D0A-892E-A010FCD011F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02464170"/>
      </p:ext>
    </p:extLst>
  </p:cSld>
  <p:clrMapOvr>
    <a:masterClrMapping/>
  </p:clrMapOvr>
  <p:transition advClick="0"/>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9F2F670-32E6-4CB0-BD8F-5024297C05EB}"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5D4B02B-5182-4C76-B067-6D8CC4B6AEE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11809932"/>
      </p:ext>
    </p:extLst>
  </p:cSld>
  <p:clrMapOvr>
    <a:masterClrMapping/>
  </p:clrMapOvr>
  <p:transition advClick="0"/>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C0CD2A-6812-4F3D-9F12-271848370889}"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8D878B-8AF2-414D-9EF3-2388BE2CB6C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96126615"/>
      </p:ext>
    </p:extLst>
  </p:cSld>
  <p:clrMapOvr>
    <a:masterClrMapping/>
  </p:clrMapOvr>
  <p:transition advClick="0"/>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2400"/>
            <a:ext cx="2193925" cy="6134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52400"/>
            <a:ext cx="6429375" cy="6134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033DE9B-A391-462B-ABEC-4E4BA968BAA5}"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1CEF37-E9C2-46C5-97C9-FE6C1A6EA9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7057299"/>
      </p:ext>
    </p:extLst>
  </p:cSld>
  <p:clrMapOvr>
    <a:masterClrMapping/>
  </p:clrMapOvr>
  <p:transition advClick="0"/>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52400"/>
            <a:ext cx="87757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90500" y="825500"/>
            <a:ext cx="4298950" cy="546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825500"/>
            <a:ext cx="4298950" cy="265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632200"/>
            <a:ext cx="4298950" cy="265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794ED3FD-26D6-4C66-BDD8-5F8912435090}" type="datetime1">
              <a:rPr lang="en-US" altLang="en-US">
                <a:solidFill>
                  <a:srgbClr val="000000"/>
                </a:solidFill>
              </a:rPr>
              <a:pPr/>
              <a:t>3/11/2016</a:t>
            </a:fld>
            <a:endParaRPr lang="en-US" altLang="en-US">
              <a:solidFill>
                <a:srgbClr val="000000"/>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srgbClr val="000000"/>
              </a:solidFill>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A0B90B06-0443-4555-82F9-059453E6AC0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9314702"/>
      </p:ext>
    </p:extLst>
  </p:cSld>
  <p:clrMapOvr>
    <a:masterClrMapping/>
  </p:clrMapOvr>
  <p:transition advClick="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extLst>
      <p:ext uri="{BB962C8B-B14F-4D97-AF65-F5344CB8AC3E}">
        <p14:creationId xmlns:p14="http://schemas.microsoft.com/office/powerpoint/2010/main" val="3643567778"/>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14070147"/>
      </p:ext>
    </p:extLst>
  </p:cSld>
  <p:clrMapOvr>
    <a:masterClrMapping/>
  </p:clrMapOvr>
  <p:transition advClick="0"/>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5608" indent="0">
              <a:buNone/>
              <a:defRPr sz="1800"/>
            </a:lvl2pPr>
            <a:lvl3pPr marL="911221" indent="0">
              <a:buNone/>
              <a:defRPr sz="1600"/>
            </a:lvl3pPr>
            <a:lvl4pPr marL="1366837" indent="0">
              <a:buNone/>
              <a:defRPr sz="1400"/>
            </a:lvl4pPr>
            <a:lvl5pPr marL="1822433" indent="0">
              <a:buNone/>
              <a:defRPr sz="1400"/>
            </a:lvl5pPr>
            <a:lvl6pPr marL="2278035" indent="0">
              <a:buNone/>
              <a:defRPr sz="1400"/>
            </a:lvl6pPr>
            <a:lvl7pPr marL="2733647" indent="0">
              <a:buNone/>
              <a:defRPr sz="1400"/>
            </a:lvl7pPr>
            <a:lvl8pPr marL="3189252" indent="0">
              <a:buNone/>
              <a:defRPr sz="1400"/>
            </a:lvl8pPr>
            <a:lvl9pPr marL="364485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51055924"/>
      </p:ext>
    </p:extLst>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093953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pPr/>
              <a:t>3/11/2016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pPr/>
              <a:t>‹#›</a:t>
            </a:fld>
            <a:endParaRPr lang="en-US"/>
          </a:p>
        </p:txBody>
      </p:sp>
    </p:spTree>
  </p:cSld>
  <p:clrMapOvr>
    <a:masterClrMapping/>
  </p:clrMapOvr>
  <p:transition advClick="0"/>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5608" indent="0">
              <a:buNone/>
              <a:defRPr sz="2000" b="1"/>
            </a:lvl2pPr>
            <a:lvl3pPr marL="911221" indent="0">
              <a:buNone/>
              <a:defRPr sz="1800" b="1"/>
            </a:lvl3pPr>
            <a:lvl4pPr marL="1366837" indent="0">
              <a:buNone/>
              <a:defRPr sz="1600" b="1"/>
            </a:lvl4pPr>
            <a:lvl5pPr marL="1822433" indent="0">
              <a:buNone/>
              <a:defRPr sz="1600" b="1"/>
            </a:lvl5pPr>
            <a:lvl6pPr marL="2278035" indent="0">
              <a:buNone/>
              <a:defRPr sz="1600" b="1"/>
            </a:lvl6pPr>
            <a:lvl7pPr marL="2733647" indent="0">
              <a:buNone/>
              <a:defRPr sz="1600" b="1"/>
            </a:lvl7pPr>
            <a:lvl8pPr marL="3189252" indent="0">
              <a:buNone/>
              <a:defRPr sz="1600" b="1"/>
            </a:lvl8pPr>
            <a:lvl9pPr marL="364485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5608" indent="0">
              <a:buNone/>
              <a:defRPr sz="2000" b="1"/>
            </a:lvl2pPr>
            <a:lvl3pPr marL="911221" indent="0">
              <a:buNone/>
              <a:defRPr sz="1800" b="1"/>
            </a:lvl3pPr>
            <a:lvl4pPr marL="1366837" indent="0">
              <a:buNone/>
              <a:defRPr sz="1600" b="1"/>
            </a:lvl4pPr>
            <a:lvl5pPr marL="1822433" indent="0">
              <a:buNone/>
              <a:defRPr sz="1600" b="1"/>
            </a:lvl5pPr>
            <a:lvl6pPr marL="2278035" indent="0">
              <a:buNone/>
              <a:defRPr sz="1600" b="1"/>
            </a:lvl6pPr>
            <a:lvl7pPr marL="2733647" indent="0">
              <a:buNone/>
              <a:defRPr sz="1600" b="1"/>
            </a:lvl7pPr>
            <a:lvl8pPr marL="3189252" indent="0">
              <a:buNone/>
              <a:defRPr sz="1600" b="1"/>
            </a:lvl8pPr>
            <a:lvl9pPr marL="364485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47815412"/>
      </p:ext>
    </p:extLst>
  </p:cSld>
  <p:clrMapOvr>
    <a:masterClrMapping/>
  </p:clrMapOvr>
  <p:transition advClick="0"/>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96928152"/>
      </p:ext>
    </p:extLst>
  </p:cSld>
  <p:clrMapOvr>
    <a:masterClrMapping/>
  </p:clrMapOvr>
  <p:transition advClick="0"/>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10779544"/>
      </p:ext>
    </p:extLst>
  </p:cSld>
  <p:clrMapOvr>
    <a:masterClrMapping/>
  </p:clrMapOvr>
  <p:transition advClick="0"/>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3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34" y="1435100"/>
            <a:ext cx="3008313" cy="4691063"/>
          </a:xfrm>
        </p:spPr>
        <p:txBody>
          <a:bodyPr/>
          <a:lstStyle>
            <a:lvl1pPr marL="0" indent="0">
              <a:buNone/>
              <a:defRPr sz="1400"/>
            </a:lvl1pPr>
            <a:lvl2pPr marL="455608" indent="0">
              <a:buNone/>
              <a:defRPr sz="1200"/>
            </a:lvl2pPr>
            <a:lvl3pPr marL="911221" indent="0">
              <a:buNone/>
              <a:defRPr sz="1000"/>
            </a:lvl3pPr>
            <a:lvl4pPr marL="1366837" indent="0">
              <a:buNone/>
              <a:defRPr sz="900"/>
            </a:lvl4pPr>
            <a:lvl5pPr marL="1822433" indent="0">
              <a:buNone/>
              <a:defRPr sz="900"/>
            </a:lvl5pPr>
            <a:lvl6pPr marL="2278035" indent="0">
              <a:buNone/>
              <a:defRPr sz="900"/>
            </a:lvl6pPr>
            <a:lvl7pPr marL="2733647" indent="0">
              <a:buNone/>
              <a:defRPr sz="900"/>
            </a:lvl7pPr>
            <a:lvl8pPr marL="3189252" indent="0">
              <a:buNone/>
              <a:defRPr sz="900"/>
            </a:lvl8pPr>
            <a:lvl9pPr marL="364485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0637417"/>
      </p:ext>
    </p:extLst>
  </p:cSld>
  <p:clrMapOvr>
    <a:masterClrMapping/>
  </p:clrMapOvr>
  <p:transition advClick="0"/>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5608" indent="0">
              <a:buNone/>
              <a:defRPr sz="2800"/>
            </a:lvl2pPr>
            <a:lvl3pPr marL="911221" indent="0">
              <a:buNone/>
              <a:defRPr sz="2400"/>
            </a:lvl3pPr>
            <a:lvl4pPr marL="1366837" indent="0">
              <a:buNone/>
              <a:defRPr sz="2000"/>
            </a:lvl4pPr>
            <a:lvl5pPr marL="1822433" indent="0">
              <a:buNone/>
              <a:defRPr sz="2000"/>
            </a:lvl5pPr>
            <a:lvl6pPr marL="2278035" indent="0">
              <a:buNone/>
              <a:defRPr sz="2000"/>
            </a:lvl6pPr>
            <a:lvl7pPr marL="2733647" indent="0">
              <a:buNone/>
              <a:defRPr sz="2000"/>
            </a:lvl7pPr>
            <a:lvl8pPr marL="3189252" indent="0">
              <a:buNone/>
              <a:defRPr sz="2000"/>
            </a:lvl8pPr>
            <a:lvl9pPr marL="3644856"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5608" indent="0">
              <a:buNone/>
              <a:defRPr sz="1200"/>
            </a:lvl2pPr>
            <a:lvl3pPr marL="911221" indent="0">
              <a:buNone/>
              <a:defRPr sz="1000"/>
            </a:lvl3pPr>
            <a:lvl4pPr marL="1366837" indent="0">
              <a:buNone/>
              <a:defRPr sz="900"/>
            </a:lvl4pPr>
            <a:lvl5pPr marL="1822433" indent="0">
              <a:buNone/>
              <a:defRPr sz="900"/>
            </a:lvl5pPr>
            <a:lvl6pPr marL="2278035" indent="0">
              <a:buNone/>
              <a:defRPr sz="900"/>
            </a:lvl6pPr>
            <a:lvl7pPr marL="2733647" indent="0">
              <a:buNone/>
              <a:defRPr sz="900"/>
            </a:lvl7pPr>
            <a:lvl8pPr marL="3189252" indent="0">
              <a:buNone/>
              <a:defRPr sz="900"/>
            </a:lvl8pPr>
            <a:lvl9pPr marL="364485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51225772"/>
      </p:ext>
    </p:extLst>
  </p:cSld>
  <p:clrMapOvr>
    <a:masterClrMapping/>
  </p:clrMapOvr>
  <p:transition advClick="0"/>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65089607"/>
      </p:ext>
    </p:extLst>
  </p:cSld>
  <p:clrMapOvr>
    <a:masterClrMapping/>
  </p:clrMapOvr>
  <p:transition advClick="0"/>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902067"/>
      </p:ext>
    </p:extLst>
  </p:cSld>
  <p:clrMapOvr>
    <a:masterClrMapping/>
  </p:clrMapOvr>
  <p:transition advClick="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chemeClr val="bg2"/>
                </a:solidFill>
              </a:defRPr>
            </a:lvl1pPr>
          </a:lstStyle>
          <a:p>
            <a:pPr lvl="0"/>
            <a:r>
              <a:rPr lang="en-US" altLang="en-US" noProof="0" smtClean="0"/>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anose="05000000000000000000" pitchFamily="2" charset="2"/>
              <a:buNone/>
              <a:defRPr>
                <a:solidFill>
                  <a:schemeClr val="bg2"/>
                </a:solidFill>
              </a:defRPr>
            </a:lvl1pPr>
          </a:lstStyle>
          <a:p>
            <a:pPr lvl="0"/>
            <a:r>
              <a:rPr lang="en-US" altLang="en-US" noProof="0" smtClean="0"/>
              <a:t>Click to edit Master subtitle style</a:t>
            </a:r>
          </a:p>
          <a:p>
            <a:pPr lvl="0"/>
            <a:endParaRPr lang="en-US" altLang="en-US" noProof="0" smtClean="0"/>
          </a:p>
        </p:txBody>
      </p:sp>
    </p:spTree>
    <p:extLst>
      <p:ext uri="{BB962C8B-B14F-4D97-AF65-F5344CB8AC3E}">
        <p14:creationId xmlns:p14="http://schemas.microsoft.com/office/powerpoint/2010/main" val="499130892"/>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880A03B-F0E0-4E56-99FA-043DD480AAB5}"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1F08345-4E46-452A-8F8E-4796A2A0DBA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19788069"/>
      </p:ext>
    </p:extLst>
  </p:cSld>
  <p:clrMapOvr>
    <a:masterClrMapping/>
  </p:clrMapOvr>
  <p:transition advClick="0"/>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78F5B96-C9B4-4AC8-90B6-7AA020B8A7A0}"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F23EC6B-4DA4-46AF-B6FE-318C398E8B6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45205647"/>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50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227AFFE-F8D3-4354-91D9-22A73AD8B7A1}"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A28C225-3AE0-4447-AAE6-B97B44BA1E9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93850219"/>
      </p:ext>
    </p:extLst>
  </p:cSld>
  <p:clrMapOvr>
    <a:masterClrMapping/>
  </p:clrMapOvr>
  <p:transition advClick="0"/>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B9BF16B-176C-4856-92BE-4B3CDF55D263}" type="datetime1">
              <a:rPr lang="en-US" altLang="en-US">
                <a:solidFill>
                  <a:srgbClr val="000000"/>
                </a:solidFill>
              </a:rPr>
              <a:pPr/>
              <a:t>3/11/2016</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23A58C0-0A44-4178-92A5-5B8FC26ADD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7623177"/>
      </p:ext>
    </p:extLst>
  </p:cSld>
  <p:clrMapOvr>
    <a:masterClrMapping/>
  </p:clrMapOvr>
  <p:transition advClick="0"/>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F2DC492-CB34-40D1-9FE6-6E1906C80915}" type="datetime1">
              <a:rPr lang="en-US" altLang="en-US">
                <a:solidFill>
                  <a:srgbClr val="000000"/>
                </a:solidFill>
              </a:rPr>
              <a:pPr/>
              <a:t>3/11/2016</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D9484EF-68F5-44BD-85BE-D67A50FC959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26177699"/>
      </p:ext>
    </p:extLst>
  </p:cSld>
  <p:clrMapOvr>
    <a:masterClrMapping/>
  </p:clrMapOvr>
  <p:transition advClick="0"/>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B468D41-2028-48E6-9C18-53B7E7AFAE46}" type="datetime1">
              <a:rPr lang="en-US" altLang="en-US">
                <a:solidFill>
                  <a:srgbClr val="000000"/>
                </a:solidFill>
              </a:rPr>
              <a:pPr/>
              <a:t>3/11/2016</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C1811C3-C682-4731-B510-005E8154FF1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625410"/>
      </p:ext>
    </p:extLst>
  </p:cSld>
  <p:clrMapOvr>
    <a:masterClrMapping/>
  </p:clrMapOvr>
  <p:transition advClick="0"/>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E5280A0-AAAE-4AD0-A6F0-75C43BC84169}"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3945154-9487-4D34-9929-DC56FDB964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41444945"/>
      </p:ext>
    </p:extLst>
  </p:cSld>
  <p:clrMapOvr>
    <a:masterClrMapping/>
  </p:clrMapOvr>
  <p:transition advClick="0"/>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2BB4A4E-FD48-4597-9707-6BEB323B218F}"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8D2B331-9389-481D-992F-BAD46E97678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53695320"/>
      </p:ext>
    </p:extLst>
  </p:cSld>
  <p:clrMapOvr>
    <a:masterClrMapping/>
  </p:clrMapOvr>
  <p:transition advClick="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A86903B-D58C-4B57-9095-17328894855A}"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0439DB0-4FD7-4B58-BC9C-600223B6010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8312328"/>
      </p:ext>
    </p:extLst>
  </p:cSld>
  <p:clrMapOvr>
    <a:masterClrMapping/>
  </p:clrMapOvr>
  <p:transition advClick="0"/>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2400"/>
            <a:ext cx="2193925" cy="6134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800" y="152400"/>
            <a:ext cx="6429375" cy="6134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B504E3-058B-4E36-B60E-633E8C0698CA}"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454F48F-2CE8-4911-91E4-BC33AA282B5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40380810"/>
      </p:ext>
    </p:extLst>
  </p:cSld>
  <p:clrMapOvr>
    <a:masterClrMapping/>
  </p:clrMapOvr>
  <p:transition advClick="0"/>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52400"/>
            <a:ext cx="8775700" cy="533400"/>
          </a:xfrm>
        </p:spPr>
        <p:txBody>
          <a:bodyPr/>
          <a:lstStyle/>
          <a:p>
            <a:r>
              <a:rPr lang="en-US"/>
              <a:t>Click to edit Master title style</a:t>
            </a:r>
          </a:p>
        </p:txBody>
      </p:sp>
      <p:sp>
        <p:nvSpPr>
          <p:cNvPr id="3" name="Text Placeholder 2"/>
          <p:cNvSpPr>
            <a:spLocks noGrp="1"/>
          </p:cNvSpPr>
          <p:nvPr>
            <p:ph type="body" sz="half" idx="1"/>
          </p:nvPr>
        </p:nvSpPr>
        <p:spPr>
          <a:xfrm>
            <a:off x="19050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1850" y="825500"/>
            <a:ext cx="4298950" cy="265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1850" y="3632200"/>
            <a:ext cx="4298950" cy="265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7DA40182-B650-4353-925D-DAED60D3B5DE}" type="datetime1">
              <a:rPr lang="en-US" altLang="en-US">
                <a:solidFill>
                  <a:srgbClr val="000000"/>
                </a:solidFill>
              </a:rPr>
              <a:pPr/>
              <a:t>3/11/2016</a:t>
            </a:fld>
            <a:endParaRPr lang="en-US" altLang="en-US">
              <a:solidFill>
                <a:srgbClr val="000000"/>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srgbClr val="000000"/>
              </a:solidFill>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6AA20750-5E82-4BD8-8C3A-D5F47F66F53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52124257"/>
      </p:ext>
    </p:extLst>
  </p:cSld>
  <p:clrMapOvr>
    <a:masterClrMapping/>
  </p:clrMapOvr>
  <p:transition advClick="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extLst>
      <p:ext uri="{BB962C8B-B14F-4D97-AF65-F5344CB8AC3E}">
        <p14:creationId xmlns:p14="http://schemas.microsoft.com/office/powerpoint/2010/main" val="3669981610"/>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6792115"/>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59" indent="0">
              <a:buNone/>
              <a:defRPr sz="1800"/>
            </a:lvl2pPr>
            <a:lvl3pPr marL="914118" indent="0">
              <a:buNone/>
              <a:defRPr sz="1600"/>
            </a:lvl3pPr>
            <a:lvl4pPr marL="1371177" indent="0">
              <a:buNone/>
              <a:defRPr sz="1400"/>
            </a:lvl4pPr>
            <a:lvl5pPr marL="1828236" indent="0">
              <a:buNone/>
              <a:defRPr sz="1400"/>
            </a:lvl5pPr>
            <a:lvl6pPr marL="2285296" indent="0">
              <a:buNone/>
              <a:defRPr sz="1400"/>
            </a:lvl6pPr>
            <a:lvl7pPr marL="2742355" indent="0">
              <a:buNone/>
              <a:defRPr sz="1400"/>
            </a:lvl7pPr>
            <a:lvl8pPr marL="3199415" indent="0">
              <a:buNone/>
              <a:defRPr sz="1400"/>
            </a:lvl8pPr>
            <a:lvl9pPr marL="3656474"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65745898"/>
      </p:ext>
    </p:extLst>
  </p:cSld>
  <p:clrMapOvr>
    <a:masterClrMapping/>
  </p:clrMapOvr>
  <p:transition advClick="0"/>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79457565"/>
      </p:ext>
    </p:extLst>
  </p:cSld>
  <p:clrMapOvr>
    <a:masterClrMapping/>
  </p:clrMapOvr>
  <p:transition advClick="0"/>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62806636"/>
      </p:ext>
    </p:extLst>
  </p:cSld>
  <p:clrMapOvr>
    <a:masterClrMapping/>
  </p:clrMapOvr>
  <p:transition advClick="0"/>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7191692"/>
      </p:ext>
    </p:extLst>
  </p:cSld>
  <p:clrMapOvr>
    <a:masterClrMapping/>
  </p:clrMapOvr>
  <p:transition advClick="0"/>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07026739"/>
      </p:ext>
    </p:extLst>
  </p:cSld>
  <p:clrMapOvr>
    <a:masterClrMapping/>
  </p:clrMapOvr>
  <p:transition advClick="0"/>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39208477"/>
      </p:ext>
    </p:extLst>
  </p:cSld>
  <p:clrMapOvr>
    <a:masterClrMapping/>
  </p:clrMapOvr>
  <p:transition advClick="0"/>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8" indent="0">
              <a:buNone/>
              <a:defRPr sz="2400"/>
            </a:lvl3pPr>
            <a:lvl4pPr marL="1371177" indent="0">
              <a:buNone/>
              <a:defRPr sz="2000"/>
            </a:lvl4pPr>
            <a:lvl5pPr marL="1828236" indent="0">
              <a:buNone/>
              <a:defRPr sz="2000"/>
            </a:lvl5pPr>
            <a:lvl6pPr marL="2285296" indent="0">
              <a:buNone/>
              <a:defRPr sz="2000"/>
            </a:lvl6pPr>
            <a:lvl7pPr marL="2742355" indent="0">
              <a:buNone/>
              <a:defRPr sz="2000"/>
            </a:lvl7pPr>
            <a:lvl8pPr marL="3199415" indent="0">
              <a:buNone/>
              <a:defRPr sz="2000"/>
            </a:lvl8pPr>
            <a:lvl9pPr marL="365647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77647163"/>
      </p:ext>
    </p:extLst>
  </p:cSld>
  <p:clrMapOvr>
    <a:masterClrMapping/>
  </p:clrMapOvr>
  <p:transition advClick="0"/>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0098486"/>
      </p:ext>
    </p:extLst>
  </p:cSld>
  <p:clrMapOvr>
    <a:masterClrMapping/>
  </p:clrMapOvr>
  <p:transition advClick="0"/>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4292084"/>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30" indent="0">
              <a:buNone/>
              <a:defRPr sz="1800"/>
            </a:lvl2pPr>
            <a:lvl3pPr marL="913461" indent="0">
              <a:buNone/>
              <a:defRPr sz="1600"/>
            </a:lvl3pPr>
            <a:lvl4pPr marL="1370197" indent="0">
              <a:buNone/>
              <a:defRPr sz="1400"/>
            </a:lvl4pPr>
            <a:lvl5pPr marL="1826924" indent="0">
              <a:buNone/>
              <a:defRPr sz="1400"/>
            </a:lvl5pPr>
            <a:lvl6pPr marL="2283654" indent="0">
              <a:buNone/>
              <a:defRPr sz="1400"/>
            </a:lvl6pPr>
            <a:lvl7pPr marL="2740385" indent="0">
              <a:buNone/>
              <a:defRPr sz="1400"/>
            </a:lvl7pPr>
            <a:lvl8pPr marL="3197116" indent="0">
              <a:buNone/>
              <a:defRPr sz="1400"/>
            </a:lvl8pPr>
            <a:lvl9pPr marL="365384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198484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914400" cy="365125"/>
          </a:xfrm>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a:xfrm>
            <a:off x="1447800" y="6356350"/>
            <a:ext cx="5715000" cy="365125"/>
          </a:xfrm>
        </p:spPr>
        <p:txBody>
          <a:bodyPr/>
          <a:lstStyle/>
          <a:p>
            <a:r>
              <a:rPr lang="en-US" dirty="0"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7239000" y="6356350"/>
            <a:ext cx="1447800" cy="365125"/>
          </a:xfrm>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110362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95278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091870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3773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4568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0993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24701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2171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68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812535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extLst>
      <p:ext uri="{BB962C8B-B14F-4D97-AF65-F5344CB8AC3E}">
        <p14:creationId xmlns:p14="http://schemas.microsoft.com/office/powerpoint/2010/main" val="3879376192"/>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02785"/>
      </p:ext>
    </p:extLst>
  </p:cSld>
  <p:clrMapOvr>
    <a:masterClrMapping/>
  </p:clrMapOvr>
  <p:transition advClick="0"/>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35415581"/>
      </p:ext>
    </p:extLst>
  </p:cSld>
  <p:clrMapOvr>
    <a:masterClrMapping/>
  </p:clrMapOvr>
  <p:transition advClick="0"/>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474616"/>
      </p:ext>
    </p:extLst>
  </p:cSld>
  <p:clrMapOvr>
    <a:masterClrMapping/>
  </p:clrMapOvr>
  <p:transition advClick="0"/>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60669259"/>
      </p:ext>
    </p:extLst>
  </p:cSld>
  <p:clrMapOvr>
    <a:masterClrMapping/>
  </p:clrMapOvr>
  <p:transition advClick="0"/>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93214082"/>
      </p:ext>
    </p:extLst>
  </p:cSld>
  <p:clrMapOvr>
    <a:masterClrMapping/>
  </p:clrMapOvr>
  <p:transition advClick="0"/>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0184401"/>
      </p:ext>
    </p:extLst>
  </p:cSld>
  <p:clrMapOvr>
    <a:masterClrMapping/>
  </p:clrMapOvr>
  <p:transition advClick="0"/>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1937204"/>
      </p:ext>
    </p:extLst>
  </p:cSld>
  <p:clrMapOvr>
    <a:masterClrMapping/>
  </p:clrMapOvr>
  <p:transition advClick="0"/>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8237732"/>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58579238"/>
      </p:ext>
    </p:extLst>
  </p:cSld>
  <p:clrMapOvr>
    <a:masterClrMapping/>
  </p:clrMapOvr>
  <p:transition advClick="0"/>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98060403"/>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0"/>
            <a:ext cx="3008313" cy="4691063"/>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pPr/>
              <a:t>3/11/2016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pPr/>
              <a:t>‹#›</a:t>
            </a:fld>
            <a:endParaRPr lang="en-US"/>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30" indent="0">
              <a:buNone/>
              <a:defRPr sz="2800"/>
            </a:lvl2pPr>
            <a:lvl3pPr marL="913461" indent="0">
              <a:buNone/>
              <a:defRPr sz="2400"/>
            </a:lvl3pPr>
            <a:lvl4pPr marL="1370197" indent="0">
              <a:buNone/>
              <a:defRPr sz="2000"/>
            </a:lvl4pPr>
            <a:lvl5pPr marL="1826924" indent="0">
              <a:buNone/>
              <a:defRPr sz="2000"/>
            </a:lvl5pPr>
            <a:lvl6pPr marL="2283654" indent="0">
              <a:buNone/>
              <a:defRPr sz="2000"/>
            </a:lvl6pPr>
            <a:lvl7pPr marL="2740385" indent="0">
              <a:buNone/>
              <a:defRPr sz="2000"/>
            </a:lvl7pPr>
            <a:lvl8pPr marL="3197116" indent="0">
              <a:buNone/>
              <a:defRPr sz="2000"/>
            </a:lvl8pPr>
            <a:lvl9pPr marL="3653846"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x" userDrawn="1">
  <p:cSld name="tx">
    <p:spTree>
      <p:nvGrpSpPr>
        <p:cNvPr id="1" name="Shape 10"/>
        <p:cNvGrpSpPr/>
        <p:nvPr/>
      </p:nvGrpSpPr>
      <p:grpSpPr>
        <a:xfrm>
          <a:off x="0" y="0"/>
          <a:ext cx="0" cy="0"/>
          <a:chOff x="0" y="0"/>
          <a:chExt cx="0" cy="0"/>
        </a:xfrm>
      </p:grpSpPr>
      <p:sp>
        <p:nvSpPr>
          <p:cNvPr id="4" name="Title 1"/>
          <p:cNvSpPr>
            <a:spLocks noGrp="1"/>
          </p:cNvSpPr>
          <p:nvPr>
            <p:ph type="title"/>
          </p:nvPr>
        </p:nvSpPr>
        <p:spPr>
          <a:xfrm>
            <a:off x="685800" y="228600"/>
            <a:ext cx="7772400" cy="685800"/>
          </a:xfrm>
        </p:spPr>
        <p:txBody>
          <a:bodyPr/>
          <a:lstStyle/>
          <a:p>
            <a:r>
              <a:rPr lang="en-US" dirty="0" smtClean="0"/>
              <a:t>Click to edit Master title style</a:t>
            </a:r>
            <a:endParaRPr lang="en-US" dirty="0"/>
          </a:p>
        </p:txBody>
      </p:sp>
      <p:sp>
        <p:nvSpPr>
          <p:cNvPr id="5" name="Content Placeholder 2"/>
          <p:cNvSpPr>
            <a:spLocks noGrp="1"/>
          </p:cNvSpPr>
          <p:nvPr>
            <p:ph idx="1"/>
          </p:nvPr>
        </p:nvSpPr>
        <p:spPr>
          <a:xfrm>
            <a:off x="228600" y="914400"/>
            <a:ext cx="8686800" cy="5181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a:xfrm>
            <a:off x="685800" y="6248400"/>
            <a:ext cx="1905000" cy="457200"/>
          </a:xfrm>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7" name="Footer Placeholder 4"/>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8" name="Slide Number Placeholder 5"/>
          <p:cNvSpPr>
            <a:spLocks noGrp="1"/>
          </p:cNvSpPr>
          <p:nvPr>
            <p:ph type="sldNum" sz="quarter" idx="12"/>
          </p:nvPr>
        </p:nvSpPr>
        <p:spPr>
          <a:xfrm>
            <a:off x="6553200" y="6248400"/>
            <a:ext cx="1905000" cy="457200"/>
          </a:xfrm>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30" indent="0">
              <a:buNone/>
              <a:defRPr sz="1800"/>
            </a:lvl2pPr>
            <a:lvl3pPr marL="913461" indent="0">
              <a:buNone/>
              <a:defRPr sz="1600"/>
            </a:lvl3pPr>
            <a:lvl4pPr marL="1370197" indent="0">
              <a:buNone/>
              <a:defRPr sz="1400"/>
            </a:lvl4pPr>
            <a:lvl5pPr marL="1826924" indent="0">
              <a:buNone/>
              <a:defRPr sz="1400"/>
            </a:lvl5pPr>
            <a:lvl6pPr marL="2283654" indent="0">
              <a:buNone/>
              <a:defRPr sz="1400"/>
            </a:lvl6pPr>
            <a:lvl7pPr marL="2740385" indent="0">
              <a:buNone/>
              <a:defRPr sz="1400"/>
            </a:lvl7pPr>
            <a:lvl8pPr marL="3197116" indent="0">
              <a:buNone/>
              <a:defRPr sz="1400"/>
            </a:lvl8pPr>
            <a:lvl9pPr marL="365384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59" indent="0">
              <a:buNone/>
              <a:defRPr sz="1800"/>
            </a:lvl2pPr>
            <a:lvl3pPr marL="914118" indent="0">
              <a:buNone/>
              <a:defRPr sz="1600"/>
            </a:lvl3pPr>
            <a:lvl4pPr marL="1371177" indent="0">
              <a:buNone/>
              <a:defRPr sz="1400"/>
            </a:lvl4pPr>
            <a:lvl5pPr marL="1828236" indent="0">
              <a:buNone/>
              <a:defRPr sz="1400"/>
            </a:lvl5pPr>
            <a:lvl6pPr marL="2285296" indent="0">
              <a:buNone/>
              <a:defRPr sz="1400"/>
            </a:lvl6pPr>
            <a:lvl7pPr marL="2742355" indent="0">
              <a:buNone/>
              <a:defRPr sz="1400"/>
            </a:lvl7pPr>
            <a:lvl8pPr marL="3199415" indent="0">
              <a:buNone/>
              <a:defRPr sz="1400"/>
            </a:lvl8pPr>
            <a:lvl9pPr marL="3656474"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pPr/>
              <a:t>3/11/2016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pPr/>
              <a:t>‹#›</a:t>
            </a:fld>
            <a:endParaRPr lang="en-US"/>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0"/>
            <a:ext cx="3008313" cy="4691063"/>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30" indent="0">
              <a:buNone/>
              <a:defRPr sz="2800"/>
            </a:lvl2pPr>
            <a:lvl3pPr marL="913461" indent="0">
              <a:buNone/>
              <a:defRPr sz="2400"/>
            </a:lvl3pPr>
            <a:lvl4pPr marL="1370197" indent="0">
              <a:buNone/>
              <a:defRPr sz="2000"/>
            </a:lvl4pPr>
            <a:lvl5pPr marL="1826924" indent="0">
              <a:buNone/>
              <a:defRPr sz="2000"/>
            </a:lvl5pPr>
            <a:lvl6pPr marL="2283654" indent="0">
              <a:buNone/>
              <a:defRPr sz="2000"/>
            </a:lvl6pPr>
            <a:lvl7pPr marL="2740385" indent="0">
              <a:buNone/>
              <a:defRPr sz="2000"/>
            </a:lvl7pPr>
            <a:lvl8pPr marL="3197116" indent="0">
              <a:buNone/>
              <a:defRPr sz="2000"/>
            </a:lvl8pPr>
            <a:lvl9pPr marL="3653846"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30" indent="0">
              <a:buNone/>
              <a:defRPr sz="1800"/>
            </a:lvl2pPr>
            <a:lvl3pPr marL="913461" indent="0">
              <a:buNone/>
              <a:defRPr sz="1600"/>
            </a:lvl3pPr>
            <a:lvl4pPr marL="1370197" indent="0">
              <a:buNone/>
              <a:defRPr sz="1400"/>
            </a:lvl4pPr>
            <a:lvl5pPr marL="1826924" indent="0">
              <a:buNone/>
              <a:defRPr sz="1400"/>
            </a:lvl5pPr>
            <a:lvl6pPr marL="2283654" indent="0">
              <a:buNone/>
              <a:defRPr sz="1400"/>
            </a:lvl6pPr>
            <a:lvl7pPr marL="2740385" indent="0">
              <a:buNone/>
              <a:defRPr sz="1400"/>
            </a:lvl7pPr>
            <a:lvl8pPr marL="3197116" indent="0">
              <a:buNone/>
              <a:defRPr sz="1400"/>
            </a:lvl8pPr>
            <a:lvl9pPr marL="365384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pPr/>
              <a:t>3/11/2016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pPr/>
              <a:t>‹#›</a:t>
            </a:fld>
            <a:endParaRPr lang="en-US"/>
          </a:p>
        </p:txBody>
      </p:sp>
    </p:spTree>
  </p:cSld>
  <p:clrMapOvr>
    <a:masterClrMapping/>
  </p:clrMapOvr>
  <p:transition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0"/>
            <a:ext cx="3008313" cy="4691063"/>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30" indent="0">
              <a:buNone/>
              <a:defRPr sz="2800"/>
            </a:lvl2pPr>
            <a:lvl3pPr marL="913461" indent="0">
              <a:buNone/>
              <a:defRPr sz="2400"/>
            </a:lvl3pPr>
            <a:lvl4pPr marL="1370197" indent="0">
              <a:buNone/>
              <a:defRPr sz="2000"/>
            </a:lvl4pPr>
            <a:lvl5pPr marL="1826924" indent="0">
              <a:buNone/>
              <a:defRPr sz="2000"/>
            </a:lvl5pPr>
            <a:lvl6pPr marL="2283654" indent="0">
              <a:buNone/>
              <a:defRPr sz="2000"/>
            </a:lvl6pPr>
            <a:lvl7pPr marL="2740385" indent="0">
              <a:buNone/>
              <a:defRPr sz="2000"/>
            </a:lvl7pPr>
            <a:lvl8pPr marL="3197116" indent="0">
              <a:buNone/>
              <a:defRPr sz="2000"/>
            </a:lvl8pPr>
            <a:lvl9pPr marL="3653846"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59" indent="0">
              <a:buNone/>
              <a:defRPr sz="1800"/>
            </a:lvl2pPr>
            <a:lvl3pPr marL="914118" indent="0">
              <a:buNone/>
              <a:defRPr sz="1600"/>
            </a:lvl3pPr>
            <a:lvl4pPr marL="1371177" indent="0">
              <a:buNone/>
              <a:defRPr sz="1400"/>
            </a:lvl4pPr>
            <a:lvl5pPr marL="1828236" indent="0">
              <a:buNone/>
              <a:defRPr sz="1400"/>
            </a:lvl5pPr>
            <a:lvl6pPr marL="2285296" indent="0">
              <a:buNone/>
              <a:defRPr sz="1400"/>
            </a:lvl6pPr>
            <a:lvl7pPr marL="2742355" indent="0">
              <a:buNone/>
              <a:defRPr sz="1400"/>
            </a:lvl7pPr>
            <a:lvl8pPr marL="3199415" indent="0">
              <a:buNone/>
              <a:defRPr sz="1400"/>
            </a:lvl8pPr>
            <a:lvl9pPr marL="3656474"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pPr/>
              <a:t>3/11/2016</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pPr/>
              <a:t>‹#›</a:t>
            </a:fld>
            <a:endParaRPr lang="en-US"/>
          </a:p>
        </p:txBody>
      </p:sp>
    </p:spTree>
  </p:cSld>
  <p:clrMapOvr>
    <a:masterClrMapping/>
  </p:clrMapOvr>
  <p:transition advClick="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059" indent="0">
              <a:buNone/>
              <a:defRPr sz="2000" b="1"/>
            </a:lvl2pPr>
            <a:lvl3pPr marL="914118" indent="0">
              <a:buNone/>
              <a:defRPr sz="1800" b="1"/>
            </a:lvl3pPr>
            <a:lvl4pPr marL="1371177" indent="0">
              <a:buNone/>
              <a:defRPr sz="1600" b="1"/>
            </a:lvl4pPr>
            <a:lvl5pPr marL="1828236" indent="0">
              <a:buNone/>
              <a:defRPr sz="1600" b="1"/>
            </a:lvl5pPr>
            <a:lvl6pPr marL="2285296" indent="0">
              <a:buNone/>
              <a:defRPr sz="1600" b="1"/>
            </a:lvl6pPr>
            <a:lvl7pPr marL="2742355" indent="0">
              <a:buNone/>
              <a:defRPr sz="1600" b="1"/>
            </a:lvl7pPr>
            <a:lvl8pPr marL="3199415" indent="0">
              <a:buNone/>
              <a:defRPr sz="1600" b="1"/>
            </a:lvl8pPr>
            <a:lvl9pPr marL="36564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8" indent="0">
              <a:buNone/>
              <a:defRPr sz="2400"/>
            </a:lvl3pPr>
            <a:lvl4pPr marL="1371177" indent="0">
              <a:buNone/>
              <a:defRPr sz="2000"/>
            </a:lvl4pPr>
            <a:lvl5pPr marL="1828236" indent="0">
              <a:buNone/>
              <a:defRPr sz="2000"/>
            </a:lvl5pPr>
            <a:lvl6pPr marL="2285296" indent="0">
              <a:buNone/>
              <a:defRPr sz="2000"/>
            </a:lvl6pPr>
            <a:lvl7pPr marL="2742355" indent="0">
              <a:buNone/>
              <a:defRPr sz="2000"/>
            </a:lvl7pPr>
            <a:lvl8pPr marL="3199415" indent="0">
              <a:buNone/>
              <a:defRPr sz="2000"/>
            </a:lvl8pPr>
            <a:lvl9pPr marL="365647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30" indent="0">
              <a:buNone/>
              <a:defRPr sz="1800"/>
            </a:lvl2pPr>
            <a:lvl3pPr marL="913461" indent="0">
              <a:buNone/>
              <a:defRPr sz="1600"/>
            </a:lvl3pPr>
            <a:lvl4pPr marL="1370197" indent="0">
              <a:buNone/>
              <a:defRPr sz="1400"/>
            </a:lvl4pPr>
            <a:lvl5pPr marL="1826924" indent="0">
              <a:buNone/>
              <a:defRPr sz="1400"/>
            </a:lvl5pPr>
            <a:lvl6pPr marL="2283654" indent="0">
              <a:buNone/>
              <a:defRPr sz="1400"/>
            </a:lvl6pPr>
            <a:lvl7pPr marL="2740385" indent="0">
              <a:buNone/>
              <a:defRPr sz="1400"/>
            </a:lvl7pPr>
            <a:lvl8pPr marL="3197116" indent="0">
              <a:buNone/>
              <a:defRPr sz="1400"/>
            </a:lvl8pPr>
            <a:lvl9pPr marL="365384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pPr/>
              <a:t>3/11/2016</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pPr/>
              <a:t>‹#›</a:t>
            </a:fld>
            <a:endParaRPr lang="en-US"/>
          </a:p>
        </p:txBody>
      </p:sp>
    </p:spTree>
  </p:cSld>
  <p:clrMapOvr>
    <a:masterClrMapping/>
  </p:clrMapOvr>
  <p:transition advClick="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6730" indent="0">
              <a:buNone/>
              <a:defRPr sz="2000" b="1"/>
            </a:lvl2pPr>
            <a:lvl3pPr marL="913461" indent="0">
              <a:buNone/>
              <a:defRPr sz="1800" b="1"/>
            </a:lvl3pPr>
            <a:lvl4pPr marL="1370197" indent="0">
              <a:buNone/>
              <a:defRPr sz="1600" b="1"/>
            </a:lvl4pPr>
            <a:lvl5pPr marL="1826924" indent="0">
              <a:buNone/>
              <a:defRPr sz="1600" b="1"/>
            </a:lvl5pPr>
            <a:lvl6pPr marL="2283654" indent="0">
              <a:buNone/>
              <a:defRPr sz="1600" b="1"/>
            </a:lvl6pPr>
            <a:lvl7pPr marL="2740385" indent="0">
              <a:buNone/>
              <a:defRPr sz="1600" b="1"/>
            </a:lvl7pPr>
            <a:lvl8pPr marL="3197116" indent="0">
              <a:buNone/>
              <a:defRPr sz="1600" b="1"/>
            </a:lvl8pPr>
            <a:lvl9pPr marL="36538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solidFill>
                  <a:srgbClr val="000000"/>
                </a:solidFill>
              </a:rPr>
              <a:pPr/>
              <a:t>3/11/2016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solidFill>
                  <a:srgbClr val="000000"/>
                </a:solidFill>
              </a:rPr>
              <a:pPr/>
              <a:t>3/11/2016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solidFill>
                  <a:srgbClr val="000000"/>
                </a:solidFill>
              </a:rPr>
              <a:pPr/>
              <a:t>3/11/2016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0"/>
            <a:ext cx="3008313" cy="4691063"/>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30" indent="0">
              <a:buNone/>
              <a:defRPr sz="2800"/>
            </a:lvl2pPr>
            <a:lvl3pPr marL="913461" indent="0">
              <a:buNone/>
              <a:defRPr sz="2400"/>
            </a:lvl3pPr>
            <a:lvl4pPr marL="1370197" indent="0">
              <a:buNone/>
              <a:defRPr sz="2000"/>
            </a:lvl4pPr>
            <a:lvl5pPr marL="1826924" indent="0">
              <a:buNone/>
              <a:defRPr sz="2000"/>
            </a:lvl5pPr>
            <a:lvl6pPr marL="2283654" indent="0">
              <a:buNone/>
              <a:defRPr sz="2000"/>
            </a:lvl6pPr>
            <a:lvl7pPr marL="2740385" indent="0">
              <a:buNone/>
              <a:defRPr sz="2000"/>
            </a:lvl7pPr>
            <a:lvl8pPr marL="3197116" indent="0">
              <a:buNone/>
              <a:defRPr sz="2000"/>
            </a:lvl8pPr>
            <a:lvl9pPr marL="3653846"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30" indent="0">
              <a:buNone/>
              <a:defRPr sz="1200"/>
            </a:lvl2pPr>
            <a:lvl3pPr marL="913461" indent="0">
              <a:buNone/>
              <a:defRPr sz="1000"/>
            </a:lvl3pPr>
            <a:lvl4pPr marL="1370197" indent="0">
              <a:buNone/>
              <a:defRPr sz="900"/>
            </a:lvl4pPr>
            <a:lvl5pPr marL="1826924" indent="0">
              <a:buNone/>
              <a:defRPr sz="900"/>
            </a:lvl5pPr>
            <a:lvl6pPr marL="2283654" indent="0">
              <a:buNone/>
              <a:defRPr sz="900"/>
            </a:lvl6pPr>
            <a:lvl7pPr marL="2740385" indent="0">
              <a:buNone/>
              <a:defRPr sz="900"/>
            </a:lvl7pPr>
            <a:lvl8pPr marL="3197116" indent="0">
              <a:buNone/>
              <a:defRPr sz="900"/>
            </a:lvl8pPr>
            <a:lvl9pPr marL="36538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solidFill>
                  <a:srgbClr val="000000"/>
                </a:solidFill>
              </a:rPr>
              <a:pPr/>
              <a:t>3/11/2016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solidFill>
                  <a:srgbClr val="000000"/>
                </a:solidFill>
              </a:rPr>
              <a:pPr/>
              <a:t>3/11/2016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x" userDrawn="1">
  <p:cSld name="tx">
    <p:spTree>
      <p:nvGrpSpPr>
        <p:cNvPr id="1" name="Shape 10"/>
        <p:cNvGrpSpPr/>
        <p:nvPr/>
      </p:nvGrpSpPr>
      <p:grpSpPr>
        <a:xfrm>
          <a:off x="0" y="0"/>
          <a:ext cx="0" cy="0"/>
          <a:chOff x="0" y="0"/>
          <a:chExt cx="0" cy="0"/>
        </a:xfrm>
      </p:grpSpPr>
      <p:sp>
        <p:nvSpPr>
          <p:cNvPr id="4" name="Title 1"/>
          <p:cNvSpPr>
            <a:spLocks noGrp="1"/>
          </p:cNvSpPr>
          <p:nvPr>
            <p:ph type="title"/>
          </p:nvPr>
        </p:nvSpPr>
        <p:spPr>
          <a:xfrm>
            <a:off x="685800" y="228600"/>
            <a:ext cx="7772400" cy="685800"/>
          </a:xfrm>
        </p:spPr>
        <p:txBody>
          <a:bodyPr/>
          <a:lstStyle/>
          <a:p>
            <a:r>
              <a:rPr lang="en-US" dirty="0" smtClean="0"/>
              <a:t>Click to edit Master title style</a:t>
            </a:r>
            <a:endParaRPr lang="en-US" dirty="0"/>
          </a:p>
        </p:txBody>
      </p:sp>
      <p:sp>
        <p:nvSpPr>
          <p:cNvPr id="5" name="Content Placeholder 2"/>
          <p:cNvSpPr>
            <a:spLocks noGrp="1"/>
          </p:cNvSpPr>
          <p:nvPr>
            <p:ph idx="1"/>
          </p:nvPr>
        </p:nvSpPr>
        <p:spPr>
          <a:xfrm>
            <a:off x="228600" y="914400"/>
            <a:ext cx="8686800" cy="5181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a:xfrm>
            <a:off x="685800" y="6248400"/>
            <a:ext cx="1905000" cy="457200"/>
          </a:xfrm>
        </p:spPr>
        <p:txBody>
          <a:bodyPr/>
          <a:lstStyle>
            <a:lvl1pPr>
              <a:defRPr/>
            </a:lvl1pPr>
          </a:lstStyle>
          <a:p>
            <a:fld id="{7D508CF5-E924-4890-A3B3-314F0F103D9D}" type="datetime1">
              <a:rPr lang="en-US">
                <a:solidFill>
                  <a:srgbClr val="000000"/>
                </a:solidFill>
              </a:rPr>
              <a:pPr/>
              <a:t>3/11/2016</a:t>
            </a:fld>
            <a:endParaRPr lang="en-US">
              <a:solidFill>
                <a:srgbClr val="000000"/>
              </a:solidFill>
            </a:endParaRPr>
          </a:p>
        </p:txBody>
      </p:sp>
      <p:sp>
        <p:nvSpPr>
          <p:cNvPr id="7" name="Footer Placeholder 4"/>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8" name="Slide Number Placeholder 5"/>
          <p:cNvSpPr>
            <a:spLocks noGrp="1"/>
          </p:cNvSpPr>
          <p:nvPr>
            <p:ph type="sldNum" sz="quarter" idx="12"/>
          </p:nvPr>
        </p:nvSpPr>
        <p:spPr>
          <a:xfrm>
            <a:off x="6553200" y="6248400"/>
            <a:ext cx="1905000" cy="457200"/>
          </a:xfrm>
        </p:spPr>
        <p:txBody>
          <a:bodyPr/>
          <a:lstStyle>
            <a:lvl1pPr>
              <a:defRPr/>
            </a:lvl1pPr>
          </a:lstStyle>
          <a:p>
            <a:fld id="{80FCAC95-2E17-43A5-93A4-07F0E7E5AD13}" type="slidenum">
              <a:rPr lang="en-US">
                <a:solidFill>
                  <a:srgbClr val="000000"/>
                </a:solidFill>
              </a:rPr>
              <a:pPr/>
              <a:t>‹#›</a:t>
            </a:fld>
            <a:endParaRPr lang="en-US">
              <a:solidFill>
                <a:srgbClr val="000000"/>
              </a:solidFill>
            </a:endParaRPr>
          </a:p>
        </p:txBody>
      </p:sp>
    </p:spTree>
  </p:cSld>
  <p:clrMapOvr>
    <a:masterClrMapping/>
  </p:clrMapOvr>
  <p:transition advClick="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762000" y="1438275"/>
            <a:ext cx="7874000" cy="1143000"/>
          </a:xfrm>
        </p:spPr>
        <p:txBody>
          <a:bodyPr/>
          <a:lstStyle>
            <a:lvl1pPr>
              <a:defRPr>
                <a:latin typeface="+mj-lt"/>
                <a:cs typeface="Arial" pitchFamily="34" charset="0"/>
              </a:defRPr>
            </a:lvl1pPr>
          </a:lstStyle>
          <a:p>
            <a:r>
              <a:rPr lang="en-US" smtClean="0"/>
              <a:t>Click to edit Master title style</a:t>
            </a:r>
            <a:endParaRPr lang="en-US" dirty="0"/>
          </a:p>
        </p:txBody>
      </p:sp>
      <p:sp>
        <p:nvSpPr>
          <p:cNvPr id="43011" name="Rectangle 3"/>
          <p:cNvSpPr>
            <a:spLocks noGrp="1" noChangeArrowheads="1"/>
          </p:cNvSpPr>
          <p:nvPr>
            <p:ph type="subTitle" idx="1"/>
          </p:nvPr>
        </p:nvSpPr>
        <p:spPr>
          <a:xfrm>
            <a:off x="2133600" y="3886200"/>
            <a:ext cx="6400800" cy="2270760"/>
          </a:xfrm>
        </p:spPr>
        <p:txBody>
          <a:bodyPr/>
          <a:lstStyle>
            <a:lvl1pPr marL="0" indent="0" algn="r">
              <a:buFont typeface="Wingdings" pitchFamily="2" charset="2"/>
              <a:buNone/>
              <a:defRPr sz="2400">
                <a:latin typeface="+mj-lt"/>
                <a:cs typeface="Arial" pitchFamily="34" charset="0"/>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a:xfrm>
            <a:off x="711200" y="6229350"/>
            <a:ext cx="1930400" cy="514350"/>
          </a:xfrm>
        </p:spPr>
        <p:txBody>
          <a:bodyPr/>
          <a:lstStyle>
            <a:lvl1pPr>
              <a:defRPr sz="1400">
                <a:solidFill>
                  <a:srgbClr val="5E574E"/>
                </a:solidFill>
                <a:latin typeface="+mj-lt"/>
                <a:cs typeface="Arial" pitchFamily="34" charset="0"/>
              </a:defRPr>
            </a:lvl1pPr>
          </a:lstStyle>
          <a:p>
            <a:pPr>
              <a:defRPr/>
            </a:pPr>
            <a:endParaRPr lang="en-US"/>
          </a:p>
        </p:txBody>
      </p:sp>
      <p:sp>
        <p:nvSpPr>
          <p:cNvPr id="5" name="Rectangle 5"/>
          <p:cNvSpPr>
            <a:spLocks noGrp="1" noChangeArrowheads="1"/>
          </p:cNvSpPr>
          <p:nvPr>
            <p:ph type="ftr" sz="quarter" idx="11"/>
          </p:nvPr>
        </p:nvSpPr>
        <p:spPr>
          <a:xfrm>
            <a:off x="3149600" y="6229350"/>
            <a:ext cx="2844800" cy="514350"/>
          </a:xfrm>
        </p:spPr>
        <p:txBody>
          <a:bodyPr/>
          <a:lstStyle>
            <a:lvl1pPr>
              <a:defRPr sz="1400">
                <a:solidFill>
                  <a:srgbClr val="5E574E"/>
                </a:solidFill>
                <a:latin typeface="+mj-lt"/>
                <a:cs typeface="Arial" pitchFamily="34" charset="0"/>
              </a:defRPr>
            </a:lvl1pPr>
          </a:lstStyle>
          <a:p>
            <a:pPr>
              <a:defRPr/>
            </a:pPr>
            <a:endParaRPr lang="en-US"/>
          </a:p>
        </p:txBody>
      </p:sp>
      <p:sp>
        <p:nvSpPr>
          <p:cNvPr id="6" name="Rectangle 6"/>
          <p:cNvSpPr>
            <a:spLocks noGrp="1" noChangeArrowheads="1"/>
          </p:cNvSpPr>
          <p:nvPr>
            <p:ph type="sldNum" sz="quarter" idx="12"/>
          </p:nvPr>
        </p:nvSpPr>
        <p:spPr>
          <a:xfrm>
            <a:off x="6604000" y="6229350"/>
            <a:ext cx="1828800" cy="514350"/>
          </a:xfrm>
        </p:spPr>
        <p:txBody>
          <a:bodyPr/>
          <a:lstStyle>
            <a:lvl1pPr>
              <a:defRPr sz="1400">
                <a:solidFill>
                  <a:srgbClr val="5E574E"/>
                </a:solidFill>
                <a:latin typeface="Gill Sans MT" panose="020B0502020104020203" pitchFamily="34" charset="0"/>
                <a:cs typeface="Arial" panose="020B0604020202020204" pitchFamily="34" charset="0"/>
              </a:defRPr>
            </a:lvl1pPr>
          </a:lstStyle>
          <a:p>
            <a:fld id="{1D046D14-BD01-48DC-B11F-115CAF566FFD}" type="slidenum">
              <a:rPr lang="en-US" altLang="en-US"/>
              <a:pPr/>
              <a:t>‹#›</a:t>
            </a:fld>
            <a:endParaRPr lang="en-US" altLang="en-US"/>
          </a:p>
        </p:txBody>
      </p:sp>
    </p:spTree>
    <p:extLst>
      <p:ext uri="{BB962C8B-B14F-4D97-AF65-F5344CB8AC3E}">
        <p14:creationId xmlns:p14="http://schemas.microsoft.com/office/powerpoint/2010/main" val="37649088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pPr/>
              <a:t>3/11/2016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pPr/>
              <a:t>‹#›</a:t>
            </a:fld>
            <a:endParaRPr lang="en-US"/>
          </a:p>
        </p:txBody>
      </p:sp>
    </p:spTree>
  </p:cSld>
  <p:clrMapOvr>
    <a:masterClrMapping/>
  </p:clrMapOvr>
  <p:transition advClick="0"/>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5335"/>
          </a:xfrm>
        </p:spPr>
        <p:txBody>
          <a:bodyPr anchor="ct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165100" y="1447800"/>
            <a:ext cx="8813800" cy="4660900"/>
          </a:xfrm>
        </p:spPr>
        <p:txBody>
          <a:bodyPr/>
          <a:lstStyle>
            <a:lvl3pPr>
              <a:buSzPct val="70000"/>
              <a:buFont typeface="Wingdings" pitchFamily="2" charset="2"/>
              <a:buChar char="v"/>
              <a:defRPr>
                <a:solidFill>
                  <a:srgbClr val="000099"/>
                </a:solidFill>
              </a:defRPr>
            </a:lvl3pPr>
            <a:lvl4pPr>
              <a:defRPr>
                <a:solidFill>
                  <a:srgbClr val="000099"/>
                </a:solidFill>
              </a:defRPr>
            </a:lvl4pPr>
            <a:lvl5pPr>
              <a:buFont typeface="Arial" pitchFamily="34" charset="0"/>
              <a:buChar char="•"/>
              <a:defRPr>
                <a:solidFill>
                  <a:srgbClr val="00009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4654CF7-FDA5-463C-B208-B2A2D5C5FA6C}" type="slidenum">
              <a:rPr lang="en-US" altLang="en-US"/>
              <a:pPr/>
              <a:t>‹#›</a:t>
            </a:fld>
            <a:endParaRPr lang="en-US" altLang="en-US"/>
          </a:p>
        </p:txBody>
      </p:sp>
    </p:spTree>
    <p:extLst>
      <p:ext uri="{BB962C8B-B14F-4D97-AF65-F5344CB8AC3E}">
        <p14:creationId xmlns:p14="http://schemas.microsoft.com/office/powerpoint/2010/main" val="29387245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3E5C822-3193-4679-BBFF-C01DD2AE89F6}" type="slidenum">
              <a:rPr lang="en-US" altLang="en-US"/>
              <a:pPr/>
              <a:t>‹#›</a:t>
            </a:fld>
            <a:endParaRPr lang="en-US" altLang="en-US"/>
          </a:p>
        </p:txBody>
      </p:sp>
    </p:spTree>
    <p:extLst>
      <p:ext uri="{BB962C8B-B14F-4D97-AF65-F5344CB8AC3E}">
        <p14:creationId xmlns:p14="http://schemas.microsoft.com/office/powerpoint/2010/main" val="21763093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600200"/>
            <a:ext cx="40132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FB5D67-737E-43A2-9701-A118EDB9E881}" type="slidenum">
              <a:rPr lang="en-US" altLang="en-US"/>
              <a:pPr/>
              <a:t>‹#›</a:t>
            </a:fld>
            <a:endParaRPr lang="en-US" altLang="en-US"/>
          </a:p>
        </p:txBody>
      </p:sp>
    </p:spTree>
    <p:extLst>
      <p:ext uri="{BB962C8B-B14F-4D97-AF65-F5344CB8AC3E}">
        <p14:creationId xmlns:p14="http://schemas.microsoft.com/office/powerpoint/2010/main" val="1234240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6240" y="152718"/>
            <a:ext cx="8229600" cy="1143000"/>
          </a:xfrm>
        </p:spPr>
        <p:txBody>
          <a:bodyPr/>
          <a:lstStyle>
            <a:lvl1pPr>
              <a:defRPr>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396240" y="14970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96240" y="21367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84065" y="14970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84065" y="21367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71475" y="6191250"/>
            <a:ext cx="1905000" cy="457200"/>
          </a:xfrm>
        </p:spPr>
        <p:txBody>
          <a:bodyPr/>
          <a:lstStyle>
            <a:lvl1pPr>
              <a:defRPr/>
            </a:lvl1pPr>
          </a:lstStyle>
          <a:p>
            <a:pPr>
              <a:defRPr/>
            </a:pPr>
            <a:endParaRPr lang="en-US"/>
          </a:p>
        </p:txBody>
      </p:sp>
      <p:sp>
        <p:nvSpPr>
          <p:cNvPr id="8" name="Footer Placeholder 7"/>
          <p:cNvSpPr>
            <a:spLocks noGrp="1"/>
          </p:cNvSpPr>
          <p:nvPr>
            <p:ph type="ftr" sz="quarter" idx="11"/>
          </p:nvPr>
        </p:nvSpPr>
        <p:spPr>
          <a:xfrm>
            <a:off x="3063875" y="6191250"/>
            <a:ext cx="2895600" cy="45720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670675" y="6191250"/>
            <a:ext cx="1905000" cy="457200"/>
          </a:xfrm>
        </p:spPr>
        <p:txBody>
          <a:bodyPr/>
          <a:lstStyle>
            <a:lvl1pPr>
              <a:defRPr/>
            </a:lvl1pPr>
          </a:lstStyle>
          <a:p>
            <a:fld id="{5B07C5BD-6C3D-4A78-8793-7D98C5BEA95E}" type="slidenum">
              <a:rPr lang="en-US" altLang="en-US"/>
              <a:pPr/>
              <a:t>‹#›</a:t>
            </a:fld>
            <a:endParaRPr lang="en-US" altLang="en-US"/>
          </a:p>
        </p:txBody>
      </p:sp>
    </p:spTree>
    <p:extLst>
      <p:ext uri="{BB962C8B-B14F-4D97-AF65-F5344CB8AC3E}">
        <p14:creationId xmlns:p14="http://schemas.microsoft.com/office/powerpoint/2010/main" val="40508115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5B3D0C8-9D2E-42DD-8A49-D9BEF495B3F4}" type="slidenum">
              <a:rPr lang="en-US" altLang="en-US"/>
              <a:pPr/>
              <a:t>‹#›</a:t>
            </a:fld>
            <a:endParaRPr lang="en-US" altLang="en-US"/>
          </a:p>
        </p:txBody>
      </p:sp>
    </p:spTree>
    <p:extLst>
      <p:ext uri="{BB962C8B-B14F-4D97-AF65-F5344CB8AC3E}">
        <p14:creationId xmlns:p14="http://schemas.microsoft.com/office/powerpoint/2010/main" val="15617700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2020821-74FD-42BC-8ECF-4E41DDA9DE74}" type="slidenum">
              <a:rPr lang="en-US" altLang="en-US"/>
              <a:pPr/>
              <a:t>‹#›</a:t>
            </a:fld>
            <a:endParaRPr lang="en-US" altLang="en-US"/>
          </a:p>
        </p:txBody>
      </p:sp>
    </p:spTree>
    <p:extLst>
      <p:ext uri="{BB962C8B-B14F-4D97-AF65-F5344CB8AC3E}">
        <p14:creationId xmlns:p14="http://schemas.microsoft.com/office/powerpoint/2010/main" val="4236690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380614-5BBA-4A94-AD70-D05E912F5EA7}" type="slidenum">
              <a:rPr lang="en-US" altLang="en-US"/>
              <a:pPr/>
              <a:t>‹#›</a:t>
            </a:fld>
            <a:endParaRPr lang="en-US" altLang="en-US"/>
          </a:p>
        </p:txBody>
      </p:sp>
    </p:spTree>
    <p:extLst>
      <p:ext uri="{BB962C8B-B14F-4D97-AF65-F5344CB8AC3E}">
        <p14:creationId xmlns:p14="http://schemas.microsoft.com/office/powerpoint/2010/main" val="18365774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atin typeface="+mj-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288AEE-13AA-413D-B467-4382E97BF8F7}" type="slidenum">
              <a:rPr lang="en-US" altLang="en-US"/>
              <a:pPr/>
              <a:t>‹#›</a:t>
            </a:fld>
            <a:endParaRPr lang="en-US" altLang="en-US"/>
          </a:p>
        </p:txBody>
      </p:sp>
    </p:spTree>
    <p:extLst>
      <p:ext uri="{BB962C8B-B14F-4D97-AF65-F5344CB8AC3E}">
        <p14:creationId xmlns:p14="http://schemas.microsoft.com/office/powerpoint/2010/main" val="29147276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E64B6E2-1F3C-40F4-8638-942094AAC1CC}" type="slidenum">
              <a:rPr lang="en-US" altLang="en-US"/>
              <a:pPr/>
              <a:t>‹#›</a:t>
            </a:fld>
            <a:endParaRPr lang="en-US" altLang="en-US"/>
          </a:p>
        </p:txBody>
      </p:sp>
    </p:spTree>
    <p:extLst>
      <p:ext uri="{BB962C8B-B14F-4D97-AF65-F5344CB8AC3E}">
        <p14:creationId xmlns:p14="http://schemas.microsoft.com/office/powerpoint/2010/main" val="38294272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lvl1pPr>
              <a:defRPr>
                <a:latin typeface="+mj-l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CA30F33-2F23-43F7-A21F-4CE95F87E6D6}" type="slidenum">
              <a:rPr lang="en-US" altLang="en-US"/>
              <a:pPr/>
              <a:t>‹#›</a:t>
            </a:fld>
            <a:endParaRPr lang="en-US" altLang="en-US"/>
          </a:p>
        </p:txBody>
      </p:sp>
    </p:spTree>
    <p:extLst>
      <p:ext uri="{BB962C8B-B14F-4D97-AF65-F5344CB8AC3E}">
        <p14:creationId xmlns:p14="http://schemas.microsoft.com/office/powerpoint/2010/main" val="6996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pPr/>
              <a:t>3/11/2016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pPr/>
              <a:t>‹#›</a:t>
            </a:fld>
            <a:endParaRPr lang="en-US"/>
          </a:p>
        </p:txBody>
      </p:sp>
    </p:spTree>
  </p:cSld>
  <p:clrMapOvr>
    <a:masterClrMapping/>
  </p:clrMapOvr>
  <p:transition advClick="0"/>
</p:sldLayout>
</file>

<file path=ppt/slideLayouts/slideLayout8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7772400" cy="1143000"/>
          </a:xfrm>
        </p:spPr>
        <p:txBody>
          <a:bodyPr/>
          <a:lstStyle>
            <a:lvl1pPr>
              <a:defRPr>
                <a:latin typeface="+mj-l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1788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05250"/>
            <a:ext cx="81788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59CA0F-C828-4FA8-B051-6BABC5E8202B}" type="slidenum">
              <a:rPr lang="en-US" altLang="en-US"/>
              <a:pPr/>
              <a:t>‹#›</a:t>
            </a:fld>
            <a:endParaRPr lang="en-US" altLang="en-US"/>
          </a:p>
        </p:txBody>
      </p:sp>
    </p:spTree>
    <p:extLst>
      <p:ext uri="{BB962C8B-B14F-4D97-AF65-F5344CB8AC3E}">
        <p14:creationId xmlns:p14="http://schemas.microsoft.com/office/powerpoint/2010/main" val="20124607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7772400" cy="1143000"/>
          </a:xfrm>
        </p:spPr>
        <p:txBody>
          <a:bodyPr/>
          <a:lstStyle>
            <a:lvl1pPr>
              <a:defRPr>
                <a:latin typeface="+mj-lt"/>
              </a:defRPr>
            </a:lvl1p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1788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05250"/>
            <a:ext cx="8178800" cy="215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FAB697-DD24-43F4-B9AB-F847CDA7435A}" type="slidenum">
              <a:rPr lang="en-US" altLang="en-US"/>
              <a:pPr/>
              <a:t>‹#›</a:t>
            </a:fld>
            <a:endParaRPr lang="en-US" altLang="en-US"/>
          </a:p>
        </p:txBody>
      </p:sp>
    </p:spTree>
    <p:extLst>
      <p:ext uri="{BB962C8B-B14F-4D97-AF65-F5344CB8AC3E}">
        <p14:creationId xmlns:p14="http://schemas.microsoft.com/office/powerpoint/2010/main" val="18490944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chemeClr val="bg2"/>
                </a:solidFill>
              </a:defRPr>
            </a:lvl1pPr>
          </a:lstStyle>
          <a:p>
            <a:pPr lvl="0"/>
            <a:r>
              <a:rPr lang="en-US" altLang="en-US" noProof="0" smtClean="0"/>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anose="05000000000000000000" pitchFamily="2" charset="2"/>
              <a:buNone/>
              <a:defRPr>
                <a:solidFill>
                  <a:schemeClr val="bg2"/>
                </a:solidFill>
              </a:defRPr>
            </a:lvl1pPr>
          </a:lstStyle>
          <a:p>
            <a:pPr lvl="0"/>
            <a:r>
              <a:rPr lang="en-US" altLang="en-US" noProof="0" smtClean="0"/>
              <a:t>Click to edit Master subtitle style</a:t>
            </a:r>
          </a:p>
          <a:p>
            <a:pPr lvl="0"/>
            <a:endParaRPr lang="en-US" altLang="en-US" noProof="0" smtClean="0"/>
          </a:p>
        </p:txBody>
      </p:sp>
    </p:spTree>
    <p:extLst>
      <p:ext uri="{BB962C8B-B14F-4D97-AF65-F5344CB8AC3E}">
        <p14:creationId xmlns:p14="http://schemas.microsoft.com/office/powerpoint/2010/main" val="3617952990"/>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2C57A8-134A-4F58-A229-6F6BB58694A3}"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62ED252-D574-4DD6-8F1A-03B65600C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27634457"/>
      </p:ext>
    </p:extLst>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64C997E-6E5C-4E02-B4CC-BBF8CB9B5662}"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D35F301-4018-40A8-97A6-54A594A5FC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22992747"/>
      </p:ext>
    </p:extLst>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50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CE75DD6-9C08-4925-B47E-60B2280DD127}"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96C4C95-D240-428B-8DD9-323D9689C76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085000"/>
      </p:ext>
    </p:extLst>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AF57A86-BA04-49E1-AB54-3ABF58AB18CD}" type="datetime1">
              <a:rPr lang="en-US" altLang="en-US">
                <a:solidFill>
                  <a:srgbClr val="000000"/>
                </a:solidFill>
              </a:rPr>
              <a:pPr/>
              <a:t>3/11/2016</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2B48B9A-2315-4D78-BB29-58F207FE921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99064803"/>
      </p:ext>
    </p:extLst>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986B0DD-AC23-4341-93DA-14BC95EBF11E}" type="datetime1">
              <a:rPr lang="en-US" altLang="en-US">
                <a:solidFill>
                  <a:srgbClr val="000000"/>
                </a:solidFill>
              </a:rPr>
              <a:pPr/>
              <a:t>3/11/2016</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A91C8D0-BC99-4B18-B5D1-75BED50B847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65124022"/>
      </p:ext>
    </p:extLst>
  </p:cSld>
  <p:clrMapOvr>
    <a:masterClrMapping/>
  </p:clrMapOvr>
  <p:transition advClick="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7AD8373-1E17-4E47-ADC4-35969FD5C5CD}" type="datetime1">
              <a:rPr lang="en-US" altLang="en-US">
                <a:solidFill>
                  <a:srgbClr val="000000"/>
                </a:solidFill>
              </a:rPr>
              <a:pPr/>
              <a:t>3/11/2016</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0BFCFED-600D-4647-A8E7-DC7BF702BA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48916432"/>
      </p:ext>
    </p:extLst>
  </p:cSld>
  <p:clrMapOvr>
    <a:masterClrMapping/>
  </p:clrMapOvr>
  <p:transition advClick="0"/>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971D000-99DC-4A71-A990-7915710233F2}"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8D2CC14-66C3-4E0E-9BF1-7FC0FE05B3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38857224"/>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8" indent="0">
              <a:buNone/>
              <a:defRPr sz="2400"/>
            </a:lvl3pPr>
            <a:lvl4pPr marL="1371177" indent="0">
              <a:buNone/>
              <a:defRPr sz="2000"/>
            </a:lvl4pPr>
            <a:lvl5pPr marL="1828236" indent="0">
              <a:buNone/>
              <a:defRPr sz="2000"/>
            </a:lvl5pPr>
            <a:lvl6pPr marL="2285296" indent="0">
              <a:buNone/>
              <a:defRPr sz="2000"/>
            </a:lvl6pPr>
            <a:lvl7pPr marL="2742355" indent="0">
              <a:buNone/>
              <a:defRPr sz="2000"/>
            </a:lvl7pPr>
            <a:lvl8pPr marL="3199415" indent="0">
              <a:buNone/>
              <a:defRPr sz="2000"/>
            </a:lvl8pPr>
            <a:lvl9pPr marL="365647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8" indent="0">
              <a:buNone/>
              <a:defRPr sz="1000"/>
            </a:lvl3pPr>
            <a:lvl4pPr marL="1371177" indent="0">
              <a:buNone/>
              <a:defRPr sz="900"/>
            </a:lvl4pPr>
            <a:lvl5pPr marL="1828236" indent="0">
              <a:buNone/>
              <a:defRPr sz="900"/>
            </a:lvl5pPr>
            <a:lvl6pPr marL="2285296" indent="0">
              <a:buNone/>
              <a:defRPr sz="900"/>
            </a:lvl6pPr>
            <a:lvl7pPr marL="2742355" indent="0">
              <a:buNone/>
              <a:defRPr sz="900"/>
            </a:lvl7pPr>
            <a:lvl8pPr marL="3199415" indent="0">
              <a:buNone/>
              <a:defRPr sz="900"/>
            </a:lvl8pPr>
            <a:lvl9pPr marL="36564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pPr/>
              <a:t>3/11/2016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pPr/>
              <a:t>‹#›</a:t>
            </a:fld>
            <a:endParaRPr lang="en-US"/>
          </a:p>
        </p:txBody>
      </p:sp>
    </p:spTree>
  </p:cSld>
  <p:clrMapOvr>
    <a:masterClrMapping/>
  </p:clrMapOvr>
  <p:transition advClick="0"/>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FB3CC60-9BCE-48AB-A12F-24C3BDE8A91C}"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314B79C-1C72-4DEB-B005-91D0104EC30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54812710"/>
      </p:ext>
    </p:extLst>
  </p:cSld>
  <p:clrMapOvr>
    <a:masterClrMapping/>
  </p:clrMapOvr>
  <p:transition advClick="0"/>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D406E8-5087-4488-A470-86EB5BBA4AAC}"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E8B487D-64C3-4BE7-9836-9A106DA6C15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73475755"/>
      </p:ext>
    </p:extLst>
  </p:cSld>
  <p:clrMapOvr>
    <a:masterClrMapping/>
  </p:clrMapOvr>
  <p:transition advClick="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2400"/>
            <a:ext cx="2193925" cy="6134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800" y="152400"/>
            <a:ext cx="6429375" cy="6134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205D6B-15E6-4F88-A8B9-251BFD153065}"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F51441C-3140-48CC-9450-D5676CE123E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6633925"/>
      </p:ext>
    </p:extLst>
  </p:cSld>
  <p:clrMapOvr>
    <a:masterClrMapping/>
  </p:clrMapOvr>
  <p:transition advClick="0"/>
</p:sldLayout>
</file>

<file path=ppt/slideLayouts/slideLayout9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52400"/>
            <a:ext cx="8775700" cy="533400"/>
          </a:xfrm>
        </p:spPr>
        <p:txBody>
          <a:bodyPr/>
          <a:lstStyle/>
          <a:p>
            <a:r>
              <a:rPr lang="en-US"/>
              <a:t>Click to edit Master title style</a:t>
            </a:r>
          </a:p>
        </p:txBody>
      </p:sp>
      <p:sp>
        <p:nvSpPr>
          <p:cNvPr id="3" name="Text Placeholder 2"/>
          <p:cNvSpPr>
            <a:spLocks noGrp="1"/>
          </p:cNvSpPr>
          <p:nvPr>
            <p:ph type="body" sz="half" idx="1"/>
          </p:nvPr>
        </p:nvSpPr>
        <p:spPr>
          <a:xfrm>
            <a:off x="190500" y="825500"/>
            <a:ext cx="4298950" cy="546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1850" y="825500"/>
            <a:ext cx="4298950" cy="265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1850" y="3632200"/>
            <a:ext cx="4298950" cy="265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0899D675-4C68-430B-896C-A885C81AA6C5}" type="datetime1">
              <a:rPr lang="en-US" altLang="en-US">
                <a:solidFill>
                  <a:srgbClr val="000000"/>
                </a:solidFill>
              </a:rPr>
              <a:pPr/>
              <a:t>3/11/2016</a:t>
            </a:fld>
            <a:endParaRPr lang="en-US" altLang="en-US">
              <a:solidFill>
                <a:srgbClr val="000000"/>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srgbClr val="000000"/>
              </a:solidFill>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FF541936-6F4F-4FF1-B2E4-A622D8FE14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75944"/>
      </p:ext>
    </p:extLst>
  </p:cSld>
  <p:clrMapOvr>
    <a:masterClrMapping/>
  </p:clrMapOvr>
  <p:transition advClick="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chemeClr val="bg2"/>
                </a:solidFill>
              </a:defRPr>
            </a:lvl1pPr>
          </a:lstStyle>
          <a:p>
            <a:pPr lvl="0"/>
            <a:r>
              <a:rPr lang="en-US" altLang="en-US" noProof="0" smtClean="0"/>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anose="05000000000000000000" pitchFamily="2" charset="2"/>
              <a:buNone/>
              <a:defRPr>
                <a:solidFill>
                  <a:schemeClr val="bg2"/>
                </a:solidFill>
              </a:defRPr>
            </a:lvl1pPr>
          </a:lstStyle>
          <a:p>
            <a:pPr lvl="0"/>
            <a:r>
              <a:rPr lang="en-US" altLang="en-US" noProof="0" smtClean="0"/>
              <a:t>Click to edit Master subtitle style</a:t>
            </a:r>
          </a:p>
          <a:p>
            <a:pPr lvl="0"/>
            <a:endParaRPr lang="en-US" altLang="en-US" noProof="0" smtClean="0"/>
          </a:p>
        </p:txBody>
      </p:sp>
    </p:spTree>
    <p:extLst>
      <p:ext uri="{BB962C8B-B14F-4D97-AF65-F5344CB8AC3E}">
        <p14:creationId xmlns:p14="http://schemas.microsoft.com/office/powerpoint/2010/main" val="152623548"/>
      </p:ext>
    </p:extLst>
  </p:cSld>
  <p:clrMapOvr>
    <a:overrideClrMapping bg1="dk2" tx1="lt1" bg2="dk1" tx2="lt2" accent1="accent1" accent2="accent2" accent3="accent3" accent4="accent4" accent5="accent5" accent6="accent6" hlink="hlink" folHlink="folHlink"/>
  </p:clrMapOvr>
  <p:transition advClick="0"/>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00D9946-9676-4FFA-AFA4-DCDA2147AABA}"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1086F5-A694-4B17-8EA9-E4C44389F00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73184024"/>
      </p:ext>
    </p:extLst>
  </p:cSld>
  <p:clrMapOvr>
    <a:masterClrMapping/>
  </p:clrMapOvr>
  <p:transition advClick="0"/>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DEE36A6-85D5-4911-91ED-6A6530B2C7A8}" type="datetime1">
              <a:rPr lang="en-US" altLang="en-US">
                <a:solidFill>
                  <a:srgbClr val="000000"/>
                </a:solidFill>
              </a:rPr>
              <a:pPr/>
              <a:t>3/11/2016</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FB8F552-44CB-4033-A278-1CBE962A52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15136481"/>
      </p:ext>
    </p:extLst>
  </p:cSld>
  <p:clrMapOvr>
    <a:masterClrMapping/>
  </p:clrMapOvr>
  <p:transition advClick="0"/>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 y="825500"/>
            <a:ext cx="4298950" cy="546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825500"/>
            <a:ext cx="4298950" cy="546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409E837-B2A4-4076-8180-BAA377C2CE0A}" type="datetime1">
              <a:rPr lang="en-US" altLang="en-US">
                <a:solidFill>
                  <a:srgbClr val="000000"/>
                </a:solidFill>
              </a:rPr>
              <a:pPr/>
              <a:t>3/11/2016</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DD14501-C830-47BB-9A3B-A126CBFEA86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6322827"/>
      </p:ext>
    </p:extLst>
  </p:cSld>
  <p:clrMapOvr>
    <a:masterClrMapping/>
  </p:clrMapOvr>
  <p:transition advClick="0"/>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0F21802-A63C-403D-AA47-F2068BAC9E4A}" type="datetime1">
              <a:rPr lang="en-US" altLang="en-US">
                <a:solidFill>
                  <a:srgbClr val="000000"/>
                </a:solidFill>
              </a:rPr>
              <a:pPr/>
              <a:t>3/11/2016</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E0C39F9-A638-4E60-9B17-90831F3B86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3435564"/>
      </p:ext>
    </p:extLst>
  </p:cSld>
  <p:clrMapOvr>
    <a:masterClrMapping/>
  </p:clrMapOvr>
  <p:transition advClick="0"/>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FDDD5A0-9450-40E3-9E9F-08CE1BF52BBB}" type="datetime1">
              <a:rPr lang="en-US" altLang="en-US">
                <a:solidFill>
                  <a:srgbClr val="000000"/>
                </a:solidFill>
              </a:rPr>
              <a:pPr/>
              <a:t>3/11/2016</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553D707-E46D-43B2-96C5-C2055CB49A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0948158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theme" Target="../theme/theme11.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2.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3.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4.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theme" Target="../theme/theme9.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2047" tIns="46023" rIns="92047" bIns="46023"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2047" tIns="46023" rIns="92047" bIns="460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pPr/>
              <a:t>3/11/2016</a:t>
            </a:fld>
            <a:endParaRPr lang="en-US"/>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7059"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411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117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823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795" indent="-342795"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721" indent="-285662" algn="l" rtl="0" eaLnBrk="0" fontAlgn="base" hangingPunct="0">
        <a:spcBef>
          <a:spcPct val="20000"/>
        </a:spcBef>
        <a:spcAft>
          <a:spcPct val="0"/>
        </a:spcAft>
        <a:buClr>
          <a:schemeClr val="accent2"/>
        </a:buClr>
        <a:buChar char="–"/>
        <a:defRPr kumimoji="1" sz="2000">
          <a:solidFill>
            <a:schemeClr val="tx1"/>
          </a:solidFill>
          <a:latin typeface="+mn-lt"/>
        </a:defRPr>
      </a:lvl2pPr>
      <a:lvl3pPr marL="1142648" indent="-228530" algn="l" rtl="0" eaLnBrk="0" fontAlgn="base" hangingPunct="0">
        <a:spcBef>
          <a:spcPct val="20000"/>
        </a:spcBef>
        <a:spcAft>
          <a:spcPct val="0"/>
        </a:spcAft>
        <a:buClr>
          <a:schemeClr val="accent2"/>
        </a:buClr>
        <a:buChar char="–"/>
        <a:defRPr kumimoji="1" sz="2000">
          <a:solidFill>
            <a:schemeClr val="tx1"/>
          </a:solidFill>
          <a:latin typeface="+mn-lt"/>
        </a:defRPr>
      </a:lvl3pPr>
      <a:lvl4pPr marL="1599707" indent="-228530" algn="l" rtl="0" eaLnBrk="0" fontAlgn="base" hangingPunct="0">
        <a:spcBef>
          <a:spcPct val="20000"/>
        </a:spcBef>
        <a:spcAft>
          <a:spcPct val="0"/>
        </a:spcAft>
        <a:buChar char="–"/>
        <a:defRPr kumimoji="1" sz="2000">
          <a:solidFill>
            <a:schemeClr val="tx1"/>
          </a:solidFill>
          <a:latin typeface="+mn-lt"/>
        </a:defRPr>
      </a:lvl4pPr>
      <a:lvl5pPr marL="2056767" indent="-228530" algn="l" rtl="0" eaLnBrk="0" fontAlgn="base" hangingPunct="0">
        <a:spcBef>
          <a:spcPct val="20000"/>
        </a:spcBef>
        <a:spcAft>
          <a:spcPct val="0"/>
        </a:spcAft>
        <a:buClr>
          <a:schemeClr val="accent2"/>
        </a:buClr>
        <a:buChar char="•"/>
        <a:defRPr kumimoji="1" sz="2000">
          <a:solidFill>
            <a:schemeClr val="tx1"/>
          </a:solidFill>
          <a:latin typeface="+mn-lt"/>
        </a:defRPr>
      </a:lvl5pPr>
      <a:lvl6pPr marL="2513826" indent="-228530" algn="l" rtl="0" eaLnBrk="0" fontAlgn="base" hangingPunct="0">
        <a:spcBef>
          <a:spcPct val="20000"/>
        </a:spcBef>
        <a:spcAft>
          <a:spcPct val="0"/>
        </a:spcAft>
        <a:buClr>
          <a:schemeClr val="accent2"/>
        </a:buClr>
        <a:buChar char="•"/>
        <a:defRPr kumimoji="1" sz="2000">
          <a:solidFill>
            <a:schemeClr val="tx1"/>
          </a:solidFill>
          <a:latin typeface="+mn-lt"/>
        </a:defRPr>
      </a:lvl6pPr>
      <a:lvl7pPr marL="2970885" indent="-228530" algn="l" rtl="0" eaLnBrk="0" fontAlgn="base" hangingPunct="0">
        <a:spcBef>
          <a:spcPct val="20000"/>
        </a:spcBef>
        <a:spcAft>
          <a:spcPct val="0"/>
        </a:spcAft>
        <a:buClr>
          <a:schemeClr val="accent2"/>
        </a:buClr>
        <a:buChar char="•"/>
        <a:defRPr kumimoji="1" sz="2000">
          <a:solidFill>
            <a:schemeClr val="tx1"/>
          </a:solidFill>
          <a:latin typeface="+mn-lt"/>
        </a:defRPr>
      </a:lvl7pPr>
      <a:lvl8pPr marL="3427944" indent="-228530" algn="l" rtl="0" eaLnBrk="0" fontAlgn="base" hangingPunct="0">
        <a:spcBef>
          <a:spcPct val="20000"/>
        </a:spcBef>
        <a:spcAft>
          <a:spcPct val="0"/>
        </a:spcAft>
        <a:buClr>
          <a:schemeClr val="accent2"/>
        </a:buClr>
        <a:buChar char="•"/>
        <a:defRPr kumimoji="1" sz="2000">
          <a:solidFill>
            <a:schemeClr val="tx1"/>
          </a:solidFill>
          <a:latin typeface="+mn-lt"/>
        </a:defRPr>
      </a:lvl8pPr>
      <a:lvl9pPr marL="3885003" indent="-22853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118" rtl="0" eaLnBrk="1" latinLnBrk="0" hangingPunct="1">
        <a:defRPr sz="1800" kern="1200">
          <a:solidFill>
            <a:schemeClr val="tx1"/>
          </a:solidFill>
          <a:latin typeface="+mn-lt"/>
          <a:ea typeface="+mn-ea"/>
          <a:cs typeface="+mn-cs"/>
        </a:defRPr>
      </a:lvl1pPr>
      <a:lvl2pPr marL="457059" algn="l" defTabSz="914118" rtl="0" eaLnBrk="1" latinLnBrk="0" hangingPunct="1">
        <a:defRPr sz="1800" kern="1200">
          <a:solidFill>
            <a:schemeClr val="tx1"/>
          </a:solidFill>
          <a:latin typeface="+mn-lt"/>
          <a:ea typeface="+mn-ea"/>
          <a:cs typeface="+mn-cs"/>
        </a:defRPr>
      </a:lvl2pPr>
      <a:lvl3pPr marL="914118" algn="l" defTabSz="914118" rtl="0" eaLnBrk="1" latinLnBrk="0" hangingPunct="1">
        <a:defRPr sz="1800" kern="1200">
          <a:solidFill>
            <a:schemeClr val="tx1"/>
          </a:solidFill>
          <a:latin typeface="+mn-lt"/>
          <a:ea typeface="+mn-ea"/>
          <a:cs typeface="+mn-cs"/>
        </a:defRPr>
      </a:lvl3pPr>
      <a:lvl4pPr marL="1371177" algn="l" defTabSz="914118" rtl="0" eaLnBrk="1" latinLnBrk="0" hangingPunct="1">
        <a:defRPr sz="1800" kern="1200">
          <a:solidFill>
            <a:schemeClr val="tx1"/>
          </a:solidFill>
          <a:latin typeface="+mn-lt"/>
          <a:ea typeface="+mn-ea"/>
          <a:cs typeface="+mn-cs"/>
        </a:defRPr>
      </a:lvl4pPr>
      <a:lvl5pPr marL="1828236" algn="l" defTabSz="914118" rtl="0" eaLnBrk="1" latinLnBrk="0" hangingPunct="1">
        <a:defRPr sz="1800" kern="1200">
          <a:solidFill>
            <a:schemeClr val="tx1"/>
          </a:solidFill>
          <a:latin typeface="+mn-lt"/>
          <a:ea typeface="+mn-ea"/>
          <a:cs typeface="+mn-cs"/>
        </a:defRPr>
      </a:lvl5pPr>
      <a:lvl6pPr marL="2285296" algn="l" defTabSz="914118" rtl="0" eaLnBrk="1" latinLnBrk="0" hangingPunct="1">
        <a:defRPr sz="1800" kern="1200">
          <a:solidFill>
            <a:schemeClr val="tx1"/>
          </a:solidFill>
          <a:latin typeface="+mn-lt"/>
          <a:ea typeface="+mn-ea"/>
          <a:cs typeface="+mn-cs"/>
        </a:defRPr>
      </a:lvl6pPr>
      <a:lvl7pPr marL="2742355" algn="l" defTabSz="914118" rtl="0" eaLnBrk="1" latinLnBrk="0" hangingPunct="1">
        <a:defRPr sz="1800" kern="1200">
          <a:solidFill>
            <a:schemeClr val="tx1"/>
          </a:solidFill>
          <a:latin typeface="+mn-lt"/>
          <a:ea typeface="+mn-ea"/>
          <a:cs typeface="+mn-cs"/>
        </a:defRPr>
      </a:lvl7pPr>
      <a:lvl8pPr marL="3199415" algn="l" defTabSz="914118" rtl="0" eaLnBrk="1" latinLnBrk="0" hangingPunct="1">
        <a:defRPr sz="1800" kern="1200">
          <a:solidFill>
            <a:schemeClr val="tx1"/>
          </a:solidFill>
          <a:latin typeface="+mn-lt"/>
          <a:ea typeface="+mn-ea"/>
          <a:cs typeface="+mn-cs"/>
        </a:defRPr>
      </a:lvl8pPr>
      <a:lvl9pPr marL="3656474" algn="l" defTabSz="914118"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1755" tIns="45887" rIns="91755" bIns="45887"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1755" tIns="45887" rIns="91755" bIns="458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119" tIns="45572" rIns="91119" bIns="45572"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pPr eaLnBrk="0" fontAlgn="base" hangingPunct="0">
              <a:spcAft>
                <a:spcPct val="0"/>
              </a:spcAft>
            </a:pPr>
            <a:fld id="{B2DD4D03-10E2-4E8E-8C75-F776F21F7EC6}" type="datetime1">
              <a:rPr lang="en-US" kern="1200">
                <a:solidFill>
                  <a:srgbClr val="000000"/>
                </a:solidFill>
                <a:ea typeface="+mn-ea"/>
                <a:cs typeface="+mn-cs"/>
              </a:rPr>
              <a:pPr eaLnBrk="0" fontAlgn="base" hangingPunct="0">
                <a:spcAft>
                  <a:spcPct val="0"/>
                </a:spcAft>
              </a:pPr>
              <a:t>3/11/2016</a:t>
            </a:fld>
            <a:endParaRPr lang="en-US" kern="1200">
              <a:solidFill>
                <a:srgbClr val="000000"/>
              </a:solidFill>
              <a:ea typeface="+mn-ea"/>
              <a:cs typeface="+mn-cs"/>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119" tIns="45572" rIns="91119" bIns="45572"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pPr eaLnBrk="0" fontAlgn="base" hangingPunct="0">
              <a:spcAft>
                <a:spcPct val="0"/>
              </a:spcAft>
            </a:pPr>
            <a:endParaRPr lang="en-US" kern="1200">
              <a:solidFill>
                <a:srgbClr val="000000"/>
              </a:solidFill>
              <a:ea typeface="+mn-ea"/>
              <a:cs typeface="+mn-cs"/>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119" tIns="45572" rIns="91119" bIns="45572"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pPr eaLnBrk="0" fontAlgn="base" hangingPunct="0">
              <a:spcAft>
                <a:spcPct val="0"/>
              </a:spcAft>
            </a:pPr>
            <a:fld id="{B70CAB13-37D7-4919-A74A-882E4DFDF04F}" type="slidenum">
              <a:rPr lang="en-US" kern="1200">
                <a:solidFill>
                  <a:srgbClr val="000000"/>
                </a:solidFill>
                <a:ea typeface="+mn-ea"/>
                <a:cs typeface="+mn-cs"/>
              </a:rPr>
              <a:pPr eaLnBrk="0" fontAlgn="base" hangingPunct="0">
                <a:spcAft>
                  <a:spcPct val="0"/>
                </a:spcAft>
              </a:pPr>
              <a:t>‹#›</a:t>
            </a:fld>
            <a:endParaRPr lang="en-US" kern="1200">
              <a:solidFill>
                <a:srgbClr val="000000"/>
              </a:solidFill>
              <a:ea typeface="+mn-ea"/>
              <a:cs typeface="+mn-cs"/>
            </a:endParaRPr>
          </a:p>
        </p:txBody>
      </p:sp>
    </p:spTree>
    <p:extLst>
      <p:ext uri="{BB962C8B-B14F-4D97-AF65-F5344CB8AC3E}">
        <p14:creationId xmlns:p14="http://schemas.microsoft.com/office/powerpoint/2010/main" val="11122344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560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1221"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6683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2433"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1710" indent="-34171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0363" indent="-284758" algn="l" rtl="0" eaLnBrk="0" fontAlgn="base" hangingPunct="0">
        <a:spcBef>
          <a:spcPct val="20000"/>
        </a:spcBef>
        <a:spcAft>
          <a:spcPct val="0"/>
        </a:spcAft>
        <a:buClr>
          <a:schemeClr val="accent2"/>
        </a:buClr>
        <a:buChar char="–"/>
        <a:defRPr kumimoji="1" sz="2000">
          <a:solidFill>
            <a:schemeClr val="tx1"/>
          </a:solidFill>
          <a:latin typeface="+mn-lt"/>
        </a:defRPr>
      </a:lvl2pPr>
      <a:lvl3pPr marL="1139019" indent="-227807" algn="l" rtl="0" eaLnBrk="0" fontAlgn="base" hangingPunct="0">
        <a:spcBef>
          <a:spcPct val="20000"/>
        </a:spcBef>
        <a:spcAft>
          <a:spcPct val="0"/>
        </a:spcAft>
        <a:buClr>
          <a:schemeClr val="accent2"/>
        </a:buClr>
        <a:buChar char="–"/>
        <a:defRPr kumimoji="1" sz="2000">
          <a:solidFill>
            <a:schemeClr val="tx1"/>
          </a:solidFill>
          <a:latin typeface="+mn-lt"/>
        </a:defRPr>
      </a:lvl3pPr>
      <a:lvl4pPr marL="1594624" indent="-227807" algn="l" rtl="0" eaLnBrk="0" fontAlgn="base" hangingPunct="0">
        <a:spcBef>
          <a:spcPct val="20000"/>
        </a:spcBef>
        <a:spcAft>
          <a:spcPct val="0"/>
        </a:spcAft>
        <a:buChar char="–"/>
        <a:defRPr kumimoji="1" sz="2000">
          <a:solidFill>
            <a:schemeClr val="tx1"/>
          </a:solidFill>
          <a:latin typeface="+mn-lt"/>
        </a:defRPr>
      </a:lvl4pPr>
      <a:lvl5pPr marL="2050240" indent="-227807" algn="l" rtl="0" eaLnBrk="0" fontAlgn="base" hangingPunct="0">
        <a:spcBef>
          <a:spcPct val="20000"/>
        </a:spcBef>
        <a:spcAft>
          <a:spcPct val="0"/>
        </a:spcAft>
        <a:buClr>
          <a:schemeClr val="accent2"/>
        </a:buClr>
        <a:buChar char="•"/>
        <a:defRPr kumimoji="1" sz="2000">
          <a:solidFill>
            <a:schemeClr val="tx1"/>
          </a:solidFill>
          <a:latin typeface="+mn-lt"/>
        </a:defRPr>
      </a:lvl5pPr>
      <a:lvl6pPr marL="2505842" indent="-227807" algn="l" rtl="0" eaLnBrk="0" fontAlgn="base" hangingPunct="0">
        <a:spcBef>
          <a:spcPct val="20000"/>
        </a:spcBef>
        <a:spcAft>
          <a:spcPct val="0"/>
        </a:spcAft>
        <a:buClr>
          <a:schemeClr val="accent2"/>
        </a:buClr>
        <a:buChar char="•"/>
        <a:defRPr kumimoji="1" sz="2000">
          <a:solidFill>
            <a:schemeClr val="tx1"/>
          </a:solidFill>
          <a:latin typeface="+mn-lt"/>
        </a:defRPr>
      </a:lvl6pPr>
      <a:lvl7pPr marL="2961446" indent="-227807" algn="l" rtl="0" eaLnBrk="0" fontAlgn="base" hangingPunct="0">
        <a:spcBef>
          <a:spcPct val="20000"/>
        </a:spcBef>
        <a:spcAft>
          <a:spcPct val="0"/>
        </a:spcAft>
        <a:buClr>
          <a:schemeClr val="accent2"/>
        </a:buClr>
        <a:buChar char="•"/>
        <a:defRPr kumimoji="1" sz="2000">
          <a:solidFill>
            <a:schemeClr val="tx1"/>
          </a:solidFill>
          <a:latin typeface="+mn-lt"/>
        </a:defRPr>
      </a:lvl7pPr>
      <a:lvl8pPr marL="3417050" indent="-227807" algn="l" rtl="0" eaLnBrk="0" fontAlgn="base" hangingPunct="0">
        <a:spcBef>
          <a:spcPct val="20000"/>
        </a:spcBef>
        <a:spcAft>
          <a:spcPct val="0"/>
        </a:spcAft>
        <a:buClr>
          <a:schemeClr val="accent2"/>
        </a:buClr>
        <a:buChar char="•"/>
        <a:defRPr kumimoji="1" sz="2000">
          <a:solidFill>
            <a:schemeClr val="tx1"/>
          </a:solidFill>
          <a:latin typeface="+mn-lt"/>
        </a:defRPr>
      </a:lvl8pPr>
      <a:lvl9pPr marL="3872661" indent="-227807"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1221" rtl="0" eaLnBrk="1" latinLnBrk="0" hangingPunct="1">
        <a:defRPr sz="1800" kern="1200">
          <a:solidFill>
            <a:schemeClr val="tx1"/>
          </a:solidFill>
          <a:latin typeface="+mn-lt"/>
          <a:ea typeface="+mn-ea"/>
          <a:cs typeface="+mn-cs"/>
        </a:defRPr>
      </a:lvl1pPr>
      <a:lvl2pPr marL="455608" algn="l" defTabSz="911221" rtl="0" eaLnBrk="1" latinLnBrk="0" hangingPunct="1">
        <a:defRPr sz="1800" kern="1200">
          <a:solidFill>
            <a:schemeClr val="tx1"/>
          </a:solidFill>
          <a:latin typeface="+mn-lt"/>
          <a:ea typeface="+mn-ea"/>
          <a:cs typeface="+mn-cs"/>
        </a:defRPr>
      </a:lvl2pPr>
      <a:lvl3pPr marL="911221" algn="l" defTabSz="911221" rtl="0" eaLnBrk="1" latinLnBrk="0" hangingPunct="1">
        <a:defRPr sz="1800" kern="1200">
          <a:solidFill>
            <a:schemeClr val="tx1"/>
          </a:solidFill>
          <a:latin typeface="+mn-lt"/>
          <a:ea typeface="+mn-ea"/>
          <a:cs typeface="+mn-cs"/>
        </a:defRPr>
      </a:lvl3pPr>
      <a:lvl4pPr marL="1366837" algn="l" defTabSz="911221" rtl="0" eaLnBrk="1" latinLnBrk="0" hangingPunct="1">
        <a:defRPr sz="1800" kern="1200">
          <a:solidFill>
            <a:schemeClr val="tx1"/>
          </a:solidFill>
          <a:latin typeface="+mn-lt"/>
          <a:ea typeface="+mn-ea"/>
          <a:cs typeface="+mn-cs"/>
        </a:defRPr>
      </a:lvl4pPr>
      <a:lvl5pPr marL="1822433" algn="l" defTabSz="911221" rtl="0" eaLnBrk="1" latinLnBrk="0" hangingPunct="1">
        <a:defRPr sz="1800" kern="1200">
          <a:solidFill>
            <a:schemeClr val="tx1"/>
          </a:solidFill>
          <a:latin typeface="+mn-lt"/>
          <a:ea typeface="+mn-ea"/>
          <a:cs typeface="+mn-cs"/>
        </a:defRPr>
      </a:lvl5pPr>
      <a:lvl6pPr marL="2278035" algn="l" defTabSz="911221" rtl="0" eaLnBrk="1" latinLnBrk="0" hangingPunct="1">
        <a:defRPr sz="1800" kern="1200">
          <a:solidFill>
            <a:schemeClr val="tx1"/>
          </a:solidFill>
          <a:latin typeface="+mn-lt"/>
          <a:ea typeface="+mn-ea"/>
          <a:cs typeface="+mn-cs"/>
        </a:defRPr>
      </a:lvl6pPr>
      <a:lvl7pPr marL="2733647" algn="l" defTabSz="911221" rtl="0" eaLnBrk="1" latinLnBrk="0" hangingPunct="1">
        <a:defRPr sz="1800" kern="1200">
          <a:solidFill>
            <a:schemeClr val="tx1"/>
          </a:solidFill>
          <a:latin typeface="+mn-lt"/>
          <a:ea typeface="+mn-ea"/>
          <a:cs typeface="+mn-cs"/>
        </a:defRPr>
      </a:lvl7pPr>
      <a:lvl8pPr marL="3189252" algn="l" defTabSz="911221" rtl="0" eaLnBrk="1" latinLnBrk="0" hangingPunct="1">
        <a:defRPr sz="1800" kern="1200">
          <a:solidFill>
            <a:schemeClr val="tx1"/>
          </a:solidFill>
          <a:latin typeface="+mn-lt"/>
          <a:ea typeface="+mn-ea"/>
          <a:cs typeface="+mn-cs"/>
        </a:defRPr>
      </a:lvl8pPr>
      <a:lvl9pPr marL="3644856" algn="l" defTabSz="911221"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177800" y="152400"/>
            <a:ext cx="8775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41992" name="Rectangle 8"/>
          <p:cNvSpPr>
            <a:spLocks noGrp="1" noChangeArrowheads="1"/>
          </p:cNvSpPr>
          <p:nvPr>
            <p:ph type="body" idx="1"/>
          </p:nvPr>
        </p:nvSpPr>
        <p:spPr bwMode="auto">
          <a:xfrm>
            <a:off x="190500" y="825500"/>
            <a:ext cx="87503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jhbikjb</a:t>
            </a:r>
          </a:p>
          <a:p>
            <a:pPr lvl="1"/>
            <a:r>
              <a:rPr lang="en-US" altLang="en-US" smtClean="0"/>
              <a:t>erfer</a:t>
            </a:r>
          </a:p>
          <a:p>
            <a:pPr lvl="0"/>
            <a:r>
              <a:rPr lang="en-US" alt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eaLnBrk="0" fontAlgn="base" hangingPunct="0">
              <a:spcBef>
                <a:spcPct val="0"/>
              </a:spcBef>
              <a:spcAft>
                <a:spcPct val="0"/>
              </a:spcAft>
            </a:pPr>
            <a:fld id="{5CB6CBBC-8E01-44F5-B294-63456BB94BBA}" type="datetime1">
              <a:rPr lang="en-US" altLang="en-US" kern="1200">
                <a:ea typeface="+mn-ea"/>
                <a:cs typeface="+mn-cs"/>
              </a:rPr>
              <a:pPr eaLnBrk="0" fontAlgn="base" hangingPunct="0">
                <a:spcBef>
                  <a:spcPct val="0"/>
                </a:spcBef>
                <a:spcAft>
                  <a:spcPct val="0"/>
                </a:spcAft>
              </a:pPr>
              <a:t>3/11/2016</a:t>
            </a:fld>
            <a:endParaRPr lang="en-US" altLang="en-US" kern="1200">
              <a:ea typeface="+mn-ea"/>
              <a:cs typeface="+mn-cs"/>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pPr eaLnBrk="0" fontAlgn="base" hangingPunct="0">
              <a:spcBef>
                <a:spcPct val="0"/>
              </a:spcBef>
              <a:spcAft>
                <a:spcPct val="0"/>
              </a:spcAft>
            </a:pPr>
            <a:endParaRPr lang="en-US" altLang="en-US" kern="1200">
              <a:ea typeface="+mn-ea"/>
              <a:cs typeface="+mn-cs"/>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pPr eaLnBrk="0" fontAlgn="base" hangingPunct="0">
              <a:spcBef>
                <a:spcPct val="0"/>
              </a:spcBef>
              <a:spcAft>
                <a:spcPct val="0"/>
              </a:spcAft>
            </a:pPr>
            <a:fld id="{20D28BC5-CEB6-4824-9CFF-D1C311BAED0D}" type="slidenum">
              <a:rPr lang="en-US" altLang="en-US" kern="1200">
                <a:ea typeface="+mn-ea"/>
                <a:cs typeface="+mn-cs"/>
              </a:rPr>
              <a:pPr eaLnBrk="0" fontAlgn="base" hangingPunct="0">
                <a:spcBef>
                  <a:spcPct val="0"/>
                </a:spcBef>
                <a:spcAft>
                  <a:spcPct val="0"/>
                </a:spcAft>
              </a:pPr>
              <a:t>‹#›</a:t>
            </a:fld>
            <a:endParaRPr lang="en-US" altLang="en-US" kern="1200">
              <a:ea typeface="+mn-ea"/>
              <a:cs typeface="+mn-cs"/>
            </a:endParaRPr>
          </a:p>
        </p:txBody>
      </p:sp>
    </p:spTree>
    <p:extLst>
      <p:ext uri="{BB962C8B-B14F-4D97-AF65-F5344CB8AC3E}">
        <p14:creationId xmlns:p14="http://schemas.microsoft.com/office/powerpoint/2010/main" val="159001690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advClick="0"/>
  <p:hf hdr="0" ftr="0" dt="0"/>
  <p:txStyles>
    <p:titleStyle>
      <a:lvl1pPr algn="ctr" rtl="0" eaLnBrk="0" fontAlgn="base" hangingPunct="0">
        <a:spcBef>
          <a:spcPct val="0"/>
        </a:spcBef>
        <a:spcAft>
          <a:spcPct val="0"/>
        </a:spcAft>
        <a:defRPr kumimoji="1" sz="3600" kern="1200">
          <a:solidFill>
            <a:srgbClr val="0033CC"/>
          </a:solidFill>
          <a:latin typeface="+mj-lt"/>
          <a:ea typeface="+mj-ea"/>
          <a:cs typeface="+mj-cs"/>
        </a:defRPr>
      </a:lvl1pPr>
      <a:lvl2pPr algn="ctr" rtl="0" eaLnBrk="0" fontAlgn="base" hangingPunct="0">
        <a:spcBef>
          <a:spcPct val="0"/>
        </a:spcBef>
        <a:spcAft>
          <a:spcPct val="0"/>
        </a:spcAft>
        <a:defRPr kumimoji="1" sz="3600">
          <a:solidFill>
            <a:srgbClr val="0033CC"/>
          </a:solidFill>
          <a:latin typeface="Arial" panose="020B0604020202020204" pitchFamily="34" charset="0"/>
        </a:defRPr>
      </a:lvl2pPr>
      <a:lvl3pPr algn="ctr" rtl="0" eaLnBrk="0" fontAlgn="base" hangingPunct="0">
        <a:spcBef>
          <a:spcPct val="0"/>
        </a:spcBef>
        <a:spcAft>
          <a:spcPct val="0"/>
        </a:spcAft>
        <a:defRPr kumimoji="1" sz="3600">
          <a:solidFill>
            <a:srgbClr val="0033CC"/>
          </a:solidFill>
          <a:latin typeface="Arial" panose="020B0604020202020204" pitchFamily="34" charset="0"/>
        </a:defRPr>
      </a:lvl3pPr>
      <a:lvl4pPr algn="ctr" rtl="0" eaLnBrk="0" fontAlgn="base" hangingPunct="0">
        <a:spcBef>
          <a:spcPct val="0"/>
        </a:spcBef>
        <a:spcAft>
          <a:spcPct val="0"/>
        </a:spcAft>
        <a:defRPr kumimoji="1" sz="3600">
          <a:solidFill>
            <a:srgbClr val="0033CC"/>
          </a:solidFill>
          <a:latin typeface="Arial" panose="020B0604020202020204" pitchFamily="34" charset="0"/>
        </a:defRPr>
      </a:lvl4pPr>
      <a:lvl5pPr algn="ctr" rtl="0" eaLnBrk="0" fontAlgn="base" hangingPunct="0">
        <a:spcBef>
          <a:spcPct val="0"/>
        </a:spcBef>
        <a:spcAft>
          <a:spcPct val="0"/>
        </a:spcAft>
        <a:defRPr kumimoji="1" sz="3600">
          <a:solidFill>
            <a:srgbClr val="0033CC"/>
          </a:solidFill>
          <a:latin typeface="Arial" panose="020B0604020202020204" pitchFamily="34" charset="0"/>
        </a:defRPr>
      </a:lvl5pPr>
      <a:lvl6pPr marL="457200" algn="ctr" rtl="0" eaLnBrk="0" fontAlgn="base" hangingPunct="0">
        <a:spcBef>
          <a:spcPct val="0"/>
        </a:spcBef>
        <a:spcAft>
          <a:spcPct val="0"/>
        </a:spcAft>
        <a:defRPr kumimoji="1" sz="3600">
          <a:solidFill>
            <a:srgbClr val="0033CC"/>
          </a:solidFill>
          <a:latin typeface="Arial" panose="020B0604020202020204" pitchFamily="34" charset="0"/>
        </a:defRPr>
      </a:lvl6pPr>
      <a:lvl7pPr marL="914400" algn="ctr" rtl="0" eaLnBrk="0" fontAlgn="base" hangingPunct="0">
        <a:spcBef>
          <a:spcPct val="0"/>
        </a:spcBef>
        <a:spcAft>
          <a:spcPct val="0"/>
        </a:spcAft>
        <a:defRPr kumimoji="1" sz="3600">
          <a:solidFill>
            <a:srgbClr val="0033CC"/>
          </a:solidFill>
          <a:latin typeface="Arial" panose="020B0604020202020204" pitchFamily="34" charset="0"/>
        </a:defRPr>
      </a:lvl7pPr>
      <a:lvl8pPr marL="1371600" algn="ctr" rtl="0" eaLnBrk="0" fontAlgn="base" hangingPunct="0">
        <a:spcBef>
          <a:spcPct val="0"/>
        </a:spcBef>
        <a:spcAft>
          <a:spcPct val="0"/>
        </a:spcAft>
        <a:defRPr kumimoji="1" sz="3600">
          <a:solidFill>
            <a:srgbClr val="0033CC"/>
          </a:solidFill>
          <a:latin typeface="Arial" panose="020B0604020202020204" pitchFamily="34" charset="0"/>
        </a:defRPr>
      </a:lvl8pPr>
      <a:lvl9pPr marL="1828800" algn="ctr" rtl="0" eaLnBrk="0" fontAlgn="base" hangingPunct="0">
        <a:spcBef>
          <a:spcPct val="0"/>
        </a:spcBef>
        <a:spcAft>
          <a:spcPct val="0"/>
        </a:spcAft>
        <a:defRPr kumimoji="1" sz="3600">
          <a:solidFill>
            <a:srgbClr val="0033CC"/>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2047" tIns="46023" rIns="92047" bIns="46023"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2047" tIns="46023" rIns="92047" bIns="460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ea typeface="+mn-ea"/>
              </a:rPr>
              <a:pPr/>
              <a:t>3/11/2016</a:t>
            </a:fld>
            <a:endParaRPr lang="en-US">
              <a:solidFill>
                <a:srgbClr val="000000"/>
              </a:solidFill>
              <a:ea typeface="+mn-ea"/>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a typeface="+mn-ea"/>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ea typeface="+mn-ea"/>
              </a:rPr>
              <a:pPr/>
              <a:t>‹#›</a:t>
            </a:fld>
            <a:endParaRPr lang="en-US">
              <a:solidFill>
                <a:srgbClr val="000000"/>
              </a:solidFill>
              <a:ea typeface="+mn-ea"/>
            </a:endParaRPr>
          </a:p>
        </p:txBody>
      </p:sp>
    </p:spTree>
    <p:extLst>
      <p:ext uri="{BB962C8B-B14F-4D97-AF65-F5344CB8AC3E}">
        <p14:creationId xmlns:p14="http://schemas.microsoft.com/office/powerpoint/2010/main" val="350030143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7059"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411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117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823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795" indent="-342795"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721" indent="-285662" algn="l" rtl="0" eaLnBrk="0" fontAlgn="base" hangingPunct="0">
        <a:spcBef>
          <a:spcPct val="20000"/>
        </a:spcBef>
        <a:spcAft>
          <a:spcPct val="0"/>
        </a:spcAft>
        <a:buClr>
          <a:schemeClr val="accent2"/>
        </a:buClr>
        <a:buChar char="–"/>
        <a:defRPr kumimoji="1" sz="2000">
          <a:solidFill>
            <a:schemeClr val="tx1"/>
          </a:solidFill>
          <a:latin typeface="+mn-lt"/>
        </a:defRPr>
      </a:lvl2pPr>
      <a:lvl3pPr marL="1142648" indent="-228530" algn="l" rtl="0" eaLnBrk="0" fontAlgn="base" hangingPunct="0">
        <a:spcBef>
          <a:spcPct val="20000"/>
        </a:spcBef>
        <a:spcAft>
          <a:spcPct val="0"/>
        </a:spcAft>
        <a:buClr>
          <a:schemeClr val="accent2"/>
        </a:buClr>
        <a:buChar char="–"/>
        <a:defRPr kumimoji="1" sz="2000">
          <a:solidFill>
            <a:schemeClr val="tx1"/>
          </a:solidFill>
          <a:latin typeface="+mn-lt"/>
        </a:defRPr>
      </a:lvl3pPr>
      <a:lvl4pPr marL="1599707" indent="-228530" algn="l" rtl="0" eaLnBrk="0" fontAlgn="base" hangingPunct="0">
        <a:spcBef>
          <a:spcPct val="20000"/>
        </a:spcBef>
        <a:spcAft>
          <a:spcPct val="0"/>
        </a:spcAft>
        <a:buChar char="–"/>
        <a:defRPr kumimoji="1" sz="2000">
          <a:solidFill>
            <a:schemeClr val="tx1"/>
          </a:solidFill>
          <a:latin typeface="+mn-lt"/>
        </a:defRPr>
      </a:lvl4pPr>
      <a:lvl5pPr marL="2056767" indent="-228530" algn="l" rtl="0" eaLnBrk="0" fontAlgn="base" hangingPunct="0">
        <a:spcBef>
          <a:spcPct val="20000"/>
        </a:spcBef>
        <a:spcAft>
          <a:spcPct val="0"/>
        </a:spcAft>
        <a:buClr>
          <a:schemeClr val="accent2"/>
        </a:buClr>
        <a:buChar char="•"/>
        <a:defRPr kumimoji="1" sz="2000">
          <a:solidFill>
            <a:schemeClr val="tx1"/>
          </a:solidFill>
          <a:latin typeface="+mn-lt"/>
        </a:defRPr>
      </a:lvl5pPr>
      <a:lvl6pPr marL="2513826" indent="-228530" algn="l" rtl="0" eaLnBrk="0" fontAlgn="base" hangingPunct="0">
        <a:spcBef>
          <a:spcPct val="20000"/>
        </a:spcBef>
        <a:spcAft>
          <a:spcPct val="0"/>
        </a:spcAft>
        <a:buClr>
          <a:schemeClr val="accent2"/>
        </a:buClr>
        <a:buChar char="•"/>
        <a:defRPr kumimoji="1" sz="2000">
          <a:solidFill>
            <a:schemeClr val="tx1"/>
          </a:solidFill>
          <a:latin typeface="+mn-lt"/>
        </a:defRPr>
      </a:lvl6pPr>
      <a:lvl7pPr marL="2970885" indent="-228530" algn="l" rtl="0" eaLnBrk="0" fontAlgn="base" hangingPunct="0">
        <a:spcBef>
          <a:spcPct val="20000"/>
        </a:spcBef>
        <a:spcAft>
          <a:spcPct val="0"/>
        </a:spcAft>
        <a:buClr>
          <a:schemeClr val="accent2"/>
        </a:buClr>
        <a:buChar char="•"/>
        <a:defRPr kumimoji="1" sz="2000">
          <a:solidFill>
            <a:schemeClr val="tx1"/>
          </a:solidFill>
          <a:latin typeface="+mn-lt"/>
        </a:defRPr>
      </a:lvl7pPr>
      <a:lvl8pPr marL="3427944" indent="-228530" algn="l" rtl="0" eaLnBrk="0" fontAlgn="base" hangingPunct="0">
        <a:spcBef>
          <a:spcPct val="20000"/>
        </a:spcBef>
        <a:spcAft>
          <a:spcPct val="0"/>
        </a:spcAft>
        <a:buClr>
          <a:schemeClr val="accent2"/>
        </a:buClr>
        <a:buChar char="•"/>
        <a:defRPr kumimoji="1" sz="2000">
          <a:solidFill>
            <a:schemeClr val="tx1"/>
          </a:solidFill>
          <a:latin typeface="+mn-lt"/>
        </a:defRPr>
      </a:lvl8pPr>
      <a:lvl9pPr marL="3885003" indent="-22853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118" rtl="0" eaLnBrk="1" latinLnBrk="0" hangingPunct="1">
        <a:defRPr sz="1800" kern="1200">
          <a:solidFill>
            <a:schemeClr val="tx1"/>
          </a:solidFill>
          <a:latin typeface="+mn-lt"/>
          <a:ea typeface="+mn-ea"/>
          <a:cs typeface="+mn-cs"/>
        </a:defRPr>
      </a:lvl1pPr>
      <a:lvl2pPr marL="457059" algn="l" defTabSz="914118" rtl="0" eaLnBrk="1" latinLnBrk="0" hangingPunct="1">
        <a:defRPr sz="1800" kern="1200">
          <a:solidFill>
            <a:schemeClr val="tx1"/>
          </a:solidFill>
          <a:latin typeface="+mn-lt"/>
          <a:ea typeface="+mn-ea"/>
          <a:cs typeface="+mn-cs"/>
        </a:defRPr>
      </a:lvl2pPr>
      <a:lvl3pPr marL="914118" algn="l" defTabSz="914118" rtl="0" eaLnBrk="1" latinLnBrk="0" hangingPunct="1">
        <a:defRPr sz="1800" kern="1200">
          <a:solidFill>
            <a:schemeClr val="tx1"/>
          </a:solidFill>
          <a:latin typeface="+mn-lt"/>
          <a:ea typeface="+mn-ea"/>
          <a:cs typeface="+mn-cs"/>
        </a:defRPr>
      </a:lvl3pPr>
      <a:lvl4pPr marL="1371177" algn="l" defTabSz="914118" rtl="0" eaLnBrk="1" latinLnBrk="0" hangingPunct="1">
        <a:defRPr sz="1800" kern="1200">
          <a:solidFill>
            <a:schemeClr val="tx1"/>
          </a:solidFill>
          <a:latin typeface="+mn-lt"/>
          <a:ea typeface="+mn-ea"/>
          <a:cs typeface="+mn-cs"/>
        </a:defRPr>
      </a:lvl4pPr>
      <a:lvl5pPr marL="1828236" algn="l" defTabSz="914118" rtl="0" eaLnBrk="1" latinLnBrk="0" hangingPunct="1">
        <a:defRPr sz="1800" kern="1200">
          <a:solidFill>
            <a:schemeClr val="tx1"/>
          </a:solidFill>
          <a:latin typeface="+mn-lt"/>
          <a:ea typeface="+mn-ea"/>
          <a:cs typeface="+mn-cs"/>
        </a:defRPr>
      </a:lvl5pPr>
      <a:lvl6pPr marL="2285296" algn="l" defTabSz="914118" rtl="0" eaLnBrk="1" latinLnBrk="0" hangingPunct="1">
        <a:defRPr sz="1800" kern="1200">
          <a:solidFill>
            <a:schemeClr val="tx1"/>
          </a:solidFill>
          <a:latin typeface="+mn-lt"/>
          <a:ea typeface="+mn-ea"/>
          <a:cs typeface="+mn-cs"/>
        </a:defRPr>
      </a:lvl6pPr>
      <a:lvl7pPr marL="2742355" algn="l" defTabSz="914118" rtl="0" eaLnBrk="1" latinLnBrk="0" hangingPunct="1">
        <a:defRPr sz="1800" kern="1200">
          <a:solidFill>
            <a:schemeClr val="tx1"/>
          </a:solidFill>
          <a:latin typeface="+mn-lt"/>
          <a:ea typeface="+mn-ea"/>
          <a:cs typeface="+mn-cs"/>
        </a:defRPr>
      </a:lvl7pPr>
      <a:lvl8pPr marL="3199415" algn="l" defTabSz="914118" rtl="0" eaLnBrk="1" latinLnBrk="0" hangingPunct="1">
        <a:defRPr sz="1800" kern="1200">
          <a:solidFill>
            <a:schemeClr val="tx1"/>
          </a:solidFill>
          <a:latin typeface="+mn-lt"/>
          <a:ea typeface="+mn-ea"/>
          <a:cs typeface="+mn-cs"/>
        </a:defRPr>
      </a:lvl8pPr>
      <a:lvl9pPr marL="3656474" algn="l" defTabSz="914118"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kern="1200" smtClean="0">
                <a:solidFill>
                  <a:prstClr val="black">
                    <a:tint val="75000"/>
                  </a:prstClr>
                </a:solidFill>
                <a:latin typeface="Calibri"/>
                <a:ea typeface="+mn-ea"/>
                <a:cs typeface="+mn-cs"/>
              </a:rPr>
              <a:t>8/17/2015</a:t>
            </a:r>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kern="1200" smtClean="0">
                <a:solidFill>
                  <a:prstClr val="black">
                    <a:tint val="75000"/>
                  </a:prstClr>
                </a:solidFill>
                <a:latin typeface="Calibri"/>
                <a:ea typeface="+mn-ea"/>
                <a:cs typeface="+mn-cs"/>
              </a:rPr>
              <a:t>Large-Scale Information Extraction Using Rules, Machine Learning and Crowdsourcing</a:t>
            </a: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DBE6B-9F25-417A-B36D-4D1F14925422}"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630151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pPr eaLnBrk="0" fontAlgn="base" hangingPunct="0">
              <a:spcAft>
                <a:spcPct val="0"/>
              </a:spcAft>
            </a:pPr>
            <a:fld id="{B2DD4D03-10E2-4E8E-8C75-F776F21F7EC6}" type="datetime1">
              <a:rPr lang="en-US" kern="1200">
                <a:solidFill>
                  <a:srgbClr val="000000"/>
                </a:solidFill>
                <a:ea typeface="+mn-ea"/>
                <a:cs typeface="+mn-cs"/>
              </a:rPr>
              <a:pPr eaLnBrk="0" fontAlgn="base" hangingPunct="0">
                <a:spcAft>
                  <a:spcPct val="0"/>
                </a:spcAft>
              </a:pPr>
              <a:t>3/11/2016</a:t>
            </a:fld>
            <a:endParaRPr lang="en-US" kern="1200">
              <a:solidFill>
                <a:srgbClr val="000000"/>
              </a:solidFill>
              <a:ea typeface="+mn-ea"/>
              <a:cs typeface="+mn-cs"/>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pPr eaLnBrk="0" fontAlgn="base" hangingPunct="0">
              <a:spcAft>
                <a:spcPct val="0"/>
              </a:spcAft>
            </a:pPr>
            <a:endParaRPr lang="en-US" kern="1200">
              <a:solidFill>
                <a:srgbClr val="000000"/>
              </a:solidFill>
              <a:ea typeface="+mn-ea"/>
              <a:cs typeface="+mn-cs"/>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pPr eaLnBrk="0" fontAlgn="base" hangingPunct="0">
              <a:spcAft>
                <a:spcPct val="0"/>
              </a:spcAft>
            </a:pPr>
            <a:fld id="{B70CAB13-37D7-4919-A74A-882E4DFDF04F}" type="slidenum">
              <a:rPr lang="en-US" kern="1200">
                <a:solidFill>
                  <a:srgbClr val="000000"/>
                </a:solidFill>
                <a:ea typeface="+mn-ea"/>
                <a:cs typeface="+mn-cs"/>
              </a:rPr>
              <a:pPr eaLnBrk="0" fontAlgn="base" hangingPunct="0">
                <a:spcAft>
                  <a:spcPct val="0"/>
                </a:spcAft>
              </a:pPr>
              <a:t>‹#›</a:t>
            </a:fld>
            <a:endParaRPr lang="en-US" kern="1200">
              <a:solidFill>
                <a:srgbClr val="000000"/>
              </a:solidFill>
              <a:ea typeface="+mn-ea"/>
              <a:cs typeface="+mn-cs"/>
            </a:endParaRPr>
          </a:p>
        </p:txBody>
      </p:sp>
    </p:spTree>
    <p:extLst>
      <p:ext uri="{BB962C8B-B14F-4D97-AF65-F5344CB8AC3E}">
        <p14:creationId xmlns:p14="http://schemas.microsoft.com/office/powerpoint/2010/main" val="357445855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0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1981" tIns="45992" rIns="91981" bIns="45992"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1981" tIns="45992" rIns="91981" bIns="459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rPr>
              <a:pPr/>
              <a:t>3/11/2016</a:t>
            </a:fld>
            <a:endParaRPr lang="en-US">
              <a:solidFill>
                <a:srgbClr val="000000"/>
              </a:solidFill>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73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461"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19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6924"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550" indent="-34255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188" indent="-285458" algn="l" rtl="0" eaLnBrk="0" fontAlgn="base" hangingPunct="0">
        <a:spcBef>
          <a:spcPct val="20000"/>
        </a:spcBef>
        <a:spcAft>
          <a:spcPct val="0"/>
        </a:spcAft>
        <a:buClr>
          <a:schemeClr val="accent2"/>
        </a:buClr>
        <a:buChar char="–"/>
        <a:defRPr kumimoji="1" sz="2000">
          <a:solidFill>
            <a:schemeClr val="tx1"/>
          </a:solidFill>
          <a:latin typeface="+mn-lt"/>
        </a:defRPr>
      </a:lvl2pPr>
      <a:lvl3pPr marL="1141828" indent="-228366" algn="l" rtl="0" eaLnBrk="0" fontAlgn="base" hangingPunct="0">
        <a:spcBef>
          <a:spcPct val="20000"/>
        </a:spcBef>
        <a:spcAft>
          <a:spcPct val="0"/>
        </a:spcAft>
        <a:buClr>
          <a:schemeClr val="accent2"/>
        </a:buClr>
        <a:buChar char="–"/>
        <a:defRPr kumimoji="1" sz="2000">
          <a:solidFill>
            <a:schemeClr val="tx1"/>
          </a:solidFill>
          <a:latin typeface="+mn-lt"/>
        </a:defRPr>
      </a:lvl3pPr>
      <a:lvl4pPr marL="1598559" indent="-228366" algn="l" rtl="0" eaLnBrk="0" fontAlgn="base" hangingPunct="0">
        <a:spcBef>
          <a:spcPct val="20000"/>
        </a:spcBef>
        <a:spcAft>
          <a:spcPct val="0"/>
        </a:spcAft>
        <a:buChar char="–"/>
        <a:defRPr kumimoji="1" sz="2000">
          <a:solidFill>
            <a:schemeClr val="tx1"/>
          </a:solidFill>
          <a:latin typeface="+mn-lt"/>
        </a:defRPr>
      </a:lvl4pPr>
      <a:lvl5pPr marL="2055290" indent="-228366" algn="l" rtl="0" eaLnBrk="0" fontAlgn="base" hangingPunct="0">
        <a:spcBef>
          <a:spcPct val="20000"/>
        </a:spcBef>
        <a:spcAft>
          <a:spcPct val="0"/>
        </a:spcAft>
        <a:buClr>
          <a:schemeClr val="accent2"/>
        </a:buClr>
        <a:buChar char="•"/>
        <a:defRPr kumimoji="1" sz="2000">
          <a:solidFill>
            <a:schemeClr val="tx1"/>
          </a:solidFill>
          <a:latin typeface="+mn-lt"/>
        </a:defRPr>
      </a:lvl5pPr>
      <a:lvl6pPr marL="2512020" indent="-228366" algn="l" rtl="0" eaLnBrk="0" fontAlgn="base" hangingPunct="0">
        <a:spcBef>
          <a:spcPct val="20000"/>
        </a:spcBef>
        <a:spcAft>
          <a:spcPct val="0"/>
        </a:spcAft>
        <a:buClr>
          <a:schemeClr val="accent2"/>
        </a:buClr>
        <a:buChar char="•"/>
        <a:defRPr kumimoji="1" sz="2000">
          <a:solidFill>
            <a:schemeClr val="tx1"/>
          </a:solidFill>
          <a:latin typeface="+mn-lt"/>
        </a:defRPr>
      </a:lvl6pPr>
      <a:lvl7pPr marL="2968750" indent="-228366" algn="l" rtl="0" eaLnBrk="0" fontAlgn="base" hangingPunct="0">
        <a:spcBef>
          <a:spcPct val="20000"/>
        </a:spcBef>
        <a:spcAft>
          <a:spcPct val="0"/>
        </a:spcAft>
        <a:buClr>
          <a:schemeClr val="accent2"/>
        </a:buClr>
        <a:buChar char="•"/>
        <a:defRPr kumimoji="1" sz="2000">
          <a:solidFill>
            <a:schemeClr val="tx1"/>
          </a:solidFill>
          <a:latin typeface="+mn-lt"/>
        </a:defRPr>
      </a:lvl7pPr>
      <a:lvl8pPr marL="3425480" indent="-228366" algn="l" rtl="0" eaLnBrk="0" fontAlgn="base" hangingPunct="0">
        <a:spcBef>
          <a:spcPct val="20000"/>
        </a:spcBef>
        <a:spcAft>
          <a:spcPct val="0"/>
        </a:spcAft>
        <a:buClr>
          <a:schemeClr val="accent2"/>
        </a:buClr>
        <a:buChar char="•"/>
        <a:defRPr kumimoji="1" sz="2000">
          <a:solidFill>
            <a:schemeClr val="tx1"/>
          </a:solidFill>
          <a:latin typeface="+mn-lt"/>
        </a:defRPr>
      </a:lvl8pPr>
      <a:lvl9pPr marL="3882212" indent="-228366"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461" rtl="0" eaLnBrk="1" latinLnBrk="0" hangingPunct="1">
        <a:defRPr sz="1800" kern="1200">
          <a:solidFill>
            <a:schemeClr val="tx1"/>
          </a:solidFill>
          <a:latin typeface="+mn-lt"/>
          <a:ea typeface="+mn-ea"/>
          <a:cs typeface="+mn-cs"/>
        </a:defRPr>
      </a:lvl1pPr>
      <a:lvl2pPr marL="456730" algn="l" defTabSz="913461" rtl="0" eaLnBrk="1" latinLnBrk="0" hangingPunct="1">
        <a:defRPr sz="1800" kern="1200">
          <a:solidFill>
            <a:schemeClr val="tx1"/>
          </a:solidFill>
          <a:latin typeface="+mn-lt"/>
          <a:ea typeface="+mn-ea"/>
          <a:cs typeface="+mn-cs"/>
        </a:defRPr>
      </a:lvl2pPr>
      <a:lvl3pPr marL="913461" algn="l" defTabSz="913461" rtl="0" eaLnBrk="1" latinLnBrk="0" hangingPunct="1">
        <a:defRPr sz="1800" kern="1200">
          <a:solidFill>
            <a:schemeClr val="tx1"/>
          </a:solidFill>
          <a:latin typeface="+mn-lt"/>
          <a:ea typeface="+mn-ea"/>
          <a:cs typeface="+mn-cs"/>
        </a:defRPr>
      </a:lvl3pPr>
      <a:lvl4pPr marL="1370197" algn="l" defTabSz="913461" rtl="0" eaLnBrk="1" latinLnBrk="0" hangingPunct="1">
        <a:defRPr sz="1800" kern="1200">
          <a:solidFill>
            <a:schemeClr val="tx1"/>
          </a:solidFill>
          <a:latin typeface="+mn-lt"/>
          <a:ea typeface="+mn-ea"/>
          <a:cs typeface="+mn-cs"/>
        </a:defRPr>
      </a:lvl4pPr>
      <a:lvl5pPr marL="1826924" algn="l" defTabSz="913461" rtl="0" eaLnBrk="1" latinLnBrk="0" hangingPunct="1">
        <a:defRPr sz="1800" kern="1200">
          <a:solidFill>
            <a:schemeClr val="tx1"/>
          </a:solidFill>
          <a:latin typeface="+mn-lt"/>
          <a:ea typeface="+mn-ea"/>
          <a:cs typeface="+mn-cs"/>
        </a:defRPr>
      </a:lvl5pPr>
      <a:lvl6pPr marL="2283654" algn="l" defTabSz="913461" rtl="0" eaLnBrk="1" latinLnBrk="0" hangingPunct="1">
        <a:defRPr sz="1800" kern="1200">
          <a:solidFill>
            <a:schemeClr val="tx1"/>
          </a:solidFill>
          <a:latin typeface="+mn-lt"/>
          <a:ea typeface="+mn-ea"/>
          <a:cs typeface="+mn-cs"/>
        </a:defRPr>
      </a:lvl6pPr>
      <a:lvl7pPr marL="2740385" algn="l" defTabSz="913461" rtl="0" eaLnBrk="1" latinLnBrk="0" hangingPunct="1">
        <a:defRPr sz="1800" kern="1200">
          <a:solidFill>
            <a:schemeClr val="tx1"/>
          </a:solidFill>
          <a:latin typeface="+mn-lt"/>
          <a:ea typeface="+mn-ea"/>
          <a:cs typeface="+mn-cs"/>
        </a:defRPr>
      </a:lvl7pPr>
      <a:lvl8pPr marL="3197116" algn="l" defTabSz="913461" rtl="0" eaLnBrk="1" latinLnBrk="0" hangingPunct="1">
        <a:defRPr sz="1800" kern="1200">
          <a:solidFill>
            <a:schemeClr val="tx1"/>
          </a:solidFill>
          <a:latin typeface="+mn-lt"/>
          <a:ea typeface="+mn-ea"/>
          <a:cs typeface="+mn-cs"/>
        </a:defRPr>
      </a:lvl8pPr>
      <a:lvl9pPr marL="3653846" algn="l" defTabSz="91346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1981" tIns="45992" rIns="91981" bIns="45992"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1981" tIns="45992" rIns="91981" bIns="459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rPr>
              <a:pPr/>
              <a:t>3/11/2016</a:t>
            </a:fld>
            <a:endParaRPr lang="en-US">
              <a:solidFill>
                <a:srgbClr val="000000"/>
              </a:solidFill>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73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461"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19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6924"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550" indent="-34255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188" indent="-285458" algn="l" rtl="0" eaLnBrk="0" fontAlgn="base" hangingPunct="0">
        <a:spcBef>
          <a:spcPct val="20000"/>
        </a:spcBef>
        <a:spcAft>
          <a:spcPct val="0"/>
        </a:spcAft>
        <a:buClr>
          <a:schemeClr val="accent2"/>
        </a:buClr>
        <a:buChar char="–"/>
        <a:defRPr kumimoji="1" sz="2000">
          <a:solidFill>
            <a:schemeClr val="tx1"/>
          </a:solidFill>
          <a:latin typeface="+mn-lt"/>
        </a:defRPr>
      </a:lvl2pPr>
      <a:lvl3pPr marL="1141828" indent="-228366" algn="l" rtl="0" eaLnBrk="0" fontAlgn="base" hangingPunct="0">
        <a:spcBef>
          <a:spcPct val="20000"/>
        </a:spcBef>
        <a:spcAft>
          <a:spcPct val="0"/>
        </a:spcAft>
        <a:buClr>
          <a:schemeClr val="accent2"/>
        </a:buClr>
        <a:buChar char="–"/>
        <a:defRPr kumimoji="1" sz="2000">
          <a:solidFill>
            <a:schemeClr val="tx1"/>
          </a:solidFill>
          <a:latin typeface="+mn-lt"/>
        </a:defRPr>
      </a:lvl3pPr>
      <a:lvl4pPr marL="1598559" indent="-228366" algn="l" rtl="0" eaLnBrk="0" fontAlgn="base" hangingPunct="0">
        <a:spcBef>
          <a:spcPct val="20000"/>
        </a:spcBef>
        <a:spcAft>
          <a:spcPct val="0"/>
        </a:spcAft>
        <a:buChar char="–"/>
        <a:defRPr kumimoji="1" sz="2000">
          <a:solidFill>
            <a:schemeClr val="tx1"/>
          </a:solidFill>
          <a:latin typeface="+mn-lt"/>
        </a:defRPr>
      </a:lvl4pPr>
      <a:lvl5pPr marL="2055290" indent="-228366" algn="l" rtl="0" eaLnBrk="0" fontAlgn="base" hangingPunct="0">
        <a:spcBef>
          <a:spcPct val="20000"/>
        </a:spcBef>
        <a:spcAft>
          <a:spcPct val="0"/>
        </a:spcAft>
        <a:buClr>
          <a:schemeClr val="accent2"/>
        </a:buClr>
        <a:buChar char="•"/>
        <a:defRPr kumimoji="1" sz="2000">
          <a:solidFill>
            <a:schemeClr val="tx1"/>
          </a:solidFill>
          <a:latin typeface="+mn-lt"/>
        </a:defRPr>
      </a:lvl5pPr>
      <a:lvl6pPr marL="2512020" indent="-228366" algn="l" rtl="0" eaLnBrk="0" fontAlgn="base" hangingPunct="0">
        <a:spcBef>
          <a:spcPct val="20000"/>
        </a:spcBef>
        <a:spcAft>
          <a:spcPct val="0"/>
        </a:spcAft>
        <a:buClr>
          <a:schemeClr val="accent2"/>
        </a:buClr>
        <a:buChar char="•"/>
        <a:defRPr kumimoji="1" sz="2000">
          <a:solidFill>
            <a:schemeClr val="tx1"/>
          </a:solidFill>
          <a:latin typeface="+mn-lt"/>
        </a:defRPr>
      </a:lvl6pPr>
      <a:lvl7pPr marL="2968750" indent="-228366" algn="l" rtl="0" eaLnBrk="0" fontAlgn="base" hangingPunct="0">
        <a:spcBef>
          <a:spcPct val="20000"/>
        </a:spcBef>
        <a:spcAft>
          <a:spcPct val="0"/>
        </a:spcAft>
        <a:buClr>
          <a:schemeClr val="accent2"/>
        </a:buClr>
        <a:buChar char="•"/>
        <a:defRPr kumimoji="1" sz="2000">
          <a:solidFill>
            <a:schemeClr val="tx1"/>
          </a:solidFill>
          <a:latin typeface="+mn-lt"/>
        </a:defRPr>
      </a:lvl7pPr>
      <a:lvl8pPr marL="3425480" indent="-228366" algn="l" rtl="0" eaLnBrk="0" fontAlgn="base" hangingPunct="0">
        <a:spcBef>
          <a:spcPct val="20000"/>
        </a:spcBef>
        <a:spcAft>
          <a:spcPct val="0"/>
        </a:spcAft>
        <a:buClr>
          <a:schemeClr val="accent2"/>
        </a:buClr>
        <a:buChar char="•"/>
        <a:defRPr kumimoji="1" sz="2000">
          <a:solidFill>
            <a:schemeClr val="tx1"/>
          </a:solidFill>
          <a:latin typeface="+mn-lt"/>
        </a:defRPr>
      </a:lvl8pPr>
      <a:lvl9pPr marL="3882212" indent="-228366"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461" rtl="0" eaLnBrk="1" latinLnBrk="0" hangingPunct="1">
        <a:defRPr sz="1800" kern="1200">
          <a:solidFill>
            <a:schemeClr val="tx1"/>
          </a:solidFill>
          <a:latin typeface="+mn-lt"/>
          <a:ea typeface="+mn-ea"/>
          <a:cs typeface="+mn-cs"/>
        </a:defRPr>
      </a:lvl1pPr>
      <a:lvl2pPr marL="456730" algn="l" defTabSz="913461" rtl="0" eaLnBrk="1" latinLnBrk="0" hangingPunct="1">
        <a:defRPr sz="1800" kern="1200">
          <a:solidFill>
            <a:schemeClr val="tx1"/>
          </a:solidFill>
          <a:latin typeface="+mn-lt"/>
          <a:ea typeface="+mn-ea"/>
          <a:cs typeface="+mn-cs"/>
        </a:defRPr>
      </a:lvl2pPr>
      <a:lvl3pPr marL="913461" algn="l" defTabSz="913461" rtl="0" eaLnBrk="1" latinLnBrk="0" hangingPunct="1">
        <a:defRPr sz="1800" kern="1200">
          <a:solidFill>
            <a:schemeClr val="tx1"/>
          </a:solidFill>
          <a:latin typeface="+mn-lt"/>
          <a:ea typeface="+mn-ea"/>
          <a:cs typeface="+mn-cs"/>
        </a:defRPr>
      </a:lvl3pPr>
      <a:lvl4pPr marL="1370197" algn="l" defTabSz="913461" rtl="0" eaLnBrk="1" latinLnBrk="0" hangingPunct="1">
        <a:defRPr sz="1800" kern="1200">
          <a:solidFill>
            <a:schemeClr val="tx1"/>
          </a:solidFill>
          <a:latin typeface="+mn-lt"/>
          <a:ea typeface="+mn-ea"/>
          <a:cs typeface="+mn-cs"/>
        </a:defRPr>
      </a:lvl4pPr>
      <a:lvl5pPr marL="1826924" algn="l" defTabSz="913461" rtl="0" eaLnBrk="1" latinLnBrk="0" hangingPunct="1">
        <a:defRPr sz="1800" kern="1200">
          <a:solidFill>
            <a:schemeClr val="tx1"/>
          </a:solidFill>
          <a:latin typeface="+mn-lt"/>
          <a:ea typeface="+mn-ea"/>
          <a:cs typeface="+mn-cs"/>
        </a:defRPr>
      </a:lvl5pPr>
      <a:lvl6pPr marL="2283654" algn="l" defTabSz="913461" rtl="0" eaLnBrk="1" latinLnBrk="0" hangingPunct="1">
        <a:defRPr sz="1800" kern="1200">
          <a:solidFill>
            <a:schemeClr val="tx1"/>
          </a:solidFill>
          <a:latin typeface="+mn-lt"/>
          <a:ea typeface="+mn-ea"/>
          <a:cs typeface="+mn-cs"/>
        </a:defRPr>
      </a:lvl6pPr>
      <a:lvl7pPr marL="2740385" algn="l" defTabSz="913461" rtl="0" eaLnBrk="1" latinLnBrk="0" hangingPunct="1">
        <a:defRPr sz="1800" kern="1200">
          <a:solidFill>
            <a:schemeClr val="tx1"/>
          </a:solidFill>
          <a:latin typeface="+mn-lt"/>
          <a:ea typeface="+mn-ea"/>
          <a:cs typeface="+mn-cs"/>
        </a:defRPr>
      </a:lvl7pPr>
      <a:lvl8pPr marL="3197116" algn="l" defTabSz="913461" rtl="0" eaLnBrk="1" latinLnBrk="0" hangingPunct="1">
        <a:defRPr sz="1800" kern="1200">
          <a:solidFill>
            <a:schemeClr val="tx1"/>
          </a:solidFill>
          <a:latin typeface="+mn-lt"/>
          <a:ea typeface="+mn-ea"/>
          <a:cs typeface="+mn-cs"/>
        </a:defRPr>
      </a:lvl8pPr>
      <a:lvl9pPr marL="3653846" algn="l" defTabSz="91346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1981" tIns="45992" rIns="91981" bIns="45992"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1981" tIns="45992" rIns="91981" bIns="459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rPr>
              <a:pPr/>
              <a:t>3/11/2016</a:t>
            </a:fld>
            <a:endParaRPr lang="en-US">
              <a:solidFill>
                <a:srgbClr val="000000"/>
              </a:solidFill>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73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461"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19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6924"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550" indent="-34255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188" indent="-285458" algn="l" rtl="0" eaLnBrk="0" fontAlgn="base" hangingPunct="0">
        <a:spcBef>
          <a:spcPct val="20000"/>
        </a:spcBef>
        <a:spcAft>
          <a:spcPct val="0"/>
        </a:spcAft>
        <a:buClr>
          <a:schemeClr val="accent2"/>
        </a:buClr>
        <a:buChar char="–"/>
        <a:defRPr kumimoji="1" sz="2000">
          <a:solidFill>
            <a:schemeClr val="tx1"/>
          </a:solidFill>
          <a:latin typeface="+mn-lt"/>
        </a:defRPr>
      </a:lvl2pPr>
      <a:lvl3pPr marL="1141828" indent="-228366" algn="l" rtl="0" eaLnBrk="0" fontAlgn="base" hangingPunct="0">
        <a:spcBef>
          <a:spcPct val="20000"/>
        </a:spcBef>
        <a:spcAft>
          <a:spcPct val="0"/>
        </a:spcAft>
        <a:buClr>
          <a:schemeClr val="accent2"/>
        </a:buClr>
        <a:buChar char="–"/>
        <a:defRPr kumimoji="1" sz="2000">
          <a:solidFill>
            <a:schemeClr val="tx1"/>
          </a:solidFill>
          <a:latin typeface="+mn-lt"/>
        </a:defRPr>
      </a:lvl3pPr>
      <a:lvl4pPr marL="1598559" indent="-228366" algn="l" rtl="0" eaLnBrk="0" fontAlgn="base" hangingPunct="0">
        <a:spcBef>
          <a:spcPct val="20000"/>
        </a:spcBef>
        <a:spcAft>
          <a:spcPct val="0"/>
        </a:spcAft>
        <a:buChar char="–"/>
        <a:defRPr kumimoji="1" sz="2000">
          <a:solidFill>
            <a:schemeClr val="tx1"/>
          </a:solidFill>
          <a:latin typeface="+mn-lt"/>
        </a:defRPr>
      </a:lvl4pPr>
      <a:lvl5pPr marL="2055290" indent="-228366" algn="l" rtl="0" eaLnBrk="0" fontAlgn="base" hangingPunct="0">
        <a:spcBef>
          <a:spcPct val="20000"/>
        </a:spcBef>
        <a:spcAft>
          <a:spcPct val="0"/>
        </a:spcAft>
        <a:buClr>
          <a:schemeClr val="accent2"/>
        </a:buClr>
        <a:buChar char="•"/>
        <a:defRPr kumimoji="1" sz="2000">
          <a:solidFill>
            <a:schemeClr val="tx1"/>
          </a:solidFill>
          <a:latin typeface="+mn-lt"/>
        </a:defRPr>
      </a:lvl5pPr>
      <a:lvl6pPr marL="2512020" indent="-228366" algn="l" rtl="0" eaLnBrk="0" fontAlgn="base" hangingPunct="0">
        <a:spcBef>
          <a:spcPct val="20000"/>
        </a:spcBef>
        <a:spcAft>
          <a:spcPct val="0"/>
        </a:spcAft>
        <a:buClr>
          <a:schemeClr val="accent2"/>
        </a:buClr>
        <a:buChar char="•"/>
        <a:defRPr kumimoji="1" sz="2000">
          <a:solidFill>
            <a:schemeClr val="tx1"/>
          </a:solidFill>
          <a:latin typeface="+mn-lt"/>
        </a:defRPr>
      </a:lvl6pPr>
      <a:lvl7pPr marL="2968750" indent="-228366" algn="l" rtl="0" eaLnBrk="0" fontAlgn="base" hangingPunct="0">
        <a:spcBef>
          <a:spcPct val="20000"/>
        </a:spcBef>
        <a:spcAft>
          <a:spcPct val="0"/>
        </a:spcAft>
        <a:buClr>
          <a:schemeClr val="accent2"/>
        </a:buClr>
        <a:buChar char="•"/>
        <a:defRPr kumimoji="1" sz="2000">
          <a:solidFill>
            <a:schemeClr val="tx1"/>
          </a:solidFill>
          <a:latin typeface="+mn-lt"/>
        </a:defRPr>
      </a:lvl7pPr>
      <a:lvl8pPr marL="3425480" indent="-228366" algn="l" rtl="0" eaLnBrk="0" fontAlgn="base" hangingPunct="0">
        <a:spcBef>
          <a:spcPct val="20000"/>
        </a:spcBef>
        <a:spcAft>
          <a:spcPct val="0"/>
        </a:spcAft>
        <a:buClr>
          <a:schemeClr val="accent2"/>
        </a:buClr>
        <a:buChar char="•"/>
        <a:defRPr kumimoji="1" sz="2000">
          <a:solidFill>
            <a:schemeClr val="tx1"/>
          </a:solidFill>
          <a:latin typeface="+mn-lt"/>
        </a:defRPr>
      </a:lvl8pPr>
      <a:lvl9pPr marL="3882212" indent="-228366"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461" rtl="0" eaLnBrk="1" latinLnBrk="0" hangingPunct="1">
        <a:defRPr sz="1800" kern="1200">
          <a:solidFill>
            <a:schemeClr val="tx1"/>
          </a:solidFill>
          <a:latin typeface="+mn-lt"/>
          <a:ea typeface="+mn-ea"/>
          <a:cs typeface="+mn-cs"/>
        </a:defRPr>
      </a:lvl1pPr>
      <a:lvl2pPr marL="456730" algn="l" defTabSz="913461" rtl="0" eaLnBrk="1" latinLnBrk="0" hangingPunct="1">
        <a:defRPr sz="1800" kern="1200">
          <a:solidFill>
            <a:schemeClr val="tx1"/>
          </a:solidFill>
          <a:latin typeface="+mn-lt"/>
          <a:ea typeface="+mn-ea"/>
          <a:cs typeface="+mn-cs"/>
        </a:defRPr>
      </a:lvl2pPr>
      <a:lvl3pPr marL="913461" algn="l" defTabSz="913461" rtl="0" eaLnBrk="1" latinLnBrk="0" hangingPunct="1">
        <a:defRPr sz="1800" kern="1200">
          <a:solidFill>
            <a:schemeClr val="tx1"/>
          </a:solidFill>
          <a:latin typeface="+mn-lt"/>
          <a:ea typeface="+mn-ea"/>
          <a:cs typeface="+mn-cs"/>
        </a:defRPr>
      </a:lvl3pPr>
      <a:lvl4pPr marL="1370197" algn="l" defTabSz="913461" rtl="0" eaLnBrk="1" latinLnBrk="0" hangingPunct="1">
        <a:defRPr sz="1800" kern="1200">
          <a:solidFill>
            <a:schemeClr val="tx1"/>
          </a:solidFill>
          <a:latin typeface="+mn-lt"/>
          <a:ea typeface="+mn-ea"/>
          <a:cs typeface="+mn-cs"/>
        </a:defRPr>
      </a:lvl4pPr>
      <a:lvl5pPr marL="1826924" algn="l" defTabSz="913461" rtl="0" eaLnBrk="1" latinLnBrk="0" hangingPunct="1">
        <a:defRPr sz="1800" kern="1200">
          <a:solidFill>
            <a:schemeClr val="tx1"/>
          </a:solidFill>
          <a:latin typeface="+mn-lt"/>
          <a:ea typeface="+mn-ea"/>
          <a:cs typeface="+mn-cs"/>
        </a:defRPr>
      </a:lvl5pPr>
      <a:lvl6pPr marL="2283654" algn="l" defTabSz="913461" rtl="0" eaLnBrk="1" latinLnBrk="0" hangingPunct="1">
        <a:defRPr sz="1800" kern="1200">
          <a:solidFill>
            <a:schemeClr val="tx1"/>
          </a:solidFill>
          <a:latin typeface="+mn-lt"/>
          <a:ea typeface="+mn-ea"/>
          <a:cs typeface="+mn-cs"/>
        </a:defRPr>
      </a:lvl6pPr>
      <a:lvl7pPr marL="2740385" algn="l" defTabSz="913461" rtl="0" eaLnBrk="1" latinLnBrk="0" hangingPunct="1">
        <a:defRPr sz="1800" kern="1200">
          <a:solidFill>
            <a:schemeClr val="tx1"/>
          </a:solidFill>
          <a:latin typeface="+mn-lt"/>
          <a:ea typeface="+mn-ea"/>
          <a:cs typeface="+mn-cs"/>
        </a:defRPr>
      </a:lvl7pPr>
      <a:lvl8pPr marL="3197116" algn="l" defTabSz="913461" rtl="0" eaLnBrk="1" latinLnBrk="0" hangingPunct="1">
        <a:defRPr sz="1800" kern="1200">
          <a:solidFill>
            <a:schemeClr val="tx1"/>
          </a:solidFill>
          <a:latin typeface="+mn-lt"/>
          <a:ea typeface="+mn-ea"/>
          <a:cs typeface="+mn-cs"/>
        </a:defRPr>
      </a:lvl8pPr>
      <a:lvl9pPr marL="3653846" algn="l" defTabSz="91346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2047" tIns="46023" rIns="92047" bIns="46023"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2047" tIns="46023" rIns="92047" bIns="460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rPr>
              <a:pPr/>
              <a:t>3/11/2016</a:t>
            </a:fld>
            <a:endParaRPr lang="en-US">
              <a:solidFill>
                <a:srgbClr val="000000"/>
              </a:solidFill>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11" tIns="45708" rIns="91411" bIns="45708"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7059"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411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117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823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795" indent="-342795"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721" indent="-285662" algn="l" rtl="0" eaLnBrk="0" fontAlgn="base" hangingPunct="0">
        <a:spcBef>
          <a:spcPct val="20000"/>
        </a:spcBef>
        <a:spcAft>
          <a:spcPct val="0"/>
        </a:spcAft>
        <a:buClr>
          <a:schemeClr val="accent2"/>
        </a:buClr>
        <a:buChar char="–"/>
        <a:defRPr kumimoji="1" sz="2000">
          <a:solidFill>
            <a:schemeClr val="tx1"/>
          </a:solidFill>
          <a:latin typeface="+mn-lt"/>
        </a:defRPr>
      </a:lvl2pPr>
      <a:lvl3pPr marL="1142648" indent="-228530" algn="l" rtl="0" eaLnBrk="0" fontAlgn="base" hangingPunct="0">
        <a:spcBef>
          <a:spcPct val="20000"/>
        </a:spcBef>
        <a:spcAft>
          <a:spcPct val="0"/>
        </a:spcAft>
        <a:buClr>
          <a:schemeClr val="accent2"/>
        </a:buClr>
        <a:buChar char="–"/>
        <a:defRPr kumimoji="1" sz="2000">
          <a:solidFill>
            <a:schemeClr val="tx1"/>
          </a:solidFill>
          <a:latin typeface="+mn-lt"/>
        </a:defRPr>
      </a:lvl3pPr>
      <a:lvl4pPr marL="1599707" indent="-228530" algn="l" rtl="0" eaLnBrk="0" fontAlgn="base" hangingPunct="0">
        <a:spcBef>
          <a:spcPct val="20000"/>
        </a:spcBef>
        <a:spcAft>
          <a:spcPct val="0"/>
        </a:spcAft>
        <a:buChar char="–"/>
        <a:defRPr kumimoji="1" sz="2000">
          <a:solidFill>
            <a:schemeClr val="tx1"/>
          </a:solidFill>
          <a:latin typeface="+mn-lt"/>
        </a:defRPr>
      </a:lvl4pPr>
      <a:lvl5pPr marL="2056767" indent="-228530" algn="l" rtl="0" eaLnBrk="0" fontAlgn="base" hangingPunct="0">
        <a:spcBef>
          <a:spcPct val="20000"/>
        </a:spcBef>
        <a:spcAft>
          <a:spcPct val="0"/>
        </a:spcAft>
        <a:buClr>
          <a:schemeClr val="accent2"/>
        </a:buClr>
        <a:buChar char="•"/>
        <a:defRPr kumimoji="1" sz="2000">
          <a:solidFill>
            <a:schemeClr val="tx1"/>
          </a:solidFill>
          <a:latin typeface="+mn-lt"/>
        </a:defRPr>
      </a:lvl5pPr>
      <a:lvl6pPr marL="2513826" indent="-228530" algn="l" rtl="0" eaLnBrk="0" fontAlgn="base" hangingPunct="0">
        <a:spcBef>
          <a:spcPct val="20000"/>
        </a:spcBef>
        <a:spcAft>
          <a:spcPct val="0"/>
        </a:spcAft>
        <a:buClr>
          <a:schemeClr val="accent2"/>
        </a:buClr>
        <a:buChar char="•"/>
        <a:defRPr kumimoji="1" sz="2000">
          <a:solidFill>
            <a:schemeClr val="tx1"/>
          </a:solidFill>
          <a:latin typeface="+mn-lt"/>
        </a:defRPr>
      </a:lvl6pPr>
      <a:lvl7pPr marL="2970885" indent="-228530" algn="l" rtl="0" eaLnBrk="0" fontAlgn="base" hangingPunct="0">
        <a:spcBef>
          <a:spcPct val="20000"/>
        </a:spcBef>
        <a:spcAft>
          <a:spcPct val="0"/>
        </a:spcAft>
        <a:buClr>
          <a:schemeClr val="accent2"/>
        </a:buClr>
        <a:buChar char="•"/>
        <a:defRPr kumimoji="1" sz="2000">
          <a:solidFill>
            <a:schemeClr val="tx1"/>
          </a:solidFill>
          <a:latin typeface="+mn-lt"/>
        </a:defRPr>
      </a:lvl7pPr>
      <a:lvl8pPr marL="3427944" indent="-228530" algn="l" rtl="0" eaLnBrk="0" fontAlgn="base" hangingPunct="0">
        <a:spcBef>
          <a:spcPct val="20000"/>
        </a:spcBef>
        <a:spcAft>
          <a:spcPct val="0"/>
        </a:spcAft>
        <a:buClr>
          <a:schemeClr val="accent2"/>
        </a:buClr>
        <a:buChar char="•"/>
        <a:defRPr kumimoji="1" sz="2000">
          <a:solidFill>
            <a:schemeClr val="tx1"/>
          </a:solidFill>
          <a:latin typeface="+mn-lt"/>
        </a:defRPr>
      </a:lvl8pPr>
      <a:lvl9pPr marL="3885003" indent="-22853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118" rtl="0" eaLnBrk="1" latinLnBrk="0" hangingPunct="1">
        <a:defRPr sz="1800" kern="1200">
          <a:solidFill>
            <a:schemeClr val="tx1"/>
          </a:solidFill>
          <a:latin typeface="+mn-lt"/>
          <a:ea typeface="+mn-ea"/>
          <a:cs typeface="+mn-cs"/>
        </a:defRPr>
      </a:lvl1pPr>
      <a:lvl2pPr marL="457059" algn="l" defTabSz="914118" rtl="0" eaLnBrk="1" latinLnBrk="0" hangingPunct="1">
        <a:defRPr sz="1800" kern="1200">
          <a:solidFill>
            <a:schemeClr val="tx1"/>
          </a:solidFill>
          <a:latin typeface="+mn-lt"/>
          <a:ea typeface="+mn-ea"/>
          <a:cs typeface="+mn-cs"/>
        </a:defRPr>
      </a:lvl2pPr>
      <a:lvl3pPr marL="914118" algn="l" defTabSz="914118" rtl="0" eaLnBrk="1" latinLnBrk="0" hangingPunct="1">
        <a:defRPr sz="1800" kern="1200">
          <a:solidFill>
            <a:schemeClr val="tx1"/>
          </a:solidFill>
          <a:latin typeface="+mn-lt"/>
          <a:ea typeface="+mn-ea"/>
          <a:cs typeface="+mn-cs"/>
        </a:defRPr>
      </a:lvl3pPr>
      <a:lvl4pPr marL="1371177" algn="l" defTabSz="914118" rtl="0" eaLnBrk="1" latinLnBrk="0" hangingPunct="1">
        <a:defRPr sz="1800" kern="1200">
          <a:solidFill>
            <a:schemeClr val="tx1"/>
          </a:solidFill>
          <a:latin typeface="+mn-lt"/>
          <a:ea typeface="+mn-ea"/>
          <a:cs typeface="+mn-cs"/>
        </a:defRPr>
      </a:lvl4pPr>
      <a:lvl5pPr marL="1828236" algn="l" defTabSz="914118" rtl="0" eaLnBrk="1" latinLnBrk="0" hangingPunct="1">
        <a:defRPr sz="1800" kern="1200">
          <a:solidFill>
            <a:schemeClr val="tx1"/>
          </a:solidFill>
          <a:latin typeface="+mn-lt"/>
          <a:ea typeface="+mn-ea"/>
          <a:cs typeface="+mn-cs"/>
        </a:defRPr>
      </a:lvl5pPr>
      <a:lvl6pPr marL="2285296" algn="l" defTabSz="914118" rtl="0" eaLnBrk="1" latinLnBrk="0" hangingPunct="1">
        <a:defRPr sz="1800" kern="1200">
          <a:solidFill>
            <a:schemeClr val="tx1"/>
          </a:solidFill>
          <a:latin typeface="+mn-lt"/>
          <a:ea typeface="+mn-ea"/>
          <a:cs typeface="+mn-cs"/>
        </a:defRPr>
      </a:lvl6pPr>
      <a:lvl7pPr marL="2742355" algn="l" defTabSz="914118" rtl="0" eaLnBrk="1" latinLnBrk="0" hangingPunct="1">
        <a:defRPr sz="1800" kern="1200">
          <a:solidFill>
            <a:schemeClr val="tx1"/>
          </a:solidFill>
          <a:latin typeface="+mn-lt"/>
          <a:ea typeface="+mn-ea"/>
          <a:cs typeface="+mn-cs"/>
        </a:defRPr>
      </a:lvl7pPr>
      <a:lvl8pPr marL="3199415" algn="l" defTabSz="914118" rtl="0" eaLnBrk="1" latinLnBrk="0" hangingPunct="1">
        <a:defRPr sz="1800" kern="1200">
          <a:solidFill>
            <a:schemeClr val="tx1"/>
          </a:solidFill>
          <a:latin typeface="+mn-lt"/>
          <a:ea typeface="+mn-ea"/>
          <a:cs typeface="+mn-cs"/>
        </a:defRPr>
      </a:lvl8pPr>
      <a:lvl9pPr marL="3656474" algn="l" defTabSz="91411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1981" tIns="45992" rIns="91981" bIns="45992"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28600" y="914400"/>
            <a:ext cx="8686800" cy="5181600"/>
          </a:xfrm>
          <a:prstGeom prst="rect">
            <a:avLst/>
          </a:prstGeom>
          <a:noFill/>
          <a:ln w="9525">
            <a:noFill/>
            <a:miter lim="800000"/>
            <a:headEnd/>
            <a:tailEnd/>
          </a:ln>
          <a:effectLst/>
        </p:spPr>
        <p:txBody>
          <a:bodyPr vert="horz" wrap="square" lIns="91981" tIns="45992" rIns="91981" bIns="459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solidFill>
                  <a:srgbClr val="000000"/>
                </a:solidFill>
              </a:rPr>
              <a:pPr/>
              <a:t>3/11/2016</a:t>
            </a:fld>
            <a:endParaRPr lang="en-US">
              <a:solidFill>
                <a:srgbClr val="000000"/>
              </a:solidFill>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solidFill>
                <a:srgbClr val="000000"/>
              </a:solidFill>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345" tIns="45677" rIns="91345" bIns="45677"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solidFill>
                  <a:srgbClr val="000000"/>
                </a:solidFill>
              </a: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730"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461"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197"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6924"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550" indent="-342550"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188" indent="-285458" algn="l" rtl="0" eaLnBrk="0" fontAlgn="base" hangingPunct="0">
        <a:spcBef>
          <a:spcPct val="20000"/>
        </a:spcBef>
        <a:spcAft>
          <a:spcPct val="0"/>
        </a:spcAft>
        <a:buClr>
          <a:schemeClr val="accent2"/>
        </a:buClr>
        <a:buChar char="–"/>
        <a:defRPr kumimoji="1" sz="2000">
          <a:solidFill>
            <a:schemeClr val="tx1"/>
          </a:solidFill>
          <a:latin typeface="+mn-lt"/>
        </a:defRPr>
      </a:lvl2pPr>
      <a:lvl3pPr marL="1141828" indent="-228366" algn="l" rtl="0" eaLnBrk="0" fontAlgn="base" hangingPunct="0">
        <a:spcBef>
          <a:spcPct val="20000"/>
        </a:spcBef>
        <a:spcAft>
          <a:spcPct val="0"/>
        </a:spcAft>
        <a:buClr>
          <a:schemeClr val="accent2"/>
        </a:buClr>
        <a:buChar char="–"/>
        <a:defRPr kumimoji="1" sz="2000">
          <a:solidFill>
            <a:schemeClr val="tx1"/>
          </a:solidFill>
          <a:latin typeface="+mn-lt"/>
        </a:defRPr>
      </a:lvl3pPr>
      <a:lvl4pPr marL="1598559" indent="-228366" algn="l" rtl="0" eaLnBrk="0" fontAlgn="base" hangingPunct="0">
        <a:spcBef>
          <a:spcPct val="20000"/>
        </a:spcBef>
        <a:spcAft>
          <a:spcPct val="0"/>
        </a:spcAft>
        <a:buChar char="–"/>
        <a:defRPr kumimoji="1" sz="2000">
          <a:solidFill>
            <a:schemeClr val="tx1"/>
          </a:solidFill>
          <a:latin typeface="+mn-lt"/>
        </a:defRPr>
      </a:lvl4pPr>
      <a:lvl5pPr marL="2055290" indent="-228366" algn="l" rtl="0" eaLnBrk="0" fontAlgn="base" hangingPunct="0">
        <a:spcBef>
          <a:spcPct val="20000"/>
        </a:spcBef>
        <a:spcAft>
          <a:spcPct val="0"/>
        </a:spcAft>
        <a:buClr>
          <a:schemeClr val="accent2"/>
        </a:buClr>
        <a:buChar char="•"/>
        <a:defRPr kumimoji="1" sz="2000">
          <a:solidFill>
            <a:schemeClr val="tx1"/>
          </a:solidFill>
          <a:latin typeface="+mn-lt"/>
        </a:defRPr>
      </a:lvl5pPr>
      <a:lvl6pPr marL="2512020" indent="-228366" algn="l" rtl="0" eaLnBrk="0" fontAlgn="base" hangingPunct="0">
        <a:spcBef>
          <a:spcPct val="20000"/>
        </a:spcBef>
        <a:spcAft>
          <a:spcPct val="0"/>
        </a:spcAft>
        <a:buClr>
          <a:schemeClr val="accent2"/>
        </a:buClr>
        <a:buChar char="•"/>
        <a:defRPr kumimoji="1" sz="2000">
          <a:solidFill>
            <a:schemeClr val="tx1"/>
          </a:solidFill>
          <a:latin typeface="+mn-lt"/>
        </a:defRPr>
      </a:lvl6pPr>
      <a:lvl7pPr marL="2968750" indent="-228366" algn="l" rtl="0" eaLnBrk="0" fontAlgn="base" hangingPunct="0">
        <a:spcBef>
          <a:spcPct val="20000"/>
        </a:spcBef>
        <a:spcAft>
          <a:spcPct val="0"/>
        </a:spcAft>
        <a:buClr>
          <a:schemeClr val="accent2"/>
        </a:buClr>
        <a:buChar char="•"/>
        <a:defRPr kumimoji="1" sz="2000">
          <a:solidFill>
            <a:schemeClr val="tx1"/>
          </a:solidFill>
          <a:latin typeface="+mn-lt"/>
        </a:defRPr>
      </a:lvl7pPr>
      <a:lvl8pPr marL="3425480" indent="-228366" algn="l" rtl="0" eaLnBrk="0" fontAlgn="base" hangingPunct="0">
        <a:spcBef>
          <a:spcPct val="20000"/>
        </a:spcBef>
        <a:spcAft>
          <a:spcPct val="0"/>
        </a:spcAft>
        <a:buClr>
          <a:schemeClr val="accent2"/>
        </a:buClr>
        <a:buChar char="•"/>
        <a:defRPr kumimoji="1" sz="2000">
          <a:solidFill>
            <a:schemeClr val="tx1"/>
          </a:solidFill>
          <a:latin typeface="+mn-lt"/>
        </a:defRPr>
      </a:lvl8pPr>
      <a:lvl9pPr marL="3882212" indent="-228366"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461" rtl="0" eaLnBrk="1" latinLnBrk="0" hangingPunct="1">
        <a:defRPr sz="1800" kern="1200">
          <a:solidFill>
            <a:schemeClr val="tx1"/>
          </a:solidFill>
          <a:latin typeface="+mn-lt"/>
          <a:ea typeface="+mn-ea"/>
          <a:cs typeface="+mn-cs"/>
        </a:defRPr>
      </a:lvl1pPr>
      <a:lvl2pPr marL="456730" algn="l" defTabSz="913461" rtl="0" eaLnBrk="1" latinLnBrk="0" hangingPunct="1">
        <a:defRPr sz="1800" kern="1200">
          <a:solidFill>
            <a:schemeClr val="tx1"/>
          </a:solidFill>
          <a:latin typeface="+mn-lt"/>
          <a:ea typeface="+mn-ea"/>
          <a:cs typeface="+mn-cs"/>
        </a:defRPr>
      </a:lvl2pPr>
      <a:lvl3pPr marL="913461" algn="l" defTabSz="913461" rtl="0" eaLnBrk="1" latinLnBrk="0" hangingPunct="1">
        <a:defRPr sz="1800" kern="1200">
          <a:solidFill>
            <a:schemeClr val="tx1"/>
          </a:solidFill>
          <a:latin typeface="+mn-lt"/>
          <a:ea typeface="+mn-ea"/>
          <a:cs typeface="+mn-cs"/>
        </a:defRPr>
      </a:lvl3pPr>
      <a:lvl4pPr marL="1370197" algn="l" defTabSz="913461" rtl="0" eaLnBrk="1" latinLnBrk="0" hangingPunct="1">
        <a:defRPr sz="1800" kern="1200">
          <a:solidFill>
            <a:schemeClr val="tx1"/>
          </a:solidFill>
          <a:latin typeface="+mn-lt"/>
          <a:ea typeface="+mn-ea"/>
          <a:cs typeface="+mn-cs"/>
        </a:defRPr>
      </a:lvl4pPr>
      <a:lvl5pPr marL="1826924" algn="l" defTabSz="913461" rtl="0" eaLnBrk="1" latinLnBrk="0" hangingPunct="1">
        <a:defRPr sz="1800" kern="1200">
          <a:solidFill>
            <a:schemeClr val="tx1"/>
          </a:solidFill>
          <a:latin typeface="+mn-lt"/>
          <a:ea typeface="+mn-ea"/>
          <a:cs typeface="+mn-cs"/>
        </a:defRPr>
      </a:lvl5pPr>
      <a:lvl6pPr marL="2283654" algn="l" defTabSz="913461" rtl="0" eaLnBrk="1" latinLnBrk="0" hangingPunct="1">
        <a:defRPr sz="1800" kern="1200">
          <a:solidFill>
            <a:schemeClr val="tx1"/>
          </a:solidFill>
          <a:latin typeface="+mn-lt"/>
          <a:ea typeface="+mn-ea"/>
          <a:cs typeface="+mn-cs"/>
        </a:defRPr>
      </a:lvl6pPr>
      <a:lvl7pPr marL="2740385" algn="l" defTabSz="913461" rtl="0" eaLnBrk="1" latinLnBrk="0" hangingPunct="1">
        <a:defRPr sz="1800" kern="1200">
          <a:solidFill>
            <a:schemeClr val="tx1"/>
          </a:solidFill>
          <a:latin typeface="+mn-lt"/>
          <a:ea typeface="+mn-ea"/>
          <a:cs typeface="+mn-cs"/>
        </a:defRPr>
      </a:lvl7pPr>
      <a:lvl8pPr marL="3197116" algn="l" defTabSz="913461" rtl="0" eaLnBrk="1" latinLnBrk="0" hangingPunct="1">
        <a:defRPr sz="1800" kern="1200">
          <a:solidFill>
            <a:schemeClr val="tx1"/>
          </a:solidFill>
          <a:latin typeface="+mn-lt"/>
          <a:ea typeface="+mn-ea"/>
          <a:cs typeface="+mn-cs"/>
        </a:defRPr>
      </a:lvl8pPr>
      <a:lvl9pPr marL="3653846" algn="l" defTabSz="91346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06400" y="152400"/>
            <a:ext cx="7772400" cy="9763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178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988"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0" hangingPunct="0">
              <a:spcBef>
                <a:spcPct val="50000"/>
              </a:spcBef>
              <a:defRPr sz="1000">
                <a:solidFill>
                  <a:srgbClr val="969696"/>
                </a:solidFill>
                <a:latin typeface="Arial" charset="0"/>
              </a:defRPr>
            </a:lvl1pPr>
          </a:lstStyle>
          <a:p>
            <a:pPr fontAlgn="base">
              <a:spcAft>
                <a:spcPct val="0"/>
              </a:spcAft>
              <a:defRPr/>
            </a:pPr>
            <a:endParaRPr lang="en-US" kern="1200">
              <a:ea typeface="+mn-ea"/>
              <a:cs typeface="+mn-cs"/>
            </a:endParaRPr>
          </a:p>
        </p:txBody>
      </p:sp>
      <p:sp>
        <p:nvSpPr>
          <p:cNvPr id="41989"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0" hangingPunct="0">
              <a:spcBef>
                <a:spcPct val="50000"/>
              </a:spcBef>
              <a:defRPr sz="1000">
                <a:solidFill>
                  <a:srgbClr val="969696"/>
                </a:solidFill>
                <a:latin typeface="Arial" charset="0"/>
              </a:defRPr>
            </a:lvl1pPr>
          </a:lstStyle>
          <a:p>
            <a:pPr fontAlgn="base">
              <a:spcAft>
                <a:spcPct val="0"/>
              </a:spcAft>
              <a:defRPr/>
            </a:pPr>
            <a:endParaRPr lang="en-US" kern="1200">
              <a:ea typeface="+mn-ea"/>
              <a:cs typeface="+mn-cs"/>
            </a:endParaRPr>
          </a:p>
        </p:txBody>
      </p:sp>
      <p:sp>
        <p:nvSpPr>
          <p:cNvPr id="41990"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50000"/>
              </a:spcBef>
              <a:defRPr sz="1000">
                <a:solidFill>
                  <a:srgbClr val="969696"/>
                </a:solidFill>
                <a:latin typeface="Arial" panose="020B0604020202020204" pitchFamily="34" charset="0"/>
              </a:defRPr>
            </a:lvl1pPr>
          </a:lstStyle>
          <a:p>
            <a:pPr fontAlgn="base">
              <a:spcAft>
                <a:spcPct val="0"/>
              </a:spcAft>
            </a:pPr>
            <a:fld id="{B7FEA7E4-0BFC-4A51-983C-261F58D16BD1}" type="slidenum">
              <a:rPr lang="en-US" altLang="en-US" kern="1200">
                <a:ea typeface="+mn-ea"/>
                <a:cs typeface="+mn-cs"/>
              </a:rPr>
              <a:pPr fontAlgn="base">
                <a:spcAft>
                  <a:spcPct val="0"/>
                </a:spcAft>
              </a:pPr>
              <a:t>‹#›</a:t>
            </a:fld>
            <a:endParaRPr lang="en-US" altLang="en-US" kern="1200">
              <a:ea typeface="+mn-ea"/>
              <a:cs typeface="+mn-cs"/>
            </a:endParaRPr>
          </a:p>
        </p:txBody>
      </p:sp>
      <p:sp>
        <p:nvSpPr>
          <p:cNvPr id="8" name="Rectangle 7"/>
          <p:cNvSpPr/>
          <p:nvPr/>
        </p:nvSpPr>
        <p:spPr bwMode="auto">
          <a:xfrm>
            <a:off x="142875" y="1139825"/>
            <a:ext cx="8678863" cy="134938"/>
          </a:xfrm>
          <a:prstGeom prst="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algn="r" eaLnBrk="0" fontAlgn="base" hangingPunct="0">
              <a:spcBef>
                <a:spcPct val="0"/>
              </a:spcBef>
              <a:spcAft>
                <a:spcPct val="0"/>
              </a:spcAft>
              <a:defRPr/>
            </a:pPr>
            <a:endParaRPr lang="en-US" sz="2400" kern="1200">
              <a:solidFill>
                <a:prstClr val="black"/>
              </a:solidFill>
              <a:latin typeface="Times New Roman" panose="02020603050405020304" pitchFamily="18" charset="0"/>
              <a:ea typeface="+mn-ea"/>
              <a:cs typeface="+mn-cs"/>
            </a:endParaRPr>
          </a:p>
        </p:txBody>
      </p:sp>
      <p:sp>
        <p:nvSpPr>
          <p:cNvPr id="10" name="Freeform 9"/>
          <p:cNvSpPr/>
          <p:nvPr/>
        </p:nvSpPr>
        <p:spPr bwMode="auto">
          <a:xfrm>
            <a:off x="0" y="1136650"/>
            <a:ext cx="158750" cy="266700"/>
          </a:xfrm>
          <a:custGeom>
            <a:avLst/>
            <a:gdLst>
              <a:gd name="connsiteX0" fmla="*/ 152400 w 158750"/>
              <a:gd name="connsiteY0" fmla="*/ 0 h 266700"/>
              <a:gd name="connsiteX1" fmla="*/ 0 w 158750"/>
              <a:gd name="connsiteY1" fmla="*/ 158750 h 266700"/>
              <a:gd name="connsiteX2" fmla="*/ 6350 w 158750"/>
              <a:gd name="connsiteY2" fmla="*/ 266700 h 266700"/>
              <a:gd name="connsiteX3" fmla="*/ 158750 w 158750"/>
              <a:gd name="connsiteY3" fmla="*/ 120650 h 266700"/>
              <a:gd name="connsiteX4" fmla="*/ 152400 w 158750"/>
              <a:gd name="connsiteY4" fmla="*/ 0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 h="266700">
                <a:moveTo>
                  <a:pt x="152400" y="0"/>
                </a:moveTo>
                <a:lnTo>
                  <a:pt x="0" y="158750"/>
                </a:lnTo>
                <a:lnTo>
                  <a:pt x="6350" y="266700"/>
                </a:lnTo>
                <a:lnTo>
                  <a:pt x="158750" y="120650"/>
                </a:lnTo>
                <a:lnTo>
                  <a:pt x="152400" y="0"/>
                </a:lnTo>
                <a:close/>
              </a:path>
            </a:pathLst>
          </a:custGeom>
          <a:solidFill>
            <a:schemeClr val="accent6">
              <a:lumMod val="75000"/>
            </a:schemeClr>
          </a:solidFill>
          <a:ln w="9525" cap="flat" cmpd="sng" algn="ctr">
            <a:noFill/>
            <a:prstDash val="solid"/>
            <a:round/>
            <a:headEnd type="none" w="med" len="med"/>
            <a:tailEnd type="none" w="med" len="med"/>
          </a:ln>
          <a:effectLst/>
        </p:spPr>
        <p:txBody>
          <a:bodyPr/>
          <a:lstStyle/>
          <a:p>
            <a:pPr algn="r" eaLnBrk="0" fontAlgn="base" hangingPunct="0">
              <a:spcBef>
                <a:spcPct val="0"/>
              </a:spcBef>
              <a:spcAft>
                <a:spcPct val="0"/>
              </a:spcAft>
              <a:defRPr/>
            </a:pPr>
            <a:endParaRPr lang="en-US" sz="2400" kern="1200">
              <a:solidFill>
                <a:prstClr val="black"/>
              </a:solidFill>
              <a:latin typeface="Times New Roman" panose="02020603050405020304" pitchFamily="18" charset="0"/>
              <a:ea typeface="+mn-ea"/>
              <a:cs typeface="+mn-cs"/>
            </a:endParaRPr>
          </a:p>
        </p:txBody>
      </p:sp>
    </p:spTree>
    <p:extLst>
      <p:ext uri="{BB962C8B-B14F-4D97-AF65-F5344CB8AC3E}">
        <p14:creationId xmlns:p14="http://schemas.microsoft.com/office/powerpoint/2010/main" val="3870937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hf hdr="0" ftr="0" dt="0"/>
  <p:txStyles>
    <p:titleStyle>
      <a:lvl1pPr algn="l" rtl="0" fontAlgn="base">
        <a:spcBef>
          <a:spcPct val="0"/>
        </a:spcBef>
        <a:spcAft>
          <a:spcPct val="0"/>
        </a:spcAft>
        <a:defRPr kumimoji="1" sz="3600" b="1" kern="1200" spc="10">
          <a:solidFill>
            <a:schemeClr val="tx2"/>
          </a:solidFill>
          <a:latin typeface="Franklin Gothic Medium" pitchFamily="34" charset="0"/>
          <a:ea typeface="+mj-ea"/>
          <a:cs typeface="+mj-cs"/>
        </a:defRPr>
      </a:lvl1pPr>
      <a:lvl2pPr algn="l" rtl="0" fontAlgn="base">
        <a:spcBef>
          <a:spcPct val="0"/>
        </a:spcBef>
        <a:spcAft>
          <a:spcPct val="0"/>
        </a:spcAft>
        <a:defRPr kumimoji="1" sz="3600" b="1">
          <a:solidFill>
            <a:schemeClr val="tx2"/>
          </a:solidFill>
          <a:latin typeface="Franklin Gothic Medium" panose="020B0603020102020204" pitchFamily="34" charset="0"/>
        </a:defRPr>
      </a:lvl2pPr>
      <a:lvl3pPr algn="l" rtl="0" fontAlgn="base">
        <a:spcBef>
          <a:spcPct val="0"/>
        </a:spcBef>
        <a:spcAft>
          <a:spcPct val="0"/>
        </a:spcAft>
        <a:defRPr kumimoji="1" sz="3600" b="1">
          <a:solidFill>
            <a:schemeClr val="tx2"/>
          </a:solidFill>
          <a:latin typeface="Franklin Gothic Medium" panose="020B0603020102020204" pitchFamily="34" charset="0"/>
        </a:defRPr>
      </a:lvl3pPr>
      <a:lvl4pPr algn="l" rtl="0" fontAlgn="base">
        <a:spcBef>
          <a:spcPct val="0"/>
        </a:spcBef>
        <a:spcAft>
          <a:spcPct val="0"/>
        </a:spcAft>
        <a:defRPr kumimoji="1" sz="3600" b="1">
          <a:solidFill>
            <a:schemeClr val="tx2"/>
          </a:solidFill>
          <a:latin typeface="Franklin Gothic Medium" panose="020B0603020102020204" pitchFamily="34" charset="0"/>
        </a:defRPr>
      </a:lvl4pPr>
      <a:lvl5pPr algn="l" rtl="0" fontAlgn="base">
        <a:spcBef>
          <a:spcPct val="0"/>
        </a:spcBef>
        <a:spcAft>
          <a:spcPct val="0"/>
        </a:spcAft>
        <a:defRPr kumimoji="1" sz="3600" b="1">
          <a:solidFill>
            <a:schemeClr val="tx2"/>
          </a:solidFill>
          <a:latin typeface="Franklin Gothic Medium" panose="020B0603020102020204" pitchFamily="34" charset="0"/>
        </a:defRPr>
      </a:lvl5pPr>
      <a:lvl6pPr marL="457200" algn="l" rtl="0" eaLnBrk="1" fontAlgn="base" hangingPunct="1">
        <a:spcBef>
          <a:spcPct val="0"/>
        </a:spcBef>
        <a:spcAft>
          <a:spcPct val="0"/>
        </a:spcAft>
        <a:defRPr kumimoji="1" sz="3600" b="1">
          <a:solidFill>
            <a:srgbClr val="006699"/>
          </a:solidFill>
          <a:latin typeface="Gill Sans MT" pitchFamily="34" charset="0"/>
        </a:defRPr>
      </a:lvl6pPr>
      <a:lvl7pPr marL="914400" algn="l" rtl="0" eaLnBrk="1" fontAlgn="base" hangingPunct="1">
        <a:spcBef>
          <a:spcPct val="0"/>
        </a:spcBef>
        <a:spcAft>
          <a:spcPct val="0"/>
        </a:spcAft>
        <a:defRPr kumimoji="1" sz="3600" b="1">
          <a:solidFill>
            <a:srgbClr val="006699"/>
          </a:solidFill>
          <a:latin typeface="Gill Sans MT" pitchFamily="34" charset="0"/>
        </a:defRPr>
      </a:lvl7pPr>
      <a:lvl8pPr marL="1371600" algn="l" rtl="0" eaLnBrk="1" fontAlgn="base" hangingPunct="1">
        <a:spcBef>
          <a:spcPct val="0"/>
        </a:spcBef>
        <a:spcAft>
          <a:spcPct val="0"/>
        </a:spcAft>
        <a:defRPr kumimoji="1" sz="3600" b="1">
          <a:solidFill>
            <a:srgbClr val="006699"/>
          </a:solidFill>
          <a:latin typeface="Gill Sans MT" pitchFamily="34" charset="0"/>
        </a:defRPr>
      </a:lvl8pPr>
      <a:lvl9pPr marL="1828800" algn="l" rtl="0" eaLnBrk="1" fontAlgn="base" hangingPunct="1">
        <a:spcBef>
          <a:spcPct val="0"/>
        </a:spcBef>
        <a:spcAft>
          <a:spcPct val="0"/>
        </a:spcAft>
        <a:defRPr kumimoji="1" sz="3600" b="1">
          <a:solidFill>
            <a:srgbClr val="006699"/>
          </a:solidFill>
          <a:latin typeface="Gill Sans MT" pitchFamily="34" charset="0"/>
        </a:defRPr>
      </a:lvl9pPr>
    </p:titleStyle>
    <p:bodyStyle>
      <a:lvl1pPr marL="342900" indent="-342900" algn="l" rtl="0" fontAlgn="base">
        <a:spcBef>
          <a:spcPct val="20000"/>
        </a:spcBef>
        <a:spcAft>
          <a:spcPct val="0"/>
        </a:spcAft>
        <a:buClr>
          <a:srgbClr val="800000"/>
        </a:buClr>
        <a:buFont typeface="Wingdings" panose="05000000000000000000" pitchFamily="2" charset="2"/>
        <a:buChar char="§"/>
        <a:defRPr kumimoji="1" sz="2800" kern="1200">
          <a:solidFill>
            <a:schemeClr val="tx2"/>
          </a:solidFill>
          <a:latin typeface="Calibri" pitchFamily="34" charset="0"/>
          <a:ea typeface="+mn-ea"/>
          <a:cs typeface="+mn-cs"/>
        </a:defRPr>
      </a:lvl1pPr>
      <a:lvl2pPr marL="742950" indent="-285750" algn="l" rtl="0" fontAlgn="base">
        <a:spcBef>
          <a:spcPct val="20000"/>
        </a:spcBef>
        <a:spcAft>
          <a:spcPct val="0"/>
        </a:spcAft>
        <a:buClr>
          <a:srgbClr val="800000"/>
        </a:buClr>
        <a:buFont typeface="Wingdings" panose="05000000000000000000" pitchFamily="2" charset="2"/>
        <a:buChar char="§"/>
        <a:defRPr kumimoji="1" sz="2400" kern="1200">
          <a:solidFill>
            <a:schemeClr val="tx2"/>
          </a:solidFill>
          <a:latin typeface="Calibri" pitchFamily="34" charset="0"/>
        </a:defRPr>
      </a:lvl2pPr>
      <a:lvl3pPr marL="1143000" indent="-228600" algn="l" rtl="0" fontAlgn="base">
        <a:spcBef>
          <a:spcPct val="20000"/>
        </a:spcBef>
        <a:spcAft>
          <a:spcPct val="0"/>
        </a:spcAft>
        <a:buClr>
          <a:srgbClr val="800000"/>
        </a:buClr>
        <a:buFont typeface="Wingdings" panose="05000000000000000000" pitchFamily="2" charset="2"/>
        <a:buChar char=""/>
        <a:defRPr kumimoji="1" sz="2000" kern="1200">
          <a:solidFill>
            <a:srgbClr val="8E736A"/>
          </a:solidFill>
          <a:latin typeface="Calibri" pitchFamily="34" charset="0"/>
        </a:defRPr>
      </a:lvl3pPr>
      <a:lvl4pPr marL="1600200" indent="-228600" algn="l" rtl="0" fontAlgn="base">
        <a:spcBef>
          <a:spcPct val="20000"/>
        </a:spcBef>
        <a:spcAft>
          <a:spcPct val="0"/>
        </a:spcAft>
        <a:buClr>
          <a:srgbClr val="CC0000"/>
        </a:buClr>
        <a:buFont typeface="Wingdings" panose="05000000000000000000" pitchFamily="2" charset="2"/>
        <a:buChar char="s"/>
        <a:defRPr kumimoji="1" sz="2000" kern="1200">
          <a:solidFill>
            <a:srgbClr val="8E736A"/>
          </a:solidFill>
          <a:latin typeface="Calibri" pitchFamily="34" charset="0"/>
        </a:defRPr>
      </a:lvl4pPr>
      <a:lvl5pPr marL="2057400" indent="-228600" algn="l" rtl="0" fontAlgn="base">
        <a:spcBef>
          <a:spcPct val="20000"/>
        </a:spcBef>
        <a:spcAft>
          <a:spcPct val="0"/>
        </a:spcAft>
        <a:buClr>
          <a:srgbClr val="CC0000"/>
        </a:buClr>
        <a:buFont typeface="Wingdings" panose="05000000000000000000" pitchFamily="2" charset="2"/>
        <a:buChar char=" "/>
        <a:defRPr kumimoji="1" sz="2000" kern="1200">
          <a:solidFill>
            <a:srgbClr val="8E736A"/>
          </a:solidFill>
          <a:latin typeface="Calibri" pitchFamily="34" charset="0"/>
        </a:defRPr>
      </a:lvl5pPr>
      <a:lvl6pPr marL="2514600" indent="-228600" algn="l" rtl="0" eaLnBrk="1" fontAlgn="base" hangingPunct="1">
        <a:spcBef>
          <a:spcPct val="20000"/>
        </a:spcBef>
        <a:spcAft>
          <a:spcPct val="0"/>
        </a:spcAft>
        <a:buClr>
          <a:srgbClr val="CC0000"/>
        </a:buClr>
        <a:buFont typeface="Wingdings" pitchFamily="2" charset="2"/>
        <a:buChar char=" "/>
        <a:defRPr kumimoji="1" sz="2000">
          <a:solidFill>
            <a:srgbClr val="003366"/>
          </a:solidFill>
          <a:latin typeface="+mn-lt"/>
        </a:defRPr>
      </a:lvl6pPr>
      <a:lvl7pPr marL="2971800" indent="-228600" algn="l" rtl="0" eaLnBrk="1" fontAlgn="base" hangingPunct="1">
        <a:spcBef>
          <a:spcPct val="20000"/>
        </a:spcBef>
        <a:spcAft>
          <a:spcPct val="0"/>
        </a:spcAft>
        <a:buClr>
          <a:srgbClr val="CC0000"/>
        </a:buClr>
        <a:buFont typeface="Wingdings" pitchFamily="2" charset="2"/>
        <a:buChar char=" "/>
        <a:defRPr kumimoji="1" sz="2000">
          <a:solidFill>
            <a:srgbClr val="003366"/>
          </a:solidFill>
          <a:latin typeface="+mn-lt"/>
        </a:defRPr>
      </a:lvl7pPr>
      <a:lvl8pPr marL="3429000" indent="-228600" algn="l" rtl="0" eaLnBrk="1" fontAlgn="base" hangingPunct="1">
        <a:spcBef>
          <a:spcPct val="20000"/>
        </a:spcBef>
        <a:spcAft>
          <a:spcPct val="0"/>
        </a:spcAft>
        <a:buClr>
          <a:srgbClr val="CC0000"/>
        </a:buClr>
        <a:buFont typeface="Wingdings" pitchFamily="2" charset="2"/>
        <a:buChar char=" "/>
        <a:defRPr kumimoji="1" sz="2000">
          <a:solidFill>
            <a:srgbClr val="003366"/>
          </a:solidFill>
          <a:latin typeface="+mn-lt"/>
        </a:defRPr>
      </a:lvl8pPr>
      <a:lvl9pPr marL="3886200" indent="-228600" algn="l" rtl="0" eaLnBrk="1" fontAlgn="base" hangingPunct="1">
        <a:spcBef>
          <a:spcPct val="20000"/>
        </a:spcBef>
        <a:spcAft>
          <a:spcPct val="0"/>
        </a:spcAft>
        <a:buClr>
          <a:srgbClr val="CC0000"/>
        </a:buClr>
        <a:buFont typeface="Wingdings" pitchFamily="2" charset="2"/>
        <a:buChar char=" "/>
        <a:defRPr kumimoji="1" sz="2000">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177800" y="152400"/>
            <a:ext cx="8775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41992" name="Rectangle 8"/>
          <p:cNvSpPr>
            <a:spLocks noGrp="1" noChangeArrowheads="1"/>
          </p:cNvSpPr>
          <p:nvPr>
            <p:ph type="body" idx="1"/>
          </p:nvPr>
        </p:nvSpPr>
        <p:spPr bwMode="auto">
          <a:xfrm>
            <a:off x="190500" y="825500"/>
            <a:ext cx="87503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jhbikjb</a:t>
            </a:r>
          </a:p>
          <a:p>
            <a:pPr lvl="1"/>
            <a:r>
              <a:rPr lang="en-US" altLang="en-US" smtClean="0"/>
              <a:t>erfer</a:t>
            </a:r>
          </a:p>
          <a:p>
            <a:pPr lvl="0"/>
            <a:r>
              <a:rPr lang="en-US" alt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eaLnBrk="0" fontAlgn="base" hangingPunct="0">
              <a:spcBef>
                <a:spcPct val="0"/>
              </a:spcBef>
              <a:spcAft>
                <a:spcPct val="0"/>
              </a:spcAft>
            </a:pPr>
            <a:fld id="{A2BCA505-2BF5-4D87-836E-4AA3282334BE}" type="datetime1">
              <a:rPr lang="en-US" altLang="en-US" kern="1200">
                <a:ea typeface="+mn-ea"/>
                <a:cs typeface="+mn-cs"/>
              </a:rPr>
              <a:pPr eaLnBrk="0" fontAlgn="base" hangingPunct="0">
                <a:spcBef>
                  <a:spcPct val="0"/>
                </a:spcBef>
                <a:spcAft>
                  <a:spcPct val="0"/>
                </a:spcAft>
              </a:pPr>
              <a:t>3/11/2016</a:t>
            </a:fld>
            <a:endParaRPr lang="en-US" altLang="en-US" kern="1200">
              <a:ea typeface="+mn-ea"/>
              <a:cs typeface="+mn-cs"/>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pPr eaLnBrk="0" fontAlgn="base" hangingPunct="0">
              <a:spcBef>
                <a:spcPct val="0"/>
              </a:spcBef>
              <a:spcAft>
                <a:spcPct val="0"/>
              </a:spcAft>
            </a:pPr>
            <a:endParaRPr lang="en-US" altLang="en-US" kern="1200">
              <a:ea typeface="+mn-ea"/>
              <a:cs typeface="+mn-cs"/>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pPr eaLnBrk="0" fontAlgn="base" hangingPunct="0">
              <a:spcBef>
                <a:spcPct val="0"/>
              </a:spcBef>
              <a:spcAft>
                <a:spcPct val="0"/>
              </a:spcAft>
            </a:pPr>
            <a:fld id="{CC42BB7F-5D6A-4E9B-A117-9062E7FD26C6}" type="slidenum">
              <a:rPr lang="en-US" altLang="en-US" kern="1200">
                <a:ea typeface="+mn-ea"/>
                <a:cs typeface="+mn-cs"/>
              </a:rPr>
              <a:pPr eaLnBrk="0" fontAlgn="base" hangingPunct="0">
                <a:spcBef>
                  <a:spcPct val="0"/>
                </a:spcBef>
                <a:spcAft>
                  <a:spcPct val="0"/>
                </a:spcAft>
              </a:pPr>
              <a:t>‹#›</a:t>
            </a:fld>
            <a:endParaRPr lang="en-US" altLang="en-US" kern="1200">
              <a:ea typeface="+mn-ea"/>
              <a:cs typeface="+mn-cs"/>
            </a:endParaRPr>
          </a:p>
        </p:txBody>
      </p:sp>
    </p:spTree>
    <p:extLst>
      <p:ext uri="{BB962C8B-B14F-4D97-AF65-F5344CB8AC3E}">
        <p14:creationId xmlns:p14="http://schemas.microsoft.com/office/powerpoint/2010/main" val="11584753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ransition advClick="0"/>
  <p:hf hdr="0" ftr="0" dt="0"/>
  <p:txStyles>
    <p:titleStyle>
      <a:lvl1pPr algn="ctr" rtl="0" eaLnBrk="0" fontAlgn="base" hangingPunct="0">
        <a:spcBef>
          <a:spcPct val="0"/>
        </a:spcBef>
        <a:spcAft>
          <a:spcPct val="0"/>
        </a:spcAft>
        <a:defRPr kumimoji="1" sz="3600" kern="1200">
          <a:solidFill>
            <a:srgbClr val="0033CC"/>
          </a:solidFill>
          <a:latin typeface="+mj-lt"/>
          <a:ea typeface="+mj-ea"/>
          <a:cs typeface="+mj-cs"/>
        </a:defRPr>
      </a:lvl1pPr>
      <a:lvl2pPr algn="ctr" rtl="0" eaLnBrk="0" fontAlgn="base" hangingPunct="0">
        <a:spcBef>
          <a:spcPct val="0"/>
        </a:spcBef>
        <a:spcAft>
          <a:spcPct val="0"/>
        </a:spcAft>
        <a:defRPr kumimoji="1" sz="3600">
          <a:solidFill>
            <a:srgbClr val="0033CC"/>
          </a:solidFill>
          <a:latin typeface="Arial" panose="020B0604020202020204" pitchFamily="34" charset="0"/>
        </a:defRPr>
      </a:lvl2pPr>
      <a:lvl3pPr algn="ctr" rtl="0" eaLnBrk="0" fontAlgn="base" hangingPunct="0">
        <a:spcBef>
          <a:spcPct val="0"/>
        </a:spcBef>
        <a:spcAft>
          <a:spcPct val="0"/>
        </a:spcAft>
        <a:defRPr kumimoji="1" sz="3600">
          <a:solidFill>
            <a:srgbClr val="0033CC"/>
          </a:solidFill>
          <a:latin typeface="Arial" panose="020B0604020202020204" pitchFamily="34" charset="0"/>
        </a:defRPr>
      </a:lvl3pPr>
      <a:lvl4pPr algn="ctr" rtl="0" eaLnBrk="0" fontAlgn="base" hangingPunct="0">
        <a:spcBef>
          <a:spcPct val="0"/>
        </a:spcBef>
        <a:spcAft>
          <a:spcPct val="0"/>
        </a:spcAft>
        <a:defRPr kumimoji="1" sz="3600">
          <a:solidFill>
            <a:srgbClr val="0033CC"/>
          </a:solidFill>
          <a:latin typeface="Arial" panose="020B0604020202020204" pitchFamily="34" charset="0"/>
        </a:defRPr>
      </a:lvl4pPr>
      <a:lvl5pPr algn="ctr" rtl="0" eaLnBrk="0" fontAlgn="base" hangingPunct="0">
        <a:spcBef>
          <a:spcPct val="0"/>
        </a:spcBef>
        <a:spcAft>
          <a:spcPct val="0"/>
        </a:spcAft>
        <a:defRPr kumimoji="1" sz="3600">
          <a:solidFill>
            <a:srgbClr val="0033CC"/>
          </a:solidFill>
          <a:latin typeface="Arial" panose="020B0604020202020204" pitchFamily="34" charset="0"/>
        </a:defRPr>
      </a:lvl5pPr>
      <a:lvl6pPr marL="457200" algn="ctr" rtl="0" eaLnBrk="0" fontAlgn="base" hangingPunct="0">
        <a:spcBef>
          <a:spcPct val="0"/>
        </a:spcBef>
        <a:spcAft>
          <a:spcPct val="0"/>
        </a:spcAft>
        <a:defRPr kumimoji="1" sz="3600">
          <a:solidFill>
            <a:srgbClr val="0033CC"/>
          </a:solidFill>
          <a:latin typeface="Arial" panose="020B0604020202020204" pitchFamily="34" charset="0"/>
        </a:defRPr>
      </a:lvl6pPr>
      <a:lvl7pPr marL="914400" algn="ctr" rtl="0" eaLnBrk="0" fontAlgn="base" hangingPunct="0">
        <a:spcBef>
          <a:spcPct val="0"/>
        </a:spcBef>
        <a:spcAft>
          <a:spcPct val="0"/>
        </a:spcAft>
        <a:defRPr kumimoji="1" sz="3600">
          <a:solidFill>
            <a:srgbClr val="0033CC"/>
          </a:solidFill>
          <a:latin typeface="Arial" panose="020B0604020202020204" pitchFamily="34" charset="0"/>
        </a:defRPr>
      </a:lvl7pPr>
      <a:lvl8pPr marL="1371600" algn="ctr" rtl="0" eaLnBrk="0" fontAlgn="base" hangingPunct="0">
        <a:spcBef>
          <a:spcPct val="0"/>
        </a:spcBef>
        <a:spcAft>
          <a:spcPct val="0"/>
        </a:spcAft>
        <a:defRPr kumimoji="1" sz="3600">
          <a:solidFill>
            <a:srgbClr val="0033CC"/>
          </a:solidFill>
          <a:latin typeface="Arial" panose="020B0604020202020204" pitchFamily="34" charset="0"/>
        </a:defRPr>
      </a:lvl8pPr>
      <a:lvl9pPr marL="1828800" algn="ctr" rtl="0" eaLnBrk="0" fontAlgn="base" hangingPunct="0">
        <a:spcBef>
          <a:spcPct val="0"/>
        </a:spcBef>
        <a:spcAft>
          <a:spcPct val="0"/>
        </a:spcAft>
        <a:defRPr kumimoji="1" sz="3600">
          <a:solidFill>
            <a:srgbClr val="0033CC"/>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177800" y="152400"/>
            <a:ext cx="8775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41992" name="Rectangle 8"/>
          <p:cNvSpPr>
            <a:spLocks noGrp="1" noChangeArrowheads="1"/>
          </p:cNvSpPr>
          <p:nvPr>
            <p:ph type="body" idx="1"/>
          </p:nvPr>
        </p:nvSpPr>
        <p:spPr bwMode="auto">
          <a:xfrm>
            <a:off x="190500" y="825500"/>
            <a:ext cx="87503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jhbikjb</a:t>
            </a:r>
          </a:p>
          <a:p>
            <a:pPr lvl="1"/>
            <a:r>
              <a:rPr lang="en-US" altLang="en-US" smtClean="0"/>
              <a:t>erfer</a:t>
            </a:r>
          </a:p>
          <a:p>
            <a:pPr lvl="0"/>
            <a:r>
              <a:rPr lang="en-US" altLang="en-US" smtClean="0"/>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eaLnBrk="0" fontAlgn="base" hangingPunct="0">
              <a:spcBef>
                <a:spcPct val="0"/>
              </a:spcBef>
              <a:spcAft>
                <a:spcPct val="0"/>
              </a:spcAft>
            </a:pPr>
            <a:fld id="{2BF2B123-453E-46B2-A2F7-DAA93312EE3D}" type="datetime1">
              <a:rPr lang="en-US" altLang="en-US" kern="1200" smtClean="0">
                <a:ea typeface="+mn-ea"/>
                <a:cs typeface="+mn-cs"/>
              </a:rPr>
              <a:pPr eaLnBrk="0" fontAlgn="base" hangingPunct="0">
                <a:spcBef>
                  <a:spcPct val="0"/>
                </a:spcBef>
                <a:spcAft>
                  <a:spcPct val="0"/>
                </a:spcAft>
              </a:pPr>
              <a:t>3/11/2016</a:t>
            </a:fld>
            <a:endParaRPr lang="en-US" altLang="en-US" kern="1200" smtClean="0">
              <a:ea typeface="+mn-ea"/>
              <a:cs typeface="+mn-cs"/>
            </a:endParaRPr>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pPr eaLnBrk="0" fontAlgn="base" hangingPunct="0">
              <a:spcBef>
                <a:spcPct val="0"/>
              </a:spcBef>
              <a:spcAft>
                <a:spcPct val="0"/>
              </a:spcAft>
            </a:pPr>
            <a:endParaRPr lang="en-US" altLang="en-US" kern="1200" smtClean="0">
              <a:ea typeface="+mn-ea"/>
              <a:cs typeface="+mn-cs"/>
            </a:endParaRPr>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pPr eaLnBrk="0" fontAlgn="base" hangingPunct="0">
              <a:spcBef>
                <a:spcPct val="0"/>
              </a:spcBef>
              <a:spcAft>
                <a:spcPct val="0"/>
              </a:spcAft>
            </a:pPr>
            <a:fld id="{B0AC9AD6-0AA6-49A9-B3B6-BE6873F25861}" type="slidenum">
              <a:rPr lang="en-US" altLang="en-US" kern="1200" smtClean="0">
                <a:ea typeface="+mn-ea"/>
                <a:cs typeface="+mn-cs"/>
              </a:rPr>
              <a:pPr eaLnBrk="0" fontAlgn="base" hangingPunct="0">
                <a:spcBef>
                  <a:spcPct val="0"/>
                </a:spcBef>
                <a:spcAft>
                  <a:spcPct val="0"/>
                </a:spcAft>
              </a:pPr>
              <a:t>‹#›</a:t>
            </a:fld>
            <a:endParaRPr lang="en-US" altLang="en-US" kern="1200" smtClean="0">
              <a:ea typeface="+mn-ea"/>
              <a:cs typeface="+mn-cs"/>
            </a:endParaRPr>
          </a:p>
        </p:txBody>
      </p:sp>
    </p:spTree>
    <p:extLst>
      <p:ext uri="{BB962C8B-B14F-4D97-AF65-F5344CB8AC3E}">
        <p14:creationId xmlns:p14="http://schemas.microsoft.com/office/powerpoint/2010/main" val="157919028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ransition advClick="0"/>
  <p:hf hdr="0" ftr="0" dt="0"/>
  <p:txStyles>
    <p:titleStyle>
      <a:lvl1pPr algn="ctr" rtl="0" eaLnBrk="0" fontAlgn="base" hangingPunct="0">
        <a:spcBef>
          <a:spcPct val="0"/>
        </a:spcBef>
        <a:spcAft>
          <a:spcPct val="0"/>
        </a:spcAft>
        <a:defRPr kumimoji="1" sz="3600" kern="1200">
          <a:solidFill>
            <a:srgbClr val="0033CC"/>
          </a:solidFill>
          <a:latin typeface="+mj-lt"/>
          <a:ea typeface="+mj-ea"/>
          <a:cs typeface="+mj-cs"/>
        </a:defRPr>
      </a:lvl1pPr>
      <a:lvl2pPr algn="ctr" rtl="0" eaLnBrk="0" fontAlgn="base" hangingPunct="0">
        <a:spcBef>
          <a:spcPct val="0"/>
        </a:spcBef>
        <a:spcAft>
          <a:spcPct val="0"/>
        </a:spcAft>
        <a:defRPr kumimoji="1" sz="3600">
          <a:solidFill>
            <a:srgbClr val="0033CC"/>
          </a:solidFill>
          <a:latin typeface="Arial" panose="020B0604020202020204" pitchFamily="34" charset="0"/>
        </a:defRPr>
      </a:lvl2pPr>
      <a:lvl3pPr algn="ctr" rtl="0" eaLnBrk="0" fontAlgn="base" hangingPunct="0">
        <a:spcBef>
          <a:spcPct val="0"/>
        </a:spcBef>
        <a:spcAft>
          <a:spcPct val="0"/>
        </a:spcAft>
        <a:defRPr kumimoji="1" sz="3600">
          <a:solidFill>
            <a:srgbClr val="0033CC"/>
          </a:solidFill>
          <a:latin typeface="Arial" panose="020B0604020202020204" pitchFamily="34" charset="0"/>
        </a:defRPr>
      </a:lvl3pPr>
      <a:lvl4pPr algn="ctr" rtl="0" eaLnBrk="0" fontAlgn="base" hangingPunct="0">
        <a:spcBef>
          <a:spcPct val="0"/>
        </a:spcBef>
        <a:spcAft>
          <a:spcPct val="0"/>
        </a:spcAft>
        <a:defRPr kumimoji="1" sz="3600">
          <a:solidFill>
            <a:srgbClr val="0033CC"/>
          </a:solidFill>
          <a:latin typeface="Arial" panose="020B0604020202020204" pitchFamily="34" charset="0"/>
        </a:defRPr>
      </a:lvl4pPr>
      <a:lvl5pPr algn="ctr" rtl="0" eaLnBrk="0" fontAlgn="base" hangingPunct="0">
        <a:spcBef>
          <a:spcPct val="0"/>
        </a:spcBef>
        <a:spcAft>
          <a:spcPct val="0"/>
        </a:spcAft>
        <a:defRPr kumimoji="1" sz="3600">
          <a:solidFill>
            <a:srgbClr val="0033CC"/>
          </a:solidFill>
          <a:latin typeface="Arial" panose="020B0604020202020204" pitchFamily="34" charset="0"/>
        </a:defRPr>
      </a:lvl5pPr>
      <a:lvl6pPr marL="457200" algn="ctr" rtl="0" eaLnBrk="0" fontAlgn="base" hangingPunct="0">
        <a:spcBef>
          <a:spcPct val="0"/>
        </a:spcBef>
        <a:spcAft>
          <a:spcPct val="0"/>
        </a:spcAft>
        <a:defRPr kumimoji="1" sz="3600">
          <a:solidFill>
            <a:srgbClr val="0033CC"/>
          </a:solidFill>
          <a:latin typeface="Arial" panose="020B0604020202020204" pitchFamily="34" charset="0"/>
        </a:defRPr>
      </a:lvl6pPr>
      <a:lvl7pPr marL="914400" algn="ctr" rtl="0" eaLnBrk="0" fontAlgn="base" hangingPunct="0">
        <a:spcBef>
          <a:spcPct val="0"/>
        </a:spcBef>
        <a:spcAft>
          <a:spcPct val="0"/>
        </a:spcAft>
        <a:defRPr kumimoji="1" sz="3600">
          <a:solidFill>
            <a:srgbClr val="0033CC"/>
          </a:solidFill>
          <a:latin typeface="Arial" panose="020B0604020202020204" pitchFamily="34" charset="0"/>
        </a:defRPr>
      </a:lvl7pPr>
      <a:lvl8pPr marL="1371600" algn="ctr" rtl="0" eaLnBrk="0" fontAlgn="base" hangingPunct="0">
        <a:spcBef>
          <a:spcPct val="0"/>
        </a:spcBef>
        <a:spcAft>
          <a:spcPct val="0"/>
        </a:spcAft>
        <a:defRPr kumimoji="1" sz="3600">
          <a:solidFill>
            <a:srgbClr val="0033CC"/>
          </a:solidFill>
          <a:latin typeface="Arial" panose="020B0604020202020204" pitchFamily="34" charset="0"/>
        </a:defRPr>
      </a:lvl8pPr>
      <a:lvl9pPr marL="1828800" algn="ctr" rtl="0" eaLnBrk="0" fontAlgn="base" hangingPunct="0">
        <a:spcBef>
          <a:spcPct val="0"/>
        </a:spcBef>
        <a:spcAft>
          <a:spcPct val="0"/>
        </a:spcAft>
        <a:defRPr kumimoji="1" sz="3600">
          <a:solidFill>
            <a:srgbClr val="0033CC"/>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8.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8.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0.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1.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14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1.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1.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53.xml.rels><?xml version="1.0" encoding="UTF-8" standalone="yes"?>
<Relationships xmlns="http://schemas.openxmlformats.org/package/2006/relationships"><Relationship Id="rId3" Type="http://schemas.openxmlformats.org/officeDocument/2006/relationships/hyperlink" Target="https://www.mturk.com/" TargetMode="External"/><Relationship Id="rId2" Type="http://schemas.openxmlformats.org/officeDocument/2006/relationships/hyperlink" Target="http://www.samasource.org/" TargetMode="External"/><Relationship Id="rId1" Type="http://schemas.openxmlformats.org/officeDocument/2006/relationships/slideLayout" Target="../slideLayouts/slideLayout1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ctrTitle"/>
          </p:nvPr>
        </p:nvSpPr>
        <p:spPr>
          <a:xfrm>
            <a:off x="272369" y="675357"/>
            <a:ext cx="8751887" cy="1689100"/>
          </a:xfrm>
        </p:spPr>
        <p:txBody>
          <a:bodyPr/>
          <a:lstStyle/>
          <a:p>
            <a:pPr>
              <a:defRPr/>
            </a:pPr>
            <a:r>
              <a:rPr lang="en-US" sz="3200" dirty="0" smtClean="0"/>
              <a:t>Information Extraction</a:t>
            </a:r>
            <a:endParaRPr lang="en-US" sz="3200" dirty="0"/>
          </a:p>
        </p:txBody>
      </p:sp>
    </p:spTree>
  </p:cSld>
  <p:clrMapOvr>
    <a:masterClrMapping/>
  </p:clrMapOvr>
  <p:transition advClick="0" advTm="480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D2237A-E984-4817-ABC1-D6E9241CEE92}" type="slidenum">
              <a:rPr lang="en-US" altLang="en-US">
                <a:solidFill>
                  <a:srgbClr val="000000"/>
                </a:solidFill>
              </a:rPr>
              <a:pPr/>
              <a:t>10</a:t>
            </a:fld>
            <a:endParaRPr lang="en-US" altLang="en-US">
              <a:solidFill>
                <a:srgbClr val="000000"/>
              </a:solidFill>
            </a:endParaRPr>
          </a:p>
        </p:txBody>
      </p:sp>
      <p:sp>
        <p:nvSpPr>
          <p:cNvPr id="2404355" name="Rectangle 3"/>
          <p:cNvSpPr>
            <a:spLocks noGrp="1" noChangeArrowheads="1"/>
          </p:cNvSpPr>
          <p:nvPr>
            <p:ph type="body" idx="1"/>
          </p:nvPr>
        </p:nvSpPr>
        <p:spPr>
          <a:xfrm>
            <a:off x="177800" y="1181100"/>
            <a:ext cx="8750300" cy="3429000"/>
          </a:xfrm>
        </p:spPr>
        <p:txBody>
          <a:bodyPr/>
          <a:lstStyle/>
          <a:p>
            <a:r>
              <a:rPr lang="en-US" altLang="en-US" dirty="0"/>
              <a:t>Goal: build a simple person-name extractor</a:t>
            </a:r>
          </a:p>
          <a:p>
            <a:pPr lvl="1"/>
            <a:r>
              <a:rPr lang="en-US" altLang="en-US" dirty="0"/>
              <a:t>input: a set of Web pages W, </a:t>
            </a:r>
            <a:r>
              <a:rPr lang="en-US" altLang="en-US" dirty="0" smtClean="0"/>
              <a:t>a list of names</a:t>
            </a:r>
            <a:endParaRPr lang="en-US" altLang="en-US" dirty="0"/>
          </a:p>
          <a:p>
            <a:pPr lvl="1"/>
            <a:r>
              <a:rPr lang="en-US" altLang="en-US" dirty="0"/>
              <a:t>output: all mentions of names in W</a:t>
            </a:r>
          </a:p>
          <a:p>
            <a:pPr lvl="1"/>
            <a:endParaRPr lang="en-US" altLang="en-US" dirty="0"/>
          </a:p>
          <a:p>
            <a:r>
              <a:rPr lang="en-US" altLang="en-US" dirty="0"/>
              <a:t>Simplified </a:t>
            </a:r>
            <a:r>
              <a:rPr lang="en-US" altLang="en-US" dirty="0" smtClean="0"/>
              <a:t>Person-Name </a:t>
            </a:r>
            <a:r>
              <a:rPr lang="en-US" altLang="en-US" dirty="0"/>
              <a:t>extraction</a:t>
            </a:r>
          </a:p>
          <a:p>
            <a:pPr lvl="1"/>
            <a:r>
              <a:rPr lang="en-US" altLang="en-US" dirty="0"/>
              <a:t>for each name e.g., David Smith</a:t>
            </a:r>
          </a:p>
          <a:p>
            <a:pPr lvl="3"/>
            <a:r>
              <a:rPr lang="en-US" altLang="en-US" dirty="0"/>
              <a:t>generate variants (V): “David Smith”, “D. Smith”, “Smith, D.”, etc.</a:t>
            </a:r>
          </a:p>
          <a:p>
            <a:pPr lvl="3"/>
            <a:r>
              <a:rPr lang="en-US" altLang="en-US" dirty="0"/>
              <a:t>find occurrences of these variants in W</a:t>
            </a:r>
          </a:p>
          <a:p>
            <a:pPr lvl="1"/>
            <a:r>
              <a:rPr lang="en-US" altLang="en-US" dirty="0"/>
              <a:t>clean the occurrences</a:t>
            </a:r>
            <a:endParaRPr lang="en-US" altLang="en-US" dirty="0">
              <a:sym typeface="Wingdings" panose="05000000000000000000" pitchFamily="2" charset="2"/>
            </a:endParaRPr>
          </a:p>
          <a:p>
            <a:pPr>
              <a:buFont typeface="Wingdings" panose="05000000000000000000" pitchFamily="2" charset="2"/>
              <a:buNone/>
            </a:pPr>
            <a:endParaRPr lang="en-US" altLang="en-US" dirty="0"/>
          </a:p>
        </p:txBody>
      </p:sp>
      <p:sp>
        <p:nvSpPr>
          <p:cNvPr id="2" name="Title 1"/>
          <p:cNvSpPr>
            <a:spLocks noGrp="1"/>
          </p:cNvSpPr>
          <p:nvPr>
            <p:ph type="title"/>
          </p:nvPr>
        </p:nvSpPr>
        <p:spPr>
          <a:xfrm>
            <a:off x="177800" y="116066"/>
            <a:ext cx="8775700" cy="533400"/>
          </a:xfrm>
        </p:spPr>
        <p:txBody>
          <a:bodyPr/>
          <a:lstStyle/>
          <a:p>
            <a:r>
              <a:rPr lang="en-US" dirty="0" smtClean="0"/>
              <a:t>Example: Dictionary Based</a:t>
            </a:r>
            <a:endParaRPr lang="en-US" dirty="0"/>
          </a:p>
        </p:txBody>
      </p:sp>
    </p:spTree>
    <p:extLst>
      <p:ext uri="{BB962C8B-B14F-4D97-AF65-F5344CB8AC3E}">
        <p14:creationId xmlns:p14="http://schemas.microsoft.com/office/powerpoint/2010/main" val="42227369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8032E04-9FF4-4E47-B292-15F1C855818F}" type="slidenum">
              <a:rPr lang="en-US" altLang="en-US">
                <a:solidFill>
                  <a:srgbClr val="000000"/>
                </a:solidFill>
              </a:rPr>
              <a:pPr/>
              <a:t>11</a:t>
            </a:fld>
            <a:endParaRPr lang="en-US" altLang="en-US">
              <a:solidFill>
                <a:srgbClr val="000000"/>
              </a:solidFill>
            </a:endParaRPr>
          </a:p>
        </p:txBody>
      </p:sp>
      <p:sp>
        <p:nvSpPr>
          <p:cNvPr id="2406402" name="Rectangle 2"/>
          <p:cNvSpPr>
            <a:spLocks noChangeArrowheads="1"/>
          </p:cNvSpPr>
          <p:nvPr/>
        </p:nvSpPr>
        <p:spPr bwMode="auto">
          <a:xfrm>
            <a:off x="508000" y="1282700"/>
            <a:ext cx="1803400" cy="364013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3399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kern="1200" smtClean="0">
              <a:latin typeface="Arial" panose="020B0604020202020204" pitchFamily="34" charset="0"/>
              <a:ea typeface="+mn-ea"/>
              <a:cs typeface="+mn-cs"/>
            </a:endParaRPr>
          </a:p>
        </p:txBody>
      </p:sp>
      <p:sp>
        <p:nvSpPr>
          <p:cNvPr id="2406403" name="Text Box 3"/>
          <p:cNvSpPr txBox="1">
            <a:spLocks noChangeArrowheads="1"/>
          </p:cNvSpPr>
          <p:nvPr/>
        </p:nvSpPr>
        <p:spPr bwMode="auto">
          <a:xfrm>
            <a:off x="441325" y="684213"/>
            <a:ext cx="2459038" cy="39687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kern="1200" smtClean="0">
                <a:latin typeface="Arial" panose="020B0604020202020204" pitchFamily="34" charset="0"/>
                <a:ea typeface="+mn-ea"/>
                <a:cs typeface="+mn-cs"/>
              </a:rPr>
              <a:t>Compiled Dictionary</a:t>
            </a:r>
          </a:p>
        </p:txBody>
      </p:sp>
      <p:sp>
        <p:nvSpPr>
          <p:cNvPr id="2406404" name="Rectangle 4"/>
          <p:cNvSpPr>
            <a:spLocks noChangeArrowheads="1"/>
          </p:cNvSpPr>
          <p:nvPr/>
        </p:nvSpPr>
        <p:spPr bwMode="auto">
          <a:xfrm>
            <a:off x="2844800" y="3929063"/>
            <a:ext cx="6299200" cy="519112"/>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en-US" sz="2800" kern="1200" smtClean="0">
                <a:latin typeface="Arial" panose="020B0604020202020204" pitchFamily="34" charset="0"/>
                <a:ea typeface="+mn-ea"/>
                <a:cs typeface="+mn-cs"/>
              </a:rPr>
              <a:t>D. Miller, R. Smith, K. Richard, D. Li</a:t>
            </a:r>
          </a:p>
        </p:txBody>
      </p:sp>
      <p:sp>
        <p:nvSpPr>
          <p:cNvPr id="2406407" name="Text Box 7"/>
          <p:cNvSpPr txBox="1">
            <a:spLocks noChangeArrowheads="1"/>
          </p:cNvSpPr>
          <p:nvPr/>
        </p:nvSpPr>
        <p:spPr bwMode="auto">
          <a:xfrm>
            <a:off x="568325" y="1382713"/>
            <a:ext cx="1466850" cy="3113087"/>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David Miller</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Rob Smith</a:t>
            </a:r>
          </a:p>
          <a:p>
            <a:pPr eaLnBrk="0" fontAlgn="base" hangingPunct="0">
              <a:spcBef>
                <a:spcPct val="0"/>
              </a:spcBef>
              <a:spcAft>
                <a:spcPct val="0"/>
              </a:spcAft>
            </a:pPr>
            <a:r>
              <a:rPr lang="en-US" altLang="en-US" sz="1800" kern="1200" smtClean="0">
                <a:latin typeface="Arial" panose="020B0604020202020204" pitchFamily="34" charset="0"/>
                <a:ea typeface="+mn-ea"/>
                <a:cs typeface="+mn-cs"/>
              </a:rPr>
              <a:t>Renee Miller</a:t>
            </a:r>
            <a:br>
              <a:rPr lang="en-US" altLang="en-US" sz="1800" kern="1200" smtClean="0">
                <a:latin typeface="Arial" panose="020B0604020202020204" pitchFamily="34" charset="0"/>
                <a:ea typeface="+mn-ea"/>
                <a:cs typeface="+mn-cs"/>
              </a:rPr>
            </a:br>
            <a:endParaRPr lang="en-US" altLang="en-US" sz="1800" kern="1200" smtClean="0">
              <a:latin typeface="Arial" panose="020B0604020202020204" pitchFamily="34" charset="0"/>
              <a:ea typeface="+mn-ea"/>
              <a:cs typeface="+mn-cs"/>
            </a:endParaRPr>
          </a:p>
        </p:txBody>
      </p:sp>
    </p:spTree>
    <p:extLst>
      <p:ext uri="{BB962C8B-B14F-4D97-AF65-F5344CB8AC3E}">
        <p14:creationId xmlns:p14="http://schemas.microsoft.com/office/powerpoint/2010/main" val="1438495360"/>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93EFB6-FC52-4C22-A62D-5B4FC5BC25E8}" type="slidenum">
              <a:rPr lang="en-US" altLang="en-US">
                <a:solidFill>
                  <a:srgbClr val="000000"/>
                </a:solidFill>
              </a:rPr>
              <a:pPr/>
              <a:t>12</a:t>
            </a:fld>
            <a:endParaRPr lang="en-US" altLang="en-US">
              <a:solidFill>
                <a:srgbClr val="000000"/>
              </a:solidFill>
            </a:endParaRPr>
          </a:p>
        </p:txBody>
      </p:sp>
      <p:sp>
        <p:nvSpPr>
          <p:cNvPr id="2410498" name="Rectangle 2"/>
          <p:cNvSpPr>
            <a:spLocks noGrp="1" noChangeArrowheads="1"/>
          </p:cNvSpPr>
          <p:nvPr>
            <p:ph type="title"/>
          </p:nvPr>
        </p:nvSpPr>
        <p:spPr>
          <a:xfrm>
            <a:off x="177800" y="152400"/>
            <a:ext cx="8775700" cy="774700"/>
          </a:xfrm>
        </p:spPr>
        <p:txBody>
          <a:bodyPr/>
          <a:lstStyle/>
          <a:p>
            <a:r>
              <a:rPr lang="en-US" altLang="en-US" sz="3200" b="1"/>
              <a:t>Hand-coded rules can be arbitrarily complex</a:t>
            </a:r>
          </a:p>
        </p:txBody>
      </p:sp>
      <p:sp>
        <p:nvSpPr>
          <p:cNvPr id="2410499" name="Text Box 3"/>
          <p:cNvSpPr txBox="1">
            <a:spLocks noChangeArrowheads="1"/>
          </p:cNvSpPr>
          <p:nvPr/>
        </p:nvSpPr>
        <p:spPr bwMode="auto">
          <a:xfrm>
            <a:off x="306388" y="1166813"/>
            <a:ext cx="8609012" cy="57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000" b="1" kern="1200" smtClean="0">
                <a:latin typeface="Arial" panose="020B0604020202020204" pitchFamily="34" charset="0"/>
                <a:ea typeface="+mn-ea"/>
                <a:cs typeface="+mn-cs"/>
              </a:rPr>
              <a:t>Find conference name in raw text</a:t>
            </a:r>
          </a:p>
          <a:p>
            <a:pPr algn="ctr" eaLnBrk="0" fontAlgn="base" hangingPunct="0">
              <a:spcBef>
                <a:spcPct val="0"/>
              </a:spcBef>
              <a:spcAft>
                <a:spcPct val="0"/>
              </a:spcAft>
            </a:pPr>
            <a:endParaRPr lang="en-US" altLang="en-US" sz="2000" b="1" kern="1200" smtClean="0">
              <a:latin typeface="Arial" panose="020B0604020202020204" pitchFamily="34" charset="0"/>
              <a:ea typeface="+mn-ea"/>
              <a:cs typeface="+mn-cs"/>
            </a:endParaRPr>
          </a:p>
          <a:p>
            <a:pPr algn="ctr" eaLnBrk="0" fontAlgn="base" hangingPunct="0">
              <a:spcBef>
                <a:spcPct val="0"/>
              </a:spcBef>
              <a:spcAft>
                <a:spcPct val="0"/>
              </a:spcAft>
            </a:pPr>
            <a:endParaRPr lang="en-US" altLang="en-US" sz="1000" b="1" kern="1200" smtClean="0">
              <a:latin typeface="Arial" panose="020B0604020202020204" pitchFamily="34" charset="0"/>
              <a:ea typeface="+mn-ea"/>
              <a:cs typeface="+mn-cs"/>
            </a:endParaRPr>
          </a:p>
          <a:p>
            <a:pPr algn="ctr" eaLnBrk="0" fontAlgn="base" hangingPunct="0">
              <a:spcBef>
                <a:spcPct val="0"/>
              </a:spcBef>
              <a:spcAft>
                <a:spcPct val="0"/>
              </a:spcAft>
            </a:pP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Regular expressions to construct the pattern to extract conference names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These are subordinate patterns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$wordOrdinals="(?:first|second|third|fourth|fifth|sixth|seventh|eighth|ninth|tenth|eleventh|twelfth|thirteenth|fourteenth|fifteenth)";</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$numberOrdinals="(?:\\d?(?:1st|2nd|3rd|1th|2th|3th|4th|5th|6th|7th|8th|9th|0th))";</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$ordinals="(?:$wordOrdinals|$numberOrdinals)";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$confTypes="(?:Conference|Workshop|Symposium)";</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$words="(?:[A-Z]\\w+\\s*)"; # A word starting with a capital letter and ending with 0 or more spaces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$confDescriptors="(?:international\\s+|[A-Z]+\\s+)"; # .e.g "International Conference ...' or the conference name for workshops (e.g. "VLDB Workshop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$connectors="(?:on|of)";</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$abbreviations="(?:\\([A-Z]\\w\\w+[\\W\\s]*?(?:\\d\\d+)?\\))"; # Conference abbreviations like "(SIGMOD'06)"</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The actual pattern we search for.  A typical conference name this pattern will find is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"3rd International Conference on Blah Blah Blah (ICBBB-05)"</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my $fullNamePattern="((?:$ordinals\\s+$words*|$confDescriptors)?$confTypes(?:\\s+$connectors\\s+.*?|\\s+)?$abbreviations?)(?:\\n|\\r|\\.|&lt;)";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Given a &lt;dbworldMessage&gt;, look for the conference pattern</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lookForPattern($dbworldMessage, $fullNamePattern);</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In a given &lt;file&gt;, look for occurrences of &lt;pattern&gt;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&lt;pattern&gt; is a regular expression</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sub lookForPattern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($file,$pattern) = @_;</a:t>
            </a:r>
          </a:p>
          <a:p>
            <a:pPr algn="ctr" eaLnBrk="0" fontAlgn="base" hangingPunct="0">
              <a:spcBef>
                <a:spcPct val="0"/>
              </a:spcBef>
              <a:spcAft>
                <a:spcPct val="0"/>
              </a:spcAft>
            </a:pPr>
            <a:endParaRPr lang="en-US" altLang="en-US" sz="800" b="1" kern="1200" smtClean="0">
              <a:latin typeface="Arial" panose="020B0604020202020204" pitchFamily="34" charset="0"/>
              <a:ea typeface="+mn-ea"/>
              <a:cs typeface="+mn-cs"/>
            </a:endParaRPr>
          </a:p>
        </p:txBody>
      </p:sp>
    </p:spTree>
    <p:extLst>
      <p:ext uri="{BB962C8B-B14F-4D97-AF65-F5344CB8AC3E}">
        <p14:creationId xmlns:p14="http://schemas.microsoft.com/office/powerpoint/2010/main" val="3664590069"/>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328136-7D54-4614-9F4A-659644720FCC}" type="slidenum">
              <a:rPr lang="en-US" altLang="en-US">
                <a:solidFill>
                  <a:srgbClr val="000000"/>
                </a:solidFill>
              </a:rPr>
              <a:pPr/>
              <a:t>13</a:t>
            </a:fld>
            <a:endParaRPr lang="en-US" altLang="en-US">
              <a:solidFill>
                <a:srgbClr val="000000"/>
              </a:solidFill>
            </a:endParaRPr>
          </a:p>
        </p:txBody>
      </p:sp>
      <p:sp>
        <p:nvSpPr>
          <p:cNvPr id="2412546" name="Rectangle 2"/>
          <p:cNvSpPr>
            <a:spLocks noGrp="1" noChangeArrowheads="1"/>
          </p:cNvSpPr>
          <p:nvPr>
            <p:ph type="title"/>
          </p:nvPr>
        </p:nvSpPr>
        <p:spPr/>
        <p:txBody>
          <a:bodyPr/>
          <a:lstStyle/>
          <a:p>
            <a:r>
              <a:rPr lang="en-US" altLang="en-US" sz="3200" b="1"/>
              <a:t>Example Code of Hand-Coded Extractor</a:t>
            </a:r>
          </a:p>
        </p:txBody>
      </p:sp>
      <p:sp>
        <p:nvSpPr>
          <p:cNvPr id="2412547" name="Text Box 3"/>
          <p:cNvSpPr txBox="1">
            <a:spLocks noChangeArrowheads="1"/>
          </p:cNvSpPr>
          <p:nvPr/>
        </p:nvSpPr>
        <p:spPr bwMode="auto">
          <a:xfrm>
            <a:off x="306388" y="925513"/>
            <a:ext cx="864870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800" b="1" kern="1200" smtClean="0">
                <a:latin typeface="Arial" panose="020B0604020202020204" pitchFamily="34" charset="0"/>
                <a:ea typeface="+mn-ea"/>
                <a:cs typeface="+mn-cs"/>
              </a:rPr>
              <a:t> </a:t>
            </a:r>
            <a:br>
              <a:rPr lang="en-US" altLang="en-US" sz="800" b="1" kern="1200" smtClean="0">
                <a:latin typeface="Arial" panose="020B0604020202020204" pitchFamily="34" charset="0"/>
                <a:ea typeface="+mn-ea"/>
                <a:cs typeface="+mn-cs"/>
              </a:rPr>
            </a:br>
            <a:r>
              <a:rPr lang="en-US" altLang="en-US" sz="800" b="1" kern="1200" smtClean="0">
                <a:latin typeface="Arial" panose="020B0604020202020204" pitchFamily="34" charset="0"/>
                <a:ea typeface="+mn-ea"/>
                <a:cs typeface="+mn-cs"/>
              </a:rPr>
              <a:t>    </a:t>
            </a:r>
            <a:r>
              <a:rPr lang="en-US" altLang="en-US" sz="1000" b="1" kern="1200" smtClean="0">
                <a:latin typeface="Arial" panose="020B0604020202020204" pitchFamily="34" charset="0"/>
                <a:ea typeface="+mn-ea"/>
                <a:cs typeface="+mn-cs"/>
              </a:rPr>
              <a:t># Only look for conference names in the top 20 lines of the file</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$maxLines=20;</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$topOfFile=getTopOfFile($file,$maxLines);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Look for the match in the top 20 lines - case insenstive, allow matches spanning multiple lines</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if($topOfFile=~/(.*?)$pattern/is)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($prefix,$name)=($1,$2);</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If it matches, do a sanity check and clean up the match</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Get the first letter</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Verify that the first letter is a capital letter or number</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if(!($name=~/^\W*?[A-Z0-9]/)) { return ();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If there is an abbreviation, cut off whatever comes after that</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if($name=~/^(.*?$abbreviations)/s) { $name=$1;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If the name is too long, it probably isn't a conference</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if(scalar($name=~/[^\s]/g) &gt; 100) { return ();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Get the first letter of the last word (need to this after chopping off parts of it due to abbreviation</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($letter,$nonLetter)=("[A-Za-z]","[^A-Za-z]");</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$name"=~/$nonLetter($letter) $letter*$nonLetter*$/; # Need a space before $name to handle the first $nonLetter in the pattern if there is only one word in name</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my $lastLetter=$1;</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if(!($lastLetter=~/[A-Z]/)) { return (); } # Verify that the first letter of the last word is a capital letter</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 Passed test, return a new crutch</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return newCrutch(length($prefix),length($prefix)+length($name),$name,"Matched pattern in top $maxLines lines","conference name",getYear($name));</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    return ();</a:t>
            </a:r>
            <a:br>
              <a:rPr lang="en-US" altLang="en-US" sz="1000" b="1" kern="1200" smtClean="0">
                <a:latin typeface="Arial" panose="020B0604020202020204" pitchFamily="34" charset="0"/>
                <a:ea typeface="+mn-ea"/>
                <a:cs typeface="+mn-cs"/>
              </a:rPr>
            </a:br>
            <a:r>
              <a:rPr lang="en-US" altLang="en-US" sz="1000" b="1" kern="1200" smtClean="0">
                <a:latin typeface="Arial" panose="020B0604020202020204" pitchFamily="34" charset="0"/>
                <a:ea typeface="+mn-ea"/>
                <a:cs typeface="+mn-cs"/>
              </a:rPr>
              <a:t>}</a:t>
            </a:r>
            <a:br>
              <a:rPr lang="en-US" altLang="en-US" sz="1000" b="1" kern="1200" smtClean="0">
                <a:latin typeface="Arial" panose="020B0604020202020204" pitchFamily="34" charset="0"/>
                <a:ea typeface="+mn-ea"/>
                <a:cs typeface="+mn-cs"/>
              </a:rPr>
            </a:br>
            <a:endParaRPr lang="en-US" altLang="en-US" sz="1000" b="1" kern="1200" smtClean="0">
              <a:latin typeface="Arial" panose="020B0604020202020204" pitchFamily="34" charset="0"/>
              <a:ea typeface="+mn-ea"/>
              <a:cs typeface="+mn-cs"/>
            </a:endParaRPr>
          </a:p>
        </p:txBody>
      </p:sp>
    </p:spTree>
    <p:extLst>
      <p:ext uri="{BB962C8B-B14F-4D97-AF65-F5344CB8AC3E}">
        <p14:creationId xmlns:p14="http://schemas.microsoft.com/office/powerpoint/2010/main" val="4049446903"/>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0AFC69-BCF9-4E77-83BB-A7C1A53ACB69}" type="slidenum">
              <a:rPr lang="en-US" altLang="en-US">
                <a:solidFill>
                  <a:srgbClr val="000000"/>
                </a:solidFill>
              </a:rPr>
              <a:pPr/>
              <a:t>14</a:t>
            </a:fld>
            <a:endParaRPr lang="en-US" altLang="en-US">
              <a:solidFill>
                <a:srgbClr val="000000"/>
              </a:solidFill>
            </a:endParaRPr>
          </a:p>
        </p:txBody>
      </p:sp>
      <p:sp>
        <p:nvSpPr>
          <p:cNvPr id="2711554" name="Rectangle 2"/>
          <p:cNvSpPr>
            <a:spLocks noGrp="1" noChangeArrowheads="1"/>
          </p:cNvSpPr>
          <p:nvPr>
            <p:ph type="title"/>
          </p:nvPr>
        </p:nvSpPr>
        <p:spPr/>
        <p:txBody>
          <a:bodyPr/>
          <a:lstStyle/>
          <a:p>
            <a:r>
              <a:rPr lang="en-US" altLang="en-US"/>
              <a:t>Two Main Solution Approaches</a:t>
            </a:r>
          </a:p>
        </p:txBody>
      </p:sp>
      <p:sp>
        <p:nvSpPr>
          <p:cNvPr id="2711555" name="Rectangle 3"/>
          <p:cNvSpPr>
            <a:spLocks noGrp="1" noChangeArrowheads="1"/>
          </p:cNvSpPr>
          <p:nvPr>
            <p:ph type="body" idx="1"/>
          </p:nvPr>
        </p:nvSpPr>
        <p:spPr/>
        <p:txBody>
          <a:bodyPr/>
          <a:lstStyle/>
          <a:p>
            <a:r>
              <a:rPr lang="en-US" altLang="en-US" dirty="0"/>
              <a:t>Hand-crafted </a:t>
            </a:r>
            <a:r>
              <a:rPr lang="en-US" altLang="en-US" dirty="0" smtClean="0"/>
              <a:t>rules</a:t>
            </a:r>
          </a:p>
          <a:p>
            <a:pPr lvl="1"/>
            <a:r>
              <a:rPr lang="en-US" altLang="en-US" dirty="0" err="1" smtClean="0"/>
              <a:t>Eg</a:t>
            </a:r>
            <a:r>
              <a:rPr lang="en-US" altLang="en-US" dirty="0" smtClean="0"/>
              <a:t> regexes</a:t>
            </a:r>
          </a:p>
          <a:p>
            <a:pPr lvl="1"/>
            <a:r>
              <a:rPr lang="en-US" altLang="en-US" dirty="0" smtClean="0"/>
              <a:t>Dictionary based</a:t>
            </a:r>
            <a:endParaRPr lang="en-US" altLang="en-US" dirty="0"/>
          </a:p>
          <a:p>
            <a:r>
              <a:rPr lang="en-US" altLang="en-US" dirty="0"/>
              <a:t>Learning-based approaches</a:t>
            </a:r>
          </a:p>
        </p:txBody>
      </p:sp>
    </p:spTree>
    <p:extLst>
      <p:ext uri="{BB962C8B-B14F-4D97-AF65-F5344CB8AC3E}">
        <p14:creationId xmlns:p14="http://schemas.microsoft.com/office/powerpoint/2010/main" val="2527419129"/>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a:xfrm>
            <a:off x="6553200" y="5709453"/>
            <a:ext cx="1905000" cy="457200"/>
          </a:xfrm>
        </p:spPr>
        <p:txBody>
          <a:bodyPr/>
          <a:lstStyle/>
          <a:p>
            <a:fld id="{3DB986C4-2375-4ABD-9E09-755504177834}" type="slidenum">
              <a:rPr lang="en-US" altLang="en-US">
                <a:solidFill>
                  <a:srgbClr val="000000"/>
                </a:solidFill>
              </a:rPr>
              <a:pPr/>
              <a:t>15</a:t>
            </a:fld>
            <a:endParaRPr lang="en-US" altLang="en-US">
              <a:solidFill>
                <a:srgbClr val="000000"/>
              </a:solidFill>
            </a:endParaRPr>
          </a:p>
        </p:txBody>
      </p:sp>
      <p:sp>
        <p:nvSpPr>
          <p:cNvPr id="2192386" name="Rectangle 2"/>
          <p:cNvSpPr>
            <a:spLocks noGrp="1" noChangeArrowheads="1"/>
          </p:cNvSpPr>
          <p:nvPr>
            <p:ph type="title"/>
          </p:nvPr>
        </p:nvSpPr>
        <p:spPr>
          <a:xfrm>
            <a:off x="0" y="190500"/>
            <a:ext cx="9144000" cy="685800"/>
          </a:xfrm>
        </p:spPr>
        <p:txBody>
          <a:bodyPr/>
          <a:lstStyle/>
          <a:p>
            <a:r>
              <a:rPr lang="en-US" altLang="en-US" dirty="0" smtClean="0"/>
              <a:t>IE from Text</a:t>
            </a:r>
            <a:endParaRPr lang="en-US" altLang="en-US" dirty="0"/>
          </a:p>
        </p:txBody>
      </p:sp>
      <p:sp>
        <p:nvSpPr>
          <p:cNvPr id="2192388" name="Text Box 4"/>
          <p:cNvSpPr txBox="1">
            <a:spLocks noChangeArrowheads="1"/>
          </p:cNvSpPr>
          <p:nvPr/>
        </p:nvSpPr>
        <p:spPr bwMode="auto">
          <a:xfrm>
            <a:off x="114300" y="1229528"/>
            <a:ext cx="2986088" cy="5045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1800" b="1" kern="1200">
                <a:latin typeface="Arial" panose="020B0604020202020204" pitchFamily="34" charset="0"/>
                <a:ea typeface="+mn-ea"/>
                <a:cs typeface="+mn-cs"/>
              </a:rPr>
              <a:t>For years, </a:t>
            </a:r>
            <a:r>
              <a:rPr lang="en-US" altLang="en-US" sz="1800" b="1" u="sng" kern="1200">
                <a:solidFill>
                  <a:srgbClr val="00CCFF"/>
                </a:solidFill>
                <a:latin typeface="Arial" panose="020B0604020202020204" pitchFamily="34" charset="0"/>
                <a:ea typeface="+mn-ea"/>
                <a:cs typeface="+mn-cs"/>
              </a:rPr>
              <a:t>Microsoft Corporation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CEO</a:t>
            </a:r>
            <a:r>
              <a:rPr lang="en-US" altLang="en-US" sz="1800" b="1" kern="1200">
                <a:latin typeface="Arial" panose="020B0604020202020204" pitchFamily="34" charset="0"/>
                <a:ea typeface="+mn-ea"/>
                <a:cs typeface="+mn-cs"/>
              </a:rPr>
              <a:t> </a:t>
            </a:r>
            <a:r>
              <a:rPr lang="en-US" altLang="en-US" sz="1800" b="1" u="sng" kern="1200">
                <a:solidFill>
                  <a:srgbClr val="000099"/>
                </a:solidFill>
                <a:latin typeface="Arial" panose="020B0604020202020204" pitchFamily="34" charset="0"/>
                <a:ea typeface="+mn-ea"/>
                <a:cs typeface="+mn-cs"/>
              </a:rPr>
              <a:t>Bill Gates</a:t>
            </a:r>
            <a:r>
              <a:rPr lang="en-US" altLang="en-US" sz="1800" b="1" kern="1200">
                <a:latin typeface="Arial" panose="020B0604020202020204" pitchFamily="34" charset="0"/>
                <a:ea typeface="+mn-ea"/>
                <a:cs typeface="+mn-cs"/>
              </a:rPr>
              <a:t> was against open source. But today he appears to have changed his mind. "We can be open source. We love the concept of shared source," said </a:t>
            </a:r>
            <a:r>
              <a:rPr lang="en-US" altLang="en-US" sz="1800" b="1" u="sng" kern="1200">
                <a:solidFill>
                  <a:srgbClr val="000099"/>
                </a:solidFill>
                <a:latin typeface="Arial" panose="020B0604020202020204" pitchFamily="34" charset="0"/>
                <a:ea typeface="+mn-ea"/>
                <a:cs typeface="+mn-cs"/>
              </a:rPr>
              <a:t>Bill Veghte</a:t>
            </a:r>
            <a:r>
              <a:rPr lang="en-US" altLang="en-US" sz="1800" b="1" kern="1200">
                <a:latin typeface="Arial" panose="020B0604020202020204" pitchFamily="34" charset="0"/>
                <a:ea typeface="+mn-ea"/>
                <a:cs typeface="+mn-cs"/>
              </a:rPr>
              <a:t>, a </a:t>
            </a:r>
            <a:r>
              <a:rPr lang="en-US" altLang="en-US" sz="1800" b="1" u="sng" kern="1200">
                <a:solidFill>
                  <a:srgbClr val="00CCFF"/>
                </a:solidFill>
                <a:latin typeface="Arial" panose="020B0604020202020204" pitchFamily="34" charset="0"/>
                <a:ea typeface="+mn-ea"/>
                <a:cs typeface="+mn-cs"/>
              </a:rPr>
              <a:t>Microsoft</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VP</a:t>
            </a:r>
            <a:r>
              <a:rPr lang="en-US" altLang="en-US" sz="1800" b="1" kern="1200">
                <a:latin typeface="Arial" panose="020B0604020202020204" pitchFamily="34" charset="0"/>
                <a:ea typeface="+mn-ea"/>
                <a:cs typeface="+mn-cs"/>
              </a:rPr>
              <a:t>. "That's a super-important shift for us in terms of code access.“</a:t>
            </a:r>
          </a:p>
          <a:p>
            <a:pPr eaLnBrk="0" fontAlgn="base" hangingPunct="0">
              <a:spcBef>
                <a:spcPct val="0"/>
              </a:spcBef>
              <a:spcAft>
                <a:spcPct val="0"/>
              </a:spcAft>
            </a:pPr>
            <a:endParaRPr lang="en-US" altLang="en-US" sz="1800" b="1" kern="1200">
              <a:latin typeface="Arial" panose="020B0604020202020204" pitchFamily="34" charset="0"/>
              <a:ea typeface="+mn-ea"/>
              <a:cs typeface="+mn-cs"/>
            </a:endParaRPr>
          </a:p>
          <a:p>
            <a:pPr eaLnBrk="0" fontAlgn="base" hangingPunct="0">
              <a:spcBef>
                <a:spcPct val="0"/>
              </a:spcBef>
              <a:spcAft>
                <a:spcPct val="0"/>
              </a:spcAft>
            </a:pPr>
            <a:r>
              <a:rPr lang="en-US" altLang="en-US" sz="1800" b="1" u="sng" kern="1200">
                <a:solidFill>
                  <a:srgbClr val="000099"/>
                </a:solidFill>
                <a:latin typeface="Arial" panose="020B0604020202020204" pitchFamily="34" charset="0"/>
                <a:ea typeface="+mn-ea"/>
                <a:cs typeface="+mn-cs"/>
              </a:rPr>
              <a:t>Richard Stallman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founder</a:t>
            </a:r>
            <a:r>
              <a:rPr lang="en-US" altLang="en-US" sz="1800" b="1" kern="1200">
                <a:latin typeface="Arial" panose="020B0604020202020204" pitchFamily="34" charset="0"/>
                <a:ea typeface="+mn-ea"/>
                <a:cs typeface="+mn-cs"/>
              </a:rPr>
              <a:t> of the </a:t>
            </a:r>
            <a:r>
              <a:rPr lang="en-US" altLang="en-US" sz="1800" b="1" u="sng" kern="1200">
                <a:solidFill>
                  <a:srgbClr val="00CCFF"/>
                </a:solidFill>
                <a:latin typeface="Arial" panose="020B0604020202020204" pitchFamily="34" charset="0"/>
                <a:ea typeface="+mn-ea"/>
                <a:cs typeface="+mn-cs"/>
              </a:rPr>
              <a:t>Free Software Foundation</a:t>
            </a:r>
            <a:r>
              <a:rPr lang="en-US" altLang="en-US" sz="1800" b="1" kern="1200">
                <a:latin typeface="Arial" panose="020B0604020202020204" pitchFamily="34" charset="0"/>
                <a:ea typeface="+mn-ea"/>
                <a:cs typeface="+mn-cs"/>
              </a:rPr>
              <a:t>, countered saying…</a:t>
            </a:r>
          </a:p>
        </p:txBody>
      </p:sp>
      <p:sp>
        <p:nvSpPr>
          <p:cNvPr id="2192389" name="Text Box 5"/>
          <p:cNvSpPr txBox="1">
            <a:spLocks noChangeArrowheads="1"/>
          </p:cNvSpPr>
          <p:nvPr/>
        </p:nvSpPr>
        <p:spPr bwMode="auto">
          <a:xfrm>
            <a:off x="3340100" y="3182153"/>
            <a:ext cx="5372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800" b="1" u="sng" kern="1200">
                <a:latin typeface="Courier New" panose="02070309020205020404" pitchFamily="49" charset="0"/>
                <a:ea typeface="+mn-ea"/>
                <a:cs typeface="+mn-cs"/>
              </a:rPr>
              <a:t>Name              Title   Organization</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Gates</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CEO</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Veghte</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VP</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Richard Stallman</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Founder</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Free Soft..</a:t>
            </a:r>
          </a:p>
        </p:txBody>
      </p:sp>
      <p:sp>
        <p:nvSpPr>
          <p:cNvPr id="2192390" name="Line 6"/>
          <p:cNvSpPr>
            <a:spLocks noChangeShapeType="1"/>
          </p:cNvSpPr>
          <p:nvPr/>
        </p:nvSpPr>
        <p:spPr bwMode="auto">
          <a:xfrm flipH="1">
            <a:off x="6438900" y="2520166"/>
            <a:ext cx="1778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1" name="Text Box 7"/>
          <p:cNvSpPr txBox="1">
            <a:spLocks noChangeArrowheads="1"/>
          </p:cNvSpPr>
          <p:nvPr/>
        </p:nvSpPr>
        <p:spPr bwMode="auto">
          <a:xfrm>
            <a:off x="3306763" y="2844016"/>
            <a:ext cx="278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PEOPLE</a:t>
            </a:r>
          </a:p>
        </p:txBody>
      </p:sp>
      <p:sp>
        <p:nvSpPr>
          <p:cNvPr id="2192392" name="Rectangle 8"/>
          <p:cNvSpPr>
            <a:spLocks noChangeArrowheads="1"/>
          </p:cNvSpPr>
          <p:nvPr/>
        </p:nvSpPr>
        <p:spPr bwMode="auto">
          <a:xfrm>
            <a:off x="3303588" y="3163103"/>
            <a:ext cx="56134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3" name="Text Box 9"/>
          <p:cNvSpPr txBox="1">
            <a:spLocks noChangeArrowheads="1"/>
          </p:cNvSpPr>
          <p:nvPr/>
        </p:nvSpPr>
        <p:spPr bwMode="auto">
          <a:xfrm>
            <a:off x="4754563" y="1523216"/>
            <a:ext cx="36655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2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a:t>
            </a: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Select  Name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From   PEOPLE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Where Organization = ‘Microsoft’</a:t>
            </a:r>
          </a:p>
        </p:txBody>
      </p:sp>
      <p:sp>
        <p:nvSpPr>
          <p:cNvPr id="2192394" name="Line 10"/>
          <p:cNvSpPr>
            <a:spLocks noChangeShapeType="1"/>
          </p:cNvSpPr>
          <p:nvPr/>
        </p:nvSpPr>
        <p:spPr bwMode="auto">
          <a:xfrm flipH="1">
            <a:off x="5700713" y="4574391"/>
            <a:ext cx="214312" cy="506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5" name="Text Box 11"/>
          <p:cNvSpPr txBox="1">
            <a:spLocks noChangeArrowheads="1"/>
          </p:cNvSpPr>
          <p:nvPr/>
        </p:nvSpPr>
        <p:spPr bwMode="auto">
          <a:xfrm>
            <a:off x="63500" y="3664753"/>
            <a:ext cx="603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endParaRPr kumimoji="1" lang="en-US" altLang="en-US" sz="1400" kern="1200">
              <a:solidFill>
                <a:srgbClr val="000000"/>
              </a:solidFill>
              <a:latin typeface="Arial" panose="020B0604020202020204" pitchFamily="34" charset="0"/>
              <a:ea typeface="+mn-ea"/>
              <a:cs typeface="+mn-cs"/>
            </a:endParaRPr>
          </a:p>
        </p:txBody>
      </p:sp>
      <p:sp>
        <p:nvSpPr>
          <p:cNvPr id="2192396" name="Text Box 12"/>
          <p:cNvSpPr txBox="1">
            <a:spLocks noChangeArrowheads="1"/>
          </p:cNvSpPr>
          <p:nvPr/>
        </p:nvSpPr>
        <p:spPr bwMode="auto">
          <a:xfrm>
            <a:off x="3659188" y="5176053"/>
            <a:ext cx="2465387"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Gates</a:t>
            </a:r>
          </a:p>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Veghte</a:t>
            </a:r>
          </a:p>
        </p:txBody>
      </p:sp>
      <p:sp>
        <p:nvSpPr>
          <p:cNvPr id="2192397" name="AutoShape 13"/>
          <p:cNvSpPr>
            <a:spLocks noChangeArrowheads="1"/>
          </p:cNvSpPr>
          <p:nvPr/>
        </p:nvSpPr>
        <p:spPr bwMode="auto">
          <a:xfrm rot="2267637">
            <a:off x="3379788" y="2094716"/>
            <a:ext cx="419100" cy="393700"/>
          </a:xfrm>
          <a:prstGeom prst="rightArrow">
            <a:avLst>
              <a:gd name="adj1" fmla="val 50000"/>
              <a:gd name="adj2" fmla="val 2661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8" name="Text Box 14"/>
          <p:cNvSpPr txBox="1">
            <a:spLocks noChangeArrowheads="1"/>
          </p:cNvSpPr>
          <p:nvPr/>
        </p:nvSpPr>
        <p:spPr bwMode="auto">
          <a:xfrm>
            <a:off x="5435600" y="5922178"/>
            <a:ext cx="3708400" cy="39687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kern="1200">
                <a:solidFill>
                  <a:srgbClr val="FF0000"/>
                </a:solidFill>
                <a:latin typeface="Arial" panose="020B0604020202020204" pitchFamily="34" charset="0"/>
                <a:ea typeface="+mn-ea"/>
                <a:cs typeface="+mn-cs"/>
              </a:rPr>
              <a:t>(from Cohen’s IE tutorial, 2003)</a:t>
            </a:r>
          </a:p>
        </p:txBody>
      </p:sp>
    </p:spTree>
    <p:extLst>
      <p:ext uri="{BB962C8B-B14F-4D97-AF65-F5344CB8AC3E}">
        <p14:creationId xmlns:p14="http://schemas.microsoft.com/office/powerpoint/2010/main" val="261008709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Intro to Classification</a:t>
            </a:r>
            <a:endParaRPr lang="en-US" dirty="0"/>
          </a:p>
        </p:txBody>
      </p:sp>
      <p:sp>
        <p:nvSpPr>
          <p:cNvPr id="3" name="Content Placeholder 2"/>
          <p:cNvSpPr>
            <a:spLocks noGrp="1"/>
          </p:cNvSpPr>
          <p:nvPr>
            <p:ph idx="1"/>
          </p:nvPr>
        </p:nvSpPr>
        <p:spPr/>
        <p:txBody>
          <a:bodyPr/>
          <a:lstStyle/>
          <a:p>
            <a:r>
              <a:rPr lang="en-US" dirty="0" smtClean="0"/>
              <a:t>Also known as supervised learning</a:t>
            </a:r>
          </a:p>
          <a:p>
            <a:r>
              <a:rPr lang="en-US" dirty="0" smtClean="0"/>
              <a:t>Given training examples, train a classifier</a:t>
            </a:r>
          </a:p>
          <a:p>
            <a:r>
              <a:rPr lang="en-US" dirty="0" smtClean="0"/>
              <a:t>Apply the classifier to a new example to classify</a:t>
            </a:r>
          </a:p>
          <a:p>
            <a:endParaRPr lang="en-US" dirty="0"/>
          </a:p>
          <a:p>
            <a:r>
              <a:rPr lang="en-US" dirty="0" smtClean="0"/>
              <a:t>Training examples: feature vectors + label</a:t>
            </a:r>
          </a:p>
          <a:p>
            <a:r>
              <a:rPr lang="en-US" dirty="0" smtClean="0"/>
              <a:t>A new example: a feature vector</a:t>
            </a:r>
          </a:p>
          <a:p>
            <a:endParaRPr lang="en-US" dirty="0"/>
          </a:p>
          <a:p>
            <a:r>
              <a:rPr lang="en-US" dirty="0" smtClean="0"/>
              <a:t>Example: predict if a guy will be a good husband</a:t>
            </a:r>
            <a:endParaRPr lang="en-US" dirty="0"/>
          </a:p>
        </p:txBody>
      </p:sp>
      <p:sp>
        <p:nvSpPr>
          <p:cNvPr id="4" name="Slide Number Placeholder 3"/>
          <p:cNvSpPr>
            <a:spLocks noGrp="1"/>
          </p:cNvSpPr>
          <p:nvPr>
            <p:ph type="sldNum" sz="quarter" idx="12"/>
          </p:nvPr>
        </p:nvSpPr>
        <p:spPr/>
        <p:txBody>
          <a:bodyPr/>
          <a:lstStyle/>
          <a:p>
            <a:fld id="{6C1086F5-A694-4B17-8EA9-E4C44389F007}"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2600495522"/>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a:xfrm>
            <a:off x="6553200" y="5709453"/>
            <a:ext cx="1905000" cy="457200"/>
          </a:xfrm>
        </p:spPr>
        <p:txBody>
          <a:bodyPr/>
          <a:lstStyle/>
          <a:p>
            <a:fld id="{3DB986C4-2375-4ABD-9E09-755504177834}" type="slidenum">
              <a:rPr lang="en-US" altLang="en-US">
                <a:solidFill>
                  <a:srgbClr val="000000"/>
                </a:solidFill>
              </a:rPr>
              <a:pPr/>
              <a:t>17</a:t>
            </a:fld>
            <a:endParaRPr lang="en-US" altLang="en-US">
              <a:solidFill>
                <a:srgbClr val="000000"/>
              </a:solidFill>
            </a:endParaRPr>
          </a:p>
        </p:txBody>
      </p:sp>
      <p:sp>
        <p:nvSpPr>
          <p:cNvPr id="2192386" name="Rectangle 2"/>
          <p:cNvSpPr>
            <a:spLocks noGrp="1" noChangeArrowheads="1"/>
          </p:cNvSpPr>
          <p:nvPr>
            <p:ph type="title"/>
          </p:nvPr>
        </p:nvSpPr>
        <p:spPr>
          <a:xfrm>
            <a:off x="0" y="190500"/>
            <a:ext cx="9144000" cy="685800"/>
          </a:xfrm>
        </p:spPr>
        <p:txBody>
          <a:bodyPr/>
          <a:lstStyle/>
          <a:p>
            <a:r>
              <a:rPr lang="en-US" altLang="en-US" dirty="0" smtClean="0"/>
              <a:t>Learning to Extract Person Names</a:t>
            </a:r>
            <a:endParaRPr lang="en-US" altLang="en-US" dirty="0"/>
          </a:p>
        </p:txBody>
      </p:sp>
      <p:sp>
        <p:nvSpPr>
          <p:cNvPr id="2192388" name="Text Box 4"/>
          <p:cNvSpPr txBox="1">
            <a:spLocks noChangeArrowheads="1"/>
          </p:cNvSpPr>
          <p:nvPr/>
        </p:nvSpPr>
        <p:spPr bwMode="auto">
          <a:xfrm>
            <a:off x="114300" y="1229528"/>
            <a:ext cx="2986088" cy="5045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1800" b="1" kern="1200">
                <a:latin typeface="Arial" panose="020B0604020202020204" pitchFamily="34" charset="0"/>
                <a:ea typeface="+mn-ea"/>
                <a:cs typeface="+mn-cs"/>
              </a:rPr>
              <a:t>For years, </a:t>
            </a:r>
            <a:r>
              <a:rPr lang="en-US" altLang="en-US" sz="1800" b="1" u="sng" kern="1200">
                <a:solidFill>
                  <a:srgbClr val="00CCFF"/>
                </a:solidFill>
                <a:latin typeface="Arial" panose="020B0604020202020204" pitchFamily="34" charset="0"/>
                <a:ea typeface="+mn-ea"/>
                <a:cs typeface="+mn-cs"/>
              </a:rPr>
              <a:t>Microsoft Corporation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CEO</a:t>
            </a:r>
            <a:r>
              <a:rPr lang="en-US" altLang="en-US" sz="1800" b="1" kern="1200">
                <a:latin typeface="Arial" panose="020B0604020202020204" pitchFamily="34" charset="0"/>
                <a:ea typeface="+mn-ea"/>
                <a:cs typeface="+mn-cs"/>
              </a:rPr>
              <a:t> </a:t>
            </a:r>
            <a:r>
              <a:rPr lang="en-US" altLang="en-US" sz="1800" b="1" u="sng" kern="1200">
                <a:solidFill>
                  <a:srgbClr val="000099"/>
                </a:solidFill>
                <a:latin typeface="Arial" panose="020B0604020202020204" pitchFamily="34" charset="0"/>
                <a:ea typeface="+mn-ea"/>
                <a:cs typeface="+mn-cs"/>
              </a:rPr>
              <a:t>Bill Gates</a:t>
            </a:r>
            <a:r>
              <a:rPr lang="en-US" altLang="en-US" sz="1800" b="1" kern="1200">
                <a:latin typeface="Arial" panose="020B0604020202020204" pitchFamily="34" charset="0"/>
                <a:ea typeface="+mn-ea"/>
                <a:cs typeface="+mn-cs"/>
              </a:rPr>
              <a:t> was against open source. But today he appears to have changed his mind. "We can be open source. We love the concept of shared source," said </a:t>
            </a:r>
            <a:r>
              <a:rPr lang="en-US" altLang="en-US" sz="1800" b="1" u="sng" kern="1200">
                <a:solidFill>
                  <a:srgbClr val="000099"/>
                </a:solidFill>
                <a:latin typeface="Arial" panose="020B0604020202020204" pitchFamily="34" charset="0"/>
                <a:ea typeface="+mn-ea"/>
                <a:cs typeface="+mn-cs"/>
              </a:rPr>
              <a:t>Bill Veghte</a:t>
            </a:r>
            <a:r>
              <a:rPr lang="en-US" altLang="en-US" sz="1800" b="1" kern="1200">
                <a:latin typeface="Arial" panose="020B0604020202020204" pitchFamily="34" charset="0"/>
                <a:ea typeface="+mn-ea"/>
                <a:cs typeface="+mn-cs"/>
              </a:rPr>
              <a:t>, a </a:t>
            </a:r>
            <a:r>
              <a:rPr lang="en-US" altLang="en-US" sz="1800" b="1" u="sng" kern="1200">
                <a:solidFill>
                  <a:srgbClr val="00CCFF"/>
                </a:solidFill>
                <a:latin typeface="Arial" panose="020B0604020202020204" pitchFamily="34" charset="0"/>
                <a:ea typeface="+mn-ea"/>
                <a:cs typeface="+mn-cs"/>
              </a:rPr>
              <a:t>Microsoft</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VP</a:t>
            </a:r>
            <a:r>
              <a:rPr lang="en-US" altLang="en-US" sz="1800" b="1" kern="1200">
                <a:latin typeface="Arial" panose="020B0604020202020204" pitchFamily="34" charset="0"/>
                <a:ea typeface="+mn-ea"/>
                <a:cs typeface="+mn-cs"/>
              </a:rPr>
              <a:t>. "That's a super-important shift for us in terms of code access.“</a:t>
            </a:r>
          </a:p>
          <a:p>
            <a:pPr eaLnBrk="0" fontAlgn="base" hangingPunct="0">
              <a:spcBef>
                <a:spcPct val="0"/>
              </a:spcBef>
              <a:spcAft>
                <a:spcPct val="0"/>
              </a:spcAft>
            </a:pPr>
            <a:endParaRPr lang="en-US" altLang="en-US" sz="1800" b="1" kern="1200">
              <a:latin typeface="Arial" panose="020B0604020202020204" pitchFamily="34" charset="0"/>
              <a:ea typeface="+mn-ea"/>
              <a:cs typeface="+mn-cs"/>
            </a:endParaRPr>
          </a:p>
          <a:p>
            <a:pPr eaLnBrk="0" fontAlgn="base" hangingPunct="0">
              <a:spcBef>
                <a:spcPct val="0"/>
              </a:spcBef>
              <a:spcAft>
                <a:spcPct val="0"/>
              </a:spcAft>
            </a:pPr>
            <a:r>
              <a:rPr lang="en-US" altLang="en-US" sz="1800" b="1" u="sng" kern="1200">
                <a:solidFill>
                  <a:srgbClr val="000099"/>
                </a:solidFill>
                <a:latin typeface="Arial" panose="020B0604020202020204" pitchFamily="34" charset="0"/>
                <a:ea typeface="+mn-ea"/>
                <a:cs typeface="+mn-cs"/>
              </a:rPr>
              <a:t>Richard Stallman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founder</a:t>
            </a:r>
            <a:r>
              <a:rPr lang="en-US" altLang="en-US" sz="1800" b="1" kern="1200">
                <a:latin typeface="Arial" panose="020B0604020202020204" pitchFamily="34" charset="0"/>
                <a:ea typeface="+mn-ea"/>
                <a:cs typeface="+mn-cs"/>
              </a:rPr>
              <a:t> of the </a:t>
            </a:r>
            <a:r>
              <a:rPr lang="en-US" altLang="en-US" sz="1800" b="1" u="sng" kern="1200">
                <a:solidFill>
                  <a:srgbClr val="00CCFF"/>
                </a:solidFill>
                <a:latin typeface="Arial" panose="020B0604020202020204" pitchFamily="34" charset="0"/>
                <a:ea typeface="+mn-ea"/>
                <a:cs typeface="+mn-cs"/>
              </a:rPr>
              <a:t>Free Software Foundation</a:t>
            </a:r>
            <a:r>
              <a:rPr lang="en-US" altLang="en-US" sz="1800" b="1" kern="1200">
                <a:latin typeface="Arial" panose="020B0604020202020204" pitchFamily="34" charset="0"/>
                <a:ea typeface="+mn-ea"/>
                <a:cs typeface="+mn-cs"/>
              </a:rPr>
              <a:t>, countered saying…</a:t>
            </a:r>
          </a:p>
        </p:txBody>
      </p:sp>
      <p:sp>
        <p:nvSpPr>
          <p:cNvPr id="2192389" name="Text Box 5"/>
          <p:cNvSpPr txBox="1">
            <a:spLocks noChangeArrowheads="1"/>
          </p:cNvSpPr>
          <p:nvPr/>
        </p:nvSpPr>
        <p:spPr bwMode="auto">
          <a:xfrm>
            <a:off x="3340100" y="3182153"/>
            <a:ext cx="5372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800" b="1" u="sng" kern="1200">
                <a:latin typeface="Courier New" panose="02070309020205020404" pitchFamily="49" charset="0"/>
                <a:ea typeface="+mn-ea"/>
                <a:cs typeface="+mn-cs"/>
              </a:rPr>
              <a:t>Name              Title   Organization</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Gates</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CEO</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Veghte</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VP</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Richard Stallman</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Founder</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Free Soft..</a:t>
            </a:r>
          </a:p>
        </p:txBody>
      </p:sp>
      <p:sp>
        <p:nvSpPr>
          <p:cNvPr id="2192390" name="Line 6"/>
          <p:cNvSpPr>
            <a:spLocks noChangeShapeType="1"/>
          </p:cNvSpPr>
          <p:nvPr/>
        </p:nvSpPr>
        <p:spPr bwMode="auto">
          <a:xfrm flipH="1">
            <a:off x="6438900" y="2520166"/>
            <a:ext cx="1778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1" name="Text Box 7"/>
          <p:cNvSpPr txBox="1">
            <a:spLocks noChangeArrowheads="1"/>
          </p:cNvSpPr>
          <p:nvPr/>
        </p:nvSpPr>
        <p:spPr bwMode="auto">
          <a:xfrm>
            <a:off x="3306763" y="2844016"/>
            <a:ext cx="278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PEOPLE</a:t>
            </a:r>
          </a:p>
        </p:txBody>
      </p:sp>
      <p:sp>
        <p:nvSpPr>
          <p:cNvPr id="2192392" name="Rectangle 8"/>
          <p:cNvSpPr>
            <a:spLocks noChangeArrowheads="1"/>
          </p:cNvSpPr>
          <p:nvPr/>
        </p:nvSpPr>
        <p:spPr bwMode="auto">
          <a:xfrm>
            <a:off x="3303588" y="3163103"/>
            <a:ext cx="56134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3" name="Text Box 9"/>
          <p:cNvSpPr txBox="1">
            <a:spLocks noChangeArrowheads="1"/>
          </p:cNvSpPr>
          <p:nvPr/>
        </p:nvSpPr>
        <p:spPr bwMode="auto">
          <a:xfrm>
            <a:off x="4754563" y="1523216"/>
            <a:ext cx="36655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2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a:t>
            </a: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Select  Name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From   PEOPLE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Where Organization = ‘Microsoft’</a:t>
            </a:r>
          </a:p>
        </p:txBody>
      </p:sp>
      <p:sp>
        <p:nvSpPr>
          <p:cNvPr id="2192394" name="Line 10"/>
          <p:cNvSpPr>
            <a:spLocks noChangeShapeType="1"/>
          </p:cNvSpPr>
          <p:nvPr/>
        </p:nvSpPr>
        <p:spPr bwMode="auto">
          <a:xfrm flipH="1">
            <a:off x="5700713" y="4574391"/>
            <a:ext cx="214312" cy="506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5" name="Text Box 11"/>
          <p:cNvSpPr txBox="1">
            <a:spLocks noChangeArrowheads="1"/>
          </p:cNvSpPr>
          <p:nvPr/>
        </p:nvSpPr>
        <p:spPr bwMode="auto">
          <a:xfrm>
            <a:off x="63500" y="3664753"/>
            <a:ext cx="603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endParaRPr kumimoji="1" lang="en-US" altLang="en-US" sz="1400" kern="1200">
              <a:solidFill>
                <a:srgbClr val="000000"/>
              </a:solidFill>
              <a:latin typeface="Arial" panose="020B0604020202020204" pitchFamily="34" charset="0"/>
              <a:ea typeface="+mn-ea"/>
              <a:cs typeface="+mn-cs"/>
            </a:endParaRPr>
          </a:p>
        </p:txBody>
      </p:sp>
      <p:sp>
        <p:nvSpPr>
          <p:cNvPr id="2192396" name="Text Box 12"/>
          <p:cNvSpPr txBox="1">
            <a:spLocks noChangeArrowheads="1"/>
          </p:cNvSpPr>
          <p:nvPr/>
        </p:nvSpPr>
        <p:spPr bwMode="auto">
          <a:xfrm>
            <a:off x="3659188" y="5176053"/>
            <a:ext cx="2465387"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Gates</a:t>
            </a:r>
          </a:p>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Veghte</a:t>
            </a:r>
          </a:p>
        </p:txBody>
      </p:sp>
      <p:sp>
        <p:nvSpPr>
          <p:cNvPr id="2192397" name="AutoShape 13"/>
          <p:cNvSpPr>
            <a:spLocks noChangeArrowheads="1"/>
          </p:cNvSpPr>
          <p:nvPr/>
        </p:nvSpPr>
        <p:spPr bwMode="auto">
          <a:xfrm rot="2267637">
            <a:off x="3379788" y="2094716"/>
            <a:ext cx="419100" cy="393700"/>
          </a:xfrm>
          <a:prstGeom prst="rightArrow">
            <a:avLst>
              <a:gd name="adj1" fmla="val 50000"/>
              <a:gd name="adj2" fmla="val 2661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8" name="Text Box 14"/>
          <p:cNvSpPr txBox="1">
            <a:spLocks noChangeArrowheads="1"/>
          </p:cNvSpPr>
          <p:nvPr/>
        </p:nvSpPr>
        <p:spPr bwMode="auto">
          <a:xfrm>
            <a:off x="5435600" y="5922178"/>
            <a:ext cx="3708400" cy="39687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kern="1200">
                <a:solidFill>
                  <a:srgbClr val="FF0000"/>
                </a:solidFill>
                <a:latin typeface="Arial" panose="020B0604020202020204" pitchFamily="34" charset="0"/>
                <a:ea typeface="+mn-ea"/>
                <a:cs typeface="+mn-cs"/>
              </a:rPr>
              <a:t>(from Cohen’s IE tutorial, 2003)</a:t>
            </a:r>
          </a:p>
        </p:txBody>
      </p:sp>
    </p:spTree>
    <p:extLst>
      <p:ext uri="{BB962C8B-B14F-4D97-AF65-F5344CB8AC3E}">
        <p14:creationId xmlns:p14="http://schemas.microsoft.com/office/powerpoint/2010/main" val="401597629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Entire End-to-End Process</a:t>
            </a:r>
            <a:endParaRPr lang="en-US" dirty="0"/>
          </a:p>
        </p:txBody>
      </p:sp>
      <p:sp>
        <p:nvSpPr>
          <p:cNvPr id="3" name="Content Placeholder 2"/>
          <p:cNvSpPr>
            <a:spLocks noGrp="1"/>
          </p:cNvSpPr>
          <p:nvPr>
            <p:ph idx="1"/>
          </p:nvPr>
        </p:nvSpPr>
        <p:spPr/>
        <p:txBody>
          <a:bodyPr/>
          <a:lstStyle/>
          <a:p>
            <a:r>
              <a:rPr lang="en-US" dirty="0" smtClean="0"/>
              <a:t>Take some pages</a:t>
            </a:r>
          </a:p>
          <a:p>
            <a:r>
              <a:rPr lang="en-US" dirty="0" smtClean="0"/>
              <a:t>Manually mark up all person names</a:t>
            </a:r>
          </a:p>
          <a:p>
            <a:r>
              <a:rPr lang="en-US" dirty="0" smtClean="0"/>
              <a:t>Create a set of features</a:t>
            </a:r>
          </a:p>
          <a:p>
            <a:r>
              <a:rPr lang="en-US" dirty="0" smtClean="0"/>
              <a:t>Convert each marked-up name into a feature vector with a positive label =&gt; a positive example</a:t>
            </a:r>
          </a:p>
          <a:p>
            <a:r>
              <a:rPr lang="en-US" dirty="0" smtClean="0"/>
              <a:t>Create negative examples</a:t>
            </a:r>
          </a:p>
          <a:p>
            <a:r>
              <a:rPr lang="en-US" dirty="0" smtClean="0"/>
              <a:t>Train a classifier on training data</a:t>
            </a:r>
            <a:endParaRPr lang="en-US" dirty="0"/>
          </a:p>
          <a:p>
            <a:r>
              <a:rPr lang="en-US" dirty="0" smtClean="0"/>
              <a:t>Now use it to extract names from the rest of the pages</a:t>
            </a:r>
          </a:p>
          <a:p>
            <a:pPr lvl="1"/>
            <a:r>
              <a:rPr lang="en-US" dirty="0" smtClean="0"/>
              <a:t>Must generate candidate names</a:t>
            </a:r>
          </a:p>
          <a:p>
            <a:r>
              <a:rPr lang="en-US" dirty="0" smtClean="0"/>
              <a:t>Compute accuracy</a:t>
            </a:r>
            <a:endParaRPr lang="en-US" dirty="0"/>
          </a:p>
        </p:txBody>
      </p:sp>
      <p:sp>
        <p:nvSpPr>
          <p:cNvPr id="4" name="Slide Number Placeholder 3"/>
          <p:cNvSpPr>
            <a:spLocks noGrp="1"/>
          </p:cNvSpPr>
          <p:nvPr>
            <p:ph type="sldNum" sz="quarter" idx="12"/>
          </p:nvPr>
        </p:nvSpPr>
        <p:spPr/>
        <p:txBody>
          <a:bodyPr/>
          <a:lstStyle/>
          <a:p>
            <a:fld id="{6C1086F5-A694-4B17-8EA9-E4C44389F007}"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1018516040"/>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06400"/>
            <a:ext cx="8775700" cy="533400"/>
          </a:xfrm>
        </p:spPr>
        <p:txBody>
          <a:bodyPr/>
          <a:lstStyle/>
          <a:p>
            <a:r>
              <a:rPr lang="en-US" dirty="0" smtClean="0"/>
              <a:t>Computing Accuracy, or How To Evaluate IE Solutions?</a:t>
            </a:r>
            <a:endParaRPr lang="en-US" dirty="0"/>
          </a:p>
        </p:txBody>
      </p:sp>
      <p:sp>
        <p:nvSpPr>
          <p:cNvPr id="3" name="Content Placeholder 2"/>
          <p:cNvSpPr>
            <a:spLocks noGrp="1"/>
          </p:cNvSpPr>
          <p:nvPr>
            <p:ph idx="1"/>
          </p:nvPr>
        </p:nvSpPr>
        <p:spPr>
          <a:xfrm>
            <a:off x="190500" y="1140393"/>
            <a:ext cx="8750300" cy="5461000"/>
          </a:xfrm>
        </p:spPr>
        <p:txBody>
          <a:bodyPr/>
          <a:lstStyle/>
          <a:p>
            <a:r>
              <a:rPr lang="en-US" dirty="0" smtClean="0"/>
              <a:t>Precision</a:t>
            </a:r>
          </a:p>
          <a:p>
            <a:r>
              <a:rPr lang="en-US" dirty="0" smtClean="0"/>
              <a:t>Recall</a:t>
            </a:r>
          </a:p>
          <a:p>
            <a:r>
              <a:rPr lang="en-US" dirty="0" err="1" smtClean="0"/>
              <a:t>Precison</a:t>
            </a:r>
            <a:r>
              <a:rPr lang="en-US" dirty="0" smtClean="0"/>
              <a:t>/Recall curve</a:t>
            </a:r>
          </a:p>
          <a:p>
            <a:endParaRPr lang="en-US" dirty="0"/>
          </a:p>
          <a:p>
            <a:r>
              <a:rPr lang="en-US" dirty="0" smtClean="0"/>
              <a:t>Often need to know what is the accuracy target of the end application.</a:t>
            </a:r>
            <a:endParaRPr lang="en-US" dirty="0"/>
          </a:p>
        </p:txBody>
      </p:sp>
      <p:sp>
        <p:nvSpPr>
          <p:cNvPr id="4" name="Slide Number Placeholder 3"/>
          <p:cNvSpPr>
            <a:spLocks noGrp="1"/>
          </p:cNvSpPr>
          <p:nvPr>
            <p:ph type="sldNum" sz="quarter" idx="12"/>
          </p:nvPr>
        </p:nvSpPr>
        <p:spPr/>
        <p:txBody>
          <a:bodyPr/>
          <a:lstStyle/>
          <a:p>
            <a:fld id="{21F08345-4E46-452A-8F8E-4796A2A0DBA4}"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288717954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Extraction</a:t>
            </a:r>
            <a:endParaRPr lang="en-US" dirty="0"/>
          </a:p>
        </p:txBody>
      </p:sp>
      <p:sp>
        <p:nvSpPr>
          <p:cNvPr id="3" name="Content Placeholder 2"/>
          <p:cNvSpPr>
            <a:spLocks noGrp="1"/>
          </p:cNvSpPr>
          <p:nvPr>
            <p:ph idx="1"/>
          </p:nvPr>
        </p:nvSpPr>
        <p:spPr/>
        <p:txBody>
          <a:bodyPr/>
          <a:lstStyle/>
          <a:p>
            <a:r>
              <a:rPr lang="en-US" dirty="0" smtClean="0"/>
              <a:t>Extracting from template-based data</a:t>
            </a:r>
          </a:p>
          <a:p>
            <a:pPr lvl="1"/>
            <a:r>
              <a:rPr lang="en-US" dirty="0" smtClean="0"/>
              <a:t>An example on how this data is generated</a:t>
            </a:r>
          </a:p>
          <a:p>
            <a:pPr lvl="1"/>
            <a:r>
              <a:rPr lang="en-US" dirty="0" smtClean="0"/>
              <a:t>Querying on Amazon by filling in a form interface using </a:t>
            </a:r>
            <a:r>
              <a:rPr lang="en-US" dirty="0" err="1" smtClean="0"/>
              <a:t>Jignesh</a:t>
            </a:r>
            <a:r>
              <a:rPr lang="en-US" dirty="0" smtClean="0"/>
              <a:t> Patel</a:t>
            </a:r>
          </a:p>
          <a:p>
            <a:pPr lvl="1"/>
            <a:r>
              <a:rPr lang="en-US" dirty="0" smtClean="0"/>
              <a:t>The query goes to a database in the backend</a:t>
            </a:r>
          </a:p>
          <a:p>
            <a:pPr lvl="1"/>
            <a:r>
              <a:rPr lang="en-US" dirty="0" smtClean="0"/>
              <a:t>Database result is plugged into template-based pages</a:t>
            </a:r>
          </a:p>
          <a:p>
            <a:pPr lvl="1"/>
            <a:r>
              <a:rPr lang="en-US" dirty="0" smtClean="0"/>
              <a:t>This is called wrappers</a:t>
            </a:r>
          </a:p>
          <a:p>
            <a:r>
              <a:rPr lang="en-US" dirty="0" smtClean="0"/>
              <a:t>Extracting entities and relationships from textual data</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2</a:t>
            </a:fld>
            <a:endParaRPr lang="en-US"/>
          </a:p>
        </p:txBody>
      </p:sp>
    </p:spTree>
    <p:extLst>
      <p:ext uri="{BB962C8B-B14F-4D97-AF65-F5344CB8AC3E}">
        <p14:creationId xmlns:p14="http://schemas.microsoft.com/office/powerpoint/2010/main" val="1554030517"/>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491515"/>
            <a:ext cx="8775700" cy="533400"/>
          </a:xfrm>
        </p:spPr>
        <p:txBody>
          <a:bodyPr/>
          <a:lstStyle/>
          <a:p>
            <a:r>
              <a:rPr lang="en-US" dirty="0" smtClean="0"/>
              <a:t>In Practice the Whole Process is More Complex</a:t>
            </a:r>
            <a:endParaRPr lang="en-US" dirty="0"/>
          </a:p>
        </p:txBody>
      </p:sp>
      <p:sp>
        <p:nvSpPr>
          <p:cNvPr id="3" name="Content Placeholder 2"/>
          <p:cNvSpPr>
            <a:spLocks noGrp="1"/>
          </p:cNvSpPr>
          <p:nvPr>
            <p:ph idx="1"/>
          </p:nvPr>
        </p:nvSpPr>
        <p:spPr>
          <a:xfrm>
            <a:off x="190500" y="1350404"/>
            <a:ext cx="8750300" cy="4936095"/>
          </a:xfrm>
        </p:spPr>
        <p:txBody>
          <a:bodyPr/>
          <a:lstStyle/>
          <a:p>
            <a:r>
              <a:rPr lang="en-US" dirty="0" smtClean="0"/>
              <a:t>Development stage</a:t>
            </a:r>
          </a:p>
          <a:p>
            <a:pPr lvl="1"/>
            <a:r>
              <a:rPr lang="en-US" dirty="0" smtClean="0"/>
              <a:t>Develop best extractor, try to fine tune as much as possible</a:t>
            </a:r>
          </a:p>
          <a:p>
            <a:r>
              <a:rPr lang="en-US" dirty="0" smtClean="0"/>
              <a:t>Production stage</a:t>
            </a:r>
          </a:p>
          <a:p>
            <a:pPr lvl="1"/>
            <a:r>
              <a:rPr lang="en-US" dirty="0" smtClean="0"/>
              <a:t>Apply to (often a lot of) data</a:t>
            </a:r>
            <a:endParaRPr lang="en-US" dirty="0"/>
          </a:p>
        </p:txBody>
      </p:sp>
      <p:sp>
        <p:nvSpPr>
          <p:cNvPr id="4" name="Slide Number Placeholder 3"/>
          <p:cNvSpPr>
            <a:spLocks noGrp="1"/>
          </p:cNvSpPr>
          <p:nvPr>
            <p:ph type="sldNum" sz="quarter" idx="12"/>
          </p:nvPr>
        </p:nvSpPr>
        <p:spPr/>
        <p:txBody>
          <a:bodyPr/>
          <a:lstStyle/>
          <a:p>
            <a:fld id="{21F08345-4E46-452A-8F8E-4796A2A0DBA4}"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62657004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E4BE96-55A6-4109-BDFE-2917856224BB}" type="slidenum">
              <a:rPr lang="en-US" altLang="en-US">
                <a:solidFill>
                  <a:srgbClr val="000000"/>
                </a:solidFill>
              </a:rPr>
              <a:pPr/>
              <a:t>21</a:t>
            </a:fld>
            <a:endParaRPr lang="en-US" altLang="en-US">
              <a:solidFill>
                <a:srgbClr val="000000"/>
              </a:solidFill>
            </a:endParaRPr>
          </a:p>
        </p:txBody>
      </p:sp>
      <p:sp>
        <p:nvSpPr>
          <p:cNvPr id="2426882" name="Rectangle 2"/>
          <p:cNvSpPr>
            <a:spLocks noGrp="1" noChangeArrowheads="1"/>
          </p:cNvSpPr>
          <p:nvPr>
            <p:ph type="title"/>
          </p:nvPr>
        </p:nvSpPr>
        <p:spPr>
          <a:xfrm>
            <a:off x="330200" y="195263"/>
            <a:ext cx="8547100" cy="642937"/>
          </a:xfrm>
        </p:spPr>
        <p:txBody>
          <a:bodyPr/>
          <a:lstStyle/>
          <a:p>
            <a:r>
              <a:rPr lang="en-US" altLang="en-US"/>
              <a:t>Hand-Coded Methods</a:t>
            </a:r>
          </a:p>
        </p:txBody>
      </p:sp>
      <p:sp>
        <p:nvSpPr>
          <p:cNvPr id="2426883" name="Rectangle 3"/>
          <p:cNvSpPr>
            <a:spLocks noGrp="1" noChangeArrowheads="1"/>
          </p:cNvSpPr>
          <p:nvPr>
            <p:ph type="body" idx="1"/>
          </p:nvPr>
        </p:nvSpPr>
        <p:spPr>
          <a:xfrm>
            <a:off x="190500" y="952500"/>
            <a:ext cx="8750300" cy="5378450"/>
          </a:xfrm>
        </p:spPr>
        <p:txBody>
          <a:bodyPr/>
          <a:lstStyle/>
          <a:p>
            <a:r>
              <a:rPr lang="en-US" altLang="en-US" dirty="0"/>
              <a:t>Easy to construct in many cases</a:t>
            </a:r>
          </a:p>
          <a:p>
            <a:pPr lvl="1"/>
            <a:r>
              <a:rPr lang="en-US" altLang="en-US" dirty="0"/>
              <a:t>e.g., to recognize prices, phone numbers, zip codes, conference names, etc.</a:t>
            </a:r>
          </a:p>
          <a:p>
            <a:r>
              <a:rPr lang="en-US" altLang="en-US" dirty="0"/>
              <a:t>Easier to debug &amp; maintain</a:t>
            </a:r>
          </a:p>
          <a:p>
            <a:pPr lvl="1"/>
            <a:r>
              <a:rPr lang="en-US" altLang="en-US" dirty="0"/>
              <a:t>especially if written in a “high-level” language (as is usually the case)</a:t>
            </a:r>
          </a:p>
          <a:p>
            <a:pPr lvl="1"/>
            <a:r>
              <a:rPr lang="en-US" altLang="en-US" dirty="0" err="1" smtClean="0"/>
              <a:t>Eg</a:t>
            </a:r>
            <a:r>
              <a:rPr lang="en-US" altLang="en-US" dirty="0" smtClean="0"/>
              <a:t> this is </a:t>
            </a:r>
            <a:r>
              <a:rPr lang="en-US" altLang="en-US" dirty="0" err="1" smtClean="0"/>
              <a:t>zipcode</a:t>
            </a:r>
            <a:r>
              <a:rPr lang="en-US" altLang="en-US" dirty="0" smtClean="0"/>
              <a:t> because it’s five digits and is preceded by two capitalized characters</a:t>
            </a:r>
            <a:endParaRPr lang="en-US" altLang="en-US" dirty="0"/>
          </a:p>
          <a:p>
            <a:pPr lvl="1"/>
            <a:endParaRPr lang="en-US" altLang="en-US" sz="1600" dirty="0"/>
          </a:p>
          <a:p>
            <a:r>
              <a:rPr lang="en-US" altLang="en-US" dirty="0"/>
              <a:t>Easier to incorporate / reuse domain knowledge</a:t>
            </a:r>
          </a:p>
          <a:p>
            <a:r>
              <a:rPr lang="en-US" altLang="en-US" dirty="0"/>
              <a:t>Can be quite labor intensive to write</a:t>
            </a:r>
          </a:p>
          <a:p>
            <a:pPr lvl="1">
              <a:buFontTx/>
              <a:buNone/>
            </a:pPr>
            <a:endParaRPr lang="en-US" altLang="en-US" dirty="0"/>
          </a:p>
        </p:txBody>
      </p:sp>
    </p:spTree>
    <p:extLst>
      <p:ext uri="{BB962C8B-B14F-4D97-AF65-F5344CB8AC3E}">
        <p14:creationId xmlns:p14="http://schemas.microsoft.com/office/powerpoint/2010/main" val="158304053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DFB12B5-7425-49CB-BB9E-84DD95742687}" type="slidenum">
              <a:rPr lang="en-US" altLang="en-US">
                <a:solidFill>
                  <a:srgbClr val="000000"/>
                </a:solidFill>
              </a:rPr>
              <a:pPr/>
              <a:t>22</a:t>
            </a:fld>
            <a:endParaRPr lang="en-US" altLang="en-US">
              <a:solidFill>
                <a:srgbClr val="000000"/>
              </a:solidFill>
            </a:endParaRPr>
          </a:p>
        </p:txBody>
      </p:sp>
      <p:sp>
        <p:nvSpPr>
          <p:cNvPr id="2428930" name="Rectangle 2"/>
          <p:cNvSpPr>
            <a:spLocks noGrp="1" noChangeArrowheads="1"/>
          </p:cNvSpPr>
          <p:nvPr>
            <p:ph type="title"/>
          </p:nvPr>
        </p:nvSpPr>
        <p:spPr>
          <a:xfrm>
            <a:off x="330200" y="195263"/>
            <a:ext cx="8547100" cy="468312"/>
          </a:xfrm>
        </p:spPr>
        <p:txBody>
          <a:bodyPr/>
          <a:lstStyle/>
          <a:p>
            <a:r>
              <a:rPr lang="en-US" altLang="en-US"/>
              <a:t>Learning-Based Methods</a:t>
            </a:r>
          </a:p>
        </p:txBody>
      </p:sp>
      <p:sp>
        <p:nvSpPr>
          <p:cNvPr id="2428931" name="Rectangle 3"/>
          <p:cNvSpPr>
            <a:spLocks noGrp="1" noChangeArrowheads="1"/>
          </p:cNvSpPr>
          <p:nvPr>
            <p:ph type="body" idx="1"/>
          </p:nvPr>
        </p:nvSpPr>
        <p:spPr>
          <a:xfrm>
            <a:off x="190500" y="792163"/>
            <a:ext cx="8750300" cy="2592387"/>
          </a:xfrm>
        </p:spPr>
        <p:txBody>
          <a:bodyPr/>
          <a:lstStyle/>
          <a:p>
            <a:pPr>
              <a:lnSpc>
                <a:spcPct val="90000"/>
              </a:lnSpc>
            </a:pPr>
            <a:r>
              <a:rPr lang="en-US" altLang="en-US"/>
              <a:t>Can work well when training data is easy to construct and is plentiful</a:t>
            </a:r>
          </a:p>
          <a:p>
            <a:pPr>
              <a:lnSpc>
                <a:spcPct val="90000"/>
              </a:lnSpc>
            </a:pPr>
            <a:r>
              <a:rPr lang="en-US" altLang="en-US"/>
              <a:t>Can capture complex patterns that are hard to encode with hand-crafted rules</a:t>
            </a:r>
          </a:p>
          <a:p>
            <a:pPr lvl="1">
              <a:lnSpc>
                <a:spcPct val="90000"/>
              </a:lnSpc>
            </a:pPr>
            <a:r>
              <a:rPr lang="en-US" altLang="en-US"/>
              <a:t>e.g., determine whether a review is positive or negative</a:t>
            </a:r>
          </a:p>
          <a:p>
            <a:pPr lvl="1">
              <a:lnSpc>
                <a:spcPct val="90000"/>
              </a:lnSpc>
            </a:pPr>
            <a:r>
              <a:rPr lang="en-US" altLang="en-US"/>
              <a:t>extract long complex gene names</a:t>
            </a:r>
          </a:p>
          <a:p>
            <a:pPr lvl="1">
              <a:lnSpc>
                <a:spcPct val="90000"/>
              </a:lnSpc>
              <a:buFontTx/>
              <a:buNone/>
            </a:pPr>
            <a:endParaRPr lang="en-US" altLang="en-US"/>
          </a:p>
        </p:txBody>
      </p:sp>
      <p:sp>
        <p:nvSpPr>
          <p:cNvPr id="2428932" name="Rectangle 4"/>
          <p:cNvSpPr>
            <a:spLocks noChangeArrowheads="1"/>
          </p:cNvSpPr>
          <p:nvPr/>
        </p:nvSpPr>
        <p:spPr bwMode="auto">
          <a:xfrm>
            <a:off x="0" y="3597275"/>
            <a:ext cx="833755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800">
                <a:solidFill>
                  <a:schemeClr val="tx1"/>
                </a:solidFill>
                <a:latin typeface="Arial" panose="020B0604020202020204" pitchFamily="34" charset="0"/>
              </a:defRPr>
            </a:lvl1pPr>
            <a:lvl2pPr marL="742950" indent="-285750">
              <a:spcBef>
                <a:spcPct val="20000"/>
              </a:spcBef>
              <a:buClr>
                <a:schemeClr val="accent2"/>
              </a:buClr>
              <a:buChar char="–"/>
              <a:defRPr kumimoji="1" sz="2000">
                <a:solidFill>
                  <a:schemeClr val="tx1"/>
                </a:solidFill>
                <a:latin typeface="Arial" panose="020B0604020202020204" pitchFamily="34" charset="0"/>
              </a:defRPr>
            </a:lvl2pPr>
            <a:lvl3pPr marL="1143000" indent="-228600">
              <a:spcBef>
                <a:spcPct val="20000"/>
              </a:spcBef>
              <a:buClr>
                <a:schemeClr val="accent2"/>
              </a:buClr>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eaLnBrk="0" fontAlgn="base" hangingPunct="0">
              <a:spcAft>
                <a:spcPct val="0"/>
              </a:spcAft>
              <a:buClr>
                <a:srgbClr val="000099"/>
              </a:buClr>
              <a:buFont typeface="Wingdings" panose="05000000000000000000" pitchFamily="2" charset="2"/>
              <a:buNone/>
            </a:pPr>
            <a:r>
              <a:rPr lang="en-US" altLang="en-US" sz="2000" i="1" kern="1200">
                <a:solidFill>
                  <a:srgbClr val="000000"/>
                </a:solidFill>
                <a:ea typeface="+mn-ea"/>
                <a:cs typeface="+mn-cs"/>
              </a:rPr>
              <a:t> 	</a:t>
            </a:r>
            <a:r>
              <a:rPr lang="en-US" altLang="en-US" sz="1800" b="1" i="1" kern="1200">
                <a:solidFill>
                  <a:srgbClr val="000000"/>
                </a:solidFill>
                <a:ea typeface="+mn-ea"/>
                <a:cs typeface="+mn-cs"/>
              </a:rPr>
              <a:t>The </a:t>
            </a:r>
            <a:r>
              <a:rPr lang="en-US" altLang="en-US" sz="1800" b="1" i="1" kern="1200">
                <a:solidFill>
                  <a:srgbClr val="0000FF"/>
                </a:solidFill>
                <a:ea typeface="+mn-ea"/>
                <a:cs typeface="+mn-cs"/>
              </a:rPr>
              <a:t>human T cell leukemia lymphotropic virus type 1 Tax protein</a:t>
            </a:r>
            <a:r>
              <a:rPr lang="en-US" altLang="en-US" sz="1800" b="1" i="1" kern="1200">
                <a:solidFill>
                  <a:srgbClr val="000000"/>
                </a:solidFill>
                <a:ea typeface="+mn-ea"/>
                <a:cs typeface="+mn-cs"/>
              </a:rPr>
              <a:t> represses MyoD-dependent transcription by inhibiting MyoD-binding to the KIX domain of p300.“</a:t>
            </a:r>
          </a:p>
          <a:p>
            <a:pPr eaLnBrk="0" fontAlgn="base" hangingPunct="0">
              <a:spcAft>
                <a:spcPct val="0"/>
              </a:spcAft>
              <a:buClr>
                <a:srgbClr val="000099"/>
              </a:buClr>
            </a:pPr>
            <a:endParaRPr lang="en-US" altLang="en-US" sz="1800" b="1" kern="1200">
              <a:solidFill>
                <a:srgbClr val="000000"/>
              </a:solidFill>
              <a:ea typeface="+mn-ea"/>
              <a:cs typeface="+mn-cs"/>
            </a:endParaRPr>
          </a:p>
        </p:txBody>
      </p:sp>
      <p:sp>
        <p:nvSpPr>
          <p:cNvPr id="2428933" name="Rectangle 5"/>
          <p:cNvSpPr>
            <a:spLocks noChangeArrowheads="1"/>
          </p:cNvSpPr>
          <p:nvPr/>
        </p:nvSpPr>
        <p:spPr bwMode="auto">
          <a:xfrm>
            <a:off x="315913" y="3652838"/>
            <a:ext cx="7983537" cy="914400"/>
          </a:xfrm>
          <a:prstGeom prst="rect">
            <a:avLst/>
          </a:prstGeom>
          <a:solidFill>
            <a:srgbClr val="FFFF00">
              <a:alpha val="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kern="1200">
              <a:ea typeface="+mn-ea"/>
              <a:cs typeface="+mn-cs"/>
            </a:endParaRPr>
          </a:p>
        </p:txBody>
      </p:sp>
      <p:sp>
        <p:nvSpPr>
          <p:cNvPr id="2428934" name="Text Box 6"/>
          <p:cNvSpPr txBox="1">
            <a:spLocks noChangeArrowheads="1"/>
          </p:cNvSpPr>
          <p:nvPr/>
        </p:nvSpPr>
        <p:spPr bwMode="auto">
          <a:xfrm>
            <a:off x="7046913" y="3114675"/>
            <a:ext cx="1863725"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i="1" kern="1200">
                <a:ea typeface="+mn-ea"/>
                <a:cs typeface="+mn-cs"/>
              </a:rPr>
              <a:t>[From AliBaba]</a:t>
            </a:r>
          </a:p>
        </p:txBody>
      </p:sp>
      <p:sp>
        <p:nvSpPr>
          <p:cNvPr id="2428935" name="Rectangle 7"/>
          <p:cNvSpPr>
            <a:spLocks noChangeArrowheads="1"/>
          </p:cNvSpPr>
          <p:nvPr/>
        </p:nvSpPr>
        <p:spPr bwMode="auto">
          <a:xfrm>
            <a:off x="234950" y="4300538"/>
            <a:ext cx="85471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kumimoji="1" sz="2800">
                <a:solidFill>
                  <a:schemeClr val="tx1"/>
                </a:solidFill>
                <a:latin typeface="Arial" panose="020B0604020202020204" pitchFamily="34" charset="0"/>
              </a:defRPr>
            </a:lvl1pPr>
            <a:lvl2pPr marL="742950" indent="-285750">
              <a:spcBef>
                <a:spcPct val="20000"/>
              </a:spcBef>
              <a:buClr>
                <a:schemeClr val="accent2"/>
              </a:buClr>
              <a:buChar char="–"/>
              <a:defRPr kumimoji="1" sz="2000">
                <a:solidFill>
                  <a:schemeClr val="tx1"/>
                </a:solidFill>
                <a:latin typeface="Arial" panose="020B0604020202020204" pitchFamily="34" charset="0"/>
              </a:defRPr>
            </a:lvl2pPr>
            <a:lvl3pPr marL="1143000" indent="-228600">
              <a:spcBef>
                <a:spcPct val="20000"/>
              </a:spcBef>
              <a:buClr>
                <a:schemeClr val="accent2"/>
              </a:buClr>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eaLnBrk="0" fontAlgn="base" hangingPunct="0">
              <a:spcAft>
                <a:spcPct val="0"/>
              </a:spcAft>
              <a:buClr>
                <a:srgbClr val="000099"/>
              </a:buClr>
            </a:pPr>
            <a:endParaRPr lang="en-US" altLang="en-US" kern="1200">
              <a:solidFill>
                <a:srgbClr val="000000"/>
              </a:solidFill>
              <a:ea typeface="+mn-ea"/>
              <a:cs typeface="+mn-cs"/>
            </a:endParaRPr>
          </a:p>
          <a:p>
            <a:pPr eaLnBrk="0" fontAlgn="base" hangingPunct="0">
              <a:spcAft>
                <a:spcPct val="0"/>
              </a:spcAft>
              <a:buClr>
                <a:srgbClr val="000099"/>
              </a:buClr>
            </a:pPr>
            <a:r>
              <a:rPr lang="en-US" altLang="en-US" kern="1200">
                <a:solidFill>
                  <a:srgbClr val="000000"/>
                </a:solidFill>
                <a:ea typeface="+mn-ea"/>
                <a:cs typeface="+mn-cs"/>
              </a:rPr>
              <a:t>Can be labor intensive to construct training data</a:t>
            </a:r>
          </a:p>
          <a:p>
            <a:pPr lvl="1" eaLnBrk="0" fontAlgn="base" hangingPunct="0">
              <a:spcAft>
                <a:spcPct val="0"/>
              </a:spcAft>
              <a:buClr>
                <a:srgbClr val="000099"/>
              </a:buClr>
            </a:pPr>
            <a:r>
              <a:rPr lang="en-US" altLang="en-US" kern="1200">
                <a:solidFill>
                  <a:srgbClr val="000000"/>
                </a:solidFill>
                <a:ea typeface="+mn-ea"/>
                <a:cs typeface="+mn-cs"/>
              </a:rPr>
              <a:t>not sure how much training data is sufficient</a:t>
            </a:r>
          </a:p>
          <a:p>
            <a:pPr eaLnBrk="0" fontAlgn="base" hangingPunct="0">
              <a:spcAft>
                <a:spcPct val="0"/>
              </a:spcAft>
              <a:buClr>
                <a:srgbClr val="000099"/>
              </a:buClr>
            </a:pPr>
            <a:r>
              <a:rPr lang="en-US" altLang="en-US" kern="1200">
                <a:solidFill>
                  <a:srgbClr val="000000"/>
                </a:solidFill>
                <a:ea typeface="+mn-ea"/>
                <a:cs typeface="+mn-cs"/>
              </a:rPr>
              <a:t>Can be hard to understand and debug</a:t>
            </a:r>
          </a:p>
          <a:p>
            <a:pPr eaLnBrk="0" fontAlgn="base" hangingPunct="0">
              <a:spcAft>
                <a:spcPct val="0"/>
              </a:spcAft>
              <a:buClr>
                <a:srgbClr val="000099"/>
              </a:buClr>
              <a:buFont typeface="Wingdings" panose="05000000000000000000" pitchFamily="2" charset="2"/>
              <a:buNone/>
            </a:pPr>
            <a:r>
              <a:rPr lang="en-US" altLang="en-US" kern="1200">
                <a:solidFill>
                  <a:srgbClr val="FF0000"/>
                </a:solidFill>
                <a:ea typeface="+mn-ea"/>
                <a:cs typeface="+mn-cs"/>
              </a:rPr>
              <a:t>Complementary to hand-coded methods</a:t>
            </a:r>
          </a:p>
        </p:txBody>
      </p:sp>
    </p:spTree>
    <p:extLst>
      <p:ext uri="{BB962C8B-B14F-4D97-AF65-F5344CB8AC3E}">
        <p14:creationId xmlns:p14="http://schemas.microsoft.com/office/powerpoint/2010/main" val="376887920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219200"/>
            <a:ext cx="8775700" cy="533400"/>
          </a:xfrm>
        </p:spPr>
        <p:txBody>
          <a:bodyPr/>
          <a:lstStyle/>
          <a:p>
            <a:r>
              <a:rPr lang="en-US" dirty="0" smtClean="0"/>
              <a:t>A New Solution Method: </a:t>
            </a:r>
            <a:br>
              <a:rPr lang="en-US" dirty="0" smtClean="0"/>
            </a:br>
            <a:r>
              <a:rPr lang="en-US" dirty="0" smtClean="0"/>
              <a:t>Crowdsourcing</a:t>
            </a:r>
            <a:br>
              <a:rPr lang="en-US" dirty="0" smtClean="0"/>
            </a:br>
            <a:r>
              <a:rPr lang="en-US" sz="2000" dirty="0" smtClean="0"/>
              <a:t>(Next Few Slides Taken From </a:t>
            </a:r>
            <a:br>
              <a:rPr lang="en-US" sz="2000" dirty="0" smtClean="0"/>
            </a:br>
            <a:r>
              <a:rPr lang="en-US" sz="2000" dirty="0" smtClean="0"/>
              <a:t>a KAIST Tutorial)</a:t>
            </a:r>
            <a:endParaRPr lang="en-US" sz="2000" dirty="0"/>
          </a:p>
        </p:txBody>
      </p:sp>
      <p:sp>
        <p:nvSpPr>
          <p:cNvPr id="3" name="Slide Number Placeholder 2"/>
          <p:cNvSpPr>
            <a:spLocks noGrp="1"/>
          </p:cNvSpPr>
          <p:nvPr>
            <p:ph type="sldNum" sz="quarter" idx="12"/>
          </p:nvPr>
        </p:nvSpPr>
        <p:spPr/>
        <p:txBody>
          <a:bodyPr/>
          <a:lstStyle/>
          <a:p>
            <a:fld id="{0D9484EF-68F5-44BD-85BE-D67A50FC959C}"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328836496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Turk</a:t>
            </a:r>
            <a:endParaRPr lang="en-US" dirty="0"/>
          </a:p>
        </p:txBody>
      </p:sp>
      <p:sp>
        <p:nvSpPr>
          <p:cNvPr id="3" name="Content Placeholder 2"/>
          <p:cNvSpPr>
            <a:spLocks noGrp="1"/>
          </p:cNvSpPr>
          <p:nvPr>
            <p:ph idx="1"/>
          </p:nvPr>
        </p:nvSpPr>
        <p:spPr>
          <a:xfrm>
            <a:off x="535503" y="609600"/>
            <a:ext cx="8229600" cy="3276600"/>
          </a:xfrm>
        </p:spPr>
        <p:txBody>
          <a:bodyPr>
            <a:noAutofit/>
          </a:bodyPr>
          <a:lstStyle/>
          <a:p>
            <a:r>
              <a:rPr lang="en-US" sz="1600" dirty="0" smtClean="0"/>
              <a:t>Begin with a project</a:t>
            </a:r>
          </a:p>
          <a:p>
            <a:pPr lvl="1"/>
            <a:r>
              <a:rPr lang="en-US" sz="1400" dirty="0" smtClean="0"/>
              <a:t>Define the goals and key components of your project. For example, your goal might be to clean your business listing database so that you have accurate information for consumers. </a:t>
            </a:r>
          </a:p>
          <a:p>
            <a:r>
              <a:rPr lang="en-US" sz="1600" dirty="0" smtClean="0"/>
              <a:t>Break it into tasks and design your HIT</a:t>
            </a:r>
          </a:p>
          <a:p>
            <a:pPr lvl="1"/>
            <a:r>
              <a:rPr lang="en-US" sz="1400" dirty="0" smtClean="0"/>
              <a:t>Break the project into individual tasks; e.g., if you have 1,000 listings to verify, each listing would be an individual task.</a:t>
            </a:r>
          </a:p>
          <a:p>
            <a:pPr lvl="1"/>
            <a:r>
              <a:rPr lang="en-US" sz="1400" dirty="0" smtClean="0"/>
              <a:t>Next, design your </a:t>
            </a:r>
            <a:r>
              <a:rPr lang="en-US" sz="1400" b="1" dirty="0" smtClean="0"/>
              <a:t>Human Intelligence Tasks (HITs) </a:t>
            </a:r>
            <a:r>
              <a:rPr lang="en-US" sz="1400" dirty="0" smtClean="0"/>
              <a:t>by writing crisp and clear instructions, identifying the specific outputs/inputs desired and how much you will pay to have work completed.</a:t>
            </a:r>
          </a:p>
          <a:p>
            <a:r>
              <a:rPr lang="en-US" sz="1600" dirty="0" smtClean="0"/>
              <a:t>Publish HITs to the marketplace</a:t>
            </a:r>
          </a:p>
          <a:p>
            <a:pPr lvl="1"/>
            <a:r>
              <a:rPr lang="en-US" sz="1400" dirty="0" smtClean="0"/>
              <a:t>You can load millions of HITs into the marketplace. Each HIT can have multiple assignments so that different Workers can provide answers to the same set of questions and you can compare the results to form an agreed-upon answer.</a:t>
            </a:r>
          </a:p>
        </p:txBody>
      </p:sp>
      <p:pic>
        <p:nvPicPr>
          <p:cNvPr id="4" name="Picture 2"/>
          <p:cNvPicPr>
            <a:picLocks noChangeAspect="1" noChangeArrowheads="1"/>
          </p:cNvPicPr>
          <p:nvPr/>
        </p:nvPicPr>
        <p:blipFill>
          <a:blip r:embed="rId2" cstate="print"/>
          <a:srcRect/>
          <a:stretch>
            <a:fillRect/>
          </a:stretch>
        </p:blipFill>
        <p:spPr bwMode="auto">
          <a:xfrm>
            <a:off x="1350406" y="3886201"/>
            <a:ext cx="6045200" cy="2590800"/>
          </a:xfrm>
          <a:prstGeom prst="rect">
            <a:avLst/>
          </a:prstGeom>
          <a:noFill/>
          <a:ln w="9525">
            <a:noFill/>
            <a:miter lim="800000"/>
            <a:headEnd/>
            <a:tailEnd/>
          </a:ln>
        </p:spPr>
      </p:pic>
      <p:sp>
        <p:nvSpPr>
          <p:cNvPr id="5" name="TextBox 4"/>
          <p:cNvSpPr txBox="1"/>
          <p:nvPr/>
        </p:nvSpPr>
        <p:spPr>
          <a:xfrm>
            <a:off x="6243103" y="6629400"/>
            <a:ext cx="2977097" cy="261610"/>
          </a:xfrm>
          <a:prstGeom prst="rect">
            <a:avLst/>
          </a:prstGeom>
          <a:noFill/>
        </p:spPr>
        <p:txBody>
          <a:bodyPr wrap="none" rtlCol="0">
            <a:spAutoFit/>
          </a:bodyPr>
          <a:lstStyle/>
          <a:p>
            <a:r>
              <a:rPr lang="en-US" sz="1100" i="1" kern="1200" dirty="0" smtClean="0">
                <a:ea typeface="+mn-ea"/>
                <a:cs typeface="+mn-cs"/>
              </a:rPr>
              <a:t>https://requester.mturk.com/tour/how_it_works</a:t>
            </a:r>
            <a:endParaRPr lang="en-US" sz="1100" i="1" kern="1200" dirty="0">
              <a:ea typeface="+mn-ea"/>
              <a:cs typeface="+mn-cs"/>
            </a:endParaRPr>
          </a:p>
        </p:txBody>
      </p:sp>
    </p:spTree>
    <p:extLst>
      <p:ext uri="{BB962C8B-B14F-4D97-AF65-F5344CB8AC3E}">
        <p14:creationId xmlns:p14="http://schemas.microsoft.com/office/powerpoint/2010/main" val="2935817826"/>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Turk</a:t>
            </a:r>
            <a:endParaRPr lang="en-US" dirty="0"/>
          </a:p>
        </p:txBody>
      </p:sp>
      <p:sp>
        <p:nvSpPr>
          <p:cNvPr id="3" name="Content Placeholder 2"/>
          <p:cNvSpPr>
            <a:spLocks noGrp="1"/>
          </p:cNvSpPr>
          <p:nvPr>
            <p:ph idx="1"/>
          </p:nvPr>
        </p:nvSpPr>
        <p:spPr>
          <a:xfrm>
            <a:off x="533400" y="800100"/>
            <a:ext cx="8229600" cy="3276600"/>
          </a:xfrm>
        </p:spPr>
        <p:txBody>
          <a:bodyPr>
            <a:normAutofit fontScale="70000" lnSpcReduction="20000"/>
          </a:bodyPr>
          <a:lstStyle/>
          <a:p>
            <a:r>
              <a:rPr lang="en-US" dirty="0" smtClean="0"/>
              <a:t>Workers accept assignments</a:t>
            </a:r>
          </a:p>
          <a:p>
            <a:pPr lvl="1"/>
            <a:r>
              <a:rPr lang="en-US" dirty="0" smtClean="0"/>
              <a:t>If Workers need special skills to complete your tasks, you can require that they pass a Qualification test before they are allowed to work on your HITs. </a:t>
            </a:r>
          </a:p>
          <a:p>
            <a:pPr lvl="1"/>
            <a:r>
              <a:rPr lang="en-US" dirty="0" smtClean="0"/>
              <a:t>You can also require other Qualifications such as the location of a Worker or that they have completed a minimum number of HITs.</a:t>
            </a:r>
          </a:p>
          <a:p>
            <a:r>
              <a:rPr lang="en-US" dirty="0" smtClean="0"/>
              <a:t>Workers submit assignments for review</a:t>
            </a:r>
          </a:p>
          <a:p>
            <a:pPr lvl="1"/>
            <a:r>
              <a:rPr lang="en-US" dirty="0" smtClean="0"/>
              <a:t>When a Worker completes your HIT, he or she submits an assignment for you to review.</a:t>
            </a:r>
          </a:p>
          <a:p>
            <a:r>
              <a:rPr lang="en-US" dirty="0" smtClean="0"/>
              <a:t>Approve or reject assignments</a:t>
            </a:r>
          </a:p>
          <a:p>
            <a:pPr lvl="1"/>
            <a:r>
              <a:rPr lang="en-US" dirty="0" smtClean="0"/>
              <a:t>When your work items have been completed, you can review the results and approve or reject them. You pay only for approved work.</a:t>
            </a:r>
          </a:p>
          <a:p>
            <a:r>
              <a:rPr lang="en-US" dirty="0" smtClean="0"/>
              <a:t>Complete your project</a:t>
            </a:r>
          </a:p>
          <a:p>
            <a:pPr lvl="1"/>
            <a:r>
              <a:rPr lang="en-US" dirty="0" smtClean="0"/>
              <a:t>Congratulations! Your project has been completed and your Workers have been paid.</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 y="3733800"/>
            <a:ext cx="6324600" cy="2710543"/>
          </a:xfrm>
          <a:prstGeom prst="rect">
            <a:avLst/>
          </a:prstGeom>
          <a:noFill/>
          <a:ln w="9525">
            <a:noFill/>
            <a:miter lim="800000"/>
            <a:headEnd/>
            <a:tailEnd/>
          </a:ln>
        </p:spPr>
      </p:pic>
      <p:sp>
        <p:nvSpPr>
          <p:cNvPr id="5" name="TextBox 4"/>
          <p:cNvSpPr txBox="1"/>
          <p:nvPr/>
        </p:nvSpPr>
        <p:spPr>
          <a:xfrm>
            <a:off x="6243103" y="6629400"/>
            <a:ext cx="2977097" cy="261610"/>
          </a:xfrm>
          <a:prstGeom prst="rect">
            <a:avLst/>
          </a:prstGeom>
          <a:noFill/>
        </p:spPr>
        <p:txBody>
          <a:bodyPr wrap="none" rtlCol="0">
            <a:spAutoFit/>
          </a:bodyPr>
          <a:lstStyle/>
          <a:p>
            <a:r>
              <a:rPr lang="en-US" sz="1100" i="1" kern="1200" dirty="0" smtClean="0">
                <a:ea typeface="+mn-ea"/>
                <a:cs typeface="+mn-cs"/>
              </a:rPr>
              <a:t>https://requester.mturk.com/tour/how_it_works</a:t>
            </a:r>
            <a:endParaRPr lang="en-US" sz="1100" i="1" kern="1200" dirty="0">
              <a:ea typeface="+mn-ea"/>
              <a:cs typeface="+mn-cs"/>
            </a:endParaRPr>
          </a:p>
        </p:txBody>
      </p:sp>
    </p:spTree>
    <p:extLst>
      <p:ext uri="{BB962C8B-B14F-4D97-AF65-F5344CB8AC3E}">
        <p14:creationId xmlns:p14="http://schemas.microsoft.com/office/powerpoint/2010/main" val="1642688259"/>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95363" y="1295400"/>
            <a:ext cx="7153275" cy="5362575"/>
          </a:xfrm>
          <a:prstGeom prst="rect">
            <a:avLst/>
          </a:prstGeom>
          <a:noFill/>
          <a:ln w="9525">
            <a:noFill/>
            <a:miter lim="800000"/>
            <a:headEnd/>
            <a:tailEnd/>
          </a:ln>
        </p:spPr>
      </p:pic>
    </p:spTree>
    <p:extLst>
      <p:ext uri="{BB962C8B-B14F-4D97-AF65-F5344CB8AC3E}">
        <p14:creationId xmlns:p14="http://schemas.microsoft.com/office/powerpoint/2010/main" val="1859122072"/>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48423" y="442060"/>
            <a:ext cx="8715841" cy="5528790"/>
          </a:xfrm>
          <a:prstGeom prst="rect">
            <a:avLst/>
          </a:prstGeom>
          <a:noFill/>
          <a:ln w="9525">
            <a:noFill/>
            <a:miter lim="800000"/>
            <a:headEnd/>
            <a:tailEnd/>
          </a:ln>
        </p:spPr>
      </p:pic>
    </p:spTree>
    <p:extLst>
      <p:ext uri="{BB962C8B-B14F-4D97-AF65-F5344CB8AC3E}">
        <p14:creationId xmlns:p14="http://schemas.microsoft.com/office/powerpoint/2010/main" val="2561979514"/>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0FCAC95-2E17-43A5-93A4-07F0E7E5AD13}" type="slidenum">
              <a:rPr lang="en-US" smtClean="0">
                <a:solidFill>
                  <a:srgbClr val="000000"/>
                </a:solidFill>
              </a:rPr>
              <a:pPr/>
              <a:t>28</a:t>
            </a:fld>
            <a:endParaRPr lang="en-US">
              <a:solidFill>
                <a:srgbClr val="000000"/>
              </a:solidFill>
            </a:endParaRPr>
          </a:p>
        </p:txBody>
      </p:sp>
      <p:pic>
        <p:nvPicPr>
          <p:cNvPr id="5" name="Picture 4"/>
          <p:cNvPicPr>
            <a:picLocks noChangeAspect="1"/>
          </p:cNvPicPr>
          <p:nvPr/>
        </p:nvPicPr>
        <p:blipFill>
          <a:blip r:embed="rId2" cstate="print"/>
          <a:stretch>
            <a:fillRect/>
          </a:stretch>
        </p:blipFill>
        <p:spPr>
          <a:xfrm>
            <a:off x="-363830" y="666118"/>
            <a:ext cx="9507903" cy="5159397"/>
          </a:xfrm>
          <a:prstGeom prst="rect">
            <a:avLst/>
          </a:prstGeom>
        </p:spPr>
      </p:pic>
    </p:spTree>
    <p:extLst>
      <p:ext uri="{BB962C8B-B14F-4D97-AF65-F5344CB8AC3E}">
        <p14:creationId xmlns:p14="http://schemas.microsoft.com/office/powerpoint/2010/main" val="86508707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Tasks in M-Turk</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 y="1447800"/>
            <a:ext cx="8816816" cy="5181600"/>
          </a:xfrm>
          <a:prstGeom prst="rect">
            <a:avLst/>
          </a:prstGeom>
          <a:noFill/>
          <a:ln w="9525">
            <a:noFill/>
            <a:miter lim="800000"/>
            <a:headEnd/>
            <a:tailEnd/>
          </a:ln>
        </p:spPr>
      </p:pic>
    </p:spTree>
    <p:extLst>
      <p:ext uri="{BB962C8B-B14F-4D97-AF65-F5344CB8AC3E}">
        <p14:creationId xmlns:p14="http://schemas.microsoft.com/office/powerpoint/2010/main" val="2831403733"/>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dirty="0" smtClean="0"/>
              <a:t>Wrappers</a:t>
            </a:r>
            <a:endParaRPr lang="en-US" dirty="0"/>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915600E-19B7-4049-9463-E086204F328A}" type="slidenum">
              <a:rPr lang="en-US" altLang="en-US" sz="1000">
                <a:solidFill>
                  <a:srgbClr val="969696"/>
                </a:solidFill>
                <a:latin typeface="Arial" panose="020B0604020202020204" pitchFamily="34" charset="0"/>
              </a:rPr>
              <a:pPr/>
              <a:t>3</a:t>
            </a:fld>
            <a:endParaRPr lang="en-US" altLang="en-US" sz="1000">
              <a:solidFill>
                <a:srgbClr val="969696"/>
              </a:solidFill>
              <a:latin typeface="Arial" panose="020B0604020202020204" pitchFamily="34" charset="0"/>
            </a:endParaRPr>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35150"/>
            <a:ext cx="23637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25" y="1835150"/>
            <a:ext cx="6310313"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707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46016"/>
            <a:ext cx="8775700" cy="533400"/>
          </a:xfrm>
        </p:spPr>
        <p:txBody>
          <a:bodyPr/>
          <a:lstStyle/>
          <a:p>
            <a:r>
              <a:rPr lang="en-US" dirty="0" smtClean="0"/>
              <a:t>How Could We Use Crowdsourcing for IE?</a:t>
            </a:r>
            <a:endParaRPr lang="en-US" dirty="0"/>
          </a:p>
        </p:txBody>
      </p:sp>
      <p:sp>
        <p:nvSpPr>
          <p:cNvPr id="3" name="Content Placeholder 2"/>
          <p:cNvSpPr>
            <a:spLocks noGrp="1"/>
          </p:cNvSpPr>
          <p:nvPr>
            <p:ph idx="1"/>
          </p:nvPr>
        </p:nvSpPr>
        <p:spPr>
          <a:xfrm>
            <a:off x="190500" y="1574464"/>
            <a:ext cx="8750300" cy="4712036"/>
          </a:xfrm>
        </p:spPr>
        <p:txBody>
          <a:bodyPr/>
          <a:lstStyle/>
          <a:p>
            <a:endParaRPr lang="en-US" dirty="0"/>
          </a:p>
        </p:txBody>
      </p:sp>
      <p:sp>
        <p:nvSpPr>
          <p:cNvPr id="4" name="Slide Number Placeholder 3"/>
          <p:cNvSpPr>
            <a:spLocks noGrp="1"/>
          </p:cNvSpPr>
          <p:nvPr>
            <p:ph type="sldNum" sz="quarter" idx="12"/>
          </p:nvPr>
        </p:nvSpPr>
        <p:spPr/>
        <p:txBody>
          <a:bodyPr/>
          <a:lstStyle/>
          <a:p>
            <a:fld id="{21F08345-4E46-452A-8F8E-4796A2A0DBA4}"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4150721013"/>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76400"/>
            <a:ext cx="8775700" cy="533400"/>
          </a:xfrm>
        </p:spPr>
        <p:txBody>
          <a:bodyPr/>
          <a:lstStyle/>
          <a:p>
            <a:r>
              <a:rPr lang="en-US" dirty="0" smtClean="0"/>
              <a:t>A Real-Life Case Study</a:t>
            </a:r>
            <a:endParaRPr lang="en-US" dirty="0"/>
          </a:p>
        </p:txBody>
      </p:sp>
      <p:sp>
        <p:nvSpPr>
          <p:cNvPr id="3" name="Slide Number Placeholder 2"/>
          <p:cNvSpPr>
            <a:spLocks noGrp="1"/>
          </p:cNvSpPr>
          <p:nvPr>
            <p:ph type="sldNum" sz="quarter" idx="12"/>
          </p:nvPr>
        </p:nvSpPr>
        <p:spPr/>
        <p:txBody>
          <a:bodyPr/>
          <a:lstStyle/>
          <a:p>
            <a:fld id="{0D9484EF-68F5-44BD-85BE-D67A50FC959C}" type="slidenum">
              <a:rPr lang="en-US" altLang="en-US" smtClean="0">
                <a:solidFill>
                  <a:srgbClr val="000000"/>
                </a:solidFill>
              </a:rPr>
              <a:pPr/>
              <a:t>31</a:t>
            </a:fld>
            <a:endParaRPr lang="en-US" altLang="en-US">
              <a:solidFill>
                <a:srgbClr val="000000"/>
              </a:solidFill>
            </a:endParaRPr>
          </a:p>
        </p:txBody>
      </p:sp>
    </p:spTree>
    <p:extLst>
      <p:ext uri="{BB962C8B-B14F-4D97-AF65-F5344CB8AC3E}">
        <p14:creationId xmlns:p14="http://schemas.microsoft.com/office/powerpoint/2010/main" val="4177071440"/>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from Text</a:t>
            </a:r>
            <a:endParaRPr lang="en-US" dirty="0"/>
          </a:p>
        </p:txBody>
      </p:sp>
      <p:sp>
        <p:nvSpPr>
          <p:cNvPr id="4" name="Slide Number Placeholder 3"/>
          <p:cNvSpPr>
            <a:spLocks noGrp="1"/>
          </p:cNvSpPr>
          <p:nvPr>
            <p:ph type="sldNum" sz="quarter" idx="12"/>
          </p:nvPr>
        </p:nvSpPr>
        <p:spPr>
          <a:xfrm>
            <a:off x="7010400" y="6563601"/>
            <a:ext cx="1905000" cy="457200"/>
          </a:xfrm>
        </p:spPr>
        <p:txBody>
          <a:bodyPr/>
          <a:lstStyle/>
          <a:p>
            <a:fld id="{80FCAC95-2E17-43A5-93A4-07F0E7E5AD13}" type="slidenum">
              <a:rPr lang="en-US" smtClean="0">
                <a:solidFill>
                  <a:srgbClr val="000000"/>
                </a:solidFill>
              </a:rPr>
              <a:pPr/>
              <a:t>32</a:t>
            </a:fld>
            <a:endParaRPr lang="en-US" dirty="0">
              <a:solidFill>
                <a:srgbClr val="000000"/>
              </a:solidFill>
            </a:endParaRPr>
          </a:p>
        </p:txBody>
      </p:sp>
      <p:graphicFrame>
        <p:nvGraphicFramePr>
          <p:cNvPr id="5" name="Table 4"/>
          <p:cNvGraphicFramePr>
            <a:graphicFrameLocks noGrp="1"/>
          </p:cNvGraphicFramePr>
          <p:nvPr>
            <p:extLst/>
          </p:nvPr>
        </p:nvGraphicFramePr>
        <p:xfrm>
          <a:off x="228600" y="1522056"/>
          <a:ext cx="8831179" cy="3810000"/>
        </p:xfrm>
        <a:graphic>
          <a:graphicData uri="http://schemas.openxmlformats.org/drawingml/2006/table">
            <a:tbl>
              <a:tblPr firstRow="1" bandRow="1">
                <a:tableStyleId>{5940675A-B579-460E-94D1-54222C63F5DA}</a:tableStyleId>
              </a:tblPr>
              <a:tblGrid>
                <a:gridCol w="2117558"/>
                <a:gridCol w="3320716"/>
                <a:gridCol w="3392905"/>
              </a:tblGrid>
              <a:tr h="272753">
                <a:tc>
                  <a:txBody>
                    <a:bodyPr/>
                    <a:lstStyle/>
                    <a:p>
                      <a:r>
                        <a:rPr lang="en-US" sz="1400" b="1" dirty="0" smtClean="0"/>
                        <a:t>Attribute</a:t>
                      </a:r>
                      <a:endParaRPr lang="en-US" sz="1400" b="1" dirty="0"/>
                    </a:p>
                  </a:txBody>
                  <a:tcPr>
                    <a:solidFill>
                      <a:schemeClr val="accent2">
                        <a:lumMod val="20000"/>
                        <a:lumOff val="80000"/>
                      </a:schemeClr>
                    </a:solidFill>
                  </a:tcPr>
                </a:tc>
                <a:tc>
                  <a:txBody>
                    <a:bodyPr/>
                    <a:lstStyle/>
                    <a:p>
                      <a:r>
                        <a:rPr lang="en-US" sz="1400" b="1" dirty="0" smtClean="0"/>
                        <a:t>Walmart Product</a:t>
                      </a:r>
                      <a:endParaRPr lang="en-US" sz="1400" b="1" dirty="0"/>
                    </a:p>
                  </a:txBody>
                  <a:tcPr>
                    <a:solidFill>
                      <a:schemeClr val="accent2">
                        <a:lumMod val="20000"/>
                        <a:lumOff val="80000"/>
                      </a:schemeClr>
                    </a:solidFill>
                  </a:tcPr>
                </a:tc>
                <a:tc>
                  <a:txBody>
                    <a:bodyPr/>
                    <a:lstStyle/>
                    <a:p>
                      <a:r>
                        <a:rPr lang="en-US" sz="1400" b="1" dirty="0" smtClean="0"/>
                        <a:t>Vendor Product</a:t>
                      </a:r>
                      <a:endParaRPr lang="en-US" sz="1400" b="1" dirty="0"/>
                    </a:p>
                  </a:txBody>
                  <a:tcPr>
                    <a:solidFill>
                      <a:schemeClr val="accent2">
                        <a:lumMod val="20000"/>
                        <a:lumOff val="80000"/>
                      </a:schemeClr>
                    </a:solidFill>
                  </a:tcPr>
                </a:tc>
              </a:tr>
              <a:tr h="454588">
                <a:tc>
                  <a:txBody>
                    <a:bodyPr/>
                    <a:lstStyle/>
                    <a:p>
                      <a:r>
                        <a:rPr lang="en-US" sz="1400" dirty="0" smtClean="0"/>
                        <a:t>Product</a:t>
                      </a:r>
                      <a:r>
                        <a:rPr lang="en-US" sz="1400" baseline="0" dirty="0" smtClean="0"/>
                        <a:t> Name</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CHAMP Bluetooth Survival Solar Multi-Function Skybox with Emergency AM/FM NOAA Weather Radio (RCEP600WR)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CHAMP Bluetooth Survival Solar Multi-Function Skybox with Emergency AM/FM NOAA Weather Radio (RCEP600WR)</a:t>
                      </a:r>
                      <a:endParaRPr lang="en-US" sz="1400" dirty="0"/>
                    </a:p>
                  </a:txBody>
                  <a:tcPr/>
                </a:tc>
              </a:tr>
              <a:tr h="454588">
                <a:tc>
                  <a:txBody>
                    <a:bodyPr/>
                    <a:lstStyle/>
                    <a:p>
                      <a:r>
                        <a:rPr lang="en-US" sz="1400" dirty="0" smtClean="0"/>
                        <a:t>Product Short Description</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c>
                  <a:txBody>
                    <a:bodyPr/>
                    <a:lstStyle/>
                    <a:p>
                      <a:endParaRPr lang="en-US" sz="1400" dirty="0"/>
                    </a:p>
                  </a:txBody>
                  <a:tcPr/>
                </a:tc>
              </a:tr>
              <a:tr h="454588">
                <a:tc>
                  <a:txBody>
                    <a:bodyPr/>
                    <a:lstStyle/>
                    <a:p>
                      <a:r>
                        <a:rPr lang="en-US" sz="1400" dirty="0" smtClean="0"/>
                        <a:t>Product Long Description</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r>
              <a:tr h="272753">
                <a:tc>
                  <a:txBody>
                    <a:bodyPr/>
                    <a:lstStyle/>
                    <a:p>
                      <a:r>
                        <a:rPr lang="en-US" sz="1400" dirty="0" smtClean="0"/>
                        <a:t>Product Segment</a:t>
                      </a:r>
                      <a:endParaRPr lang="en-US" sz="1400" dirty="0"/>
                    </a:p>
                  </a:txBody>
                  <a:tcPr/>
                </a:tc>
                <a:tc>
                  <a:txBody>
                    <a:bodyPr/>
                    <a:lstStyle/>
                    <a:p>
                      <a:r>
                        <a:rPr lang="en-US" sz="1400" u="none" strike="noStrike" kern="1200" dirty="0" smtClean="0">
                          <a:effectLst/>
                        </a:rPr>
                        <a:t>Electronics</a:t>
                      </a:r>
                      <a:endParaRPr lang="en-US" sz="1400" dirty="0"/>
                    </a:p>
                  </a:txBody>
                  <a:tcPr/>
                </a:tc>
                <a:tc>
                  <a:txBody>
                    <a:bodyPr/>
                    <a:lstStyle/>
                    <a:p>
                      <a:r>
                        <a:rPr lang="en-US" sz="1400" u="none" strike="noStrike" kern="1200" dirty="0" smtClean="0">
                          <a:effectLst/>
                        </a:rPr>
                        <a:t>Electronics</a:t>
                      </a:r>
                      <a:endParaRPr lang="en-US" sz="1400" dirty="0"/>
                    </a:p>
                  </a:txBody>
                  <a:tcPr/>
                </a:tc>
              </a:tr>
              <a:tr h="272753">
                <a:tc>
                  <a:txBody>
                    <a:bodyPr/>
                    <a:lstStyle/>
                    <a:p>
                      <a:r>
                        <a:rPr lang="en-US" sz="1400" dirty="0" smtClean="0"/>
                        <a:t>Product Type</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CB Radios &amp; Scanners</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Portable Radios</a:t>
                      </a:r>
                      <a:endParaRPr lang="en-US" sz="1400" dirty="0"/>
                    </a:p>
                  </a:txBody>
                  <a:tcPr/>
                </a:tc>
              </a:tr>
              <a:tr h="272753">
                <a:tc>
                  <a:txBody>
                    <a:bodyPr/>
                    <a:lstStyle/>
                    <a:p>
                      <a:r>
                        <a:rPr lang="en-US" sz="1400" dirty="0" smtClean="0"/>
                        <a:t>Color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Black</a:t>
                      </a:r>
                      <a:endParaRPr lang="en-US" sz="1400" dirty="0"/>
                    </a:p>
                  </a:txBody>
                  <a:tcPr/>
                </a:tc>
                <a:tc>
                  <a:txBody>
                    <a:bodyPr/>
                    <a:lstStyle/>
                    <a:p>
                      <a:endParaRPr lang="en-US" sz="1400" dirty="0"/>
                    </a:p>
                  </a:txBody>
                  <a:tcPr/>
                </a:tc>
              </a:tr>
              <a:tr h="272753">
                <a:tc>
                  <a:txBody>
                    <a:bodyPr/>
                    <a:lstStyle/>
                    <a:p>
                      <a:r>
                        <a:rPr lang="en-US" sz="1400" dirty="0" smtClean="0"/>
                        <a:t>Actual Color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Black</a:t>
                      </a:r>
                      <a:endParaRPr lang="en-US" sz="1400" dirty="0"/>
                    </a:p>
                  </a:txBody>
                  <a:tcPr/>
                </a:tc>
                <a:tc>
                  <a:txBody>
                    <a:bodyPr/>
                    <a:lstStyle/>
                    <a:p>
                      <a:endParaRPr lang="en-US" sz="1400" dirty="0"/>
                    </a:p>
                  </a:txBody>
                  <a:tcPr/>
                </a:tc>
              </a:tr>
              <a:tr h="272753">
                <a:tc>
                  <a:txBody>
                    <a:bodyPr/>
                    <a:lstStyle/>
                    <a:p>
                      <a:r>
                        <a:rPr lang="en-US" sz="1400" dirty="0" smtClean="0"/>
                        <a:t>UPC</a:t>
                      </a:r>
                      <a:endParaRPr lang="en-US" sz="1400" dirty="0"/>
                    </a:p>
                  </a:txBody>
                  <a:tcPr/>
                </a:tc>
                <a:tc>
                  <a:txBody>
                    <a:bodyPr/>
                    <a:lstStyle/>
                    <a:p>
                      <a:endParaRPr lang="en-US" sz="1400" dirty="0"/>
                    </a:p>
                  </a:txBody>
                  <a:tcPr/>
                </a:tc>
                <a:tc>
                  <a:txBody>
                    <a:bodyPr/>
                    <a:lstStyle/>
                    <a:p>
                      <a:r>
                        <a:rPr lang="en-US" sz="1400" b="0" i="0" u="none" strike="noStrike" kern="1200" dirty="0" smtClean="0">
                          <a:solidFill>
                            <a:schemeClr val="tx1"/>
                          </a:solidFill>
                          <a:effectLst/>
                          <a:latin typeface="+mn-lt"/>
                          <a:ea typeface="+mn-ea"/>
                          <a:cs typeface="+mn-cs"/>
                        </a:rPr>
                        <a:t>0004447611732</a:t>
                      </a:r>
                      <a:endParaRPr lang="en-US" sz="1400" dirty="0"/>
                    </a:p>
                  </a:txBody>
                  <a:tcPr/>
                </a:tc>
              </a:tr>
            </a:tbl>
          </a:graphicData>
        </a:graphic>
      </p:graphicFrame>
      <p:cxnSp>
        <p:nvCxnSpPr>
          <p:cNvPr id="8" name="Straight Arrow Connector 7"/>
          <p:cNvCxnSpPr/>
          <p:nvPr/>
        </p:nvCxnSpPr>
        <p:spPr bwMode="auto">
          <a:xfrm flipH="1" flipV="1">
            <a:off x="785611" y="5220379"/>
            <a:ext cx="257579" cy="336862"/>
          </a:xfrm>
          <a:prstGeom prst="straightConnector1">
            <a:avLst/>
          </a:prstGeom>
          <a:noFill/>
          <a:ln w="9525" cap="flat" cmpd="sng" algn="ctr">
            <a:solidFill>
              <a:schemeClr val="tx1"/>
            </a:solidFill>
            <a:prstDash val="solid"/>
            <a:round/>
            <a:headEnd type="none" w="med" len="med"/>
            <a:tailEnd type="triangle"/>
          </a:ln>
          <a:effectLst/>
        </p:spPr>
      </p:cxnSp>
      <p:sp>
        <p:nvSpPr>
          <p:cNvPr id="13" name="TextBox 12"/>
          <p:cNvSpPr txBox="1"/>
          <p:nvPr/>
        </p:nvSpPr>
        <p:spPr>
          <a:xfrm>
            <a:off x="1017990" y="5415104"/>
            <a:ext cx="6224781" cy="369332"/>
          </a:xfrm>
          <a:prstGeom prst="rect">
            <a:avLst/>
          </a:prstGeom>
          <a:noFill/>
        </p:spPr>
        <p:txBody>
          <a:bodyPr wrap="none" rtlCol="0">
            <a:spAutoFit/>
          </a:bodyPr>
          <a:lstStyle/>
          <a:p>
            <a:r>
              <a:rPr lang="en-US" sz="1800" dirty="0" smtClean="0">
                <a:ea typeface="+mn-ea"/>
              </a:rPr>
              <a:t>Unique product identifier (aka key in e-commerce industry) </a:t>
            </a:r>
          </a:p>
        </p:txBody>
      </p:sp>
    </p:spTree>
    <p:extLst>
      <p:ext uri="{BB962C8B-B14F-4D97-AF65-F5344CB8AC3E}">
        <p14:creationId xmlns:p14="http://schemas.microsoft.com/office/powerpoint/2010/main" val="671034255"/>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from Text</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solidFill>
                  <a:srgbClr val="000000"/>
                </a:solidFill>
              </a:rPr>
              <a:pPr/>
              <a:t>33</a:t>
            </a:fld>
            <a:endParaRPr lang="en-US" dirty="0">
              <a:solidFill>
                <a:srgbClr val="000000"/>
              </a:solidFill>
            </a:endParaRPr>
          </a:p>
        </p:txBody>
      </p:sp>
      <p:graphicFrame>
        <p:nvGraphicFramePr>
          <p:cNvPr id="5" name="Table 4"/>
          <p:cNvGraphicFramePr>
            <a:graphicFrameLocks noGrp="1"/>
          </p:cNvGraphicFramePr>
          <p:nvPr>
            <p:extLst/>
          </p:nvPr>
        </p:nvGraphicFramePr>
        <p:xfrm>
          <a:off x="162426" y="1876604"/>
          <a:ext cx="8819147" cy="3857561"/>
        </p:xfrm>
        <a:graphic>
          <a:graphicData uri="http://schemas.openxmlformats.org/drawingml/2006/table">
            <a:tbl>
              <a:tblPr firstRow="1" bandRow="1">
                <a:tableStyleId>{5940675A-B579-460E-94D1-54222C63F5DA}</a:tableStyleId>
              </a:tblPr>
              <a:tblGrid>
                <a:gridCol w="2123574"/>
                <a:gridCol w="3344779"/>
                <a:gridCol w="3350794"/>
              </a:tblGrid>
              <a:tr h="313803">
                <a:tc>
                  <a:txBody>
                    <a:bodyPr/>
                    <a:lstStyle/>
                    <a:p>
                      <a:r>
                        <a:rPr lang="en-US" sz="1200" b="1" dirty="0" smtClean="0"/>
                        <a:t>Attribute</a:t>
                      </a:r>
                      <a:endParaRPr lang="en-US" sz="1200" b="1" dirty="0"/>
                    </a:p>
                  </a:txBody>
                  <a:tcPr>
                    <a:solidFill>
                      <a:schemeClr val="accent2">
                        <a:lumMod val="20000"/>
                        <a:lumOff val="80000"/>
                      </a:schemeClr>
                    </a:solidFill>
                  </a:tcPr>
                </a:tc>
                <a:tc>
                  <a:txBody>
                    <a:bodyPr/>
                    <a:lstStyle/>
                    <a:p>
                      <a:r>
                        <a:rPr lang="en-US" sz="1200" b="1" dirty="0" smtClean="0"/>
                        <a:t>Walmart Product</a:t>
                      </a:r>
                      <a:endParaRPr lang="en-US" sz="1200" b="1" dirty="0"/>
                    </a:p>
                  </a:txBody>
                  <a:tcPr>
                    <a:solidFill>
                      <a:schemeClr val="accent2">
                        <a:lumMod val="20000"/>
                        <a:lumOff val="80000"/>
                      </a:schemeClr>
                    </a:solidFill>
                  </a:tcPr>
                </a:tc>
                <a:tc>
                  <a:txBody>
                    <a:bodyPr/>
                    <a:lstStyle/>
                    <a:p>
                      <a:r>
                        <a:rPr lang="en-US" sz="1200" b="1" dirty="0" smtClean="0"/>
                        <a:t>Vendor Product</a:t>
                      </a:r>
                      <a:endParaRPr lang="en-US" sz="1200" b="1" dirty="0"/>
                    </a:p>
                  </a:txBody>
                  <a:tcPr>
                    <a:solidFill>
                      <a:schemeClr val="accent2">
                        <a:lumMod val="20000"/>
                        <a:lumOff val="80000"/>
                      </a:schemeClr>
                    </a:solidFill>
                  </a:tcPr>
                </a:tc>
              </a:tr>
              <a:tr h="734149">
                <a:tc>
                  <a:txBody>
                    <a:bodyPr/>
                    <a:lstStyle/>
                    <a:p>
                      <a:r>
                        <a:rPr lang="en-US" sz="1200" dirty="0" smtClean="0"/>
                        <a:t>Product</a:t>
                      </a:r>
                      <a:r>
                        <a:rPr lang="en-US" sz="1200" baseline="0" dirty="0" smtClean="0"/>
                        <a:t> Name</a:t>
                      </a:r>
                      <a:endParaRPr lang="en-US" sz="1200" dirty="0"/>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 </a:t>
                      </a:r>
                      <a:r>
                        <a:rPr lang="en-US" sz="1200" b="0" i="0" u="none" strike="noStrike" kern="1200" dirty="0" smtClean="0">
                          <a:solidFill>
                            <a:srgbClr val="FF0000"/>
                          </a:solidFill>
                          <a:effectLst/>
                          <a:latin typeface="+mn-lt"/>
                          <a:ea typeface="+mn-ea"/>
                          <a:cs typeface="+mn-cs"/>
                        </a:rPr>
                        <a:t>Black</a:t>
                      </a:r>
                      <a:endParaRPr lang="en-US" sz="1200" dirty="0">
                        <a:solidFill>
                          <a:srgbClr val="FF0000"/>
                        </a:solidFill>
                      </a:endParaRPr>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 </a:t>
                      </a:r>
                      <a:r>
                        <a:rPr lang="en-US" sz="1200" b="0" i="0" u="none" strike="noStrike" kern="1200" dirty="0" smtClean="0">
                          <a:solidFill>
                            <a:srgbClr val="FF0000"/>
                          </a:solidFill>
                          <a:effectLst/>
                          <a:latin typeface="+mn-lt"/>
                          <a:ea typeface="+mn-ea"/>
                          <a:cs typeface="+mn-cs"/>
                        </a:rPr>
                        <a:t>White</a:t>
                      </a:r>
                      <a:endParaRPr lang="en-US" sz="1200" dirty="0">
                        <a:solidFill>
                          <a:srgbClr val="FF0000"/>
                        </a:solidFill>
                      </a:endParaRPr>
                    </a:p>
                  </a:txBody>
                  <a:tcPr/>
                </a:tc>
              </a:tr>
              <a:tr h="688284">
                <a:tc>
                  <a:txBody>
                    <a:bodyPr/>
                    <a:lstStyle/>
                    <a:p>
                      <a:r>
                        <a:rPr lang="en-US" sz="1200" dirty="0" smtClean="0"/>
                        <a:t>Product Short Description</a:t>
                      </a:r>
                      <a:endParaRPr lang="en-US" sz="1200" dirty="0"/>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a:t>
                      </a:r>
                      <a:r>
                        <a:rPr lang="en-US" sz="1200" b="0" i="0" u="none" strike="noStrike" kern="1200" baseline="0" dirty="0" smtClean="0">
                          <a:solidFill>
                            <a:schemeClr val="tx1"/>
                          </a:solidFill>
                          <a:effectLst/>
                          <a:latin typeface="+mn-lt"/>
                          <a:ea typeface="+mn-ea"/>
                          <a:cs typeface="+mn-cs"/>
                        </a:rPr>
                        <a:t> Black</a:t>
                      </a:r>
                      <a:endParaRPr lang="en-US" sz="1200" dirty="0">
                        <a:solidFill>
                          <a:srgbClr val="FF0000"/>
                        </a:solidFill>
                      </a:endParaRPr>
                    </a:p>
                  </a:txBody>
                  <a:tcPr/>
                </a:tc>
                <a:tc>
                  <a:txBody>
                    <a:bodyPr/>
                    <a:lstStyle/>
                    <a:p>
                      <a:endParaRPr lang="en-US" sz="1200" dirty="0"/>
                    </a:p>
                  </a:txBody>
                  <a:tcPr/>
                </a:tc>
              </a:tr>
              <a:tr h="884937">
                <a:tc>
                  <a:txBody>
                    <a:bodyPr/>
                    <a:lstStyle/>
                    <a:p>
                      <a:r>
                        <a:rPr lang="en-US" sz="1200" dirty="0" smtClean="0"/>
                        <a:t>Product Long Description</a:t>
                      </a:r>
                      <a:endParaRPr lang="en-US" sz="1200" dirty="0"/>
                    </a:p>
                  </a:txBody>
                  <a:tcPr/>
                </a:tc>
                <a:tc>
                  <a:txBody>
                    <a:bodyPr/>
                    <a:lstStyle/>
                    <a:p>
                      <a:pPr rtl="0"/>
                      <a:r>
                        <a:rPr lang="en-US" sz="1200" b="1" i="0" u="none" strike="noStrike" kern="1200" dirty="0" err="1" smtClean="0">
                          <a:solidFill>
                            <a:schemeClr val="tx1"/>
                          </a:solidFill>
                          <a:effectLst/>
                          <a:latin typeface="+mn-lt"/>
                          <a:ea typeface="+mn-ea"/>
                          <a:cs typeface="+mn-cs"/>
                        </a:rPr>
                        <a:t>GreatShield</a:t>
                      </a:r>
                      <a:r>
                        <a:rPr lang="en-US" sz="1200" b="1" i="0" u="none" strike="noStrike" kern="1200" dirty="0" smtClean="0">
                          <a:solidFill>
                            <a:schemeClr val="tx1"/>
                          </a:solidFill>
                          <a:effectLst/>
                          <a:latin typeface="+mn-lt"/>
                          <a:ea typeface="+mn-ea"/>
                          <a:cs typeface="+mn-cs"/>
                        </a:rPr>
                        <a:t> Apple </a:t>
                      </a:r>
                      <a:r>
                        <a:rPr lang="en-US" sz="1200" b="1" i="0" u="none" strike="noStrike" kern="1200" dirty="0" err="1" smtClean="0">
                          <a:solidFill>
                            <a:schemeClr val="tx1"/>
                          </a:solidFill>
                          <a:effectLst/>
                          <a:latin typeface="+mn-lt"/>
                          <a:ea typeface="+mn-ea"/>
                          <a:cs typeface="+mn-cs"/>
                        </a:rPr>
                        <a:t>MFi</a:t>
                      </a:r>
                      <a:r>
                        <a:rPr lang="en-US" sz="1200" b="1" i="0" u="none" strike="noStrike" kern="1200" dirty="0" smtClean="0">
                          <a:solidFill>
                            <a:schemeClr val="tx1"/>
                          </a:solidFill>
                          <a:effectLst/>
                          <a:latin typeface="+mn-lt"/>
                          <a:ea typeface="+mn-ea"/>
                          <a:cs typeface="+mn-cs"/>
                        </a:rPr>
                        <a:t> Licensed Lightning Charge &amp; Sync Cable</a:t>
                      </a:r>
                      <a:endParaRPr lang="en-US" sz="1200" b="0" dirty="0" smtClean="0">
                        <a:effectLst/>
                      </a:endParaRPr>
                    </a:p>
                    <a:p>
                      <a:r>
                        <a:rPr lang="en-US" sz="1200" b="0" i="0" u="none" strike="noStrike" kern="1200" dirty="0" smtClean="0">
                          <a:solidFill>
                            <a:schemeClr val="tx1"/>
                          </a:solidFill>
                          <a:effectLst/>
                          <a:latin typeface="+mn-lt"/>
                          <a:ea typeface="+mn-ea"/>
                          <a:cs typeface="+mn-cs"/>
                        </a:rPr>
                        <a:t>This USB 2.0 cable connects your iPhone, iPad, or iPod with Lightning …</a:t>
                      </a:r>
                      <a:endParaRPr lang="en-US" sz="1200" dirty="0"/>
                    </a:p>
                  </a:txBody>
                  <a:tcPr/>
                </a:tc>
                <a:tc>
                  <a:txBody>
                    <a:bodyPr/>
                    <a:lstStyle/>
                    <a:p>
                      <a:pPr rtl="0"/>
                      <a:r>
                        <a:rPr lang="en-US" sz="1200" b="1" i="0" u="none" strike="noStrike" kern="1200" dirty="0" err="1" smtClean="0">
                          <a:solidFill>
                            <a:schemeClr val="tx1"/>
                          </a:solidFill>
                          <a:effectLst/>
                          <a:latin typeface="+mn-lt"/>
                          <a:ea typeface="+mn-ea"/>
                          <a:cs typeface="+mn-cs"/>
                        </a:rPr>
                        <a:t>GreatShield</a:t>
                      </a:r>
                      <a:r>
                        <a:rPr lang="en-US" sz="1200" b="1" i="0" u="none" strike="noStrike" kern="1200" dirty="0" smtClean="0">
                          <a:solidFill>
                            <a:schemeClr val="tx1"/>
                          </a:solidFill>
                          <a:effectLst/>
                          <a:latin typeface="+mn-lt"/>
                          <a:ea typeface="+mn-ea"/>
                          <a:cs typeface="+mn-cs"/>
                        </a:rPr>
                        <a:t> Apple </a:t>
                      </a:r>
                      <a:r>
                        <a:rPr lang="en-US" sz="1200" b="1" i="0" u="none" strike="noStrike" kern="1200" dirty="0" err="1" smtClean="0">
                          <a:solidFill>
                            <a:schemeClr val="tx1"/>
                          </a:solidFill>
                          <a:effectLst/>
                          <a:latin typeface="+mn-lt"/>
                          <a:ea typeface="+mn-ea"/>
                          <a:cs typeface="+mn-cs"/>
                        </a:rPr>
                        <a:t>MFi</a:t>
                      </a:r>
                      <a:r>
                        <a:rPr lang="en-US" sz="1200" b="1" i="0" u="none" strike="noStrike" kern="1200" dirty="0" smtClean="0">
                          <a:solidFill>
                            <a:schemeClr val="tx1"/>
                          </a:solidFill>
                          <a:effectLst/>
                          <a:latin typeface="+mn-lt"/>
                          <a:ea typeface="+mn-ea"/>
                          <a:cs typeface="+mn-cs"/>
                        </a:rPr>
                        <a:t> Licensed Lightning Charge &amp; Sync Cable</a:t>
                      </a:r>
                      <a:endParaRPr lang="en-US" sz="1200" b="0" dirty="0" smtClean="0">
                        <a:effectLst/>
                      </a:endParaRPr>
                    </a:p>
                    <a:p>
                      <a:r>
                        <a:rPr lang="en-US" sz="1200" b="0" i="0" u="none" strike="noStrike" kern="1200" dirty="0" smtClean="0">
                          <a:solidFill>
                            <a:schemeClr val="tx1"/>
                          </a:solidFill>
                          <a:effectLst/>
                          <a:latin typeface="+mn-lt"/>
                          <a:ea typeface="+mn-ea"/>
                          <a:cs typeface="+mn-cs"/>
                        </a:rPr>
                        <a:t>This USB 2.0 cable connects your iPhone, iPad, or iPod with Lightning …</a:t>
                      </a:r>
                      <a:endParaRPr lang="en-US" sz="1200" dirty="0"/>
                    </a:p>
                  </a:txBody>
                  <a:tcPr/>
                </a:tc>
              </a:tr>
              <a:tr h="313803">
                <a:tc>
                  <a:txBody>
                    <a:bodyPr/>
                    <a:lstStyle/>
                    <a:p>
                      <a:r>
                        <a:rPr lang="en-US" sz="1200" dirty="0" smtClean="0"/>
                        <a:t>Product Segment</a:t>
                      </a:r>
                      <a:endParaRPr lang="en-US" sz="1200" dirty="0"/>
                    </a:p>
                  </a:txBody>
                  <a:tcPr/>
                </a:tc>
                <a:tc>
                  <a:txBody>
                    <a:bodyPr/>
                    <a:lstStyle/>
                    <a:p>
                      <a:r>
                        <a:rPr lang="en-US" sz="1200" u="none" strike="noStrike" kern="1200" dirty="0" smtClean="0">
                          <a:effectLst/>
                        </a:rPr>
                        <a:t>Electronics</a:t>
                      </a:r>
                      <a:endParaRPr lang="en-US" sz="1200" dirty="0"/>
                    </a:p>
                  </a:txBody>
                  <a:tcPr/>
                </a:tc>
                <a:tc>
                  <a:txBody>
                    <a:bodyPr/>
                    <a:lstStyle/>
                    <a:p>
                      <a:r>
                        <a:rPr lang="en-US" sz="1200" u="none" strike="noStrike" kern="1200" dirty="0" smtClean="0">
                          <a:effectLst/>
                        </a:rPr>
                        <a:t>Electronics</a:t>
                      </a:r>
                      <a:endParaRPr lang="en-US" sz="1200" dirty="0"/>
                    </a:p>
                  </a:txBody>
                  <a:tcPr/>
                </a:tc>
              </a:tr>
              <a:tr h="313803">
                <a:tc>
                  <a:txBody>
                    <a:bodyPr/>
                    <a:lstStyle/>
                    <a:p>
                      <a:r>
                        <a:rPr lang="en-US" sz="1200" dirty="0" smtClean="0"/>
                        <a:t>Product Type</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Cable</a:t>
                      </a:r>
                      <a:r>
                        <a:rPr lang="en-US" sz="1200" b="0" i="0" u="none" strike="noStrike" kern="1200" baseline="0" dirty="0" smtClean="0">
                          <a:solidFill>
                            <a:schemeClr val="tx1"/>
                          </a:solidFill>
                          <a:effectLst/>
                          <a:latin typeface="+mn-lt"/>
                          <a:ea typeface="+mn-ea"/>
                          <a:cs typeface="+mn-cs"/>
                        </a:rPr>
                        <a:t> Connectors</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Cable Connectors</a:t>
                      </a:r>
                      <a:endParaRPr lang="en-US" sz="1200" dirty="0"/>
                    </a:p>
                  </a:txBody>
                  <a:tcPr/>
                </a:tc>
              </a:tr>
              <a:tr h="313803">
                <a:tc>
                  <a:txBody>
                    <a:bodyPr/>
                    <a:lstStyle/>
                    <a:p>
                      <a:r>
                        <a:rPr lang="en-US" sz="1200" dirty="0" smtClean="0"/>
                        <a:t>Brand</a:t>
                      </a:r>
                      <a:endParaRPr lang="en-US" sz="1200" dirty="0"/>
                    </a:p>
                  </a:txBody>
                  <a:tcPr/>
                </a:tc>
                <a:tc>
                  <a:txBody>
                    <a:bodyPr/>
                    <a:lstStyle/>
                    <a:p>
                      <a:r>
                        <a:rPr lang="en-US" sz="1200" dirty="0" err="1" smtClean="0"/>
                        <a:t>GreatShield</a:t>
                      </a:r>
                      <a:endParaRPr lang="en-US" sz="1200" dirty="0"/>
                    </a:p>
                  </a:txBody>
                  <a:tcPr/>
                </a:tc>
                <a:tc>
                  <a:txBody>
                    <a:bodyPr/>
                    <a:lstStyle/>
                    <a:p>
                      <a:r>
                        <a:rPr lang="en-US" sz="1200" dirty="0" err="1" smtClean="0"/>
                        <a:t>GreatShield</a:t>
                      </a:r>
                      <a:endParaRPr lang="en-US" sz="1200" dirty="0"/>
                    </a:p>
                  </a:txBody>
                  <a:tcPr/>
                </a:tc>
              </a:tr>
              <a:tr h="294979">
                <a:tc>
                  <a:txBody>
                    <a:bodyPr/>
                    <a:lstStyle/>
                    <a:p>
                      <a:r>
                        <a:rPr lang="en-US" sz="1200" dirty="0" smtClean="0"/>
                        <a:t>Manufacturer Part Number</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GS09055</a:t>
                      </a:r>
                      <a:endParaRPr lang="en-US" sz="1200" dirty="0">
                        <a:solidFill>
                          <a:srgbClr val="FF0000"/>
                        </a:solidFill>
                      </a:endParaRPr>
                    </a:p>
                  </a:txBody>
                  <a:tcPr/>
                </a:tc>
                <a:tc>
                  <a:txBody>
                    <a:bodyPr/>
                    <a:lstStyle/>
                    <a:p>
                      <a:endParaRPr lang="en-US" sz="1200" dirty="0">
                        <a:solidFill>
                          <a:srgbClr val="FF0000"/>
                        </a:solidFill>
                      </a:endParaRPr>
                    </a:p>
                  </a:txBody>
                  <a:tcPr/>
                </a:tc>
              </a:tr>
            </a:tbl>
          </a:graphicData>
        </a:graphic>
      </p:graphicFrame>
    </p:spTree>
    <p:extLst>
      <p:ext uri="{BB962C8B-B14F-4D97-AF65-F5344CB8AC3E}">
        <p14:creationId xmlns:p14="http://schemas.microsoft.com/office/powerpoint/2010/main" val="693567729"/>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Extraction from Text</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Our focus: brand name extraction</a:t>
            </a:r>
          </a:p>
          <a:p>
            <a:pPr lvl="1"/>
            <a:r>
              <a:rPr lang="en-US" dirty="0" smtClean="0"/>
              <a:t>Problem definition: extracting a product’s brand name from the product </a:t>
            </a:r>
            <a:r>
              <a:rPr lang="en-US" dirty="0"/>
              <a:t>title </a:t>
            </a:r>
            <a:r>
              <a:rPr lang="en-US" dirty="0" smtClean="0"/>
              <a:t>(a short textual product description)</a:t>
            </a:r>
          </a:p>
          <a:p>
            <a:pPr lvl="2"/>
            <a:r>
              <a:rPr lang="en-US" dirty="0" smtClean="0"/>
              <a:t>e.g. extracting “</a:t>
            </a:r>
            <a:r>
              <a:rPr lang="en-US" dirty="0"/>
              <a:t>Hitachi</a:t>
            </a:r>
            <a:r>
              <a:rPr lang="en-US" dirty="0" smtClean="0"/>
              <a:t>” from “Hitachi </a:t>
            </a:r>
            <a:r>
              <a:rPr lang="en-US" dirty="0"/>
              <a:t>TV </a:t>
            </a:r>
            <a:r>
              <a:rPr lang="en-US" dirty="0" smtClean="0"/>
              <a:t>32" </a:t>
            </a:r>
            <a:r>
              <a:rPr lang="en-US" dirty="0"/>
              <a:t>in black HD </a:t>
            </a:r>
            <a:r>
              <a:rPr lang="en-US" dirty="0" smtClean="0"/>
              <a:t>368X-42”</a:t>
            </a:r>
          </a:p>
          <a:p>
            <a:r>
              <a:rPr lang="en-US" dirty="0" smtClean="0"/>
              <a:t>Knowing brand names is important</a:t>
            </a:r>
            <a:r>
              <a:rPr lang="en-US" dirty="0"/>
              <a:t> </a:t>
            </a:r>
            <a:r>
              <a:rPr lang="en-US" dirty="0" smtClean="0"/>
              <a:t>for</a:t>
            </a:r>
          </a:p>
          <a:p>
            <a:pPr lvl="1"/>
            <a:r>
              <a:rPr lang="en-US" dirty="0" smtClean="0"/>
              <a:t>Trend analysis</a:t>
            </a:r>
          </a:p>
          <a:p>
            <a:pPr lvl="1"/>
            <a:r>
              <a:rPr lang="en-US" dirty="0" smtClean="0"/>
              <a:t>Sales prediction</a:t>
            </a:r>
          </a:p>
          <a:p>
            <a:pPr lvl="1"/>
            <a:r>
              <a:rPr lang="en-US" dirty="0" smtClean="0"/>
              <a:t>Inventory management</a:t>
            </a:r>
          </a:p>
          <a:p>
            <a:pPr lvl="1"/>
            <a:r>
              <a:rPr lang="en-US" dirty="0" smtClean="0"/>
              <a:t>…</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3580053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Hard to achieve high accuracy</a:t>
            </a:r>
          </a:p>
          <a:p>
            <a:pPr marL="914400" lvl="1" indent="-514350"/>
            <a:r>
              <a:rPr lang="en-US" dirty="0" smtClean="0"/>
              <a:t>Require precision above 0.95 and recall improving over time</a:t>
            </a:r>
          </a:p>
          <a:p>
            <a:pPr marL="914400" lvl="1" indent="-514350"/>
            <a:r>
              <a:rPr lang="en-US" dirty="0" smtClean="0"/>
              <a:t>Hard to achieve high precision</a:t>
            </a:r>
          </a:p>
          <a:p>
            <a:pPr marL="1314450" lvl="2" indent="-514350"/>
            <a:r>
              <a:rPr lang="en-US" dirty="0" smtClean="0"/>
              <a:t>Ambiguous brand names</a:t>
            </a:r>
          </a:p>
          <a:p>
            <a:pPr marL="1771650" lvl="3" indent="-514350"/>
            <a:r>
              <a:rPr lang="en-US" dirty="0" smtClean="0"/>
              <a:t>e.g</a:t>
            </a:r>
            <a:r>
              <a:rPr lang="en-US" dirty="0"/>
              <a:t>. “</a:t>
            </a:r>
            <a:r>
              <a:rPr lang="en-US" b="1" dirty="0"/>
              <a:t>Apple</a:t>
            </a:r>
            <a:r>
              <a:rPr lang="en-US" dirty="0"/>
              <a:t> </a:t>
            </a:r>
            <a:r>
              <a:rPr lang="en-US" dirty="0" err="1"/>
              <a:t>iPad</a:t>
            </a:r>
            <a:r>
              <a:rPr lang="en-US" dirty="0"/>
              <a:t> Mini 16GB </a:t>
            </a:r>
            <a:r>
              <a:rPr lang="en-US" dirty="0" smtClean="0"/>
              <a:t>– Black</a:t>
            </a:r>
            <a:r>
              <a:rPr lang="en-US" dirty="0"/>
              <a:t>” and “</a:t>
            </a:r>
            <a:r>
              <a:rPr lang="en-US" b="1" dirty="0"/>
              <a:t>Apple</a:t>
            </a:r>
            <a:r>
              <a:rPr lang="en-US" dirty="0"/>
              <a:t> Juice by Minute Maid, 1 </a:t>
            </a:r>
            <a:r>
              <a:rPr lang="en-US" dirty="0" smtClean="0"/>
              <a:t>Gallon”</a:t>
            </a:r>
          </a:p>
          <a:p>
            <a:pPr marL="1314450" lvl="2" indent="-514350"/>
            <a:r>
              <a:rPr lang="en-US" dirty="0" smtClean="0"/>
              <a:t>Variations and typos</a:t>
            </a:r>
          </a:p>
          <a:p>
            <a:pPr marL="914400" lvl="1" indent="-514350"/>
            <a:r>
              <a:rPr lang="en-US" dirty="0" smtClean="0"/>
              <a:t>Hard to achieve high recall</a:t>
            </a:r>
          </a:p>
          <a:p>
            <a:pPr marL="1314450" lvl="2" indent="-514350"/>
            <a:r>
              <a:rPr lang="en-US" dirty="0" smtClean="0"/>
              <a:t>A lot of brand names only have a few products</a:t>
            </a:r>
          </a:p>
          <a:p>
            <a:pPr marL="1771650" lvl="3" indent="-514350"/>
            <a:r>
              <a:rPr lang="en-US" dirty="0" smtClean="0"/>
              <a:t>e.g</a:t>
            </a:r>
            <a:r>
              <a:rPr lang="en-US" dirty="0"/>
              <a:t>. “</a:t>
            </a:r>
            <a:r>
              <a:rPr lang="en-US" dirty="0" err="1"/>
              <a:t>Orginnovations</a:t>
            </a:r>
            <a:r>
              <a:rPr lang="en-US" dirty="0"/>
              <a:t> </a:t>
            </a:r>
            <a:r>
              <a:rPr lang="en-US" dirty="0" err="1" smtClean="0"/>
              <a:t>Inc</a:t>
            </a:r>
            <a:r>
              <a:rPr lang="en-US" dirty="0" smtClean="0"/>
              <a:t>” with only 15 product items in our dataset</a:t>
            </a:r>
          </a:p>
          <a:p>
            <a:pPr marL="514350" indent="-514350">
              <a:buFont typeface="+mj-lt"/>
              <a:buAutoNum type="arabicPeriod"/>
            </a:pPr>
            <a:r>
              <a:rPr lang="en-US" dirty="0"/>
              <a:t>Limited human resources</a:t>
            </a:r>
          </a:p>
          <a:p>
            <a:pPr marL="914400" lvl="1" indent="-514350"/>
            <a:r>
              <a:rPr lang="en-US" dirty="0" smtClean="0"/>
              <a:t>1 or 2 analysts/developers</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447099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of Our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Use dictionary-based IE</a:t>
            </a:r>
          </a:p>
          <a:p>
            <a:pPr lvl="1"/>
            <a:r>
              <a:rPr lang="en-US" dirty="0" smtClean="0"/>
              <a:t>Construct, monitor and maintain a brand name dictionary for each product department</a:t>
            </a:r>
          </a:p>
          <a:p>
            <a:pPr lvl="1"/>
            <a:r>
              <a:rPr lang="en-US" dirty="0" smtClean="0"/>
              <a:t>Use dictionaries to </a:t>
            </a:r>
            <a:r>
              <a:rPr lang="en-US" dirty="0"/>
              <a:t>perform IE</a:t>
            </a:r>
          </a:p>
          <a:p>
            <a:pPr lvl="1"/>
            <a:r>
              <a:rPr lang="en-US" dirty="0" smtClean="0"/>
              <a:t>Achieving high precision</a:t>
            </a:r>
          </a:p>
          <a:p>
            <a:pPr lvl="2"/>
            <a:r>
              <a:rPr lang="en-US" dirty="0" smtClean="0"/>
              <a:t>Monitor precision by the crowd</a:t>
            </a:r>
          </a:p>
          <a:p>
            <a:pPr lvl="2"/>
            <a:r>
              <a:rPr lang="en-US" dirty="0" smtClean="0"/>
              <a:t>When precision drops below 0.95, then ask the analyst/developer to modify the dictionary to improve precision</a:t>
            </a:r>
            <a:endParaRPr lang="en-US" dirty="0"/>
          </a:p>
          <a:p>
            <a:pPr lvl="1"/>
            <a:r>
              <a:rPr lang="en-US" dirty="0" smtClean="0"/>
              <a:t>Achieving high recall</a:t>
            </a:r>
          </a:p>
          <a:p>
            <a:pPr lvl="2"/>
            <a:r>
              <a:rPr lang="en-US" dirty="0" err="1" smtClean="0"/>
              <a:t>Crowdsource</a:t>
            </a:r>
            <a:r>
              <a:rPr lang="en-US" dirty="0" smtClean="0"/>
              <a:t> </a:t>
            </a:r>
            <a:r>
              <a:rPr lang="en-US" dirty="0"/>
              <a:t>the extraction </a:t>
            </a:r>
            <a:r>
              <a:rPr lang="en-US" dirty="0" smtClean="0"/>
              <a:t>of brand name for products with brand names not in the dictionary</a:t>
            </a:r>
          </a:p>
          <a:p>
            <a:pPr lvl="2"/>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30818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of Our Solution (Cont.)</a:t>
            </a:r>
            <a:endParaRPr lang="en-US" dirty="0"/>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startAt="2"/>
            </a:pPr>
            <a:r>
              <a:rPr lang="en-US" dirty="0" smtClean="0"/>
              <a:t>Don’t involve the developer/analyst as long as the accuracy requirements are satisfied</a:t>
            </a:r>
          </a:p>
          <a:p>
            <a:pPr lvl="1">
              <a:lnSpc>
                <a:spcPct val="150000"/>
              </a:lnSpc>
            </a:pPr>
            <a:r>
              <a:rPr lang="en-US" dirty="0" smtClean="0"/>
              <a:t>Use crowdsourcing whenever possible</a:t>
            </a:r>
          </a:p>
          <a:p>
            <a:pPr lvl="2">
              <a:lnSpc>
                <a:spcPct val="150000"/>
              </a:lnSpc>
            </a:pPr>
            <a:r>
              <a:rPr lang="en-US" dirty="0" smtClean="0"/>
              <a:t>Evaluate and monitor precision and recall</a:t>
            </a:r>
          </a:p>
          <a:p>
            <a:pPr lvl="2">
              <a:lnSpc>
                <a:spcPct val="150000"/>
              </a:lnSpc>
            </a:pPr>
            <a:r>
              <a:rPr lang="en-US" dirty="0" smtClean="0"/>
              <a:t>Improve recall</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1823964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Our Solution</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38</a:t>
            </a:fld>
            <a:endParaRPr lang="en-US">
              <a:solidFill>
                <a:prstClr val="black">
                  <a:tint val="75000"/>
                </a:prstClr>
              </a:solidFill>
            </a:endParaRPr>
          </a:p>
        </p:txBody>
      </p:sp>
      <p:sp>
        <p:nvSpPr>
          <p:cNvPr id="8" name="Rounded Rectangle 7"/>
          <p:cNvSpPr/>
          <p:nvPr/>
        </p:nvSpPr>
        <p:spPr>
          <a:xfrm>
            <a:off x="1593751" y="1972409"/>
            <a:ext cx="1181123" cy="58734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Dictionary Construction</a:t>
            </a:r>
            <a:endParaRPr lang="en-US" kern="1200" dirty="0">
              <a:solidFill>
                <a:prstClr val="black"/>
              </a:solidFill>
            </a:endParaRPr>
          </a:p>
        </p:txBody>
      </p:sp>
      <p:sp>
        <p:nvSpPr>
          <p:cNvPr id="12" name="TextBox 11"/>
          <p:cNvSpPr txBox="1"/>
          <p:nvPr/>
        </p:nvSpPr>
        <p:spPr>
          <a:xfrm>
            <a:off x="328766" y="1514780"/>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Web </a:t>
            </a:r>
          </a:p>
          <a:p>
            <a:pPr algn="ctr"/>
            <a:r>
              <a:rPr lang="en-US" sz="1200" kern="1200" dirty="0" smtClean="0">
                <a:solidFill>
                  <a:prstClr val="black"/>
                </a:solidFill>
                <a:latin typeface="Calibri"/>
                <a:ea typeface="+mn-ea"/>
                <a:cs typeface="+mn-cs"/>
              </a:rPr>
              <a:t>Crawls</a:t>
            </a:r>
            <a:endParaRPr lang="en-US" sz="1200" kern="1200" dirty="0">
              <a:solidFill>
                <a:prstClr val="black"/>
              </a:solidFill>
              <a:latin typeface="Calibri"/>
              <a:ea typeface="+mn-ea"/>
              <a:cs typeface="+mn-cs"/>
            </a:endParaRPr>
          </a:p>
        </p:txBody>
      </p:sp>
      <p:sp>
        <p:nvSpPr>
          <p:cNvPr id="13" name="TextBox 12"/>
          <p:cNvSpPr txBox="1"/>
          <p:nvPr/>
        </p:nvSpPr>
        <p:spPr>
          <a:xfrm>
            <a:off x="244842" y="2050638"/>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In-house Databases</a:t>
            </a:r>
            <a:endParaRPr lang="en-US" sz="1200" kern="1200" dirty="0">
              <a:solidFill>
                <a:prstClr val="black"/>
              </a:solidFill>
              <a:latin typeface="Calibri"/>
              <a:ea typeface="+mn-ea"/>
              <a:cs typeface="+mn-cs"/>
            </a:endParaRPr>
          </a:p>
        </p:txBody>
      </p:sp>
      <p:sp>
        <p:nvSpPr>
          <p:cNvPr id="14" name="TextBox 13"/>
          <p:cNvSpPr txBox="1"/>
          <p:nvPr/>
        </p:nvSpPr>
        <p:spPr>
          <a:xfrm>
            <a:off x="328766" y="2594299"/>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Online Listings</a:t>
            </a:r>
            <a:endParaRPr lang="en-US" sz="1200" kern="1200" dirty="0">
              <a:solidFill>
                <a:prstClr val="black"/>
              </a:solidFill>
              <a:latin typeface="Calibri"/>
              <a:ea typeface="+mn-ea"/>
              <a:cs typeface="+mn-cs"/>
            </a:endParaRPr>
          </a:p>
        </p:txBody>
      </p:sp>
      <p:sp>
        <p:nvSpPr>
          <p:cNvPr id="16" name="Flowchart: Multidocument 15"/>
          <p:cNvSpPr/>
          <p:nvPr/>
        </p:nvSpPr>
        <p:spPr>
          <a:xfrm>
            <a:off x="3151844" y="1807331"/>
            <a:ext cx="1330999" cy="917500"/>
          </a:xfrm>
          <a:prstGeom prst="flowChartMultidocument">
            <a:avLst/>
          </a:prstGeom>
          <a:gradFill>
            <a:gsLst>
              <a:gs pos="4000">
                <a:schemeClr val="tx2">
                  <a:lumMod val="20000"/>
                  <a:lumOff val="80000"/>
                </a:schemeClr>
              </a:gs>
              <a:gs pos="19000">
                <a:schemeClr val="accent1">
                  <a:lumMod val="20000"/>
                  <a:lumOff val="80000"/>
                </a:schemeClr>
              </a:gs>
              <a:gs pos="100000">
                <a:srgbClr val="FFFFFF"/>
              </a:gs>
            </a:gsLst>
          </a:gra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Brand Name Dictionaries</a:t>
            </a:r>
            <a:endParaRPr lang="en-US" kern="1200" dirty="0">
              <a:solidFill>
                <a:prstClr val="black"/>
              </a:solidFill>
            </a:endParaRPr>
          </a:p>
        </p:txBody>
      </p:sp>
      <p:sp>
        <p:nvSpPr>
          <p:cNvPr id="17" name="Rounded Rectangle 16"/>
          <p:cNvSpPr/>
          <p:nvPr/>
        </p:nvSpPr>
        <p:spPr>
          <a:xfrm>
            <a:off x="4847740" y="1990449"/>
            <a:ext cx="1167322" cy="52185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Brand Name Extraction</a:t>
            </a:r>
            <a:endParaRPr lang="en-US" kern="1200" dirty="0">
              <a:solidFill>
                <a:prstClr val="black"/>
              </a:solidFill>
            </a:endParaRPr>
          </a:p>
        </p:txBody>
      </p:sp>
      <p:pic>
        <p:nvPicPr>
          <p:cNvPr id="23"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791667" y="3415439"/>
            <a:ext cx="326093" cy="700362"/>
          </a:xfrm>
          <a:prstGeom prst="rect">
            <a:avLst/>
          </a:prstGeom>
          <a:noFill/>
          <a:extLst>
            <a:ext uri="{909E8E84-426E-40DD-AFC4-6F175D3DCCD1}">
              <a14:hiddenFill xmlns:a14="http://schemas.microsoft.com/office/drawing/2010/main">
                <a:solidFill>
                  <a:srgbClr val="FFFFFF"/>
                </a:solidFill>
              </a14:hiddenFill>
            </a:ext>
          </a:extLst>
        </p:spPr>
      </p:pic>
      <p:sp>
        <p:nvSpPr>
          <p:cNvPr id="24" name="Diamond 23"/>
          <p:cNvSpPr/>
          <p:nvPr/>
        </p:nvSpPr>
        <p:spPr>
          <a:xfrm>
            <a:off x="6076294" y="4513239"/>
            <a:ext cx="1696106" cy="734146"/>
          </a:xfrm>
          <a:prstGeom prst="diamon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solidFill>
              </a:rPr>
              <a:t>Is precision &gt; 0.95?</a:t>
            </a:r>
            <a:endParaRPr lang="en-US" sz="1200" kern="1200" dirty="0">
              <a:solidFill>
                <a:prstClr val="black"/>
              </a:solidFill>
            </a:endParaRPr>
          </a:p>
        </p:txBody>
      </p:sp>
      <p:sp>
        <p:nvSpPr>
          <p:cNvPr id="26" name="Rectangle 25"/>
          <p:cNvSpPr/>
          <p:nvPr/>
        </p:nvSpPr>
        <p:spPr>
          <a:xfrm>
            <a:off x="6960004" y="3633603"/>
            <a:ext cx="1436291"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Tune for Precision </a:t>
            </a:r>
          </a:p>
          <a:p>
            <a:pPr algn="ctr"/>
            <a:r>
              <a:rPr lang="en-US" sz="1200" kern="1200" dirty="0" smtClean="0">
                <a:solidFill>
                  <a:prstClr val="black"/>
                </a:solidFill>
                <a:latin typeface="Calibri"/>
                <a:ea typeface="+mn-ea"/>
                <a:cs typeface="+mn-cs"/>
              </a:rPr>
              <a:t>(Analyst/Developer)</a:t>
            </a:r>
            <a:endParaRPr lang="en-US" sz="1200" kern="1200" dirty="0">
              <a:solidFill>
                <a:prstClr val="black"/>
              </a:solidFill>
              <a:latin typeface="Calibri"/>
              <a:ea typeface="+mn-ea"/>
              <a:cs typeface="+mn-cs"/>
            </a:endParaRPr>
          </a:p>
        </p:txBody>
      </p:sp>
      <p:sp>
        <p:nvSpPr>
          <p:cNvPr id="29" name="Rectangle 28"/>
          <p:cNvSpPr/>
          <p:nvPr/>
        </p:nvSpPr>
        <p:spPr>
          <a:xfrm>
            <a:off x="6934857" y="4197274"/>
            <a:ext cx="365806"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No</a:t>
            </a:r>
            <a:endParaRPr lang="en-US" sz="1200" kern="1200" dirty="0">
              <a:solidFill>
                <a:prstClr val="black"/>
              </a:solidFill>
              <a:latin typeface="Calibri"/>
              <a:ea typeface="+mn-ea"/>
              <a:cs typeface="+mn-cs"/>
            </a:endParaRPr>
          </a:p>
        </p:txBody>
      </p:sp>
      <p:sp>
        <p:nvSpPr>
          <p:cNvPr id="30" name="Rectangle 29"/>
          <p:cNvSpPr/>
          <p:nvPr/>
        </p:nvSpPr>
        <p:spPr>
          <a:xfrm>
            <a:off x="5613881" y="4603313"/>
            <a:ext cx="386837"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Yes</a:t>
            </a:r>
            <a:endParaRPr lang="en-US" sz="1200" kern="1200" dirty="0">
              <a:solidFill>
                <a:prstClr val="black"/>
              </a:solidFill>
              <a:latin typeface="Calibri"/>
              <a:ea typeface="+mn-ea"/>
              <a:cs typeface="+mn-cs"/>
            </a:endParaRPr>
          </a:p>
        </p:txBody>
      </p:sp>
      <p:sp>
        <p:nvSpPr>
          <p:cNvPr id="31" name="Rounded Rectangle 30"/>
          <p:cNvSpPr/>
          <p:nvPr/>
        </p:nvSpPr>
        <p:spPr>
          <a:xfrm>
            <a:off x="4933195" y="5372651"/>
            <a:ext cx="1217800" cy="69523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smtClean="0">
                <a:solidFill>
                  <a:prstClr val="black"/>
                </a:solidFill>
              </a:rPr>
              <a:t>Populate Product Database</a:t>
            </a:r>
            <a:endParaRPr lang="en-US" kern="1200" dirty="0">
              <a:solidFill>
                <a:prstClr val="black"/>
              </a:solidFill>
            </a:endParaRPr>
          </a:p>
        </p:txBody>
      </p:sp>
      <p:sp>
        <p:nvSpPr>
          <p:cNvPr id="34" name="Diamond 33"/>
          <p:cNvSpPr/>
          <p:nvPr/>
        </p:nvSpPr>
        <p:spPr>
          <a:xfrm>
            <a:off x="2467001" y="4510447"/>
            <a:ext cx="1350341" cy="609600"/>
          </a:xfrm>
          <a:prstGeom prst="diamon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solidFill>
              </a:rPr>
              <a:t>Is recall &gt; 0.9?</a:t>
            </a:r>
            <a:endParaRPr lang="en-US" sz="1200" kern="1200" dirty="0">
              <a:solidFill>
                <a:prstClr val="black"/>
              </a:solidFill>
            </a:endParaRPr>
          </a:p>
        </p:txBody>
      </p:sp>
      <p:sp>
        <p:nvSpPr>
          <p:cNvPr id="37" name="Rectangle 36"/>
          <p:cNvSpPr/>
          <p:nvPr/>
        </p:nvSpPr>
        <p:spPr>
          <a:xfrm>
            <a:off x="2876834" y="5489682"/>
            <a:ext cx="518091"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Done</a:t>
            </a:r>
            <a:endParaRPr lang="en-US" sz="1200" kern="1200" dirty="0">
              <a:solidFill>
                <a:prstClr val="black"/>
              </a:solidFill>
              <a:latin typeface="Calibri"/>
              <a:ea typeface="+mn-ea"/>
              <a:cs typeface="+mn-cs"/>
            </a:endParaRPr>
          </a:p>
        </p:txBody>
      </p:sp>
      <p:sp>
        <p:nvSpPr>
          <p:cNvPr id="38" name="Rectangle 37"/>
          <p:cNvSpPr/>
          <p:nvPr/>
        </p:nvSpPr>
        <p:spPr>
          <a:xfrm>
            <a:off x="3142171" y="5165600"/>
            <a:ext cx="386837"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Yes</a:t>
            </a:r>
            <a:endParaRPr lang="en-US" sz="1200" kern="1200" dirty="0">
              <a:solidFill>
                <a:prstClr val="black"/>
              </a:solidFill>
              <a:latin typeface="Calibri"/>
              <a:ea typeface="+mn-ea"/>
              <a:cs typeface="+mn-cs"/>
            </a:endParaRPr>
          </a:p>
        </p:txBody>
      </p:sp>
      <p:sp>
        <p:nvSpPr>
          <p:cNvPr id="40" name="Rectangle 39"/>
          <p:cNvSpPr/>
          <p:nvPr/>
        </p:nvSpPr>
        <p:spPr>
          <a:xfrm>
            <a:off x="2023354" y="4538248"/>
            <a:ext cx="365806"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No</a:t>
            </a:r>
            <a:endParaRPr lang="en-US" sz="1200" kern="1200" dirty="0">
              <a:solidFill>
                <a:prstClr val="black"/>
              </a:solidFill>
              <a:latin typeface="Calibri"/>
              <a:ea typeface="+mn-ea"/>
              <a:cs typeface="+mn-cs"/>
            </a:endParaRPr>
          </a:p>
        </p:txBody>
      </p:sp>
      <p:sp>
        <p:nvSpPr>
          <p:cNvPr id="47" name="Rectangle 46"/>
          <p:cNvSpPr/>
          <p:nvPr/>
        </p:nvSpPr>
        <p:spPr>
          <a:xfrm>
            <a:off x="920872" y="4910987"/>
            <a:ext cx="1102482"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Tune for </a:t>
            </a:r>
            <a:r>
              <a:rPr lang="en-US" sz="1200" kern="1200" dirty="0">
                <a:solidFill>
                  <a:prstClr val="black"/>
                </a:solidFill>
                <a:latin typeface="Calibri"/>
                <a:ea typeface="+mn-ea"/>
                <a:cs typeface="+mn-cs"/>
              </a:rPr>
              <a:t>Recall</a:t>
            </a:r>
          </a:p>
          <a:p>
            <a:pPr algn="ctr"/>
            <a:r>
              <a:rPr lang="en-US" sz="1200" kern="1200" dirty="0">
                <a:solidFill>
                  <a:prstClr val="black"/>
                </a:solidFill>
                <a:latin typeface="Calibri"/>
                <a:ea typeface="+mn-ea"/>
                <a:cs typeface="+mn-cs"/>
              </a:rPr>
              <a:t>(Crowd)</a:t>
            </a:r>
          </a:p>
        </p:txBody>
      </p:sp>
      <p:sp>
        <p:nvSpPr>
          <p:cNvPr id="56" name="Rectangle 55"/>
          <p:cNvSpPr/>
          <p:nvPr/>
        </p:nvSpPr>
        <p:spPr>
          <a:xfrm>
            <a:off x="7914195" y="2578909"/>
            <a:ext cx="786947"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Evaluate</a:t>
            </a:r>
          </a:p>
          <a:p>
            <a:pPr algn="ctr"/>
            <a:r>
              <a:rPr lang="en-US" sz="1200" kern="1200" dirty="0" smtClean="0">
                <a:solidFill>
                  <a:prstClr val="black"/>
                </a:solidFill>
                <a:latin typeface="Calibri"/>
                <a:ea typeface="+mn-ea"/>
                <a:cs typeface="+mn-cs"/>
              </a:rPr>
              <a:t> Precision</a:t>
            </a:r>
            <a:endParaRPr lang="en-US" sz="1200" kern="1200" dirty="0">
              <a:solidFill>
                <a:prstClr val="black"/>
              </a:solidFill>
              <a:latin typeface="Calibri"/>
              <a:ea typeface="+mn-ea"/>
              <a:cs typeface="+mn-cs"/>
            </a:endParaRPr>
          </a:p>
        </p:txBody>
      </p:sp>
      <p:cxnSp>
        <p:nvCxnSpPr>
          <p:cNvPr id="21" name="Straight Arrow Connector 20"/>
          <p:cNvCxnSpPr/>
          <p:nvPr/>
        </p:nvCxnSpPr>
        <p:spPr>
          <a:xfrm>
            <a:off x="1136552" y="1848318"/>
            <a:ext cx="381000" cy="20232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36552" y="2266081"/>
            <a:ext cx="381000" cy="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136552" y="2481526"/>
            <a:ext cx="381000" cy="24330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804372" y="2264166"/>
            <a:ext cx="300874" cy="1917"/>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528971" y="2264166"/>
            <a:ext cx="248827" cy="19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052237" y="2262536"/>
            <a:ext cx="270105" cy="19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Flowchart: Document 77"/>
          <p:cNvSpPr/>
          <p:nvPr/>
        </p:nvSpPr>
        <p:spPr>
          <a:xfrm>
            <a:off x="6380240" y="1953250"/>
            <a:ext cx="1004712" cy="625660"/>
          </a:xfrm>
          <a:prstGeom prst="flowChartDocument">
            <a:avLst/>
          </a:prstGeom>
          <a:gradFill>
            <a:gsLst>
              <a:gs pos="4000">
                <a:schemeClr val="tx2">
                  <a:lumMod val="20000"/>
                  <a:lumOff val="80000"/>
                </a:schemeClr>
              </a:gs>
              <a:gs pos="19000">
                <a:schemeClr val="accent1">
                  <a:lumMod val="20000"/>
                  <a:lumOff val="80000"/>
                </a:schemeClr>
              </a:gs>
              <a:gs pos="100000">
                <a:srgbClr val="FFFFFF"/>
              </a:gs>
            </a:gsLst>
          </a:gra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Extraction Results</a:t>
            </a:r>
            <a:endParaRPr lang="en-US" kern="1200" dirty="0">
              <a:solidFill>
                <a:prstClr val="black"/>
              </a:solidFill>
            </a:endParaRPr>
          </a:p>
        </p:txBody>
      </p:sp>
      <p:sp>
        <p:nvSpPr>
          <p:cNvPr id="79" name="Rectangle 78"/>
          <p:cNvSpPr/>
          <p:nvPr/>
        </p:nvSpPr>
        <p:spPr>
          <a:xfrm>
            <a:off x="7312508" y="1893705"/>
            <a:ext cx="679994"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Result</a:t>
            </a:r>
          </a:p>
          <a:p>
            <a:pPr algn="ctr"/>
            <a:r>
              <a:rPr lang="en-US" sz="1200" kern="1200" dirty="0" smtClean="0">
                <a:solidFill>
                  <a:prstClr val="black"/>
                </a:solidFill>
                <a:latin typeface="Calibri"/>
                <a:ea typeface="+mn-ea"/>
                <a:cs typeface="+mn-cs"/>
              </a:rPr>
              <a:t> Sample</a:t>
            </a:r>
            <a:endParaRPr lang="en-US" sz="1200" kern="1200" dirty="0">
              <a:solidFill>
                <a:prstClr val="black"/>
              </a:solidFill>
              <a:latin typeface="Calibri"/>
              <a:ea typeface="+mn-ea"/>
              <a:cs typeface="+mn-cs"/>
            </a:endParaRPr>
          </a:p>
        </p:txBody>
      </p:sp>
      <p:cxnSp>
        <p:nvCxnSpPr>
          <p:cNvPr id="80" name="Straight Arrow Connector 79"/>
          <p:cNvCxnSpPr/>
          <p:nvPr/>
        </p:nvCxnSpPr>
        <p:spPr>
          <a:xfrm flipV="1">
            <a:off x="7419287" y="2339980"/>
            <a:ext cx="518673" cy="3"/>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932518" y="4197274"/>
            <a:ext cx="0" cy="27168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862157" y="1522127"/>
            <a:ext cx="1058944"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Product Items</a:t>
            </a:r>
            <a:endParaRPr lang="en-US" sz="1200" kern="1200" dirty="0">
              <a:solidFill>
                <a:prstClr val="black"/>
              </a:solidFill>
              <a:latin typeface="Calibri"/>
              <a:ea typeface="+mn-ea"/>
              <a:cs typeface="+mn-cs"/>
            </a:endParaRPr>
          </a:p>
        </p:txBody>
      </p:sp>
      <p:cxnSp>
        <p:nvCxnSpPr>
          <p:cNvPr id="91" name="Straight Arrow Connector 90"/>
          <p:cNvCxnSpPr/>
          <p:nvPr/>
        </p:nvCxnSpPr>
        <p:spPr>
          <a:xfrm>
            <a:off x="5391629" y="1778664"/>
            <a:ext cx="0" cy="1290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5391630" y="4875298"/>
            <a:ext cx="609088"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542095" y="4878272"/>
            <a:ext cx="0" cy="405303"/>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5128820" y="4875298"/>
            <a:ext cx="555680"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3874206" y="4815247"/>
            <a:ext cx="299546"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982688" y="4821013"/>
            <a:ext cx="388145"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3135880" y="5173665"/>
            <a:ext cx="0" cy="33022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848600" y="3055964"/>
            <a:ext cx="505335" cy="1824348"/>
            <a:chOff x="7456471" y="2814955"/>
            <a:chExt cx="629045" cy="1387210"/>
          </a:xfrm>
        </p:grpSpPr>
        <p:cxnSp>
          <p:nvCxnSpPr>
            <p:cNvPr id="81" name="Straight Arrow Connector 80"/>
            <p:cNvCxnSpPr/>
            <p:nvPr/>
          </p:nvCxnSpPr>
          <p:spPr>
            <a:xfrm>
              <a:off x="8077344" y="2814955"/>
              <a:ext cx="0" cy="138721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456471" y="4202165"/>
              <a:ext cx="629045"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978033" y="2102230"/>
            <a:ext cx="702876" cy="470460"/>
            <a:chOff x="4828353" y="3437135"/>
            <a:chExt cx="774399" cy="587786"/>
          </a:xfrm>
        </p:grpSpPr>
        <p:pic>
          <p:nvPicPr>
            <p:cNvPr id="68"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p:cNvGrpSpPr/>
          <p:nvPr/>
        </p:nvGrpSpPr>
        <p:grpSpPr>
          <a:xfrm>
            <a:off x="1136552" y="4446880"/>
            <a:ext cx="702876" cy="470460"/>
            <a:chOff x="4828353" y="3437135"/>
            <a:chExt cx="774399" cy="587786"/>
          </a:xfrm>
        </p:grpSpPr>
        <p:pic>
          <p:nvPicPr>
            <p:cNvPr id="82"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8" name="Straight Arrow Connector 87"/>
          <p:cNvCxnSpPr/>
          <p:nvPr/>
        </p:nvCxnSpPr>
        <p:spPr>
          <a:xfrm flipH="1" flipV="1">
            <a:off x="5860033" y="2603178"/>
            <a:ext cx="885387" cy="100770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1839428" y="2603178"/>
            <a:ext cx="3189772" cy="1744779"/>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4230616" y="4603313"/>
            <a:ext cx="852857" cy="44348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kern="1200" dirty="0" smtClean="0">
                <a:solidFill>
                  <a:prstClr val="black"/>
                </a:solidFill>
              </a:rPr>
              <a:t>Evaluate Recall</a:t>
            </a:r>
            <a:endParaRPr lang="en-US" sz="1200" kern="1200" dirty="0">
              <a:solidFill>
                <a:prstClr val="black"/>
              </a:solidFill>
            </a:endParaRPr>
          </a:p>
        </p:txBody>
      </p:sp>
    </p:spTree>
    <p:extLst>
      <p:ext uri="{BB962C8B-B14F-4D97-AF65-F5344CB8AC3E}">
        <p14:creationId xmlns:p14="http://schemas.microsoft.com/office/powerpoint/2010/main" val="3782759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Our Solution</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39</a:t>
            </a:fld>
            <a:endParaRPr lang="en-US">
              <a:solidFill>
                <a:prstClr val="black">
                  <a:tint val="75000"/>
                </a:prstClr>
              </a:solidFill>
            </a:endParaRPr>
          </a:p>
        </p:txBody>
      </p:sp>
      <p:sp>
        <p:nvSpPr>
          <p:cNvPr id="8" name="Rounded Rectangle 7"/>
          <p:cNvSpPr/>
          <p:nvPr/>
        </p:nvSpPr>
        <p:spPr>
          <a:xfrm>
            <a:off x="1593751" y="1972409"/>
            <a:ext cx="1181123" cy="58734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Dictionary Construction</a:t>
            </a:r>
            <a:endParaRPr lang="en-US" kern="1200" dirty="0">
              <a:solidFill>
                <a:prstClr val="black"/>
              </a:solidFill>
            </a:endParaRPr>
          </a:p>
        </p:txBody>
      </p:sp>
      <p:sp>
        <p:nvSpPr>
          <p:cNvPr id="12" name="TextBox 11"/>
          <p:cNvSpPr txBox="1"/>
          <p:nvPr/>
        </p:nvSpPr>
        <p:spPr>
          <a:xfrm>
            <a:off x="328766" y="1514780"/>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Web </a:t>
            </a:r>
          </a:p>
          <a:p>
            <a:pPr algn="ctr"/>
            <a:r>
              <a:rPr lang="en-US" sz="1200" kern="1200" dirty="0" smtClean="0">
                <a:solidFill>
                  <a:prstClr val="black"/>
                </a:solidFill>
                <a:latin typeface="Calibri"/>
                <a:ea typeface="+mn-ea"/>
                <a:cs typeface="+mn-cs"/>
              </a:rPr>
              <a:t>Crawls</a:t>
            </a:r>
            <a:endParaRPr lang="en-US" sz="1200" kern="1200" dirty="0">
              <a:solidFill>
                <a:prstClr val="black"/>
              </a:solidFill>
              <a:latin typeface="Calibri"/>
              <a:ea typeface="+mn-ea"/>
              <a:cs typeface="+mn-cs"/>
            </a:endParaRPr>
          </a:p>
        </p:txBody>
      </p:sp>
      <p:sp>
        <p:nvSpPr>
          <p:cNvPr id="13" name="TextBox 12"/>
          <p:cNvSpPr txBox="1"/>
          <p:nvPr/>
        </p:nvSpPr>
        <p:spPr>
          <a:xfrm>
            <a:off x="244842" y="2050638"/>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In-house Databases</a:t>
            </a:r>
            <a:endParaRPr lang="en-US" sz="1200" kern="1200" dirty="0">
              <a:solidFill>
                <a:prstClr val="black"/>
              </a:solidFill>
              <a:latin typeface="Calibri"/>
              <a:ea typeface="+mn-ea"/>
              <a:cs typeface="+mn-cs"/>
            </a:endParaRPr>
          </a:p>
        </p:txBody>
      </p:sp>
      <p:sp>
        <p:nvSpPr>
          <p:cNvPr id="14" name="TextBox 13"/>
          <p:cNvSpPr txBox="1"/>
          <p:nvPr/>
        </p:nvSpPr>
        <p:spPr>
          <a:xfrm>
            <a:off x="328766" y="2594299"/>
            <a:ext cx="998483" cy="461665"/>
          </a:xfrm>
          <a:prstGeom prst="rect">
            <a:avLst/>
          </a:prstGeom>
          <a:noFill/>
        </p:spPr>
        <p:txBody>
          <a:bodyPr wrap="square" rtlCol="0">
            <a:spAutoFit/>
          </a:bodyPr>
          <a:lstStyle/>
          <a:p>
            <a:pPr algn="ctr"/>
            <a:r>
              <a:rPr lang="en-US" sz="1200" kern="1200" dirty="0" smtClean="0">
                <a:solidFill>
                  <a:prstClr val="black"/>
                </a:solidFill>
                <a:latin typeface="Calibri"/>
                <a:ea typeface="+mn-ea"/>
                <a:cs typeface="+mn-cs"/>
              </a:rPr>
              <a:t>Online Listings</a:t>
            </a:r>
            <a:endParaRPr lang="en-US" sz="1200" kern="1200" dirty="0">
              <a:solidFill>
                <a:prstClr val="black"/>
              </a:solidFill>
              <a:latin typeface="Calibri"/>
              <a:ea typeface="+mn-ea"/>
              <a:cs typeface="+mn-cs"/>
            </a:endParaRPr>
          </a:p>
        </p:txBody>
      </p:sp>
      <p:sp>
        <p:nvSpPr>
          <p:cNvPr id="16" name="Flowchart: Multidocument 15"/>
          <p:cNvSpPr/>
          <p:nvPr/>
        </p:nvSpPr>
        <p:spPr>
          <a:xfrm>
            <a:off x="3151844" y="1807331"/>
            <a:ext cx="1330999" cy="917500"/>
          </a:xfrm>
          <a:prstGeom prst="flowChartMultidocument">
            <a:avLst/>
          </a:prstGeom>
          <a:gradFill>
            <a:gsLst>
              <a:gs pos="4000">
                <a:schemeClr val="tx2">
                  <a:lumMod val="20000"/>
                  <a:lumOff val="80000"/>
                </a:schemeClr>
              </a:gs>
              <a:gs pos="19000">
                <a:schemeClr val="accent1">
                  <a:lumMod val="20000"/>
                  <a:lumOff val="80000"/>
                </a:schemeClr>
              </a:gs>
              <a:gs pos="100000">
                <a:srgbClr val="FFFFFF"/>
              </a:gs>
            </a:gsLst>
          </a:gra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Brand Name Dictionaries</a:t>
            </a:r>
            <a:endParaRPr lang="en-US" kern="1200" dirty="0">
              <a:solidFill>
                <a:prstClr val="black"/>
              </a:solidFill>
            </a:endParaRPr>
          </a:p>
        </p:txBody>
      </p:sp>
      <p:sp>
        <p:nvSpPr>
          <p:cNvPr id="17" name="Rounded Rectangle 16"/>
          <p:cNvSpPr/>
          <p:nvPr/>
        </p:nvSpPr>
        <p:spPr>
          <a:xfrm>
            <a:off x="4847740" y="1990449"/>
            <a:ext cx="1167322" cy="521854"/>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Brand Name Extraction</a:t>
            </a:r>
            <a:endParaRPr lang="en-US" kern="1200" dirty="0">
              <a:solidFill>
                <a:prstClr val="black">
                  <a:alpha val="30000"/>
                </a:prstClr>
              </a:solidFill>
            </a:endParaRPr>
          </a:p>
        </p:txBody>
      </p:sp>
      <p:pic>
        <p:nvPicPr>
          <p:cNvPr id="23"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6791667" y="3415439"/>
            <a:ext cx="326093" cy="700362"/>
          </a:xfrm>
          <a:prstGeom prst="rect">
            <a:avLst/>
          </a:prstGeom>
          <a:noFill/>
          <a:extLst>
            <a:ext uri="{909E8E84-426E-40DD-AFC4-6F175D3DCCD1}">
              <a14:hiddenFill xmlns:a14="http://schemas.microsoft.com/office/drawing/2010/main">
                <a:solidFill>
                  <a:srgbClr val="FFFFFF"/>
                </a:solidFill>
              </a14:hiddenFill>
            </a:ext>
          </a:extLst>
        </p:spPr>
      </p:pic>
      <p:sp>
        <p:nvSpPr>
          <p:cNvPr id="24" name="Diamond 23"/>
          <p:cNvSpPr/>
          <p:nvPr/>
        </p:nvSpPr>
        <p:spPr>
          <a:xfrm>
            <a:off x="6076294" y="4513239"/>
            <a:ext cx="1696106" cy="734146"/>
          </a:xfrm>
          <a:prstGeom prst="diamond">
            <a:avLst/>
          </a:prstGeom>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precision &gt; 0.95?</a:t>
            </a:r>
            <a:endParaRPr lang="en-US" sz="1200" kern="1200" dirty="0">
              <a:solidFill>
                <a:prstClr val="black">
                  <a:alpha val="30000"/>
                </a:prstClr>
              </a:solidFill>
            </a:endParaRPr>
          </a:p>
        </p:txBody>
      </p:sp>
      <p:sp>
        <p:nvSpPr>
          <p:cNvPr id="26" name="Rectangle 25"/>
          <p:cNvSpPr/>
          <p:nvPr/>
        </p:nvSpPr>
        <p:spPr>
          <a:xfrm>
            <a:off x="6960004" y="3633603"/>
            <a:ext cx="1436291"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Precision </a:t>
            </a:r>
          </a:p>
          <a:p>
            <a:pPr algn="ctr"/>
            <a:r>
              <a:rPr lang="en-US" sz="1200" kern="1200" dirty="0" smtClean="0">
                <a:solidFill>
                  <a:prstClr val="black">
                    <a:alpha val="30000"/>
                  </a:prstClr>
                </a:solidFill>
                <a:latin typeface="Calibri"/>
                <a:ea typeface="+mn-ea"/>
                <a:cs typeface="+mn-cs"/>
              </a:rPr>
              <a:t>(Analyst/Developer)</a:t>
            </a:r>
            <a:endParaRPr lang="en-US" sz="1200" kern="1200" dirty="0">
              <a:solidFill>
                <a:prstClr val="black">
                  <a:alpha val="30000"/>
                </a:prstClr>
              </a:solidFill>
              <a:latin typeface="Calibri"/>
              <a:ea typeface="+mn-ea"/>
              <a:cs typeface="+mn-cs"/>
            </a:endParaRPr>
          </a:p>
        </p:txBody>
      </p:sp>
      <p:sp>
        <p:nvSpPr>
          <p:cNvPr id="29" name="Rectangle 28"/>
          <p:cNvSpPr/>
          <p:nvPr/>
        </p:nvSpPr>
        <p:spPr>
          <a:xfrm>
            <a:off x="6934857" y="4197274"/>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30" name="Rectangle 29"/>
          <p:cNvSpPr/>
          <p:nvPr/>
        </p:nvSpPr>
        <p:spPr>
          <a:xfrm>
            <a:off x="5613881" y="4603313"/>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31" name="Rounded Rectangle 30"/>
          <p:cNvSpPr/>
          <p:nvPr/>
        </p:nvSpPr>
        <p:spPr>
          <a:xfrm>
            <a:off x="4933195" y="5372651"/>
            <a:ext cx="1217800" cy="695235"/>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smtClean="0">
                <a:solidFill>
                  <a:prstClr val="black">
                    <a:alpha val="30000"/>
                  </a:prstClr>
                </a:solidFill>
              </a:rPr>
              <a:t>Populate Product Database</a:t>
            </a:r>
            <a:endParaRPr lang="en-US" kern="1200" dirty="0">
              <a:solidFill>
                <a:prstClr val="black">
                  <a:alpha val="30000"/>
                </a:prstClr>
              </a:solidFill>
            </a:endParaRPr>
          </a:p>
        </p:txBody>
      </p:sp>
      <p:sp>
        <p:nvSpPr>
          <p:cNvPr id="34" name="Diamond 33"/>
          <p:cNvSpPr/>
          <p:nvPr/>
        </p:nvSpPr>
        <p:spPr>
          <a:xfrm>
            <a:off x="2467001" y="4510447"/>
            <a:ext cx="1350341" cy="609600"/>
          </a:xfrm>
          <a:prstGeom prst="diamond">
            <a:avLst/>
          </a:prstGeom>
          <a:solidFill>
            <a:schemeClr val="lt1">
              <a:alpha val="30000"/>
            </a:schemeClr>
          </a:solidFill>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recall &gt; 0.9?</a:t>
            </a:r>
            <a:endParaRPr lang="en-US" sz="1200" kern="1200" dirty="0">
              <a:solidFill>
                <a:prstClr val="black">
                  <a:alpha val="30000"/>
                </a:prstClr>
              </a:solidFill>
            </a:endParaRPr>
          </a:p>
        </p:txBody>
      </p:sp>
      <p:sp>
        <p:nvSpPr>
          <p:cNvPr id="37" name="Rectangle 36"/>
          <p:cNvSpPr/>
          <p:nvPr/>
        </p:nvSpPr>
        <p:spPr>
          <a:xfrm>
            <a:off x="2876834" y="5489682"/>
            <a:ext cx="518091"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Done</a:t>
            </a:r>
            <a:endParaRPr lang="en-US" sz="1200" kern="1200" dirty="0">
              <a:solidFill>
                <a:prstClr val="black">
                  <a:alpha val="30000"/>
                </a:prstClr>
              </a:solidFill>
              <a:latin typeface="Calibri"/>
              <a:ea typeface="+mn-ea"/>
              <a:cs typeface="+mn-cs"/>
            </a:endParaRPr>
          </a:p>
        </p:txBody>
      </p:sp>
      <p:sp>
        <p:nvSpPr>
          <p:cNvPr id="38" name="Rectangle 37"/>
          <p:cNvSpPr/>
          <p:nvPr/>
        </p:nvSpPr>
        <p:spPr>
          <a:xfrm>
            <a:off x="3142171" y="5165600"/>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40" name="Rectangle 39"/>
          <p:cNvSpPr/>
          <p:nvPr/>
        </p:nvSpPr>
        <p:spPr>
          <a:xfrm>
            <a:off x="2023354" y="4538248"/>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47" name="Rectangle 46"/>
          <p:cNvSpPr/>
          <p:nvPr/>
        </p:nvSpPr>
        <p:spPr>
          <a:xfrm>
            <a:off x="920872" y="4910987"/>
            <a:ext cx="1102482"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a:t>
            </a:r>
            <a:r>
              <a:rPr lang="en-US" sz="1200" kern="1200" dirty="0">
                <a:solidFill>
                  <a:prstClr val="black">
                    <a:alpha val="30000"/>
                  </a:prstClr>
                </a:solidFill>
                <a:latin typeface="Calibri"/>
                <a:ea typeface="+mn-ea"/>
                <a:cs typeface="+mn-cs"/>
              </a:rPr>
              <a:t>Recall</a:t>
            </a:r>
          </a:p>
          <a:p>
            <a:pPr algn="ctr"/>
            <a:r>
              <a:rPr lang="en-US" sz="1200" kern="1200" dirty="0">
                <a:solidFill>
                  <a:prstClr val="black">
                    <a:alpha val="30000"/>
                  </a:prstClr>
                </a:solidFill>
                <a:latin typeface="Calibri"/>
                <a:ea typeface="+mn-ea"/>
                <a:cs typeface="+mn-cs"/>
              </a:rPr>
              <a:t>(Crowd)</a:t>
            </a:r>
          </a:p>
        </p:txBody>
      </p:sp>
      <p:sp>
        <p:nvSpPr>
          <p:cNvPr id="56" name="Rectangle 55"/>
          <p:cNvSpPr/>
          <p:nvPr/>
        </p:nvSpPr>
        <p:spPr>
          <a:xfrm>
            <a:off x="7914195" y="2578909"/>
            <a:ext cx="786947"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Evaluate</a:t>
            </a:r>
          </a:p>
          <a:p>
            <a:pPr algn="ctr"/>
            <a:r>
              <a:rPr lang="en-US" sz="1200" kern="1200" dirty="0" smtClean="0">
                <a:solidFill>
                  <a:prstClr val="black">
                    <a:alpha val="30000"/>
                  </a:prstClr>
                </a:solidFill>
                <a:latin typeface="Calibri"/>
                <a:ea typeface="+mn-ea"/>
                <a:cs typeface="+mn-cs"/>
              </a:rPr>
              <a:t> Precision</a:t>
            </a:r>
            <a:endParaRPr lang="en-US" sz="1200" kern="1200" dirty="0">
              <a:solidFill>
                <a:prstClr val="black">
                  <a:alpha val="30000"/>
                </a:prstClr>
              </a:solidFill>
              <a:latin typeface="Calibri"/>
              <a:ea typeface="+mn-ea"/>
              <a:cs typeface="+mn-cs"/>
            </a:endParaRPr>
          </a:p>
        </p:txBody>
      </p:sp>
      <p:cxnSp>
        <p:nvCxnSpPr>
          <p:cNvPr id="21" name="Straight Arrow Connector 20"/>
          <p:cNvCxnSpPr/>
          <p:nvPr/>
        </p:nvCxnSpPr>
        <p:spPr>
          <a:xfrm>
            <a:off x="1136552" y="1848318"/>
            <a:ext cx="381000" cy="20232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36552" y="2266081"/>
            <a:ext cx="381000" cy="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136552" y="2481526"/>
            <a:ext cx="381000" cy="24330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804372" y="2264166"/>
            <a:ext cx="300874" cy="1917"/>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528971" y="2264166"/>
            <a:ext cx="248827"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052237" y="2262536"/>
            <a:ext cx="270105"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8" name="Flowchart: Document 77"/>
          <p:cNvSpPr/>
          <p:nvPr/>
        </p:nvSpPr>
        <p:spPr>
          <a:xfrm>
            <a:off x="6380240" y="1953250"/>
            <a:ext cx="1004712" cy="625660"/>
          </a:xfrm>
          <a:prstGeom prst="flowChartDocument">
            <a:avLst/>
          </a:prstGeom>
          <a:gradFill>
            <a:gsLst>
              <a:gs pos="4000">
                <a:schemeClr val="tx2">
                  <a:lumMod val="20000"/>
                  <a:lumOff val="80000"/>
                  <a:alpha val="30000"/>
                </a:schemeClr>
              </a:gs>
              <a:gs pos="19000">
                <a:schemeClr val="accent1">
                  <a:lumMod val="20000"/>
                  <a:lumOff val="80000"/>
                  <a:alpha val="30000"/>
                </a:schemeClr>
              </a:gs>
              <a:gs pos="100000">
                <a:srgbClr val="FFFFFF">
                  <a:alpha val="30000"/>
                </a:srgb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Extraction Results</a:t>
            </a:r>
            <a:endParaRPr lang="en-US" kern="1200" dirty="0">
              <a:solidFill>
                <a:prstClr val="black">
                  <a:alpha val="30000"/>
                </a:prstClr>
              </a:solidFill>
            </a:endParaRPr>
          </a:p>
        </p:txBody>
      </p:sp>
      <p:sp>
        <p:nvSpPr>
          <p:cNvPr id="79" name="Rectangle 78"/>
          <p:cNvSpPr/>
          <p:nvPr/>
        </p:nvSpPr>
        <p:spPr>
          <a:xfrm>
            <a:off x="7312508" y="1893705"/>
            <a:ext cx="679994"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Result</a:t>
            </a:r>
          </a:p>
          <a:p>
            <a:pPr algn="ctr"/>
            <a:r>
              <a:rPr lang="en-US" sz="1200" kern="1200" dirty="0" smtClean="0">
                <a:solidFill>
                  <a:prstClr val="black">
                    <a:alpha val="30000"/>
                  </a:prstClr>
                </a:solidFill>
                <a:latin typeface="Calibri"/>
                <a:ea typeface="+mn-ea"/>
                <a:cs typeface="+mn-cs"/>
              </a:rPr>
              <a:t> Sample</a:t>
            </a:r>
            <a:endParaRPr lang="en-US" sz="1200" kern="1200" dirty="0">
              <a:solidFill>
                <a:prstClr val="black">
                  <a:alpha val="30000"/>
                </a:prstClr>
              </a:solidFill>
              <a:latin typeface="Calibri"/>
              <a:ea typeface="+mn-ea"/>
              <a:cs typeface="+mn-cs"/>
            </a:endParaRPr>
          </a:p>
        </p:txBody>
      </p:sp>
      <p:cxnSp>
        <p:nvCxnSpPr>
          <p:cNvPr id="80" name="Straight Arrow Connector 79"/>
          <p:cNvCxnSpPr/>
          <p:nvPr/>
        </p:nvCxnSpPr>
        <p:spPr>
          <a:xfrm flipV="1">
            <a:off x="7419287" y="2339980"/>
            <a:ext cx="518673" cy="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932518" y="4197274"/>
            <a:ext cx="0" cy="27168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862157" y="1522127"/>
            <a:ext cx="1058944"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Product Items</a:t>
            </a:r>
            <a:endParaRPr lang="en-US" sz="1200" kern="1200" dirty="0">
              <a:solidFill>
                <a:prstClr val="black">
                  <a:alpha val="30000"/>
                </a:prstClr>
              </a:solidFill>
              <a:latin typeface="Calibri"/>
              <a:ea typeface="+mn-ea"/>
              <a:cs typeface="+mn-cs"/>
            </a:endParaRPr>
          </a:p>
        </p:txBody>
      </p:sp>
      <p:cxnSp>
        <p:nvCxnSpPr>
          <p:cNvPr id="91" name="Straight Arrow Connector 90"/>
          <p:cNvCxnSpPr/>
          <p:nvPr/>
        </p:nvCxnSpPr>
        <p:spPr>
          <a:xfrm>
            <a:off x="5391629" y="1778664"/>
            <a:ext cx="0" cy="1290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5542095" y="4875298"/>
            <a:ext cx="458623" cy="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542095" y="4878272"/>
            <a:ext cx="0" cy="40530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5128820" y="4875298"/>
            <a:ext cx="41327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3874206" y="4815247"/>
            <a:ext cx="299546"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982688" y="4821013"/>
            <a:ext cx="3881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3135880" y="5173665"/>
            <a:ext cx="0" cy="33022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848600" y="3055964"/>
            <a:ext cx="505335" cy="1824348"/>
            <a:chOff x="7456471" y="2814955"/>
            <a:chExt cx="629045" cy="1387210"/>
          </a:xfrm>
        </p:grpSpPr>
        <p:cxnSp>
          <p:nvCxnSpPr>
            <p:cNvPr id="81" name="Straight Arrow Connector 80"/>
            <p:cNvCxnSpPr/>
            <p:nvPr/>
          </p:nvCxnSpPr>
          <p:spPr>
            <a:xfrm>
              <a:off x="8077344" y="2814955"/>
              <a:ext cx="0" cy="138721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456471" y="4202165"/>
              <a:ext cx="6290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978033" y="2102230"/>
            <a:ext cx="702876" cy="470460"/>
            <a:chOff x="4828353" y="3437135"/>
            <a:chExt cx="774399" cy="587786"/>
          </a:xfrm>
        </p:grpSpPr>
        <p:pic>
          <p:nvPicPr>
            <p:cNvPr id="68"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p:cNvGrpSpPr/>
          <p:nvPr/>
        </p:nvGrpSpPr>
        <p:grpSpPr>
          <a:xfrm>
            <a:off x="1136552" y="4446880"/>
            <a:ext cx="702876" cy="470460"/>
            <a:chOff x="4828353" y="3437135"/>
            <a:chExt cx="774399" cy="587786"/>
          </a:xfrm>
        </p:grpSpPr>
        <p:pic>
          <p:nvPicPr>
            <p:cNvPr id="82"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8" name="Straight Arrow Connector 87"/>
          <p:cNvCxnSpPr/>
          <p:nvPr/>
        </p:nvCxnSpPr>
        <p:spPr>
          <a:xfrm flipH="1" flipV="1">
            <a:off x="5860033" y="2603178"/>
            <a:ext cx="885387" cy="100770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1839428" y="2603178"/>
            <a:ext cx="3189772" cy="1744779"/>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4230616" y="4603313"/>
            <a:ext cx="852857" cy="443482"/>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kern="1200" dirty="0">
                <a:solidFill>
                  <a:prstClr val="black">
                    <a:alpha val="30000"/>
                  </a:prstClr>
                </a:solidFill>
              </a:rPr>
              <a:t>Evaluate Recall</a:t>
            </a:r>
          </a:p>
        </p:txBody>
      </p:sp>
    </p:spTree>
    <p:extLst>
      <p:ext uri="{BB962C8B-B14F-4D97-AF65-F5344CB8AC3E}">
        <p14:creationId xmlns:p14="http://schemas.microsoft.com/office/powerpoint/2010/main" val="464898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from Text</a:t>
            </a:r>
            <a:endParaRPr lang="en-US" dirty="0"/>
          </a:p>
        </p:txBody>
      </p:sp>
      <p:sp>
        <p:nvSpPr>
          <p:cNvPr id="4" name="Slide Number Placeholder 3"/>
          <p:cNvSpPr>
            <a:spLocks noGrp="1"/>
          </p:cNvSpPr>
          <p:nvPr>
            <p:ph type="sldNum" sz="quarter" idx="12"/>
          </p:nvPr>
        </p:nvSpPr>
        <p:spPr>
          <a:xfrm>
            <a:off x="7010400" y="6563601"/>
            <a:ext cx="1905000" cy="457200"/>
          </a:xfrm>
        </p:spPr>
        <p:txBody>
          <a:bodyPr/>
          <a:lstStyle/>
          <a:p>
            <a:fld id="{80FCAC95-2E17-43A5-93A4-07F0E7E5AD13}" type="slidenum">
              <a:rPr lang="en-US" smtClean="0">
                <a:solidFill>
                  <a:srgbClr val="000000"/>
                </a:solidFill>
              </a:rPr>
              <a:pPr/>
              <a:t>4</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3588290"/>
              </p:ext>
            </p:extLst>
          </p:nvPr>
        </p:nvGraphicFramePr>
        <p:xfrm>
          <a:off x="228600" y="1522056"/>
          <a:ext cx="8831179" cy="3810000"/>
        </p:xfrm>
        <a:graphic>
          <a:graphicData uri="http://schemas.openxmlformats.org/drawingml/2006/table">
            <a:tbl>
              <a:tblPr firstRow="1" bandRow="1">
                <a:tableStyleId>{5940675A-B579-460E-94D1-54222C63F5DA}</a:tableStyleId>
              </a:tblPr>
              <a:tblGrid>
                <a:gridCol w="2117558"/>
                <a:gridCol w="3320716"/>
                <a:gridCol w="3392905"/>
              </a:tblGrid>
              <a:tr h="272753">
                <a:tc>
                  <a:txBody>
                    <a:bodyPr/>
                    <a:lstStyle/>
                    <a:p>
                      <a:r>
                        <a:rPr lang="en-US" sz="1400" b="1" dirty="0" smtClean="0"/>
                        <a:t>Attribute</a:t>
                      </a:r>
                      <a:endParaRPr lang="en-US" sz="1400" b="1" dirty="0"/>
                    </a:p>
                  </a:txBody>
                  <a:tcPr>
                    <a:solidFill>
                      <a:schemeClr val="accent2">
                        <a:lumMod val="20000"/>
                        <a:lumOff val="80000"/>
                      </a:schemeClr>
                    </a:solidFill>
                  </a:tcPr>
                </a:tc>
                <a:tc>
                  <a:txBody>
                    <a:bodyPr/>
                    <a:lstStyle/>
                    <a:p>
                      <a:r>
                        <a:rPr lang="en-US" sz="1400" b="1" dirty="0" smtClean="0"/>
                        <a:t>Walmart Product</a:t>
                      </a:r>
                      <a:endParaRPr lang="en-US" sz="1400" b="1" dirty="0"/>
                    </a:p>
                  </a:txBody>
                  <a:tcPr>
                    <a:solidFill>
                      <a:schemeClr val="accent2">
                        <a:lumMod val="20000"/>
                        <a:lumOff val="80000"/>
                      </a:schemeClr>
                    </a:solidFill>
                  </a:tcPr>
                </a:tc>
                <a:tc>
                  <a:txBody>
                    <a:bodyPr/>
                    <a:lstStyle/>
                    <a:p>
                      <a:r>
                        <a:rPr lang="en-US" sz="1400" b="1" dirty="0" smtClean="0"/>
                        <a:t>Vendor Product</a:t>
                      </a:r>
                      <a:endParaRPr lang="en-US" sz="1400" b="1" dirty="0"/>
                    </a:p>
                  </a:txBody>
                  <a:tcPr>
                    <a:solidFill>
                      <a:schemeClr val="accent2">
                        <a:lumMod val="20000"/>
                        <a:lumOff val="80000"/>
                      </a:schemeClr>
                    </a:solidFill>
                  </a:tcPr>
                </a:tc>
              </a:tr>
              <a:tr h="454588">
                <a:tc>
                  <a:txBody>
                    <a:bodyPr/>
                    <a:lstStyle/>
                    <a:p>
                      <a:r>
                        <a:rPr lang="en-US" sz="1400" dirty="0" smtClean="0"/>
                        <a:t>Product</a:t>
                      </a:r>
                      <a:r>
                        <a:rPr lang="en-US" sz="1400" baseline="0" dirty="0" smtClean="0"/>
                        <a:t> Name</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CHAMP Bluetooth Survival Solar Multi-Function Skybox with Emergency AM/FM NOAA Weather Radio (RCEP600WR)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CHAMP Bluetooth Survival Solar Multi-Function Skybox with Emergency AM/FM NOAA Weather Radio (RCEP600WR)</a:t>
                      </a:r>
                      <a:endParaRPr lang="en-US" sz="1400" dirty="0"/>
                    </a:p>
                  </a:txBody>
                  <a:tcPr/>
                </a:tc>
              </a:tr>
              <a:tr h="454588">
                <a:tc>
                  <a:txBody>
                    <a:bodyPr/>
                    <a:lstStyle/>
                    <a:p>
                      <a:r>
                        <a:rPr lang="en-US" sz="1400" dirty="0" smtClean="0"/>
                        <a:t>Product Short Description</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c>
                  <a:txBody>
                    <a:bodyPr/>
                    <a:lstStyle/>
                    <a:p>
                      <a:endParaRPr lang="en-US" sz="1400" dirty="0"/>
                    </a:p>
                  </a:txBody>
                  <a:tcPr/>
                </a:tc>
              </a:tr>
              <a:tr h="454588">
                <a:tc>
                  <a:txBody>
                    <a:bodyPr/>
                    <a:lstStyle/>
                    <a:p>
                      <a:r>
                        <a:rPr lang="en-US" sz="1400" dirty="0" smtClean="0"/>
                        <a:t>Product Long Description</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BLTH SURVIVAL SKYBOX W WR</a:t>
                      </a:r>
                      <a:endParaRPr lang="en-US" sz="1400" dirty="0"/>
                    </a:p>
                  </a:txBody>
                  <a:tcPr/>
                </a:tc>
              </a:tr>
              <a:tr h="272753">
                <a:tc>
                  <a:txBody>
                    <a:bodyPr/>
                    <a:lstStyle/>
                    <a:p>
                      <a:r>
                        <a:rPr lang="en-US" sz="1400" dirty="0" smtClean="0"/>
                        <a:t>Product Segment</a:t>
                      </a:r>
                      <a:endParaRPr lang="en-US" sz="1400" dirty="0"/>
                    </a:p>
                  </a:txBody>
                  <a:tcPr/>
                </a:tc>
                <a:tc>
                  <a:txBody>
                    <a:bodyPr/>
                    <a:lstStyle/>
                    <a:p>
                      <a:r>
                        <a:rPr lang="en-US" sz="1400" u="none" strike="noStrike" kern="1200" dirty="0" smtClean="0">
                          <a:effectLst/>
                        </a:rPr>
                        <a:t>Electronics</a:t>
                      </a:r>
                      <a:endParaRPr lang="en-US" sz="1400" dirty="0"/>
                    </a:p>
                  </a:txBody>
                  <a:tcPr/>
                </a:tc>
                <a:tc>
                  <a:txBody>
                    <a:bodyPr/>
                    <a:lstStyle/>
                    <a:p>
                      <a:r>
                        <a:rPr lang="en-US" sz="1400" u="none" strike="noStrike" kern="1200" dirty="0" smtClean="0">
                          <a:effectLst/>
                        </a:rPr>
                        <a:t>Electronics</a:t>
                      </a:r>
                      <a:endParaRPr lang="en-US" sz="1400" dirty="0"/>
                    </a:p>
                  </a:txBody>
                  <a:tcPr/>
                </a:tc>
              </a:tr>
              <a:tr h="272753">
                <a:tc>
                  <a:txBody>
                    <a:bodyPr/>
                    <a:lstStyle/>
                    <a:p>
                      <a:r>
                        <a:rPr lang="en-US" sz="1400" dirty="0" smtClean="0"/>
                        <a:t>Product Type</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CB Radios &amp; Scanners</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Portable Radios</a:t>
                      </a:r>
                      <a:endParaRPr lang="en-US" sz="1400" dirty="0"/>
                    </a:p>
                  </a:txBody>
                  <a:tcPr/>
                </a:tc>
              </a:tr>
              <a:tr h="272753">
                <a:tc>
                  <a:txBody>
                    <a:bodyPr/>
                    <a:lstStyle/>
                    <a:p>
                      <a:r>
                        <a:rPr lang="en-US" sz="1400" dirty="0" smtClean="0"/>
                        <a:t>Color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Black</a:t>
                      </a:r>
                      <a:endParaRPr lang="en-US" sz="1400" dirty="0"/>
                    </a:p>
                  </a:txBody>
                  <a:tcPr/>
                </a:tc>
                <a:tc>
                  <a:txBody>
                    <a:bodyPr/>
                    <a:lstStyle/>
                    <a:p>
                      <a:endParaRPr lang="en-US" sz="1400" dirty="0"/>
                    </a:p>
                  </a:txBody>
                  <a:tcPr/>
                </a:tc>
              </a:tr>
              <a:tr h="272753">
                <a:tc>
                  <a:txBody>
                    <a:bodyPr/>
                    <a:lstStyle/>
                    <a:p>
                      <a:r>
                        <a:rPr lang="en-US" sz="1400" dirty="0" smtClean="0"/>
                        <a:t>Actual Color</a:t>
                      </a:r>
                      <a:endParaRPr lang="en-US" sz="1400" dirty="0"/>
                    </a:p>
                  </a:txBody>
                  <a:tcPr/>
                </a:tc>
                <a:tc>
                  <a:txBody>
                    <a:bodyPr/>
                    <a:lstStyle/>
                    <a:p>
                      <a:r>
                        <a:rPr lang="en-US" sz="1400" b="0" i="0" u="none" strike="noStrike" kern="1200" dirty="0" smtClean="0">
                          <a:solidFill>
                            <a:schemeClr val="tx1"/>
                          </a:solidFill>
                          <a:effectLst/>
                          <a:latin typeface="+mn-lt"/>
                          <a:ea typeface="+mn-ea"/>
                          <a:cs typeface="+mn-cs"/>
                        </a:rPr>
                        <a:t>Black</a:t>
                      </a:r>
                      <a:endParaRPr lang="en-US" sz="1400" dirty="0"/>
                    </a:p>
                  </a:txBody>
                  <a:tcPr/>
                </a:tc>
                <a:tc>
                  <a:txBody>
                    <a:bodyPr/>
                    <a:lstStyle/>
                    <a:p>
                      <a:endParaRPr lang="en-US" sz="1400" dirty="0"/>
                    </a:p>
                  </a:txBody>
                  <a:tcPr/>
                </a:tc>
              </a:tr>
              <a:tr h="272753">
                <a:tc>
                  <a:txBody>
                    <a:bodyPr/>
                    <a:lstStyle/>
                    <a:p>
                      <a:r>
                        <a:rPr lang="en-US" sz="1400" dirty="0" smtClean="0"/>
                        <a:t>UPC</a:t>
                      </a:r>
                      <a:endParaRPr lang="en-US" sz="1400" dirty="0"/>
                    </a:p>
                  </a:txBody>
                  <a:tcPr/>
                </a:tc>
                <a:tc>
                  <a:txBody>
                    <a:bodyPr/>
                    <a:lstStyle/>
                    <a:p>
                      <a:endParaRPr lang="en-US" sz="1400" dirty="0"/>
                    </a:p>
                  </a:txBody>
                  <a:tcPr/>
                </a:tc>
                <a:tc>
                  <a:txBody>
                    <a:bodyPr/>
                    <a:lstStyle/>
                    <a:p>
                      <a:r>
                        <a:rPr lang="en-US" sz="1400" b="0" i="0" u="none" strike="noStrike" kern="1200" dirty="0" smtClean="0">
                          <a:solidFill>
                            <a:schemeClr val="tx1"/>
                          </a:solidFill>
                          <a:effectLst/>
                          <a:latin typeface="+mn-lt"/>
                          <a:ea typeface="+mn-ea"/>
                          <a:cs typeface="+mn-cs"/>
                        </a:rPr>
                        <a:t>0004447611732</a:t>
                      </a:r>
                      <a:endParaRPr lang="en-US" sz="1400" dirty="0"/>
                    </a:p>
                  </a:txBody>
                  <a:tcPr/>
                </a:tc>
              </a:tr>
            </a:tbl>
          </a:graphicData>
        </a:graphic>
      </p:graphicFrame>
      <p:cxnSp>
        <p:nvCxnSpPr>
          <p:cNvPr id="8" name="Straight Arrow Connector 7"/>
          <p:cNvCxnSpPr/>
          <p:nvPr/>
        </p:nvCxnSpPr>
        <p:spPr bwMode="auto">
          <a:xfrm flipH="1" flipV="1">
            <a:off x="785611" y="5220379"/>
            <a:ext cx="257579" cy="336862"/>
          </a:xfrm>
          <a:prstGeom prst="straightConnector1">
            <a:avLst/>
          </a:prstGeom>
          <a:noFill/>
          <a:ln w="9525" cap="flat" cmpd="sng" algn="ctr">
            <a:solidFill>
              <a:schemeClr val="tx1"/>
            </a:solidFill>
            <a:prstDash val="solid"/>
            <a:round/>
            <a:headEnd type="none" w="med" len="med"/>
            <a:tailEnd type="triangle"/>
          </a:ln>
          <a:effectLst/>
        </p:spPr>
      </p:cxnSp>
      <p:sp>
        <p:nvSpPr>
          <p:cNvPr id="13" name="TextBox 12"/>
          <p:cNvSpPr txBox="1"/>
          <p:nvPr/>
        </p:nvSpPr>
        <p:spPr>
          <a:xfrm>
            <a:off x="1017990" y="5415104"/>
            <a:ext cx="6224781" cy="369332"/>
          </a:xfrm>
          <a:prstGeom prst="rect">
            <a:avLst/>
          </a:prstGeom>
          <a:noFill/>
        </p:spPr>
        <p:txBody>
          <a:bodyPr wrap="none" rtlCol="0">
            <a:spAutoFit/>
          </a:bodyPr>
          <a:lstStyle/>
          <a:p>
            <a:r>
              <a:rPr lang="en-US" sz="1800" dirty="0" smtClean="0"/>
              <a:t>Unique product identifier (aka key in e-commerce industry) </a:t>
            </a:r>
          </a:p>
        </p:txBody>
      </p:sp>
    </p:spTree>
    <p:extLst>
      <p:ext uri="{BB962C8B-B14F-4D97-AF65-F5344CB8AC3E}">
        <p14:creationId xmlns:p14="http://schemas.microsoft.com/office/powerpoint/2010/main" val="4081443596"/>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Dictionary Construction: Initialization</a:t>
            </a:r>
            <a:endParaRPr lang="en-US" dirty="0"/>
          </a:p>
        </p:txBody>
      </p:sp>
      <p:sp>
        <p:nvSpPr>
          <p:cNvPr id="3" name="Content Placeholder 2"/>
          <p:cNvSpPr>
            <a:spLocks noGrp="1"/>
          </p:cNvSpPr>
          <p:nvPr>
            <p:ph idx="1"/>
          </p:nvPr>
        </p:nvSpPr>
        <p:spPr/>
        <p:txBody>
          <a:bodyPr/>
          <a:lstStyle/>
          <a:p>
            <a:r>
              <a:rPr lang="en-US" dirty="0" smtClean="0"/>
              <a:t>Create a brand name dictionary for each product department using:</a:t>
            </a:r>
          </a:p>
          <a:p>
            <a:pPr lvl="1"/>
            <a:r>
              <a:rPr lang="en-US" dirty="0" smtClean="0"/>
              <a:t>In-house data</a:t>
            </a:r>
          </a:p>
          <a:p>
            <a:pPr lvl="1"/>
            <a:r>
              <a:rPr lang="en-US" dirty="0" smtClean="0"/>
              <a:t>Product pages crawled from other retailers’ web sites</a:t>
            </a:r>
          </a:p>
          <a:p>
            <a:pPr lvl="1"/>
            <a:r>
              <a:rPr lang="en-US" dirty="0" smtClean="0"/>
              <a:t>Online brand </a:t>
            </a:r>
            <a:r>
              <a:rPr lang="en-US" dirty="0"/>
              <a:t>name </a:t>
            </a:r>
            <a:r>
              <a:rPr lang="en-US" dirty="0" smtClean="0"/>
              <a:t>lists</a:t>
            </a:r>
          </a:p>
          <a:p>
            <a:pPr lvl="2"/>
            <a:r>
              <a:rPr lang="en-US" dirty="0" smtClean="0"/>
              <a:t>e.g</a:t>
            </a:r>
            <a:r>
              <a:rPr lang="en-US" dirty="0"/>
              <a:t>. http://</a:t>
            </a:r>
            <a:r>
              <a:rPr lang="en-US" dirty="0" smtClean="0"/>
              <a:t>www.namedevelopment.com/brand-names.html</a:t>
            </a:r>
          </a:p>
          <a:p>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9372033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Construction: Clean Up</a:t>
            </a:r>
            <a:endParaRPr lang="en-US" dirty="0"/>
          </a:p>
        </p:txBody>
      </p:sp>
      <p:sp>
        <p:nvSpPr>
          <p:cNvPr id="3" name="Content Placeholder 2"/>
          <p:cNvSpPr>
            <a:spLocks noGrp="1"/>
          </p:cNvSpPr>
          <p:nvPr>
            <p:ph idx="1"/>
          </p:nvPr>
        </p:nvSpPr>
        <p:spPr/>
        <p:txBody>
          <a:bodyPr>
            <a:normAutofit/>
          </a:bodyPr>
          <a:lstStyle/>
          <a:p>
            <a:r>
              <a:rPr lang="en-US" dirty="0" smtClean="0"/>
              <a:t>For each entry in brand name dictionaries, discard if:</a:t>
            </a:r>
          </a:p>
          <a:p>
            <a:pPr lvl="1"/>
            <a:r>
              <a:rPr lang="en-US" dirty="0" smtClean="0"/>
              <a:t>Number of product items in our in-house with this brand name is too small (e.g. &lt; 10)</a:t>
            </a:r>
          </a:p>
          <a:p>
            <a:pPr lvl="1"/>
            <a:r>
              <a:rPr lang="en-US" dirty="0" smtClean="0"/>
              <a:t>It is a very common word in our in-house product item descriptions (e.g. more than 2000 item descriptions contain this entry)</a:t>
            </a:r>
          </a:p>
          <a:p>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335076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Dictionary Construction: Adding Variations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 brand name variations</a:t>
            </a:r>
          </a:p>
          <a:p>
            <a:pPr lvl="1"/>
            <a:r>
              <a:rPr lang="en-US" dirty="0" smtClean="0"/>
              <a:t>Using the following rules:</a:t>
            </a:r>
          </a:p>
          <a:p>
            <a:pPr lvl="2"/>
            <a:r>
              <a:rPr lang="en-US" dirty="0" smtClean="0"/>
              <a:t>If brand name contains “ and ”, add the variation with “ &amp; ” and vice versa</a:t>
            </a:r>
          </a:p>
          <a:p>
            <a:pPr lvl="2"/>
            <a:r>
              <a:rPr lang="en-US" dirty="0" smtClean="0"/>
              <a:t>If </a:t>
            </a:r>
            <a:r>
              <a:rPr lang="en-US" dirty="0"/>
              <a:t>brand name </a:t>
            </a:r>
            <a:r>
              <a:rPr lang="en-US" dirty="0" smtClean="0"/>
              <a:t>contains any of the following phrases, add the variations with others replaced:</a:t>
            </a:r>
          </a:p>
          <a:p>
            <a:pPr lvl="3"/>
            <a:r>
              <a:rPr lang="en-US" dirty="0"/>
              <a:t>“ co”, “ </a:t>
            </a:r>
            <a:r>
              <a:rPr lang="en-US" dirty="0" err="1"/>
              <a:t>corp</a:t>
            </a:r>
            <a:r>
              <a:rPr lang="en-US" dirty="0"/>
              <a:t>”, “ corporation”, “ ltd”, “ limited”, “ </a:t>
            </a:r>
            <a:r>
              <a:rPr lang="en-US" dirty="0" err="1"/>
              <a:t>inc</a:t>
            </a:r>
            <a:r>
              <a:rPr lang="en-US" dirty="0"/>
              <a:t>”, “ </a:t>
            </a:r>
            <a:r>
              <a:rPr lang="en-US" dirty="0" smtClean="0"/>
              <a:t>incorporated”</a:t>
            </a:r>
          </a:p>
          <a:p>
            <a:pPr lvl="2"/>
            <a:r>
              <a:rPr lang="en-US" dirty="0"/>
              <a:t>If brand name contains dot character(s), add variations with arbitrary no of dots </a:t>
            </a:r>
            <a:r>
              <a:rPr lang="en-US" dirty="0" smtClean="0"/>
              <a:t>removed</a:t>
            </a:r>
            <a:endParaRPr lang="en-US" dirty="0"/>
          </a:p>
          <a:p>
            <a:pPr lvl="1"/>
            <a:r>
              <a:rPr lang="en-US" dirty="0" smtClean="0"/>
              <a:t>e.g. </a:t>
            </a:r>
            <a:r>
              <a:rPr lang="en-US" dirty="0"/>
              <a:t>for “S. Lichtenberg &amp; Co.” add “S Lichtenberg &amp; Co”, “S. Lichtenberg and Co</a:t>
            </a:r>
            <a:r>
              <a:rPr lang="en-US" dirty="0" smtClean="0"/>
              <a:t>.”, etc.</a:t>
            </a:r>
          </a:p>
          <a:p>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0626521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Our Solution</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43</a:t>
            </a:fld>
            <a:endParaRPr lang="en-US">
              <a:solidFill>
                <a:prstClr val="black">
                  <a:tint val="75000"/>
                </a:prstClr>
              </a:solidFill>
            </a:endParaRPr>
          </a:p>
        </p:txBody>
      </p:sp>
      <p:sp>
        <p:nvSpPr>
          <p:cNvPr id="8" name="Rounded Rectangle 7"/>
          <p:cNvSpPr/>
          <p:nvPr/>
        </p:nvSpPr>
        <p:spPr>
          <a:xfrm>
            <a:off x="1593751" y="1972409"/>
            <a:ext cx="1181123" cy="587346"/>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Dictionary Construction</a:t>
            </a:r>
            <a:endParaRPr lang="en-US" kern="1200" dirty="0">
              <a:solidFill>
                <a:prstClr val="black">
                  <a:alpha val="30000"/>
                </a:prstClr>
              </a:solidFill>
            </a:endParaRPr>
          </a:p>
        </p:txBody>
      </p:sp>
      <p:sp>
        <p:nvSpPr>
          <p:cNvPr id="12" name="TextBox 11"/>
          <p:cNvSpPr txBox="1"/>
          <p:nvPr/>
        </p:nvSpPr>
        <p:spPr>
          <a:xfrm>
            <a:off x="328766" y="1514780"/>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Web </a:t>
            </a:r>
          </a:p>
          <a:p>
            <a:pPr algn="ctr"/>
            <a:r>
              <a:rPr lang="en-US" sz="1200" kern="1200" dirty="0" smtClean="0">
                <a:solidFill>
                  <a:prstClr val="black">
                    <a:alpha val="30000"/>
                  </a:prstClr>
                </a:solidFill>
                <a:latin typeface="Calibri"/>
                <a:ea typeface="+mn-ea"/>
                <a:cs typeface="+mn-cs"/>
              </a:rPr>
              <a:t>Crawls</a:t>
            </a:r>
            <a:endParaRPr lang="en-US" sz="1200" kern="1200" dirty="0">
              <a:solidFill>
                <a:prstClr val="black">
                  <a:alpha val="30000"/>
                </a:prstClr>
              </a:solidFill>
              <a:latin typeface="Calibri"/>
              <a:ea typeface="+mn-ea"/>
              <a:cs typeface="+mn-cs"/>
            </a:endParaRPr>
          </a:p>
        </p:txBody>
      </p:sp>
      <p:sp>
        <p:nvSpPr>
          <p:cNvPr id="13" name="TextBox 12"/>
          <p:cNvSpPr txBox="1"/>
          <p:nvPr/>
        </p:nvSpPr>
        <p:spPr>
          <a:xfrm>
            <a:off x="244842" y="2050638"/>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In-house Databases</a:t>
            </a:r>
            <a:endParaRPr lang="en-US" sz="1200" kern="1200" dirty="0">
              <a:solidFill>
                <a:prstClr val="black">
                  <a:alpha val="30000"/>
                </a:prstClr>
              </a:solidFill>
              <a:latin typeface="Calibri"/>
              <a:ea typeface="+mn-ea"/>
              <a:cs typeface="+mn-cs"/>
            </a:endParaRPr>
          </a:p>
        </p:txBody>
      </p:sp>
      <p:sp>
        <p:nvSpPr>
          <p:cNvPr id="14" name="TextBox 13"/>
          <p:cNvSpPr txBox="1"/>
          <p:nvPr/>
        </p:nvSpPr>
        <p:spPr>
          <a:xfrm>
            <a:off x="328766" y="2594299"/>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Online Listings</a:t>
            </a:r>
            <a:endParaRPr lang="en-US" sz="1200" kern="1200" dirty="0">
              <a:solidFill>
                <a:prstClr val="black">
                  <a:alpha val="30000"/>
                </a:prstClr>
              </a:solidFill>
              <a:latin typeface="Calibri"/>
              <a:ea typeface="+mn-ea"/>
              <a:cs typeface="+mn-cs"/>
            </a:endParaRPr>
          </a:p>
        </p:txBody>
      </p:sp>
      <p:sp>
        <p:nvSpPr>
          <p:cNvPr id="16" name="Flowchart: Multidocument 15"/>
          <p:cNvSpPr/>
          <p:nvPr/>
        </p:nvSpPr>
        <p:spPr>
          <a:xfrm>
            <a:off x="3151844" y="1807331"/>
            <a:ext cx="1330999" cy="917500"/>
          </a:xfrm>
          <a:prstGeom prst="flowChartMultidocument">
            <a:avLst/>
          </a:prstGeom>
          <a:gradFill>
            <a:gsLst>
              <a:gs pos="4000">
                <a:schemeClr val="tx2">
                  <a:lumMod val="20000"/>
                  <a:lumOff val="80000"/>
                </a:schemeClr>
              </a:gs>
              <a:gs pos="19000">
                <a:schemeClr val="accent1">
                  <a:lumMod val="20000"/>
                  <a:lumOff val="80000"/>
                </a:schemeClr>
              </a:gs>
              <a:gs pos="100000">
                <a:srgbClr val="FFFFFF"/>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Brand Name Dictionaries</a:t>
            </a:r>
            <a:endParaRPr lang="en-US" kern="1200" dirty="0">
              <a:solidFill>
                <a:prstClr val="black"/>
              </a:solidFill>
            </a:endParaRPr>
          </a:p>
        </p:txBody>
      </p:sp>
      <p:sp>
        <p:nvSpPr>
          <p:cNvPr id="17" name="Rounded Rectangle 16"/>
          <p:cNvSpPr/>
          <p:nvPr/>
        </p:nvSpPr>
        <p:spPr>
          <a:xfrm>
            <a:off x="4847740" y="1990449"/>
            <a:ext cx="1167322" cy="521854"/>
          </a:xfrm>
          <a:prstGeom prst="round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Brand Name Extraction</a:t>
            </a:r>
            <a:endParaRPr lang="en-US" kern="1200" dirty="0">
              <a:solidFill>
                <a:prstClr val="black"/>
              </a:solidFill>
            </a:endParaRPr>
          </a:p>
        </p:txBody>
      </p:sp>
      <p:pic>
        <p:nvPicPr>
          <p:cNvPr id="23"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6791667" y="3415439"/>
            <a:ext cx="326093" cy="700362"/>
          </a:xfrm>
          <a:prstGeom prst="rect">
            <a:avLst/>
          </a:prstGeom>
          <a:noFill/>
          <a:extLst>
            <a:ext uri="{909E8E84-426E-40DD-AFC4-6F175D3DCCD1}">
              <a14:hiddenFill xmlns:a14="http://schemas.microsoft.com/office/drawing/2010/main">
                <a:solidFill>
                  <a:srgbClr val="FFFFFF"/>
                </a:solidFill>
              </a14:hiddenFill>
            </a:ext>
          </a:extLst>
        </p:spPr>
      </p:pic>
      <p:sp>
        <p:nvSpPr>
          <p:cNvPr id="24" name="Diamond 23"/>
          <p:cNvSpPr/>
          <p:nvPr/>
        </p:nvSpPr>
        <p:spPr>
          <a:xfrm>
            <a:off x="6076294" y="4513239"/>
            <a:ext cx="1696106" cy="734146"/>
          </a:xfrm>
          <a:prstGeom prst="diamond">
            <a:avLst/>
          </a:prstGeom>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precision &gt; 0.95?</a:t>
            </a:r>
            <a:endParaRPr lang="en-US" sz="1200" kern="1200" dirty="0">
              <a:solidFill>
                <a:prstClr val="black">
                  <a:alpha val="30000"/>
                </a:prstClr>
              </a:solidFill>
            </a:endParaRPr>
          </a:p>
        </p:txBody>
      </p:sp>
      <p:sp>
        <p:nvSpPr>
          <p:cNvPr id="26" name="Rectangle 25"/>
          <p:cNvSpPr/>
          <p:nvPr/>
        </p:nvSpPr>
        <p:spPr>
          <a:xfrm>
            <a:off x="6960004" y="3633603"/>
            <a:ext cx="1436291"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Precision </a:t>
            </a:r>
          </a:p>
          <a:p>
            <a:pPr algn="ctr"/>
            <a:r>
              <a:rPr lang="en-US" sz="1200" kern="1200" dirty="0" smtClean="0">
                <a:solidFill>
                  <a:prstClr val="black">
                    <a:alpha val="30000"/>
                  </a:prstClr>
                </a:solidFill>
                <a:latin typeface="Calibri"/>
                <a:ea typeface="+mn-ea"/>
                <a:cs typeface="+mn-cs"/>
              </a:rPr>
              <a:t>(Analyst/Developer)</a:t>
            </a:r>
            <a:endParaRPr lang="en-US" sz="1200" kern="1200" dirty="0">
              <a:solidFill>
                <a:prstClr val="black">
                  <a:alpha val="30000"/>
                </a:prstClr>
              </a:solidFill>
              <a:latin typeface="Calibri"/>
              <a:ea typeface="+mn-ea"/>
              <a:cs typeface="+mn-cs"/>
            </a:endParaRPr>
          </a:p>
        </p:txBody>
      </p:sp>
      <p:sp>
        <p:nvSpPr>
          <p:cNvPr id="29" name="Rectangle 28"/>
          <p:cNvSpPr/>
          <p:nvPr/>
        </p:nvSpPr>
        <p:spPr>
          <a:xfrm>
            <a:off x="6934857" y="4197274"/>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30" name="Rectangle 29"/>
          <p:cNvSpPr/>
          <p:nvPr/>
        </p:nvSpPr>
        <p:spPr>
          <a:xfrm>
            <a:off x="5613881" y="4603313"/>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31" name="Rounded Rectangle 30"/>
          <p:cNvSpPr/>
          <p:nvPr/>
        </p:nvSpPr>
        <p:spPr>
          <a:xfrm>
            <a:off x="4933195" y="5372651"/>
            <a:ext cx="1217800" cy="695235"/>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smtClean="0">
                <a:solidFill>
                  <a:prstClr val="black">
                    <a:alpha val="30000"/>
                  </a:prstClr>
                </a:solidFill>
              </a:rPr>
              <a:t>Populate Product Database</a:t>
            </a:r>
            <a:endParaRPr lang="en-US" kern="1200" dirty="0">
              <a:solidFill>
                <a:prstClr val="black">
                  <a:alpha val="30000"/>
                </a:prstClr>
              </a:solidFill>
            </a:endParaRPr>
          </a:p>
        </p:txBody>
      </p:sp>
      <p:sp>
        <p:nvSpPr>
          <p:cNvPr id="34" name="Diamond 33"/>
          <p:cNvSpPr/>
          <p:nvPr/>
        </p:nvSpPr>
        <p:spPr>
          <a:xfrm>
            <a:off x="2467001" y="4510447"/>
            <a:ext cx="1350341" cy="609600"/>
          </a:xfrm>
          <a:prstGeom prst="diamond">
            <a:avLst/>
          </a:prstGeom>
          <a:solidFill>
            <a:schemeClr val="lt1">
              <a:alpha val="30000"/>
            </a:schemeClr>
          </a:solidFill>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recall &gt; 0.9?</a:t>
            </a:r>
            <a:endParaRPr lang="en-US" sz="1200" kern="1200" dirty="0">
              <a:solidFill>
                <a:prstClr val="black">
                  <a:alpha val="30000"/>
                </a:prstClr>
              </a:solidFill>
            </a:endParaRPr>
          </a:p>
        </p:txBody>
      </p:sp>
      <p:sp>
        <p:nvSpPr>
          <p:cNvPr id="37" name="Rectangle 36"/>
          <p:cNvSpPr/>
          <p:nvPr/>
        </p:nvSpPr>
        <p:spPr>
          <a:xfrm>
            <a:off x="2876834" y="5489682"/>
            <a:ext cx="518091"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Done</a:t>
            </a:r>
            <a:endParaRPr lang="en-US" sz="1200" kern="1200" dirty="0">
              <a:solidFill>
                <a:prstClr val="black">
                  <a:alpha val="30000"/>
                </a:prstClr>
              </a:solidFill>
              <a:latin typeface="Calibri"/>
              <a:ea typeface="+mn-ea"/>
              <a:cs typeface="+mn-cs"/>
            </a:endParaRPr>
          </a:p>
        </p:txBody>
      </p:sp>
      <p:sp>
        <p:nvSpPr>
          <p:cNvPr id="38" name="Rectangle 37"/>
          <p:cNvSpPr/>
          <p:nvPr/>
        </p:nvSpPr>
        <p:spPr>
          <a:xfrm>
            <a:off x="3142171" y="5165600"/>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40" name="Rectangle 39"/>
          <p:cNvSpPr/>
          <p:nvPr/>
        </p:nvSpPr>
        <p:spPr>
          <a:xfrm>
            <a:off x="2023354" y="4538248"/>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47" name="Rectangle 46"/>
          <p:cNvSpPr/>
          <p:nvPr/>
        </p:nvSpPr>
        <p:spPr>
          <a:xfrm>
            <a:off x="920872" y="4910987"/>
            <a:ext cx="1102482"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a:t>
            </a:r>
            <a:r>
              <a:rPr lang="en-US" sz="1200" kern="1200" dirty="0">
                <a:solidFill>
                  <a:prstClr val="black">
                    <a:alpha val="30000"/>
                  </a:prstClr>
                </a:solidFill>
                <a:latin typeface="Calibri"/>
                <a:ea typeface="+mn-ea"/>
                <a:cs typeface="+mn-cs"/>
              </a:rPr>
              <a:t>Recall</a:t>
            </a:r>
          </a:p>
          <a:p>
            <a:pPr algn="ctr"/>
            <a:r>
              <a:rPr lang="en-US" sz="1200" kern="1200" dirty="0">
                <a:solidFill>
                  <a:prstClr val="black">
                    <a:alpha val="30000"/>
                  </a:prstClr>
                </a:solidFill>
                <a:latin typeface="Calibri"/>
                <a:ea typeface="+mn-ea"/>
                <a:cs typeface="+mn-cs"/>
              </a:rPr>
              <a:t>(Crowd)</a:t>
            </a:r>
          </a:p>
        </p:txBody>
      </p:sp>
      <p:sp>
        <p:nvSpPr>
          <p:cNvPr id="56" name="Rectangle 55"/>
          <p:cNvSpPr/>
          <p:nvPr/>
        </p:nvSpPr>
        <p:spPr>
          <a:xfrm>
            <a:off x="7914195" y="2578909"/>
            <a:ext cx="786947"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Evaluate</a:t>
            </a:r>
          </a:p>
          <a:p>
            <a:pPr algn="ctr"/>
            <a:r>
              <a:rPr lang="en-US" sz="1200" kern="1200" dirty="0" smtClean="0">
                <a:solidFill>
                  <a:prstClr val="black">
                    <a:alpha val="30000"/>
                  </a:prstClr>
                </a:solidFill>
                <a:latin typeface="Calibri"/>
                <a:ea typeface="+mn-ea"/>
                <a:cs typeface="+mn-cs"/>
              </a:rPr>
              <a:t> Precision</a:t>
            </a:r>
            <a:endParaRPr lang="en-US" sz="1200" kern="1200" dirty="0">
              <a:solidFill>
                <a:prstClr val="black">
                  <a:alpha val="30000"/>
                </a:prstClr>
              </a:solidFill>
              <a:latin typeface="Calibri"/>
              <a:ea typeface="+mn-ea"/>
              <a:cs typeface="+mn-cs"/>
            </a:endParaRPr>
          </a:p>
        </p:txBody>
      </p:sp>
      <p:cxnSp>
        <p:nvCxnSpPr>
          <p:cNvPr id="21" name="Straight Arrow Connector 20"/>
          <p:cNvCxnSpPr/>
          <p:nvPr/>
        </p:nvCxnSpPr>
        <p:spPr>
          <a:xfrm>
            <a:off x="1136552" y="1848318"/>
            <a:ext cx="381000" cy="20232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36552" y="2266081"/>
            <a:ext cx="381000" cy="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136552" y="2481526"/>
            <a:ext cx="381000" cy="24330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804372" y="2264166"/>
            <a:ext cx="300874" cy="1917"/>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528971" y="2264166"/>
            <a:ext cx="248827" cy="19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052237" y="2262536"/>
            <a:ext cx="270105" cy="19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8" name="Flowchart: Document 77"/>
          <p:cNvSpPr/>
          <p:nvPr/>
        </p:nvSpPr>
        <p:spPr>
          <a:xfrm>
            <a:off x="6380240" y="1953250"/>
            <a:ext cx="1004712" cy="625660"/>
          </a:xfrm>
          <a:prstGeom prst="flowChartDocument">
            <a:avLst/>
          </a:prstGeom>
          <a:gradFill>
            <a:gsLst>
              <a:gs pos="4000">
                <a:schemeClr val="tx2">
                  <a:lumMod val="20000"/>
                  <a:lumOff val="80000"/>
                </a:schemeClr>
              </a:gs>
              <a:gs pos="19000">
                <a:schemeClr val="accent1">
                  <a:lumMod val="20000"/>
                  <a:lumOff val="80000"/>
                </a:schemeClr>
              </a:gs>
              <a:gs pos="100000">
                <a:srgbClr val="FFFFFF"/>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Extraction Results</a:t>
            </a:r>
            <a:endParaRPr lang="en-US" kern="1200" dirty="0">
              <a:solidFill>
                <a:prstClr val="black"/>
              </a:solidFill>
            </a:endParaRPr>
          </a:p>
        </p:txBody>
      </p:sp>
      <p:sp>
        <p:nvSpPr>
          <p:cNvPr id="79" name="Rectangle 78"/>
          <p:cNvSpPr/>
          <p:nvPr/>
        </p:nvSpPr>
        <p:spPr>
          <a:xfrm>
            <a:off x="7312508" y="1893705"/>
            <a:ext cx="679994"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Result</a:t>
            </a:r>
          </a:p>
          <a:p>
            <a:pPr algn="ctr"/>
            <a:r>
              <a:rPr lang="en-US" sz="1200" kern="1200" dirty="0" smtClean="0">
                <a:solidFill>
                  <a:prstClr val="black">
                    <a:alpha val="30000"/>
                  </a:prstClr>
                </a:solidFill>
                <a:latin typeface="Calibri"/>
                <a:ea typeface="+mn-ea"/>
                <a:cs typeface="+mn-cs"/>
              </a:rPr>
              <a:t> Sample</a:t>
            </a:r>
            <a:endParaRPr lang="en-US" sz="1200" kern="1200" dirty="0">
              <a:solidFill>
                <a:prstClr val="black">
                  <a:alpha val="30000"/>
                </a:prstClr>
              </a:solidFill>
              <a:latin typeface="Calibri"/>
              <a:ea typeface="+mn-ea"/>
              <a:cs typeface="+mn-cs"/>
            </a:endParaRPr>
          </a:p>
        </p:txBody>
      </p:sp>
      <p:cxnSp>
        <p:nvCxnSpPr>
          <p:cNvPr id="80" name="Straight Arrow Connector 79"/>
          <p:cNvCxnSpPr/>
          <p:nvPr/>
        </p:nvCxnSpPr>
        <p:spPr>
          <a:xfrm flipV="1">
            <a:off x="7419287" y="2339980"/>
            <a:ext cx="518673" cy="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932518" y="4197274"/>
            <a:ext cx="0" cy="27168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862157" y="1522127"/>
            <a:ext cx="1058944"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Product Items</a:t>
            </a:r>
            <a:endParaRPr lang="en-US" sz="1200" kern="1200" dirty="0">
              <a:solidFill>
                <a:prstClr val="black"/>
              </a:solidFill>
              <a:latin typeface="Calibri"/>
              <a:ea typeface="+mn-ea"/>
              <a:cs typeface="+mn-cs"/>
            </a:endParaRPr>
          </a:p>
        </p:txBody>
      </p:sp>
      <p:cxnSp>
        <p:nvCxnSpPr>
          <p:cNvPr id="91" name="Straight Arrow Connector 90"/>
          <p:cNvCxnSpPr/>
          <p:nvPr/>
        </p:nvCxnSpPr>
        <p:spPr>
          <a:xfrm>
            <a:off x="5391629" y="1778664"/>
            <a:ext cx="0" cy="12901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5542095" y="4875298"/>
            <a:ext cx="458623" cy="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542095" y="4878272"/>
            <a:ext cx="0" cy="40530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5128820" y="4875298"/>
            <a:ext cx="41327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3874206" y="4815247"/>
            <a:ext cx="299546"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982688" y="4821013"/>
            <a:ext cx="3881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3135880" y="5173665"/>
            <a:ext cx="0" cy="33022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848600" y="3055964"/>
            <a:ext cx="505335" cy="1824348"/>
            <a:chOff x="7456471" y="2814955"/>
            <a:chExt cx="629045" cy="1387210"/>
          </a:xfrm>
        </p:grpSpPr>
        <p:cxnSp>
          <p:nvCxnSpPr>
            <p:cNvPr id="81" name="Straight Arrow Connector 80"/>
            <p:cNvCxnSpPr/>
            <p:nvPr/>
          </p:nvCxnSpPr>
          <p:spPr>
            <a:xfrm>
              <a:off x="8077344" y="2814955"/>
              <a:ext cx="0" cy="138721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456471" y="4202165"/>
              <a:ext cx="6290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978033" y="2102230"/>
            <a:ext cx="702876" cy="470460"/>
            <a:chOff x="4828353" y="3437135"/>
            <a:chExt cx="774399" cy="587786"/>
          </a:xfrm>
        </p:grpSpPr>
        <p:pic>
          <p:nvPicPr>
            <p:cNvPr id="68"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p:cNvGrpSpPr/>
          <p:nvPr/>
        </p:nvGrpSpPr>
        <p:grpSpPr>
          <a:xfrm>
            <a:off x="1136552" y="4446880"/>
            <a:ext cx="702876" cy="470460"/>
            <a:chOff x="4828353" y="3437135"/>
            <a:chExt cx="774399" cy="587786"/>
          </a:xfrm>
        </p:grpSpPr>
        <p:pic>
          <p:nvPicPr>
            <p:cNvPr id="82"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8" name="Straight Arrow Connector 87"/>
          <p:cNvCxnSpPr/>
          <p:nvPr/>
        </p:nvCxnSpPr>
        <p:spPr>
          <a:xfrm flipH="1" flipV="1">
            <a:off x="5860033" y="2603178"/>
            <a:ext cx="885387" cy="100770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1839428" y="2603178"/>
            <a:ext cx="3189772" cy="1744779"/>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4230616" y="4603313"/>
            <a:ext cx="852857" cy="443482"/>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kern="1200" dirty="0">
                <a:solidFill>
                  <a:prstClr val="black">
                    <a:alpha val="30000"/>
                  </a:prstClr>
                </a:solidFill>
              </a:rPr>
              <a:t>Evaluate Recall</a:t>
            </a:r>
          </a:p>
        </p:txBody>
      </p:sp>
    </p:spTree>
    <p:extLst>
      <p:ext uri="{BB962C8B-B14F-4D97-AF65-F5344CB8AC3E}">
        <p14:creationId xmlns:p14="http://schemas.microsoft.com/office/powerpoint/2010/main" val="38590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Brand Name Extraction</a:t>
            </a:r>
            <a:endParaRPr lang="en-US" dirty="0"/>
          </a:p>
        </p:txBody>
      </p:sp>
      <p:sp>
        <p:nvSpPr>
          <p:cNvPr id="3" name="Content Placeholder 2"/>
          <p:cNvSpPr>
            <a:spLocks noGrp="1"/>
          </p:cNvSpPr>
          <p:nvPr>
            <p:ph idx="1"/>
          </p:nvPr>
        </p:nvSpPr>
        <p:spPr>
          <a:xfrm>
            <a:off x="457200" y="1417638"/>
            <a:ext cx="8229600" cy="4708525"/>
          </a:xfrm>
        </p:spPr>
        <p:txBody>
          <a:bodyPr>
            <a:normAutofit fontScale="92500"/>
          </a:bodyPr>
          <a:lstStyle/>
          <a:p>
            <a:r>
              <a:rPr lang="en-US" dirty="0" smtClean="0"/>
              <a:t>For each newly arrived product item:</a:t>
            </a:r>
          </a:p>
          <a:p>
            <a:pPr marL="971550" lvl="1" indent="-514350">
              <a:buFont typeface="+mj-lt"/>
              <a:buAutoNum type="arabicPeriod"/>
            </a:pPr>
            <a:r>
              <a:rPr lang="en-US" dirty="0" smtClean="0"/>
              <a:t>Detect the product’s department</a:t>
            </a:r>
          </a:p>
          <a:p>
            <a:pPr marL="1371600" lvl="2" indent="-514350"/>
            <a:r>
              <a:rPr lang="en-US" sz="2200" dirty="0" smtClean="0"/>
              <a:t>e.g. using Chimera product classification system [DOAN’14]</a:t>
            </a:r>
          </a:p>
          <a:p>
            <a:pPr marL="971550" lvl="1" indent="-514350">
              <a:buFont typeface="+mj-lt"/>
              <a:buAutoNum type="arabicPeriod"/>
            </a:pPr>
            <a:r>
              <a:rPr lang="en-US" dirty="0" smtClean="0"/>
              <a:t>Load the corresponding brand name dictionary as a prefix tree</a:t>
            </a:r>
          </a:p>
          <a:p>
            <a:pPr marL="971550" lvl="1" indent="-514350">
              <a:buFont typeface="+mj-lt"/>
              <a:buAutoNum type="arabicPeriod"/>
            </a:pPr>
            <a:r>
              <a:rPr lang="en-US" dirty="0" smtClean="0"/>
              <a:t>Use prefix tree to look up the product title for brand names occurring in predefined patterns:</a:t>
            </a:r>
          </a:p>
          <a:p>
            <a:pPr lvl="2"/>
            <a:r>
              <a:rPr lang="en-US" dirty="0" smtClean="0"/>
              <a:t>Brand </a:t>
            </a:r>
            <a:r>
              <a:rPr lang="en-US" dirty="0"/>
              <a:t>name </a:t>
            </a:r>
            <a:r>
              <a:rPr lang="en-US" dirty="0" smtClean="0"/>
              <a:t>appearing </a:t>
            </a:r>
            <a:r>
              <a:rPr lang="en-US" dirty="0"/>
              <a:t>at the beginning of the </a:t>
            </a:r>
            <a:r>
              <a:rPr lang="en-US" dirty="0" smtClean="0"/>
              <a:t>title</a:t>
            </a:r>
          </a:p>
          <a:p>
            <a:pPr lvl="3"/>
            <a:r>
              <a:rPr lang="en-US" dirty="0" smtClean="0"/>
              <a:t>Example: “</a:t>
            </a:r>
            <a:r>
              <a:rPr lang="en-US" b="1" dirty="0" err="1"/>
              <a:t>Nuvo</a:t>
            </a:r>
            <a:r>
              <a:rPr lang="en-US" b="1" dirty="0"/>
              <a:t> Lighting </a:t>
            </a:r>
            <a:r>
              <a:rPr lang="en-US" dirty="0"/>
              <a:t>60/332 Two Light Reversible Lighting</a:t>
            </a:r>
            <a:r>
              <a:rPr lang="en-US" dirty="0" smtClean="0"/>
              <a:t>”</a:t>
            </a:r>
            <a:endParaRPr lang="en-US" dirty="0"/>
          </a:p>
          <a:p>
            <a:pPr lvl="2"/>
            <a:r>
              <a:rPr lang="en-US" dirty="0" err="1" smtClean="0"/>
              <a:t>etc</a:t>
            </a:r>
            <a:endParaRPr lang="en-US" dirty="0"/>
          </a:p>
          <a:p>
            <a:endParaRPr lang="en-US" dirty="0" smtClean="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115568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Brand Name Extraction (Cont.)</a:t>
            </a:r>
            <a:endParaRPr lang="en-US" dirty="0"/>
          </a:p>
        </p:txBody>
      </p:sp>
      <p:sp>
        <p:nvSpPr>
          <p:cNvPr id="3" name="Content Placeholder 2"/>
          <p:cNvSpPr>
            <a:spLocks noGrp="1"/>
          </p:cNvSpPr>
          <p:nvPr>
            <p:ph idx="1"/>
          </p:nvPr>
        </p:nvSpPr>
        <p:spPr/>
        <p:txBody>
          <a:bodyPr>
            <a:normAutofit fontScale="92500" lnSpcReduction="10000"/>
          </a:bodyPr>
          <a:lstStyle/>
          <a:p>
            <a:pPr marL="971550" lvl="1" indent="-514350">
              <a:buFont typeface="+mj-lt"/>
              <a:buAutoNum type="arabicPeriod" startAt="4"/>
            </a:pPr>
            <a:r>
              <a:rPr lang="en-US" dirty="0" smtClean="0"/>
              <a:t>Add all the dictionary entries found in the title to the candidate brand set</a:t>
            </a:r>
          </a:p>
          <a:p>
            <a:pPr marL="971550" lvl="1" indent="-514350">
              <a:buFont typeface="+mj-lt"/>
              <a:buAutoNum type="arabicPeriod" startAt="4"/>
            </a:pPr>
            <a:r>
              <a:rPr lang="en-US" dirty="0" smtClean="0"/>
              <a:t>For each pair of entries in the candidate brand set:</a:t>
            </a:r>
          </a:p>
          <a:p>
            <a:pPr lvl="2"/>
            <a:r>
              <a:rPr lang="en-US" dirty="0" smtClean="0"/>
              <a:t>If one is a substring of the other, discard the shorter one </a:t>
            </a:r>
          </a:p>
          <a:p>
            <a:pPr lvl="3"/>
            <a:r>
              <a:rPr lang="en-US" dirty="0" smtClean="0"/>
              <a:t>Example: discard “</a:t>
            </a:r>
            <a:r>
              <a:rPr lang="en-US" dirty="0" err="1" smtClean="0"/>
              <a:t>Tommee</a:t>
            </a:r>
            <a:r>
              <a:rPr lang="en-US" dirty="0"/>
              <a:t>” if “</a:t>
            </a:r>
            <a:r>
              <a:rPr lang="en-US" dirty="0" err="1"/>
              <a:t>Tommee</a:t>
            </a:r>
            <a:r>
              <a:rPr lang="en-US" dirty="0"/>
              <a:t> </a:t>
            </a:r>
            <a:r>
              <a:rPr lang="en-US" dirty="0" err="1" smtClean="0"/>
              <a:t>Tippee</a:t>
            </a:r>
            <a:r>
              <a:rPr lang="en-US" dirty="0" smtClean="0"/>
              <a:t>” is also in the result set</a:t>
            </a:r>
          </a:p>
          <a:p>
            <a:pPr marL="971550" lvl="1" indent="-514350">
              <a:buFont typeface="+mj-lt"/>
              <a:buAutoNum type="arabicPeriod" startAt="6"/>
            </a:pPr>
            <a:r>
              <a:rPr lang="en-US" dirty="0" smtClean="0"/>
              <a:t>Report an extracted brand name for the current product item if:</a:t>
            </a:r>
          </a:p>
          <a:p>
            <a:pPr marL="1371600" lvl="2" indent="-457200">
              <a:buFont typeface="+mj-lt"/>
              <a:buAutoNum type="alphaLcParenR"/>
            </a:pPr>
            <a:r>
              <a:rPr lang="en-US" dirty="0" smtClean="0"/>
              <a:t>There is only one candidate brand name in the candidate brand set</a:t>
            </a:r>
          </a:p>
          <a:p>
            <a:pPr marL="1371600" lvl="2" indent="-457200">
              <a:buFont typeface="+mj-lt"/>
              <a:buAutoNum type="alphaLcParenR"/>
            </a:pPr>
            <a:r>
              <a:rPr lang="en-US" dirty="0" smtClean="0"/>
              <a:t>This candidate brand name is not in the current department’s brand name blacklist (created by analyst(s))</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5158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Our Solution</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46</a:t>
            </a:fld>
            <a:endParaRPr lang="en-US">
              <a:solidFill>
                <a:prstClr val="black">
                  <a:tint val="75000"/>
                </a:prstClr>
              </a:solidFill>
            </a:endParaRPr>
          </a:p>
        </p:txBody>
      </p:sp>
      <p:sp>
        <p:nvSpPr>
          <p:cNvPr id="8" name="Rounded Rectangle 7"/>
          <p:cNvSpPr/>
          <p:nvPr/>
        </p:nvSpPr>
        <p:spPr>
          <a:xfrm>
            <a:off x="1593751" y="1972409"/>
            <a:ext cx="1181123" cy="587346"/>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Dictionary Construction</a:t>
            </a:r>
            <a:endParaRPr lang="en-US" kern="1200" dirty="0">
              <a:solidFill>
                <a:prstClr val="black">
                  <a:alpha val="30000"/>
                </a:prstClr>
              </a:solidFill>
            </a:endParaRPr>
          </a:p>
        </p:txBody>
      </p:sp>
      <p:sp>
        <p:nvSpPr>
          <p:cNvPr id="12" name="TextBox 11"/>
          <p:cNvSpPr txBox="1"/>
          <p:nvPr/>
        </p:nvSpPr>
        <p:spPr>
          <a:xfrm>
            <a:off x="328766" y="1514780"/>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Web </a:t>
            </a:r>
          </a:p>
          <a:p>
            <a:pPr algn="ctr"/>
            <a:r>
              <a:rPr lang="en-US" sz="1200" kern="1200" dirty="0" smtClean="0">
                <a:solidFill>
                  <a:prstClr val="black">
                    <a:alpha val="30000"/>
                  </a:prstClr>
                </a:solidFill>
                <a:latin typeface="Calibri"/>
                <a:ea typeface="+mn-ea"/>
                <a:cs typeface="+mn-cs"/>
              </a:rPr>
              <a:t>Crawls</a:t>
            </a:r>
            <a:endParaRPr lang="en-US" sz="1200" kern="1200" dirty="0">
              <a:solidFill>
                <a:prstClr val="black">
                  <a:alpha val="30000"/>
                </a:prstClr>
              </a:solidFill>
              <a:latin typeface="Calibri"/>
              <a:ea typeface="+mn-ea"/>
              <a:cs typeface="+mn-cs"/>
            </a:endParaRPr>
          </a:p>
        </p:txBody>
      </p:sp>
      <p:sp>
        <p:nvSpPr>
          <p:cNvPr id="13" name="TextBox 12"/>
          <p:cNvSpPr txBox="1"/>
          <p:nvPr/>
        </p:nvSpPr>
        <p:spPr>
          <a:xfrm>
            <a:off x="244842" y="2050638"/>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In-house Databases</a:t>
            </a:r>
            <a:endParaRPr lang="en-US" sz="1200" kern="1200" dirty="0">
              <a:solidFill>
                <a:prstClr val="black">
                  <a:alpha val="30000"/>
                </a:prstClr>
              </a:solidFill>
              <a:latin typeface="Calibri"/>
              <a:ea typeface="+mn-ea"/>
              <a:cs typeface="+mn-cs"/>
            </a:endParaRPr>
          </a:p>
        </p:txBody>
      </p:sp>
      <p:sp>
        <p:nvSpPr>
          <p:cNvPr id="14" name="TextBox 13"/>
          <p:cNvSpPr txBox="1"/>
          <p:nvPr/>
        </p:nvSpPr>
        <p:spPr>
          <a:xfrm>
            <a:off x="328766" y="2594299"/>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Online Listings</a:t>
            </a:r>
            <a:endParaRPr lang="en-US" sz="1200" kern="1200" dirty="0">
              <a:solidFill>
                <a:prstClr val="black">
                  <a:alpha val="30000"/>
                </a:prstClr>
              </a:solidFill>
              <a:latin typeface="Calibri"/>
              <a:ea typeface="+mn-ea"/>
              <a:cs typeface="+mn-cs"/>
            </a:endParaRPr>
          </a:p>
        </p:txBody>
      </p:sp>
      <p:sp>
        <p:nvSpPr>
          <p:cNvPr id="16" name="Flowchart: Multidocument 15"/>
          <p:cNvSpPr/>
          <p:nvPr/>
        </p:nvSpPr>
        <p:spPr>
          <a:xfrm>
            <a:off x="3151844" y="1807331"/>
            <a:ext cx="1330999" cy="917500"/>
          </a:xfrm>
          <a:prstGeom prst="flowChartMultidocument">
            <a:avLst/>
          </a:prstGeom>
          <a:gradFill>
            <a:gsLst>
              <a:gs pos="4000">
                <a:schemeClr val="tx2">
                  <a:lumMod val="20000"/>
                  <a:lumOff val="80000"/>
                  <a:alpha val="30000"/>
                </a:schemeClr>
              </a:gs>
              <a:gs pos="19000">
                <a:schemeClr val="accent1">
                  <a:lumMod val="20000"/>
                  <a:lumOff val="80000"/>
                  <a:alpha val="30000"/>
                </a:schemeClr>
              </a:gs>
              <a:gs pos="100000">
                <a:srgbClr val="FFFFFF">
                  <a:alpha val="30000"/>
                </a:srgb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Brand Name Dictionaries</a:t>
            </a:r>
            <a:endParaRPr lang="en-US" kern="1200" dirty="0">
              <a:solidFill>
                <a:prstClr val="black">
                  <a:alpha val="30000"/>
                </a:prstClr>
              </a:solidFill>
            </a:endParaRPr>
          </a:p>
        </p:txBody>
      </p:sp>
      <p:sp>
        <p:nvSpPr>
          <p:cNvPr id="34" name="Diamond 33"/>
          <p:cNvSpPr/>
          <p:nvPr/>
        </p:nvSpPr>
        <p:spPr>
          <a:xfrm>
            <a:off x="2467001" y="4510447"/>
            <a:ext cx="1350341" cy="609600"/>
          </a:xfrm>
          <a:prstGeom prst="diamond">
            <a:avLst/>
          </a:prstGeom>
          <a:solidFill>
            <a:schemeClr val="lt1">
              <a:alpha val="30000"/>
            </a:schemeClr>
          </a:solidFill>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recall &gt; 0.9?</a:t>
            </a:r>
            <a:endParaRPr lang="en-US" sz="1200" kern="1200" dirty="0">
              <a:solidFill>
                <a:prstClr val="black">
                  <a:alpha val="30000"/>
                </a:prstClr>
              </a:solidFill>
            </a:endParaRPr>
          </a:p>
        </p:txBody>
      </p:sp>
      <p:sp>
        <p:nvSpPr>
          <p:cNvPr id="37" name="Rectangle 36"/>
          <p:cNvSpPr/>
          <p:nvPr/>
        </p:nvSpPr>
        <p:spPr>
          <a:xfrm>
            <a:off x="2876834" y="5489682"/>
            <a:ext cx="518091"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Done</a:t>
            </a:r>
            <a:endParaRPr lang="en-US" sz="1200" kern="1200" dirty="0">
              <a:solidFill>
                <a:prstClr val="black">
                  <a:alpha val="30000"/>
                </a:prstClr>
              </a:solidFill>
              <a:latin typeface="Calibri"/>
              <a:ea typeface="+mn-ea"/>
              <a:cs typeface="+mn-cs"/>
            </a:endParaRPr>
          </a:p>
        </p:txBody>
      </p:sp>
      <p:sp>
        <p:nvSpPr>
          <p:cNvPr id="38" name="Rectangle 37"/>
          <p:cNvSpPr/>
          <p:nvPr/>
        </p:nvSpPr>
        <p:spPr>
          <a:xfrm>
            <a:off x="3142171" y="5165600"/>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40" name="Rectangle 39"/>
          <p:cNvSpPr/>
          <p:nvPr/>
        </p:nvSpPr>
        <p:spPr>
          <a:xfrm>
            <a:off x="2023354" y="4538248"/>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47" name="Rectangle 46"/>
          <p:cNvSpPr/>
          <p:nvPr/>
        </p:nvSpPr>
        <p:spPr>
          <a:xfrm>
            <a:off x="920872" y="4910987"/>
            <a:ext cx="1102482"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a:t>
            </a:r>
            <a:r>
              <a:rPr lang="en-US" sz="1200" kern="1200" dirty="0">
                <a:solidFill>
                  <a:prstClr val="black">
                    <a:alpha val="30000"/>
                  </a:prstClr>
                </a:solidFill>
                <a:latin typeface="Calibri"/>
                <a:ea typeface="+mn-ea"/>
                <a:cs typeface="+mn-cs"/>
              </a:rPr>
              <a:t>Recall</a:t>
            </a:r>
          </a:p>
          <a:p>
            <a:pPr algn="ctr"/>
            <a:r>
              <a:rPr lang="en-US" sz="1200" kern="1200" dirty="0">
                <a:solidFill>
                  <a:prstClr val="black">
                    <a:alpha val="30000"/>
                  </a:prstClr>
                </a:solidFill>
                <a:latin typeface="Calibri"/>
                <a:ea typeface="+mn-ea"/>
                <a:cs typeface="+mn-cs"/>
              </a:rPr>
              <a:t>(Crowd)</a:t>
            </a:r>
          </a:p>
        </p:txBody>
      </p:sp>
      <p:cxnSp>
        <p:nvCxnSpPr>
          <p:cNvPr id="21" name="Straight Arrow Connector 20"/>
          <p:cNvCxnSpPr/>
          <p:nvPr/>
        </p:nvCxnSpPr>
        <p:spPr>
          <a:xfrm>
            <a:off x="1136552" y="1848318"/>
            <a:ext cx="381000" cy="20232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36552" y="2266081"/>
            <a:ext cx="381000" cy="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136552" y="2481526"/>
            <a:ext cx="381000" cy="24330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804372" y="2264166"/>
            <a:ext cx="300874" cy="1917"/>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8" name="Flowchart: Document 77"/>
          <p:cNvSpPr/>
          <p:nvPr/>
        </p:nvSpPr>
        <p:spPr>
          <a:xfrm>
            <a:off x="6380240" y="1953250"/>
            <a:ext cx="1004712" cy="625660"/>
          </a:xfrm>
          <a:prstGeom prst="flowChartDocument">
            <a:avLst/>
          </a:prstGeom>
          <a:gradFill>
            <a:gsLst>
              <a:gs pos="4000">
                <a:schemeClr val="tx2">
                  <a:lumMod val="20000"/>
                  <a:lumOff val="80000"/>
                </a:schemeClr>
              </a:gs>
              <a:gs pos="19000">
                <a:schemeClr val="accent1">
                  <a:lumMod val="20000"/>
                  <a:lumOff val="80000"/>
                </a:schemeClr>
              </a:gs>
              <a:gs pos="100000">
                <a:srgbClr val="FFFFFF"/>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solidFill>
              </a:rPr>
              <a:t>Extraction Results</a:t>
            </a:r>
            <a:endParaRPr lang="en-US" kern="1200" dirty="0">
              <a:solidFill>
                <a:prstClr val="black"/>
              </a:solidFill>
            </a:endParaRPr>
          </a:p>
        </p:txBody>
      </p:sp>
      <p:cxnSp>
        <p:nvCxnSpPr>
          <p:cNvPr id="115" name="Straight Arrow Connector 114"/>
          <p:cNvCxnSpPr/>
          <p:nvPr/>
        </p:nvCxnSpPr>
        <p:spPr>
          <a:xfrm flipH="1">
            <a:off x="3874206" y="4815247"/>
            <a:ext cx="299546"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982688" y="4821013"/>
            <a:ext cx="3881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3135880" y="5173665"/>
            <a:ext cx="0" cy="33022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136552" y="4446880"/>
            <a:ext cx="702876" cy="470460"/>
            <a:chOff x="4828353" y="3437135"/>
            <a:chExt cx="774399" cy="587786"/>
          </a:xfrm>
        </p:grpSpPr>
        <p:pic>
          <p:nvPicPr>
            <p:cNvPr id="82"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9" name="Straight Arrow Connector 88"/>
          <p:cNvCxnSpPr/>
          <p:nvPr/>
        </p:nvCxnSpPr>
        <p:spPr>
          <a:xfrm flipV="1">
            <a:off x="1839428" y="2603178"/>
            <a:ext cx="3189772" cy="1744779"/>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4847740" y="1990449"/>
            <a:ext cx="1167322" cy="521854"/>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Brand Name Extraction</a:t>
            </a:r>
            <a:endParaRPr lang="en-US" kern="1200" dirty="0">
              <a:solidFill>
                <a:prstClr val="black">
                  <a:alpha val="30000"/>
                </a:prstClr>
              </a:solidFill>
            </a:endParaRPr>
          </a:p>
        </p:txBody>
      </p:sp>
      <p:cxnSp>
        <p:nvCxnSpPr>
          <p:cNvPr id="97" name="Straight Arrow Connector 96"/>
          <p:cNvCxnSpPr/>
          <p:nvPr/>
        </p:nvCxnSpPr>
        <p:spPr>
          <a:xfrm>
            <a:off x="4528971" y="2264166"/>
            <a:ext cx="248827"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6052237" y="2262536"/>
            <a:ext cx="270105"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862157" y="1522127"/>
            <a:ext cx="1058944"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Product Items</a:t>
            </a:r>
            <a:endParaRPr lang="en-US" sz="1200" kern="1200" dirty="0">
              <a:solidFill>
                <a:prstClr val="black">
                  <a:alpha val="30000"/>
                </a:prstClr>
              </a:solidFill>
              <a:latin typeface="Calibri"/>
              <a:ea typeface="+mn-ea"/>
              <a:cs typeface="+mn-cs"/>
            </a:endParaRPr>
          </a:p>
        </p:txBody>
      </p:sp>
      <p:cxnSp>
        <p:nvCxnSpPr>
          <p:cNvPr id="100" name="Straight Arrow Connector 99"/>
          <p:cNvCxnSpPr/>
          <p:nvPr/>
        </p:nvCxnSpPr>
        <p:spPr>
          <a:xfrm>
            <a:off x="5391629" y="1778664"/>
            <a:ext cx="0" cy="1290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pic>
        <p:nvPicPr>
          <p:cNvPr id="101"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91667" y="3415439"/>
            <a:ext cx="326093" cy="700362"/>
          </a:xfrm>
          <a:prstGeom prst="rect">
            <a:avLst/>
          </a:prstGeom>
          <a:noFill/>
          <a:extLst>
            <a:ext uri="{909E8E84-426E-40DD-AFC4-6F175D3DCCD1}">
              <a14:hiddenFill xmlns:a14="http://schemas.microsoft.com/office/drawing/2010/main">
                <a:solidFill>
                  <a:srgbClr val="FFFFFF"/>
                </a:solidFill>
              </a14:hiddenFill>
            </a:ext>
          </a:extLst>
        </p:spPr>
      </p:pic>
      <p:sp>
        <p:nvSpPr>
          <p:cNvPr id="102" name="Diamond 101"/>
          <p:cNvSpPr/>
          <p:nvPr/>
        </p:nvSpPr>
        <p:spPr>
          <a:xfrm>
            <a:off x="6076294" y="4513239"/>
            <a:ext cx="1696106" cy="734146"/>
          </a:xfrm>
          <a:prstGeom prst="diamon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solidFill>
              </a:rPr>
              <a:t>Is precision &gt; 0.95?</a:t>
            </a:r>
            <a:endParaRPr lang="en-US" sz="1200" kern="1200" dirty="0">
              <a:solidFill>
                <a:prstClr val="black"/>
              </a:solidFill>
            </a:endParaRPr>
          </a:p>
        </p:txBody>
      </p:sp>
      <p:sp>
        <p:nvSpPr>
          <p:cNvPr id="103" name="Rectangle 102"/>
          <p:cNvSpPr/>
          <p:nvPr/>
        </p:nvSpPr>
        <p:spPr>
          <a:xfrm>
            <a:off x="6960004" y="3633603"/>
            <a:ext cx="1436291"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Tune for Precision </a:t>
            </a:r>
          </a:p>
          <a:p>
            <a:pPr algn="ctr"/>
            <a:r>
              <a:rPr lang="en-US" sz="1200" kern="1200" dirty="0" smtClean="0">
                <a:solidFill>
                  <a:prstClr val="black"/>
                </a:solidFill>
                <a:latin typeface="Calibri"/>
                <a:ea typeface="+mn-ea"/>
                <a:cs typeface="+mn-cs"/>
              </a:rPr>
              <a:t>(Analyst/Developer)</a:t>
            </a:r>
            <a:endParaRPr lang="en-US" sz="1200" kern="1200" dirty="0">
              <a:solidFill>
                <a:prstClr val="black"/>
              </a:solidFill>
              <a:latin typeface="Calibri"/>
              <a:ea typeface="+mn-ea"/>
              <a:cs typeface="+mn-cs"/>
            </a:endParaRPr>
          </a:p>
        </p:txBody>
      </p:sp>
      <p:sp>
        <p:nvSpPr>
          <p:cNvPr id="104" name="Rectangle 103"/>
          <p:cNvSpPr/>
          <p:nvPr/>
        </p:nvSpPr>
        <p:spPr>
          <a:xfrm>
            <a:off x="6934857" y="4197274"/>
            <a:ext cx="365806"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No</a:t>
            </a:r>
            <a:endParaRPr lang="en-US" sz="1200" kern="1200" dirty="0">
              <a:solidFill>
                <a:prstClr val="black"/>
              </a:solidFill>
              <a:latin typeface="Calibri"/>
              <a:ea typeface="+mn-ea"/>
              <a:cs typeface="+mn-cs"/>
            </a:endParaRPr>
          </a:p>
        </p:txBody>
      </p:sp>
      <p:sp>
        <p:nvSpPr>
          <p:cNvPr id="105" name="Rectangle 104"/>
          <p:cNvSpPr/>
          <p:nvPr/>
        </p:nvSpPr>
        <p:spPr>
          <a:xfrm>
            <a:off x="5613881" y="4603313"/>
            <a:ext cx="386837"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Yes</a:t>
            </a:r>
            <a:endParaRPr lang="en-US" sz="1200" kern="1200" dirty="0">
              <a:solidFill>
                <a:prstClr val="black"/>
              </a:solidFill>
              <a:latin typeface="Calibri"/>
              <a:ea typeface="+mn-ea"/>
              <a:cs typeface="+mn-cs"/>
            </a:endParaRPr>
          </a:p>
        </p:txBody>
      </p:sp>
      <p:sp>
        <p:nvSpPr>
          <p:cNvPr id="106" name="Rounded Rectangle 105"/>
          <p:cNvSpPr/>
          <p:nvPr/>
        </p:nvSpPr>
        <p:spPr>
          <a:xfrm>
            <a:off x="4933195" y="5372651"/>
            <a:ext cx="1217800" cy="69523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smtClean="0">
                <a:solidFill>
                  <a:prstClr val="black"/>
                </a:solidFill>
              </a:rPr>
              <a:t>Populate Product Database</a:t>
            </a:r>
            <a:endParaRPr lang="en-US" kern="1200" dirty="0">
              <a:solidFill>
                <a:prstClr val="black"/>
              </a:solidFill>
            </a:endParaRPr>
          </a:p>
        </p:txBody>
      </p:sp>
      <p:sp>
        <p:nvSpPr>
          <p:cNvPr id="108" name="Rectangle 107"/>
          <p:cNvSpPr/>
          <p:nvPr/>
        </p:nvSpPr>
        <p:spPr>
          <a:xfrm>
            <a:off x="7914195" y="2578909"/>
            <a:ext cx="786947"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Evaluate</a:t>
            </a:r>
          </a:p>
          <a:p>
            <a:pPr algn="ctr"/>
            <a:r>
              <a:rPr lang="en-US" sz="1200" kern="1200" dirty="0" smtClean="0">
                <a:solidFill>
                  <a:prstClr val="black"/>
                </a:solidFill>
                <a:latin typeface="Calibri"/>
                <a:ea typeface="+mn-ea"/>
                <a:cs typeface="+mn-cs"/>
              </a:rPr>
              <a:t> Precision</a:t>
            </a:r>
            <a:endParaRPr lang="en-US" sz="1200" kern="1200" dirty="0">
              <a:solidFill>
                <a:prstClr val="black"/>
              </a:solidFill>
              <a:latin typeface="Calibri"/>
              <a:ea typeface="+mn-ea"/>
              <a:cs typeface="+mn-cs"/>
            </a:endParaRPr>
          </a:p>
        </p:txBody>
      </p:sp>
      <p:sp>
        <p:nvSpPr>
          <p:cNvPr id="109" name="Rectangle 108"/>
          <p:cNvSpPr/>
          <p:nvPr/>
        </p:nvSpPr>
        <p:spPr>
          <a:xfrm>
            <a:off x="7312508" y="1893705"/>
            <a:ext cx="679994"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Result</a:t>
            </a:r>
          </a:p>
          <a:p>
            <a:pPr algn="ctr"/>
            <a:r>
              <a:rPr lang="en-US" sz="1200" kern="1200" dirty="0" smtClean="0">
                <a:solidFill>
                  <a:prstClr val="black"/>
                </a:solidFill>
                <a:latin typeface="Calibri"/>
                <a:ea typeface="+mn-ea"/>
                <a:cs typeface="+mn-cs"/>
              </a:rPr>
              <a:t> Sample</a:t>
            </a:r>
            <a:endParaRPr lang="en-US" sz="1200" kern="1200" dirty="0">
              <a:solidFill>
                <a:prstClr val="black"/>
              </a:solidFill>
              <a:latin typeface="Calibri"/>
              <a:ea typeface="+mn-ea"/>
              <a:cs typeface="+mn-cs"/>
            </a:endParaRPr>
          </a:p>
        </p:txBody>
      </p:sp>
      <p:cxnSp>
        <p:nvCxnSpPr>
          <p:cNvPr id="110" name="Straight Arrow Connector 109"/>
          <p:cNvCxnSpPr/>
          <p:nvPr/>
        </p:nvCxnSpPr>
        <p:spPr>
          <a:xfrm flipV="1">
            <a:off x="7419287" y="2339980"/>
            <a:ext cx="518673" cy="3"/>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6932518" y="4197274"/>
            <a:ext cx="0" cy="27168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5542095" y="4878272"/>
            <a:ext cx="0" cy="405303"/>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5128820" y="4875298"/>
            <a:ext cx="555680"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7848600" y="3055964"/>
            <a:ext cx="505335" cy="1824348"/>
            <a:chOff x="7456471" y="2814955"/>
            <a:chExt cx="629045" cy="1387210"/>
          </a:xfrm>
        </p:grpSpPr>
        <p:cxnSp>
          <p:nvCxnSpPr>
            <p:cNvPr id="117" name="Straight Arrow Connector 116"/>
            <p:cNvCxnSpPr/>
            <p:nvPr/>
          </p:nvCxnSpPr>
          <p:spPr>
            <a:xfrm>
              <a:off x="8077344" y="2814955"/>
              <a:ext cx="0" cy="138721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7456471" y="4202165"/>
              <a:ext cx="629045"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7978033" y="2102230"/>
            <a:ext cx="702876" cy="470460"/>
            <a:chOff x="4828353" y="3437135"/>
            <a:chExt cx="774399" cy="587786"/>
          </a:xfrm>
        </p:grpSpPr>
        <p:pic>
          <p:nvPicPr>
            <p:cNvPr id="121"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0" name="Straight Arrow Connector 129"/>
          <p:cNvCxnSpPr/>
          <p:nvPr/>
        </p:nvCxnSpPr>
        <p:spPr>
          <a:xfrm flipH="1" flipV="1">
            <a:off x="5860033" y="2603178"/>
            <a:ext cx="885387" cy="100770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5391630" y="4875298"/>
            <a:ext cx="609088"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a:xfrm>
            <a:off x="4230616" y="4603313"/>
            <a:ext cx="852857" cy="443482"/>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kern="1200" dirty="0">
                <a:solidFill>
                  <a:prstClr val="black">
                    <a:alpha val="30000"/>
                  </a:prstClr>
                </a:solidFill>
              </a:rPr>
              <a:t>Evaluate Recall</a:t>
            </a:r>
          </a:p>
        </p:txBody>
      </p:sp>
    </p:spTree>
    <p:extLst>
      <p:ext uri="{BB962C8B-B14F-4D97-AF65-F5344CB8AC3E}">
        <p14:creationId xmlns:p14="http://schemas.microsoft.com/office/powerpoint/2010/main" val="2325917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Extraction Precision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Take a sample of the product items we have extracted a brand name for</a:t>
                </a:r>
              </a:p>
              <a:p>
                <a:pPr lvl="1"/>
                <a:r>
                  <a:rPr lang="en-US" dirty="0" smtClean="0"/>
                  <a:t>Sample size = 1700</a:t>
                </a:r>
              </a:p>
              <a:p>
                <a:pPr lvl="2"/>
                <a:r>
                  <a:rPr lang="en-US" dirty="0" smtClean="0"/>
                  <a:t>Corresponding to a one-sided %95-confidence interval with </a:t>
                </a:r>
                <a14:m>
                  <m:oMath xmlns:m="http://schemas.openxmlformats.org/officeDocument/2006/math">
                    <m:r>
                      <a:rPr lang="en-US" i="1">
                        <a:latin typeface="Cambria Math"/>
                      </a:rPr>
                      <m:t>𝜖</m:t>
                    </m:r>
                    <m:r>
                      <a:rPr lang="en-US" i="1">
                        <a:latin typeface="Cambria Math"/>
                      </a:rPr>
                      <m:t>=</m:t>
                    </m:r>
                  </m:oMath>
                </a14:m>
                <a:r>
                  <a:rPr lang="en-US" dirty="0"/>
                  <a:t> 0.02 </a:t>
                </a:r>
                <a:r>
                  <a:rPr lang="en-US" dirty="0" smtClean="0"/>
                  <a:t>around the estimated precision</a:t>
                </a:r>
              </a:p>
              <a:p>
                <a:r>
                  <a:rPr lang="en-US" dirty="0" smtClean="0"/>
                  <a:t>Send the sample to crowd for evaluation</a:t>
                </a:r>
              </a:p>
              <a:p>
                <a:r>
                  <a:rPr lang="en-US" dirty="0" smtClean="0"/>
                  <a:t>Calculate sample precision based on crowd evaluation results</a:t>
                </a:r>
              </a:p>
              <a:p>
                <a:pPr lvl="1"/>
                <a:r>
                  <a:rPr lang="en-US" dirty="0" smtClean="0"/>
                  <a:t>Precision = #items we have extracted a </a:t>
                </a:r>
                <a:r>
                  <a:rPr lang="en-US" i="1" dirty="0" smtClean="0"/>
                  <a:t>correct </a:t>
                </a:r>
                <a:r>
                  <a:rPr lang="en-US" dirty="0" smtClean="0"/>
                  <a:t>brand name for / #items we have extracted a brand name for</a:t>
                </a:r>
              </a:p>
              <a:p>
                <a:r>
                  <a:rPr lang="en-US" dirty="0" smtClean="0"/>
                  <a:t>If the sample precision is </a:t>
                </a:r>
                <a14:m>
                  <m:oMath xmlns:m="http://schemas.openxmlformats.org/officeDocument/2006/math">
                    <m:r>
                      <a:rPr lang="en-US" b="0" i="1" smtClean="0">
                        <a:latin typeface="Cambria Math"/>
                      </a:rPr>
                      <m:t>≥</m:t>
                    </m:r>
                  </m:oMath>
                </a14:m>
                <a:r>
                  <a:rPr lang="en-US" dirty="0" smtClean="0"/>
                  <a:t> 0.95, then </a:t>
                </a:r>
              </a:p>
              <a:p>
                <a:pPr lvl="1"/>
                <a:r>
                  <a:rPr lang="en-US" dirty="0" smtClean="0"/>
                  <a:t>Accept the extraction results</a:t>
                </a:r>
              </a:p>
              <a:p>
                <a:pPr lvl="1"/>
                <a:r>
                  <a:rPr lang="en-US" dirty="0" smtClean="0"/>
                  <a:t>Populate the product database</a:t>
                </a:r>
              </a:p>
              <a:p>
                <a:pPr lvl="1"/>
                <a:r>
                  <a:rPr lang="en-US" dirty="0" smtClean="0"/>
                  <a:t>Evaluate recall</a:t>
                </a:r>
              </a:p>
              <a:p>
                <a:r>
                  <a:rPr lang="en-US" dirty="0" smtClean="0"/>
                  <a:t>Otherwise, tune for precision</a:t>
                </a:r>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5" t="-22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47</a:t>
            </a:fld>
            <a:endParaRPr lang="en-US">
              <a:solidFill>
                <a:prstClr val="black">
                  <a:tint val="75000"/>
                </a:prstClr>
              </a:solidFill>
            </a:endParaRPr>
          </a:p>
        </p:txBody>
      </p:sp>
      <p:grpSp>
        <p:nvGrpSpPr>
          <p:cNvPr id="7" name="Group 6"/>
          <p:cNvGrpSpPr/>
          <p:nvPr/>
        </p:nvGrpSpPr>
        <p:grpSpPr>
          <a:xfrm>
            <a:off x="6934200" y="4191000"/>
            <a:ext cx="1219200" cy="851588"/>
            <a:chOff x="4828353" y="3437135"/>
            <a:chExt cx="774399" cy="587786"/>
          </a:xfrm>
        </p:grpSpPr>
        <p:pic>
          <p:nvPicPr>
            <p:cNvPr id="8"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9164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Tune for Precision</a:t>
            </a:r>
            <a:endParaRPr lang="en-US" dirty="0"/>
          </a:p>
        </p:txBody>
      </p:sp>
      <p:sp>
        <p:nvSpPr>
          <p:cNvPr id="3" name="Content Placeholder 2"/>
          <p:cNvSpPr>
            <a:spLocks noGrp="1"/>
          </p:cNvSpPr>
          <p:nvPr>
            <p:ph idx="1"/>
          </p:nvPr>
        </p:nvSpPr>
        <p:spPr/>
        <p:txBody>
          <a:bodyPr>
            <a:normAutofit/>
          </a:bodyPr>
          <a:lstStyle/>
          <a:p>
            <a:r>
              <a:rPr lang="en-US" dirty="0"/>
              <a:t>Take a sample of the product items we have extracted a brand name </a:t>
            </a:r>
            <a:r>
              <a:rPr lang="en-US" dirty="0" smtClean="0"/>
              <a:t>for</a:t>
            </a:r>
          </a:p>
          <a:p>
            <a:pPr lvl="1"/>
            <a:r>
              <a:rPr lang="en-US" dirty="0" smtClean="0"/>
              <a:t>e.g. 100 product items</a:t>
            </a:r>
          </a:p>
          <a:p>
            <a:r>
              <a:rPr lang="en-US" dirty="0" smtClean="0"/>
              <a:t>Ask the analyst to go through them and add non-brands or ambiguous brand names to the blacklist of the corresponding product department</a:t>
            </a:r>
          </a:p>
          <a:p>
            <a:r>
              <a:rPr lang="en-US" dirty="0" smtClean="0"/>
              <a:t>Go to brand extraction step</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48</a:t>
            </a:fld>
            <a:endParaRPr lang="en-US">
              <a:solidFill>
                <a:prstClr val="black">
                  <a:tint val="75000"/>
                </a:prstClr>
              </a:solidFill>
            </a:endParaRPr>
          </a:p>
        </p:txBody>
      </p:sp>
      <p:pic>
        <p:nvPicPr>
          <p:cNvPr id="7"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391400" y="4267200"/>
            <a:ext cx="609600" cy="130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10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Our Solution</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49</a:t>
            </a:fld>
            <a:endParaRPr lang="en-US">
              <a:solidFill>
                <a:prstClr val="black">
                  <a:tint val="75000"/>
                </a:prstClr>
              </a:solidFill>
            </a:endParaRPr>
          </a:p>
        </p:txBody>
      </p:sp>
      <p:sp>
        <p:nvSpPr>
          <p:cNvPr id="8" name="Rounded Rectangle 7"/>
          <p:cNvSpPr/>
          <p:nvPr/>
        </p:nvSpPr>
        <p:spPr>
          <a:xfrm>
            <a:off x="1593751" y="1972409"/>
            <a:ext cx="1181123" cy="587346"/>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Dictionary Construction</a:t>
            </a:r>
            <a:endParaRPr lang="en-US" kern="1200" dirty="0">
              <a:solidFill>
                <a:prstClr val="black">
                  <a:alpha val="30000"/>
                </a:prstClr>
              </a:solidFill>
            </a:endParaRPr>
          </a:p>
        </p:txBody>
      </p:sp>
      <p:sp>
        <p:nvSpPr>
          <p:cNvPr id="12" name="TextBox 11"/>
          <p:cNvSpPr txBox="1"/>
          <p:nvPr/>
        </p:nvSpPr>
        <p:spPr>
          <a:xfrm>
            <a:off x="328766" y="1514780"/>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Web </a:t>
            </a:r>
          </a:p>
          <a:p>
            <a:pPr algn="ctr"/>
            <a:r>
              <a:rPr lang="en-US" sz="1200" kern="1200" dirty="0" smtClean="0">
                <a:solidFill>
                  <a:prstClr val="black">
                    <a:alpha val="30000"/>
                  </a:prstClr>
                </a:solidFill>
                <a:latin typeface="Calibri"/>
                <a:ea typeface="+mn-ea"/>
                <a:cs typeface="+mn-cs"/>
              </a:rPr>
              <a:t>Crawls</a:t>
            </a:r>
            <a:endParaRPr lang="en-US" sz="1200" kern="1200" dirty="0">
              <a:solidFill>
                <a:prstClr val="black">
                  <a:alpha val="30000"/>
                </a:prstClr>
              </a:solidFill>
              <a:latin typeface="Calibri"/>
              <a:ea typeface="+mn-ea"/>
              <a:cs typeface="+mn-cs"/>
            </a:endParaRPr>
          </a:p>
        </p:txBody>
      </p:sp>
      <p:sp>
        <p:nvSpPr>
          <p:cNvPr id="13" name="TextBox 12"/>
          <p:cNvSpPr txBox="1"/>
          <p:nvPr/>
        </p:nvSpPr>
        <p:spPr>
          <a:xfrm>
            <a:off x="244842" y="2050638"/>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In-house Databases</a:t>
            </a:r>
            <a:endParaRPr lang="en-US" sz="1200" kern="1200" dirty="0">
              <a:solidFill>
                <a:prstClr val="black">
                  <a:alpha val="30000"/>
                </a:prstClr>
              </a:solidFill>
              <a:latin typeface="Calibri"/>
              <a:ea typeface="+mn-ea"/>
              <a:cs typeface="+mn-cs"/>
            </a:endParaRPr>
          </a:p>
        </p:txBody>
      </p:sp>
      <p:sp>
        <p:nvSpPr>
          <p:cNvPr id="14" name="TextBox 13"/>
          <p:cNvSpPr txBox="1"/>
          <p:nvPr/>
        </p:nvSpPr>
        <p:spPr>
          <a:xfrm>
            <a:off x="328766" y="2594299"/>
            <a:ext cx="998483" cy="461665"/>
          </a:xfrm>
          <a:prstGeom prst="rect">
            <a:avLst/>
          </a:prstGeom>
          <a:noFill/>
        </p:spPr>
        <p:txBody>
          <a:bodyPr wrap="square" rtlCol="0">
            <a:spAutoFit/>
          </a:bodyPr>
          <a:lstStyle/>
          <a:p>
            <a:pPr algn="ctr"/>
            <a:r>
              <a:rPr lang="en-US" sz="1200" kern="1200" dirty="0" smtClean="0">
                <a:solidFill>
                  <a:prstClr val="black">
                    <a:alpha val="30000"/>
                  </a:prstClr>
                </a:solidFill>
                <a:latin typeface="Calibri"/>
                <a:ea typeface="+mn-ea"/>
                <a:cs typeface="+mn-cs"/>
              </a:rPr>
              <a:t>Online Listings</a:t>
            </a:r>
            <a:endParaRPr lang="en-US" sz="1200" kern="1200" dirty="0">
              <a:solidFill>
                <a:prstClr val="black">
                  <a:alpha val="30000"/>
                </a:prstClr>
              </a:solidFill>
              <a:latin typeface="Calibri"/>
              <a:ea typeface="+mn-ea"/>
              <a:cs typeface="+mn-cs"/>
            </a:endParaRPr>
          </a:p>
        </p:txBody>
      </p:sp>
      <p:pic>
        <p:nvPicPr>
          <p:cNvPr id="23" name="Picture 4" descr="C:\Users\Windows Admin\AppData\Local\Microsoft\Windows\Temporary Internet Files\Content.IE5\13I4C3B8\ms-office-clipart-confusion[1].png"/>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flipH="1">
            <a:off x="6791667" y="3415439"/>
            <a:ext cx="326093" cy="700362"/>
          </a:xfrm>
          <a:prstGeom prst="rect">
            <a:avLst/>
          </a:prstGeom>
          <a:noFill/>
          <a:extLst>
            <a:ext uri="{909E8E84-426E-40DD-AFC4-6F175D3DCCD1}">
              <a14:hiddenFill xmlns:a14="http://schemas.microsoft.com/office/drawing/2010/main">
                <a:solidFill>
                  <a:srgbClr val="FFFFFF"/>
                </a:solidFill>
              </a14:hiddenFill>
            </a:ext>
          </a:extLst>
        </p:spPr>
      </p:pic>
      <p:sp>
        <p:nvSpPr>
          <p:cNvPr id="24" name="Diamond 23"/>
          <p:cNvSpPr/>
          <p:nvPr/>
        </p:nvSpPr>
        <p:spPr>
          <a:xfrm>
            <a:off x="6076294" y="4513239"/>
            <a:ext cx="1696106" cy="734146"/>
          </a:xfrm>
          <a:prstGeom prst="diamond">
            <a:avLst/>
          </a:prstGeom>
          <a:ln>
            <a:solidFill>
              <a:schemeClr val="accent1">
                <a:shade val="95000"/>
                <a:satMod val="105000"/>
                <a:alpha val="3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alpha val="30000"/>
                  </a:prstClr>
                </a:solidFill>
              </a:rPr>
              <a:t>Is precision &gt; 0.95?</a:t>
            </a:r>
            <a:endParaRPr lang="en-US" sz="1200" kern="1200" dirty="0">
              <a:solidFill>
                <a:prstClr val="black">
                  <a:alpha val="30000"/>
                </a:prstClr>
              </a:solidFill>
            </a:endParaRPr>
          </a:p>
        </p:txBody>
      </p:sp>
      <p:sp>
        <p:nvSpPr>
          <p:cNvPr id="26" name="Rectangle 25"/>
          <p:cNvSpPr/>
          <p:nvPr/>
        </p:nvSpPr>
        <p:spPr>
          <a:xfrm>
            <a:off x="6960004" y="3633603"/>
            <a:ext cx="1436291"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Tune for Precision </a:t>
            </a:r>
          </a:p>
          <a:p>
            <a:pPr algn="ctr"/>
            <a:r>
              <a:rPr lang="en-US" sz="1200" kern="1200" dirty="0" smtClean="0">
                <a:solidFill>
                  <a:prstClr val="black">
                    <a:alpha val="30000"/>
                  </a:prstClr>
                </a:solidFill>
                <a:latin typeface="Calibri"/>
                <a:ea typeface="+mn-ea"/>
                <a:cs typeface="+mn-cs"/>
              </a:rPr>
              <a:t>(Analyst/Developer)</a:t>
            </a:r>
            <a:endParaRPr lang="en-US" sz="1200" kern="1200" dirty="0">
              <a:solidFill>
                <a:prstClr val="black">
                  <a:alpha val="30000"/>
                </a:prstClr>
              </a:solidFill>
              <a:latin typeface="Calibri"/>
              <a:ea typeface="+mn-ea"/>
              <a:cs typeface="+mn-cs"/>
            </a:endParaRPr>
          </a:p>
        </p:txBody>
      </p:sp>
      <p:sp>
        <p:nvSpPr>
          <p:cNvPr id="29" name="Rectangle 28"/>
          <p:cNvSpPr/>
          <p:nvPr/>
        </p:nvSpPr>
        <p:spPr>
          <a:xfrm>
            <a:off x="6934857" y="4197274"/>
            <a:ext cx="365806"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No</a:t>
            </a:r>
            <a:endParaRPr lang="en-US" sz="1200" kern="1200" dirty="0">
              <a:solidFill>
                <a:prstClr val="black">
                  <a:alpha val="30000"/>
                </a:prstClr>
              </a:solidFill>
              <a:latin typeface="Calibri"/>
              <a:ea typeface="+mn-ea"/>
              <a:cs typeface="+mn-cs"/>
            </a:endParaRPr>
          </a:p>
        </p:txBody>
      </p:sp>
      <p:sp>
        <p:nvSpPr>
          <p:cNvPr id="30" name="Rectangle 29"/>
          <p:cNvSpPr/>
          <p:nvPr/>
        </p:nvSpPr>
        <p:spPr>
          <a:xfrm>
            <a:off x="5613881" y="4603313"/>
            <a:ext cx="386837"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Yes</a:t>
            </a:r>
            <a:endParaRPr lang="en-US" sz="1200" kern="1200" dirty="0">
              <a:solidFill>
                <a:prstClr val="black">
                  <a:alpha val="30000"/>
                </a:prstClr>
              </a:solidFill>
              <a:latin typeface="Calibri"/>
              <a:ea typeface="+mn-ea"/>
              <a:cs typeface="+mn-cs"/>
            </a:endParaRPr>
          </a:p>
        </p:txBody>
      </p:sp>
      <p:sp>
        <p:nvSpPr>
          <p:cNvPr id="31" name="Rounded Rectangle 30"/>
          <p:cNvSpPr/>
          <p:nvPr/>
        </p:nvSpPr>
        <p:spPr>
          <a:xfrm>
            <a:off x="4933195" y="5372651"/>
            <a:ext cx="1217800" cy="695235"/>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smtClean="0">
                <a:solidFill>
                  <a:prstClr val="black">
                    <a:alpha val="30000"/>
                  </a:prstClr>
                </a:solidFill>
              </a:rPr>
              <a:t>Populate Product Database</a:t>
            </a:r>
            <a:endParaRPr lang="en-US" kern="1200" dirty="0">
              <a:solidFill>
                <a:prstClr val="black">
                  <a:alpha val="30000"/>
                </a:prstClr>
              </a:solidFill>
            </a:endParaRPr>
          </a:p>
        </p:txBody>
      </p:sp>
      <p:sp>
        <p:nvSpPr>
          <p:cNvPr id="56" name="Rectangle 55"/>
          <p:cNvSpPr/>
          <p:nvPr/>
        </p:nvSpPr>
        <p:spPr>
          <a:xfrm>
            <a:off x="7914195" y="2578909"/>
            <a:ext cx="786947"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Evaluate</a:t>
            </a:r>
          </a:p>
          <a:p>
            <a:pPr algn="ctr"/>
            <a:r>
              <a:rPr lang="en-US" sz="1200" kern="1200" dirty="0" smtClean="0">
                <a:solidFill>
                  <a:prstClr val="black">
                    <a:alpha val="30000"/>
                  </a:prstClr>
                </a:solidFill>
                <a:latin typeface="Calibri"/>
                <a:ea typeface="+mn-ea"/>
                <a:cs typeface="+mn-cs"/>
              </a:rPr>
              <a:t> Precision</a:t>
            </a:r>
            <a:endParaRPr lang="en-US" sz="1200" kern="1200" dirty="0">
              <a:solidFill>
                <a:prstClr val="black">
                  <a:alpha val="30000"/>
                </a:prstClr>
              </a:solidFill>
              <a:latin typeface="Calibri"/>
              <a:ea typeface="+mn-ea"/>
              <a:cs typeface="+mn-cs"/>
            </a:endParaRPr>
          </a:p>
        </p:txBody>
      </p:sp>
      <p:cxnSp>
        <p:nvCxnSpPr>
          <p:cNvPr id="21" name="Straight Arrow Connector 20"/>
          <p:cNvCxnSpPr/>
          <p:nvPr/>
        </p:nvCxnSpPr>
        <p:spPr>
          <a:xfrm>
            <a:off x="1136552" y="1848318"/>
            <a:ext cx="381000" cy="20232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136552" y="2266081"/>
            <a:ext cx="381000" cy="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136552" y="2481526"/>
            <a:ext cx="381000" cy="24330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804372" y="2264166"/>
            <a:ext cx="300874" cy="1917"/>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312508" y="1893705"/>
            <a:ext cx="679994" cy="461665"/>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Result</a:t>
            </a:r>
          </a:p>
          <a:p>
            <a:pPr algn="ctr"/>
            <a:r>
              <a:rPr lang="en-US" sz="1200" kern="1200" dirty="0" smtClean="0">
                <a:solidFill>
                  <a:prstClr val="black">
                    <a:alpha val="30000"/>
                  </a:prstClr>
                </a:solidFill>
                <a:latin typeface="Calibri"/>
                <a:ea typeface="+mn-ea"/>
                <a:cs typeface="+mn-cs"/>
              </a:rPr>
              <a:t> Sample</a:t>
            </a:r>
            <a:endParaRPr lang="en-US" sz="1200" kern="1200" dirty="0">
              <a:solidFill>
                <a:prstClr val="black">
                  <a:alpha val="30000"/>
                </a:prstClr>
              </a:solidFill>
              <a:latin typeface="Calibri"/>
              <a:ea typeface="+mn-ea"/>
              <a:cs typeface="+mn-cs"/>
            </a:endParaRPr>
          </a:p>
        </p:txBody>
      </p:sp>
      <p:cxnSp>
        <p:nvCxnSpPr>
          <p:cNvPr id="80" name="Straight Arrow Connector 79"/>
          <p:cNvCxnSpPr/>
          <p:nvPr/>
        </p:nvCxnSpPr>
        <p:spPr>
          <a:xfrm flipV="1">
            <a:off x="7419287" y="2339980"/>
            <a:ext cx="518673" cy="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932518" y="4197274"/>
            <a:ext cx="0" cy="271681"/>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5542095" y="4875298"/>
            <a:ext cx="458623" cy="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542095" y="4878272"/>
            <a:ext cx="0" cy="405303"/>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5128820" y="4875298"/>
            <a:ext cx="41327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848600" y="3055964"/>
            <a:ext cx="505335" cy="1824348"/>
            <a:chOff x="7456471" y="2814955"/>
            <a:chExt cx="629045" cy="1387210"/>
          </a:xfrm>
        </p:grpSpPr>
        <p:cxnSp>
          <p:nvCxnSpPr>
            <p:cNvPr id="81" name="Straight Arrow Connector 80"/>
            <p:cNvCxnSpPr/>
            <p:nvPr/>
          </p:nvCxnSpPr>
          <p:spPr>
            <a:xfrm>
              <a:off x="8077344" y="2814955"/>
              <a:ext cx="0" cy="1387210"/>
            </a:xfrm>
            <a:prstGeom prst="straightConnector1">
              <a:avLst/>
            </a:prstGeom>
            <a:ln w="12700">
              <a:solidFill>
                <a:schemeClr val="tx1">
                  <a:alpha val="3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456471" y="4202165"/>
              <a:ext cx="629045" cy="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7978033" y="2102230"/>
            <a:ext cx="702876" cy="470460"/>
            <a:chOff x="4828353" y="3437135"/>
            <a:chExt cx="774399" cy="587786"/>
          </a:xfrm>
        </p:grpSpPr>
        <p:pic>
          <p:nvPicPr>
            <p:cNvPr id="68"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C:\Users\Windows Admin\AppData\Local\Microsoft\Windows\Temporary Internet Files\Content.IE5\13I4C3B8\ms-office-clipart-confusion[1].png"/>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8" name="Straight Arrow Connector 87"/>
          <p:cNvCxnSpPr/>
          <p:nvPr/>
        </p:nvCxnSpPr>
        <p:spPr>
          <a:xfrm flipH="1" flipV="1">
            <a:off x="5860033" y="2603178"/>
            <a:ext cx="885387" cy="1007700"/>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4" name="Flowchart: Multidocument 15"/>
          <p:cNvSpPr/>
          <p:nvPr/>
        </p:nvSpPr>
        <p:spPr>
          <a:xfrm>
            <a:off x="3151844" y="1807331"/>
            <a:ext cx="1330999" cy="917500"/>
          </a:xfrm>
          <a:prstGeom prst="flowChartMultidocument">
            <a:avLst/>
          </a:prstGeom>
          <a:gradFill>
            <a:gsLst>
              <a:gs pos="4000">
                <a:schemeClr val="tx2">
                  <a:lumMod val="20000"/>
                  <a:lumOff val="80000"/>
                  <a:alpha val="30000"/>
                </a:schemeClr>
              </a:gs>
              <a:gs pos="19000">
                <a:schemeClr val="accent1">
                  <a:lumMod val="20000"/>
                  <a:lumOff val="80000"/>
                  <a:alpha val="30000"/>
                </a:schemeClr>
              </a:gs>
              <a:gs pos="100000">
                <a:srgbClr val="FFFFFF">
                  <a:alpha val="30000"/>
                </a:srgb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Brand Name Dictionaries</a:t>
            </a:r>
            <a:endParaRPr lang="en-US" kern="1200" dirty="0">
              <a:solidFill>
                <a:prstClr val="black">
                  <a:alpha val="30000"/>
                </a:prstClr>
              </a:solidFill>
            </a:endParaRPr>
          </a:p>
        </p:txBody>
      </p:sp>
      <p:sp>
        <p:nvSpPr>
          <p:cNvPr id="97" name="Rounded Rectangle 96"/>
          <p:cNvSpPr/>
          <p:nvPr/>
        </p:nvSpPr>
        <p:spPr>
          <a:xfrm>
            <a:off x="4847740" y="1990449"/>
            <a:ext cx="1167322" cy="521854"/>
          </a:xfrm>
          <a:prstGeom prst="roundRect">
            <a:avLst/>
          </a:prstGeom>
          <a:gradFill>
            <a:gsLst>
              <a:gs pos="0">
                <a:schemeClr val="accent1">
                  <a:tint val="50000"/>
                  <a:satMod val="300000"/>
                  <a:alpha val="30000"/>
                </a:schemeClr>
              </a:gs>
              <a:gs pos="35000">
                <a:schemeClr val="accent1">
                  <a:tint val="37000"/>
                  <a:satMod val="300000"/>
                  <a:alpha val="30000"/>
                </a:schemeClr>
              </a:gs>
              <a:gs pos="100000">
                <a:schemeClr val="accent1">
                  <a:tint val="15000"/>
                  <a:satMod val="350000"/>
                  <a:alpha val="30000"/>
                </a:scheme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Brand Name Extraction</a:t>
            </a:r>
            <a:endParaRPr lang="en-US" kern="1200" dirty="0">
              <a:solidFill>
                <a:prstClr val="black">
                  <a:alpha val="30000"/>
                </a:prstClr>
              </a:solidFill>
            </a:endParaRPr>
          </a:p>
        </p:txBody>
      </p:sp>
      <p:cxnSp>
        <p:nvCxnSpPr>
          <p:cNvPr id="98" name="Straight Arrow Connector 97"/>
          <p:cNvCxnSpPr/>
          <p:nvPr/>
        </p:nvCxnSpPr>
        <p:spPr>
          <a:xfrm>
            <a:off x="4528971" y="2264166"/>
            <a:ext cx="248827"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6052237" y="2262536"/>
            <a:ext cx="270105" cy="19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862157" y="1522127"/>
            <a:ext cx="1058944" cy="276999"/>
          </a:xfrm>
          <a:prstGeom prst="rect">
            <a:avLst/>
          </a:prstGeom>
        </p:spPr>
        <p:txBody>
          <a:bodyPr wrap="none">
            <a:spAutoFit/>
          </a:bodyPr>
          <a:lstStyle/>
          <a:p>
            <a:pPr algn="ctr"/>
            <a:r>
              <a:rPr lang="en-US" sz="1200" kern="1200" dirty="0" smtClean="0">
                <a:solidFill>
                  <a:prstClr val="black">
                    <a:alpha val="30000"/>
                  </a:prstClr>
                </a:solidFill>
                <a:latin typeface="Calibri"/>
                <a:ea typeface="+mn-ea"/>
                <a:cs typeface="+mn-cs"/>
              </a:rPr>
              <a:t>Product Items</a:t>
            </a:r>
            <a:endParaRPr lang="en-US" sz="1200" kern="1200" dirty="0">
              <a:solidFill>
                <a:prstClr val="black">
                  <a:alpha val="30000"/>
                </a:prstClr>
              </a:solidFill>
              <a:latin typeface="Calibri"/>
              <a:ea typeface="+mn-ea"/>
              <a:cs typeface="+mn-cs"/>
            </a:endParaRPr>
          </a:p>
        </p:txBody>
      </p:sp>
      <p:cxnSp>
        <p:nvCxnSpPr>
          <p:cNvPr id="101" name="Straight Arrow Connector 100"/>
          <p:cNvCxnSpPr/>
          <p:nvPr/>
        </p:nvCxnSpPr>
        <p:spPr>
          <a:xfrm>
            <a:off x="5391629" y="1778664"/>
            <a:ext cx="0" cy="129015"/>
          </a:xfrm>
          <a:prstGeom prst="straightConnector1">
            <a:avLst/>
          </a:prstGeom>
          <a:ln w="12700">
            <a:solidFill>
              <a:schemeClr val="tx1">
                <a:alpha val="3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02" name="Flowchart: Document 77"/>
          <p:cNvSpPr/>
          <p:nvPr/>
        </p:nvSpPr>
        <p:spPr>
          <a:xfrm>
            <a:off x="6380240" y="1953250"/>
            <a:ext cx="1004712" cy="625660"/>
          </a:xfrm>
          <a:prstGeom prst="flowChartDocument">
            <a:avLst/>
          </a:prstGeom>
          <a:gradFill>
            <a:gsLst>
              <a:gs pos="4000">
                <a:schemeClr val="tx2">
                  <a:lumMod val="20000"/>
                  <a:lumOff val="80000"/>
                  <a:alpha val="30000"/>
                </a:schemeClr>
              </a:gs>
              <a:gs pos="19000">
                <a:schemeClr val="accent1">
                  <a:lumMod val="20000"/>
                  <a:lumOff val="80000"/>
                  <a:alpha val="30000"/>
                </a:schemeClr>
              </a:gs>
              <a:gs pos="100000">
                <a:srgbClr val="FFFFFF">
                  <a:alpha val="30000"/>
                </a:srgbClr>
              </a:gs>
            </a:gsLst>
          </a:gradFill>
          <a:ln>
            <a:solidFill>
              <a:schemeClr val="accent1">
                <a:shade val="95000"/>
                <a:satMod val="105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kern="1200" dirty="0" smtClean="0">
                <a:solidFill>
                  <a:prstClr val="black">
                    <a:alpha val="30000"/>
                  </a:prstClr>
                </a:solidFill>
              </a:rPr>
              <a:t>Extraction Results</a:t>
            </a:r>
            <a:endParaRPr lang="en-US" kern="1200" dirty="0">
              <a:solidFill>
                <a:prstClr val="black">
                  <a:alpha val="30000"/>
                </a:prstClr>
              </a:solidFill>
            </a:endParaRPr>
          </a:p>
        </p:txBody>
      </p:sp>
      <p:sp>
        <p:nvSpPr>
          <p:cNvPr id="103" name="Diamond 102"/>
          <p:cNvSpPr/>
          <p:nvPr/>
        </p:nvSpPr>
        <p:spPr>
          <a:xfrm>
            <a:off x="2467001" y="4510447"/>
            <a:ext cx="1350341" cy="609600"/>
          </a:xfrm>
          <a:prstGeom prst="diamon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kern="1200" dirty="0" smtClean="0">
                <a:solidFill>
                  <a:prstClr val="black"/>
                </a:solidFill>
              </a:rPr>
              <a:t>Is recall &gt; 0.9?</a:t>
            </a:r>
            <a:endParaRPr lang="en-US" sz="1200" kern="1200" dirty="0">
              <a:solidFill>
                <a:prstClr val="black"/>
              </a:solidFill>
            </a:endParaRPr>
          </a:p>
        </p:txBody>
      </p:sp>
      <p:sp>
        <p:nvSpPr>
          <p:cNvPr id="104" name="Rectangle 103"/>
          <p:cNvSpPr/>
          <p:nvPr/>
        </p:nvSpPr>
        <p:spPr>
          <a:xfrm>
            <a:off x="2876834" y="5489682"/>
            <a:ext cx="518091"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Done</a:t>
            </a:r>
            <a:endParaRPr lang="en-US" sz="1200" kern="1200" dirty="0">
              <a:solidFill>
                <a:prstClr val="black"/>
              </a:solidFill>
              <a:latin typeface="Calibri"/>
              <a:ea typeface="+mn-ea"/>
              <a:cs typeface="+mn-cs"/>
            </a:endParaRPr>
          </a:p>
        </p:txBody>
      </p:sp>
      <p:sp>
        <p:nvSpPr>
          <p:cNvPr id="105" name="Rectangle 104"/>
          <p:cNvSpPr/>
          <p:nvPr/>
        </p:nvSpPr>
        <p:spPr>
          <a:xfrm>
            <a:off x="3142171" y="5165600"/>
            <a:ext cx="386837"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Yes</a:t>
            </a:r>
            <a:endParaRPr lang="en-US" sz="1200" kern="1200" dirty="0">
              <a:solidFill>
                <a:prstClr val="black"/>
              </a:solidFill>
              <a:latin typeface="Calibri"/>
              <a:ea typeface="+mn-ea"/>
              <a:cs typeface="+mn-cs"/>
            </a:endParaRPr>
          </a:p>
        </p:txBody>
      </p:sp>
      <p:sp>
        <p:nvSpPr>
          <p:cNvPr id="106" name="Rectangle 105"/>
          <p:cNvSpPr/>
          <p:nvPr/>
        </p:nvSpPr>
        <p:spPr>
          <a:xfrm>
            <a:off x="2023354" y="4538248"/>
            <a:ext cx="365806" cy="276999"/>
          </a:xfrm>
          <a:prstGeom prst="rect">
            <a:avLst/>
          </a:prstGeom>
        </p:spPr>
        <p:txBody>
          <a:bodyPr wrap="none">
            <a:spAutoFit/>
          </a:bodyPr>
          <a:lstStyle/>
          <a:p>
            <a:pPr algn="ctr"/>
            <a:r>
              <a:rPr lang="en-US" sz="1200" kern="1200" dirty="0" smtClean="0">
                <a:solidFill>
                  <a:prstClr val="black"/>
                </a:solidFill>
                <a:latin typeface="Calibri"/>
                <a:ea typeface="+mn-ea"/>
                <a:cs typeface="+mn-cs"/>
              </a:rPr>
              <a:t>No</a:t>
            </a:r>
            <a:endParaRPr lang="en-US" sz="1200" kern="1200" dirty="0">
              <a:solidFill>
                <a:prstClr val="black"/>
              </a:solidFill>
              <a:latin typeface="Calibri"/>
              <a:ea typeface="+mn-ea"/>
              <a:cs typeface="+mn-cs"/>
            </a:endParaRPr>
          </a:p>
        </p:txBody>
      </p:sp>
      <p:sp>
        <p:nvSpPr>
          <p:cNvPr id="108" name="Rectangle 107"/>
          <p:cNvSpPr/>
          <p:nvPr/>
        </p:nvSpPr>
        <p:spPr>
          <a:xfrm>
            <a:off x="920872" y="4910987"/>
            <a:ext cx="1102482" cy="461665"/>
          </a:xfrm>
          <a:prstGeom prst="rect">
            <a:avLst/>
          </a:prstGeom>
        </p:spPr>
        <p:txBody>
          <a:bodyPr wrap="none">
            <a:spAutoFit/>
          </a:bodyPr>
          <a:lstStyle/>
          <a:p>
            <a:pPr algn="ctr"/>
            <a:r>
              <a:rPr lang="en-US" sz="1200" kern="1200" dirty="0" smtClean="0">
                <a:solidFill>
                  <a:prstClr val="black"/>
                </a:solidFill>
                <a:latin typeface="Calibri"/>
                <a:ea typeface="+mn-ea"/>
                <a:cs typeface="+mn-cs"/>
              </a:rPr>
              <a:t>Tune for </a:t>
            </a:r>
            <a:r>
              <a:rPr lang="en-US" sz="1200" kern="1200" dirty="0">
                <a:solidFill>
                  <a:prstClr val="black"/>
                </a:solidFill>
                <a:latin typeface="Calibri"/>
                <a:ea typeface="+mn-ea"/>
                <a:cs typeface="+mn-cs"/>
              </a:rPr>
              <a:t>Recall</a:t>
            </a:r>
          </a:p>
          <a:p>
            <a:pPr algn="ctr"/>
            <a:r>
              <a:rPr lang="en-US" sz="1200" kern="1200" dirty="0">
                <a:solidFill>
                  <a:prstClr val="black"/>
                </a:solidFill>
                <a:latin typeface="Calibri"/>
                <a:ea typeface="+mn-ea"/>
                <a:cs typeface="+mn-cs"/>
              </a:rPr>
              <a:t>(Crowd)</a:t>
            </a:r>
          </a:p>
        </p:txBody>
      </p:sp>
      <p:cxnSp>
        <p:nvCxnSpPr>
          <p:cNvPr id="118" name="Straight Arrow Connector 117"/>
          <p:cNvCxnSpPr/>
          <p:nvPr/>
        </p:nvCxnSpPr>
        <p:spPr>
          <a:xfrm flipH="1">
            <a:off x="3874206" y="4815247"/>
            <a:ext cx="299546"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1982688" y="4821013"/>
            <a:ext cx="388145"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135880" y="5173665"/>
            <a:ext cx="0" cy="33022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136552" y="4446880"/>
            <a:ext cx="702876" cy="470460"/>
            <a:chOff x="4828353" y="3437135"/>
            <a:chExt cx="774399" cy="587786"/>
          </a:xfrm>
        </p:grpSpPr>
        <p:pic>
          <p:nvPicPr>
            <p:cNvPr id="125"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4" descr="C:\Users\Windows Admin\AppData\Local\Microsoft\Windows\Temporary Internet Files\Content.IE5\13I4C3B8\ms-office-clipart-confusi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4" name="Straight Arrow Connector 133"/>
          <p:cNvCxnSpPr/>
          <p:nvPr/>
        </p:nvCxnSpPr>
        <p:spPr>
          <a:xfrm flipV="1">
            <a:off x="1839428" y="2603178"/>
            <a:ext cx="3189772" cy="1744779"/>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6" name="Rounded Rectangle 135"/>
          <p:cNvSpPr/>
          <p:nvPr/>
        </p:nvSpPr>
        <p:spPr>
          <a:xfrm>
            <a:off x="4230616" y="4603313"/>
            <a:ext cx="852857" cy="44348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kern="1200" dirty="0" smtClean="0">
                <a:solidFill>
                  <a:prstClr val="black"/>
                </a:solidFill>
              </a:rPr>
              <a:t>Evaluate Recall</a:t>
            </a:r>
            <a:endParaRPr lang="en-US" sz="1200" kern="1200" dirty="0">
              <a:solidFill>
                <a:prstClr val="black"/>
              </a:solidFill>
            </a:endParaRPr>
          </a:p>
        </p:txBody>
      </p:sp>
    </p:spTree>
    <p:extLst>
      <p:ext uri="{BB962C8B-B14F-4D97-AF65-F5344CB8AC3E}">
        <p14:creationId xmlns:p14="http://schemas.microsoft.com/office/powerpoint/2010/main" val="3505673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from Text</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solidFill>
                  <a:srgbClr val="000000"/>
                </a:solidFill>
              </a:rPr>
              <a:pPr/>
              <a:t>5</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63036934"/>
              </p:ext>
            </p:extLst>
          </p:nvPr>
        </p:nvGraphicFramePr>
        <p:xfrm>
          <a:off x="162426" y="1876604"/>
          <a:ext cx="8819147" cy="3857561"/>
        </p:xfrm>
        <a:graphic>
          <a:graphicData uri="http://schemas.openxmlformats.org/drawingml/2006/table">
            <a:tbl>
              <a:tblPr firstRow="1" bandRow="1">
                <a:tableStyleId>{5940675A-B579-460E-94D1-54222C63F5DA}</a:tableStyleId>
              </a:tblPr>
              <a:tblGrid>
                <a:gridCol w="2123574"/>
                <a:gridCol w="3344779"/>
                <a:gridCol w="3350794"/>
              </a:tblGrid>
              <a:tr h="313803">
                <a:tc>
                  <a:txBody>
                    <a:bodyPr/>
                    <a:lstStyle/>
                    <a:p>
                      <a:r>
                        <a:rPr lang="en-US" sz="1200" b="1" dirty="0" smtClean="0"/>
                        <a:t>Attribute</a:t>
                      </a:r>
                      <a:endParaRPr lang="en-US" sz="1200" b="1" dirty="0"/>
                    </a:p>
                  </a:txBody>
                  <a:tcPr>
                    <a:solidFill>
                      <a:schemeClr val="accent2">
                        <a:lumMod val="20000"/>
                        <a:lumOff val="80000"/>
                      </a:schemeClr>
                    </a:solidFill>
                  </a:tcPr>
                </a:tc>
                <a:tc>
                  <a:txBody>
                    <a:bodyPr/>
                    <a:lstStyle/>
                    <a:p>
                      <a:r>
                        <a:rPr lang="en-US" sz="1200" b="1" dirty="0" smtClean="0"/>
                        <a:t>Walmart Product</a:t>
                      </a:r>
                      <a:endParaRPr lang="en-US" sz="1200" b="1" dirty="0"/>
                    </a:p>
                  </a:txBody>
                  <a:tcPr>
                    <a:solidFill>
                      <a:schemeClr val="accent2">
                        <a:lumMod val="20000"/>
                        <a:lumOff val="80000"/>
                      </a:schemeClr>
                    </a:solidFill>
                  </a:tcPr>
                </a:tc>
                <a:tc>
                  <a:txBody>
                    <a:bodyPr/>
                    <a:lstStyle/>
                    <a:p>
                      <a:r>
                        <a:rPr lang="en-US" sz="1200" b="1" dirty="0" smtClean="0"/>
                        <a:t>Vendor Product</a:t>
                      </a:r>
                      <a:endParaRPr lang="en-US" sz="1200" b="1" dirty="0"/>
                    </a:p>
                  </a:txBody>
                  <a:tcPr>
                    <a:solidFill>
                      <a:schemeClr val="accent2">
                        <a:lumMod val="20000"/>
                        <a:lumOff val="80000"/>
                      </a:schemeClr>
                    </a:solidFill>
                  </a:tcPr>
                </a:tc>
              </a:tr>
              <a:tr h="734149">
                <a:tc>
                  <a:txBody>
                    <a:bodyPr/>
                    <a:lstStyle/>
                    <a:p>
                      <a:r>
                        <a:rPr lang="en-US" sz="1200" dirty="0" smtClean="0"/>
                        <a:t>Product</a:t>
                      </a:r>
                      <a:r>
                        <a:rPr lang="en-US" sz="1200" baseline="0" dirty="0" smtClean="0"/>
                        <a:t> Name</a:t>
                      </a:r>
                      <a:endParaRPr lang="en-US" sz="1200" dirty="0"/>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 </a:t>
                      </a:r>
                      <a:r>
                        <a:rPr lang="en-US" sz="1200" b="0" i="0" u="none" strike="noStrike" kern="1200" dirty="0" smtClean="0">
                          <a:solidFill>
                            <a:srgbClr val="FF0000"/>
                          </a:solidFill>
                          <a:effectLst/>
                          <a:latin typeface="+mn-lt"/>
                          <a:ea typeface="+mn-ea"/>
                          <a:cs typeface="+mn-cs"/>
                        </a:rPr>
                        <a:t>Black</a:t>
                      </a:r>
                      <a:endParaRPr lang="en-US" sz="1200" dirty="0">
                        <a:solidFill>
                          <a:srgbClr val="FF0000"/>
                        </a:solidFill>
                      </a:endParaRPr>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 </a:t>
                      </a:r>
                      <a:r>
                        <a:rPr lang="en-US" sz="1200" b="0" i="0" u="none" strike="noStrike" kern="1200" dirty="0" smtClean="0">
                          <a:solidFill>
                            <a:srgbClr val="FF0000"/>
                          </a:solidFill>
                          <a:effectLst/>
                          <a:latin typeface="+mn-lt"/>
                          <a:ea typeface="+mn-ea"/>
                          <a:cs typeface="+mn-cs"/>
                        </a:rPr>
                        <a:t>White</a:t>
                      </a:r>
                      <a:endParaRPr lang="en-US" sz="1200" dirty="0">
                        <a:solidFill>
                          <a:srgbClr val="FF0000"/>
                        </a:solidFill>
                      </a:endParaRPr>
                    </a:p>
                  </a:txBody>
                  <a:tcPr/>
                </a:tc>
              </a:tr>
              <a:tr h="688284">
                <a:tc>
                  <a:txBody>
                    <a:bodyPr/>
                    <a:lstStyle/>
                    <a:p>
                      <a:r>
                        <a:rPr lang="en-US" sz="1200" dirty="0" smtClean="0"/>
                        <a:t>Product Short Description</a:t>
                      </a:r>
                      <a:endParaRPr lang="en-US" sz="1200" dirty="0"/>
                    </a:p>
                  </a:txBody>
                  <a:tcPr/>
                </a:tc>
                <a:tc>
                  <a:txBody>
                    <a:bodyPr/>
                    <a:lstStyle/>
                    <a:p>
                      <a:r>
                        <a:rPr lang="en-US" sz="1200" b="0" i="0" u="none" strike="noStrike" kern="1200" dirty="0" err="1" smtClean="0">
                          <a:solidFill>
                            <a:schemeClr val="tx1"/>
                          </a:solidFill>
                          <a:effectLst/>
                          <a:latin typeface="+mn-lt"/>
                          <a:ea typeface="+mn-ea"/>
                          <a:cs typeface="+mn-cs"/>
                        </a:rPr>
                        <a:t>GreatShield</a:t>
                      </a:r>
                      <a:r>
                        <a:rPr lang="en-US" sz="1200" b="0" i="0" u="none" strike="noStrike" kern="1200" dirty="0" smtClean="0">
                          <a:solidFill>
                            <a:schemeClr val="tx1"/>
                          </a:solidFill>
                          <a:effectLst/>
                          <a:latin typeface="+mn-lt"/>
                          <a:ea typeface="+mn-ea"/>
                          <a:cs typeface="+mn-cs"/>
                        </a:rPr>
                        <a:t> 6FT Apple </a:t>
                      </a:r>
                      <a:r>
                        <a:rPr lang="en-US" sz="1200" b="0" i="0" u="none" strike="noStrike" kern="1200" dirty="0" err="1" smtClean="0">
                          <a:solidFill>
                            <a:schemeClr val="tx1"/>
                          </a:solidFill>
                          <a:effectLst/>
                          <a:latin typeface="+mn-lt"/>
                          <a:ea typeface="+mn-ea"/>
                          <a:cs typeface="+mn-cs"/>
                        </a:rPr>
                        <a:t>MFi</a:t>
                      </a:r>
                      <a:r>
                        <a:rPr lang="en-US" sz="1200" b="0" i="0" u="none" strike="noStrike" kern="1200" dirty="0" smtClean="0">
                          <a:solidFill>
                            <a:schemeClr val="tx1"/>
                          </a:solidFill>
                          <a:effectLst/>
                          <a:latin typeface="+mn-lt"/>
                          <a:ea typeface="+mn-ea"/>
                          <a:cs typeface="+mn-cs"/>
                        </a:rPr>
                        <a:t> Licensed Lightning Sync Charge Cable for Apple iPhone 6 6 Plus 5S 5C 5 iPad 4 Air Mini -</a:t>
                      </a:r>
                      <a:r>
                        <a:rPr lang="en-US" sz="1200" b="0" i="0" u="none" strike="noStrike" kern="1200" baseline="0" dirty="0" smtClean="0">
                          <a:solidFill>
                            <a:schemeClr val="tx1"/>
                          </a:solidFill>
                          <a:effectLst/>
                          <a:latin typeface="+mn-lt"/>
                          <a:ea typeface="+mn-ea"/>
                          <a:cs typeface="+mn-cs"/>
                        </a:rPr>
                        <a:t> Black</a:t>
                      </a:r>
                      <a:endParaRPr lang="en-US" sz="1200" dirty="0">
                        <a:solidFill>
                          <a:srgbClr val="FF0000"/>
                        </a:solidFill>
                      </a:endParaRPr>
                    </a:p>
                  </a:txBody>
                  <a:tcPr/>
                </a:tc>
                <a:tc>
                  <a:txBody>
                    <a:bodyPr/>
                    <a:lstStyle/>
                    <a:p>
                      <a:endParaRPr lang="en-US" sz="1200" dirty="0"/>
                    </a:p>
                  </a:txBody>
                  <a:tcPr/>
                </a:tc>
              </a:tr>
              <a:tr h="884937">
                <a:tc>
                  <a:txBody>
                    <a:bodyPr/>
                    <a:lstStyle/>
                    <a:p>
                      <a:r>
                        <a:rPr lang="en-US" sz="1200" dirty="0" smtClean="0"/>
                        <a:t>Product Long Description</a:t>
                      </a:r>
                      <a:endParaRPr lang="en-US" sz="1200" dirty="0"/>
                    </a:p>
                  </a:txBody>
                  <a:tcPr/>
                </a:tc>
                <a:tc>
                  <a:txBody>
                    <a:bodyPr/>
                    <a:lstStyle/>
                    <a:p>
                      <a:pPr rtl="0"/>
                      <a:r>
                        <a:rPr lang="en-US" sz="1200" b="1" i="0" u="none" strike="noStrike" kern="1200" dirty="0" err="1" smtClean="0">
                          <a:solidFill>
                            <a:schemeClr val="tx1"/>
                          </a:solidFill>
                          <a:effectLst/>
                          <a:latin typeface="+mn-lt"/>
                          <a:ea typeface="+mn-ea"/>
                          <a:cs typeface="+mn-cs"/>
                        </a:rPr>
                        <a:t>GreatShield</a:t>
                      </a:r>
                      <a:r>
                        <a:rPr lang="en-US" sz="1200" b="1" i="0" u="none" strike="noStrike" kern="1200" dirty="0" smtClean="0">
                          <a:solidFill>
                            <a:schemeClr val="tx1"/>
                          </a:solidFill>
                          <a:effectLst/>
                          <a:latin typeface="+mn-lt"/>
                          <a:ea typeface="+mn-ea"/>
                          <a:cs typeface="+mn-cs"/>
                        </a:rPr>
                        <a:t> Apple </a:t>
                      </a:r>
                      <a:r>
                        <a:rPr lang="en-US" sz="1200" b="1" i="0" u="none" strike="noStrike" kern="1200" dirty="0" err="1" smtClean="0">
                          <a:solidFill>
                            <a:schemeClr val="tx1"/>
                          </a:solidFill>
                          <a:effectLst/>
                          <a:latin typeface="+mn-lt"/>
                          <a:ea typeface="+mn-ea"/>
                          <a:cs typeface="+mn-cs"/>
                        </a:rPr>
                        <a:t>MFi</a:t>
                      </a:r>
                      <a:r>
                        <a:rPr lang="en-US" sz="1200" b="1" i="0" u="none" strike="noStrike" kern="1200" dirty="0" smtClean="0">
                          <a:solidFill>
                            <a:schemeClr val="tx1"/>
                          </a:solidFill>
                          <a:effectLst/>
                          <a:latin typeface="+mn-lt"/>
                          <a:ea typeface="+mn-ea"/>
                          <a:cs typeface="+mn-cs"/>
                        </a:rPr>
                        <a:t> Licensed Lightning Charge &amp; Sync Cable</a:t>
                      </a:r>
                      <a:endParaRPr lang="en-US" sz="1200" b="0" dirty="0" smtClean="0">
                        <a:effectLst/>
                      </a:endParaRPr>
                    </a:p>
                    <a:p>
                      <a:r>
                        <a:rPr lang="en-US" sz="1200" b="0" i="0" u="none" strike="noStrike" kern="1200" dirty="0" smtClean="0">
                          <a:solidFill>
                            <a:schemeClr val="tx1"/>
                          </a:solidFill>
                          <a:effectLst/>
                          <a:latin typeface="+mn-lt"/>
                          <a:ea typeface="+mn-ea"/>
                          <a:cs typeface="+mn-cs"/>
                        </a:rPr>
                        <a:t>This USB 2.0 cable connects your iPhone, iPad, or iPod with Lightning …</a:t>
                      </a:r>
                      <a:endParaRPr lang="en-US" sz="1200" dirty="0"/>
                    </a:p>
                  </a:txBody>
                  <a:tcPr/>
                </a:tc>
                <a:tc>
                  <a:txBody>
                    <a:bodyPr/>
                    <a:lstStyle/>
                    <a:p>
                      <a:pPr rtl="0"/>
                      <a:r>
                        <a:rPr lang="en-US" sz="1200" b="1" i="0" u="none" strike="noStrike" kern="1200" dirty="0" err="1" smtClean="0">
                          <a:solidFill>
                            <a:schemeClr val="tx1"/>
                          </a:solidFill>
                          <a:effectLst/>
                          <a:latin typeface="+mn-lt"/>
                          <a:ea typeface="+mn-ea"/>
                          <a:cs typeface="+mn-cs"/>
                        </a:rPr>
                        <a:t>GreatShield</a:t>
                      </a:r>
                      <a:r>
                        <a:rPr lang="en-US" sz="1200" b="1" i="0" u="none" strike="noStrike" kern="1200" dirty="0" smtClean="0">
                          <a:solidFill>
                            <a:schemeClr val="tx1"/>
                          </a:solidFill>
                          <a:effectLst/>
                          <a:latin typeface="+mn-lt"/>
                          <a:ea typeface="+mn-ea"/>
                          <a:cs typeface="+mn-cs"/>
                        </a:rPr>
                        <a:t> Apple </a:t>
                      </a:r>
                      <a:r>
                        <a:rPr lang="en-US" sz="1200" b="1" i="0" u="none" strike="noStrike" kern="1200" dirty="0" err="1" smtClean="0">
                          <a:solidFill>
                            <a:schemeClr val="tx1"/>
                          </a:solidFill>
                          <a:effectLst/>
                          <a:latin typeface="+mn-lt"/>
                          <a:ea typeface="+mn-ea"/>
                          <a:cs typeface="+mn-cs"/>
                        </a:rPr>
                        <a:t>MFi</a:t>
                      </a:r>
                      <a:r>
                        <a:rPr lang="en-US" sz="1200" b="1" i="0" u="none" strike="noStrike" kern="1200" dirty="0" smtClean="0">
                          <a:solidFill>
                            <a:schemeClr val="tx1"/>
                          </a:solidFill>
                          <a:effectLst/>
                          <a:latin typeface="+mn-lt"/>
                          <a:ea typeface="+mn-ea"/>
                          <a:cs typeface="+mn-cs"/>
                        </a:rPr>
                        <a:t> Licensed Lightning Charge &amp; Sync Cable</a:t>
                      </a:r>
                      <a:endParaRPr lang="en-US" sz="1200" b="0" dirty="0" smtClean="0">
                        <a:effectLst/>
                      </a:endParaRPr>
                    </a:p>
                    <a:p>
                      <a:r>
                        <a:rPr lang="en-US" sz="1200" b="0" i="0" u="none" strike="noStrike" kern="1200" dirty="0" smtClean="0">
                          <a:solidFill>
                            <a:schemeClr val="tx1"/>
                          </a:solidFill>
                          <a:effectLst/>
                          <a:latin typeface="+mn-lt"/>
                          <a:ea typeface="+mn-ea"/>
                          <a:cs typeface="+mn-cs"/>
                        </a:rPr>
                        <a:t>This USB 2.0 cable connects your iPhone, iPad, or iPod with Lightning …</a:t>
                      </a:r>
                      <a:endParaRPr lang="en-US" sz="1200" dirty="0"/>
                    </a:p>
                  </a:txBody>
                  <a:tcPr/>
                </a:tc>
              </a:tr>
              <a:tr h="313803">
                <a:tc>
                  <a:txBody>
                    <a:bodyPr/>
                    <a:lstStyle/>
                    <a:p>
                      <a:r>
                        <a:rPr lang="en-US" sz="1200" dirty="0" smtClean="0"/>
                        <a:t>Product Segment</a:t>
                      </a:r>
                      <a:endParaRPr lang="en-US" sz="1200" dirty="0"/>
                    </a:p>
                  </a:txBody>
                  <a:tcPr/>
                </a:tc>
                <a:tc>
                  <a:txBody>
                    <a:bodyPr/>
                    <a:lstStyle/>
                    <a:p>
                      <a:r>
                        <a:rPr lang="en-US" sz="1200" u="none" strike="noStrike" kern="1200" dirty="0" smtClean="0">
                          <a:effectLst/>
                        </a:rPr>
                        <a:t>Electronics</a:t>
                      </a:r>
                      <a:endParaRPr lang="en-US" sz="1200" dirty="0"/>
                    </a:p>
                  </a:txBody>
                  <a:tcPr/>
                </a:tc>
                <a:tc>
                  <a:txBody>
                    <a:bodyPr/>
                    <a:lstStyle/>
                    <a:p>
                      <a:r>
                        <a:rPr lang="en-US" sz="1200" u="none" strike="noStrike" kern="1200" dirty="0" smtClean="0">
                          <a:effectLst/>
                        </a:rPr>
                        <a:t>Electronics</a:t>
                      </a:r>
                      <a:endParaRPr lang="en-US" sz="1200" dirty="0"/>
                    </a:p>
                  </a:txBody>
                  <a:tcPr/>
                </a:tc>
              </a:tr>
              <a:tr h="313803">
                <a:tc>
                  <a:txBody>
                    <a:bodyPr/>
                    <a:lstStyle/>
                    <a:p>
                      <a:r>
                        <a:rPr lang="en-US" sz="1200" dirty="0" smtClean="0"/>
                        <a:t>Product Type</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Cable</a:t>
                      </a:r>
                      <a:r>
                        <a:rPr lang="en-US" sz="1200" b="0" i="0" u="none" strike="noStrike" kern="1200" baseline="0" dirty="0" smtClean="0">
                          <a:solidFill>
                            <a:schemeClr val="tx1"/>
                          </a:solidFill>
                          <a:effectLst/>
                          <a:latin typeface="+mn-lt"/>
                          <a:ea typeface="+mn-ea"/>
                          <a:cs typeface="+mn-cs"/>
                        </a:rPr>
                        <a:t> Connectors</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Cable Connectors</a:t>
                      </a:r>
                      <a:endParaRPr lang="en-US" sz="1200" dirty="0"/>
                    </a:p>
                  </a:txBody>
                  <a:tcPr/>
                </a:tc>
              </a:tr>
              <a:tr h="313803">
                <a:tc>
                  <a:txBody>
                    <a:bodyPr/>
                    <a:lstStyle/>
                    <a:p>
                      <a:r>
                        <a:rPr lang="en-US" sz="1200" dirty="0" smtClean="0"/>
                        <a:t>Brand</a:t>
                      </a:r>
                      <a:endParaRPr lang="en-US" sz="1200" dirty="0"/>
                    </a:p>
                  </a:txBody>
                  <a:tcPr/>
                </a:tc>
                <a:tc>
                  <a:txBody>
                    <a:bodyPr/>
                    <a:lstStyle/>
                    <a:p>
                      <a:r>
                        <a:rPr lang="en-US" sz="1200" dirty="0" err="1" smtClean="0"/>
                        <a:t>GreatShield</a:t>
                      </a:r>
                      <a:endParaRPr lang="en-US" sz="1200" dirty="0"/>
                    </a:p>
                  </a:txBody>
                  <a:tcPr/>
                </a:tc>
                <a:tc>
                  <a:txBody>
                    <a:bodyPr/>
                    <a:lstStyle/>
                    <a:p>
                      <a:r>
                        <a:rPr lang="en-US" sz="1200" dirty="0" err="1" smtClean="0"/>
                        <a:t>GreatShield</a:t>
                      </a:r>
                      <a:endParaRPr lang="en-US" sz="1200" dirty="0"/>
                    </a:p>
                  </a:txBody>
                  <a:tcPr/>
                </a:tc>
              </a:tr>
              <a:tr h="294979">
                <a:tc>
                  <a:txBody>
                    <a:bodyPr/>
                    <a:lstStyle/>
                    <a:p>
                      <a:r>
                        <a:rPr lang="en-US" sz="1200" dirty="0" smtClean="0"/>
                        <a:t>Manufacturer Part Number</a:t>
                      </a:r>
                      <a:endParaRPr lang="en-US" sz="1200" dirty="0"/>
                    </a:p>
                  </a:txBody>
                  <a:tcPr/>
                </a:tc>
                <a:tc>
                  <a:txBody>
                    <a:bodyPr/>
                    <a:lstStyle/>
                    <a:p>
                      <a:r>
                        <a:rPr lang="en-US" sz="1200" b="0" i="0" u="none" strike="noStrike" kern="1200" dirty="0" smtClean="0">
                          <a:solidFill>
                            <a:schemeClr val="tx1"/>
                          </a:solidFill>
                          <a:effectLst/>
                          <a:latin typeface="+mn-lt"/>
                          <a:ea typeface="+mn-ea"/>
                          <a:cs typeface="+mn-cs"/>
                        </a:rPr>
                        <a:t>GS09055</a:t>
                      </a:r>
                      <a:endParaRPr lang="en-US" sz="1200" dirty="0">
                        <a:solidFill>
                          <a:srgbClr val="FF0000"/>
                        </a:solidFill>
                      </a:endParaRPr>
                    </a:p>
                  </a:txBody>
                  <a:tcPr/>
                </a:tc>
                <a:tc>
                  <a:txBody>
                    <a:bodyPr/>
                    <a:lstStyle/>
                    <a:p>
                      <a:endParaRPr lang="en-US" sz="1200" dirty="0">
                        <a:solidFill>
                          <a:srgbClr val="FF0000"/>
                        </a:solidFill>
                      </a:endParaRPr>
                    </a:p>
                  </a:txBody>
                  <a:tcPr/>
                </a:tc>
              </a:tr>
            </a:tbl>
          </a:graphicData>
        </a:graphic>
      </p:graphicFrame>
    </p:spTree>
    <p:extLst>
      <p:ext uri="{BB962C8B-B14F-4D97-AF65-F5344CB8AC3E}">
        <p14:creationId xmlns:p14="http://schemas.microsoft.com/office/powerpoint/2010/main" val="2868670129"/>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Extraction Recall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dirty="0" smtClean="0"/>
                  <a:t>Use the latest evaluation results to </a:t>
                </a:r>
                <a:r>
                  <a:rPr lang="en-US" dirty="0"/>
                  <a:t>estimate </a:t>
                </a:r>
                <a:r>
                  <a:rPr lang="en-US" dirty="0" smtClean="0"/>
                  <a:t>recall</a:t>
                </a:r>
                <a:endParaRPr lang="en-US" dirty="0"/>
              </a:p>
              <a:p>
                <a:pPr lvl="1"/>
                <a:r>
                  <a:rPr lang="en-US" dirty="0" smtClean="0"/>
                  <a:t>Recall </a:t>
                </a:r>
                <a:r>
                  <a:rPr lang="en-US" dirty="0"/>
                  <a:t>= #items we have extracted a </a:t>
                </a:r>
                <a:r>
                  <a:rPr lang="en-US" i="1" dirty="0"/>
                  <a:t>correct </a:t>
                </a:r>
                <a:r>
                  <a:rPr lang="en-US" dirty="0"/>
                  <a:t>brand name for / </a:t>
                </a:r>
                <a:r>
                  <a:rPr lang="en-US" dirty="0" smtClean="0"/>
                  <a:t>#items that have their brand name mentioned in their title</a:t>
                </a:r>
              </a:p>
              <a:p>
                <a:pPr lvl="1"/>
                <a:r>
                  <a:rPr lang="en-US" dirty="0" smtClean="0"/>
                  <a:t>Use bootstrapping to estimate the confidence interval</a:t>
                </a:r>
              </a:p>
              <a:p>
                <a:pPr lvl="2"/>
                <a:r>
                  <a:rPr lang="en-US" b="0" dirty="0" smtClean="0"/>
                  <a:t>Use </a:t>
                </a:r>
                <a14:m>
                  <m:oMath xmlns:m="http://schemas.openxmlformats.org/officeDocument/2006/math">
                    <m:r>
                      <a:rPr lang="en-US" b="0" i="1" smtClean="0">
                        <a:latin typeface="Cambria Math"/>
                      </a:rPr>
                      <m:t>𝛼</m:t>
                    </m:r>
                    <m:r>
                      <a:rPr lang="en-US" b="0" i="1" smtClean="0">
                        <a:latin typeface="Cambria Math"/>
                      </a:rPr>
                      <m:t>=</m:t>
                    </m:r>
                  </m:oMath>
                </a14:m>
                <a:r>
                  <a:rPr lang="en-US" dirty="0" smtClean="0"/>
                  <a:t> 0.95 to calculate the width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𝜖</m:t>
                        </m:r>
                      </m:e>
                      <m:sub>
                        <m:r>
                          <a:rPr lang="en-US" b="0" i="1" smtClean="0">
                            <a:latin typeface="Cambria Math"/>
                          </a:rPr>
                          <m:t>𝑏</m:t>
                        </m:r>
                      </m:sub>
                    </m:sSub>
                  </m:oMath>
                </a14:m>
                <a:r>
                  <a:rPr lang="en-US" dirty="0" smtClean="0"/>
                  <a:t> of bootstrapping </a:t>
                </a:r>
                <a14:m>
                  <m:oMath xmlns:m="http://schemas.openxmlformats.org/officeDocument/2006/math">
                    <m:r>
                      <a:rPr lang="en-US" b="0" i="1" smtClean="0">
                        <a:latin typeface="Cambria Math"/>
                      </a:rPr>
                      <m:t>𝛼</m:t>
                    </m:r>
                  </m:oMath>
                </a14:m>
                <a:r>
                  <a:rPr lang="en-US" dirty="0" smtClean="0"/>
                  <a:t>-confidence interval around the estimated recall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𝑟𝑒</m:t>
                        </m:r>
                      </m:e>
                    </m:acc>
                  </m:oMath>
                </a14:m>
                <a:endParaRPr lang="en-US" dirty="0" smtClean="0"/>
              </a:p>
              <a:p>
                <a:r>
                  <a:rPr lang="en-US" dirty="0" smtClean="0"/>
                  <a:t>If </a:t>
                </a:r>
                <a14:m>
                  <m:oMath xmlns:m="http://schemas.openxmlformats.org/officeDocument/2006/math">
                    <m:r>
                      <a:rPr lang="en-US" b="1" i="1">
                        <a:latin typeface="Cambria Math"/>
                      </a:rPr>
                      <m:t>𝑷</m:t>
                    </m:r>
                    <m:d>
                      <m:dPr>
                        <m:begChr m:val="["/>
                        <m:endChr m:val="]"/>
                        <m:ctrlPr>
                          <a:rPr lang="en-US" i="1">
                            <a:latin typeface="Cambria Math" panose="02040503050406030204" pitchFamily="18" charset="0"/>
                          </a:rPr>
                        </m:ctrlPr>
                      </m:dPr>
                      <m:e>
                        <m:r>
                          <a:rPr lang="en-US" i="1">
                            <a:latin typeface="Cambria Math"/>
                          </a:rPr>
                          <m:t>𝑟𝑒</m:t>
                        </m:r>
                        <m:r>
                          <a:rPr lang="en-US" i="1">
                            <a:latin typeface="Cambria Math"/>
                          </a:rPr>
                          <m:t>≥0.9</m:t>
                        </m:r>
                      </m:e>
                    </m:d>
                    <m:r>
                      <a:rPr lang="en-US" i="1">
                        <a:latin typeface="Cambria Math"/>
                      </a:rPr>
                      <m:t>≈0.95</m:t>
                    </m:r>
                  </m:oMath>
                </a14:m>
                <a:r>
                  <a:rPr lang="en-US" dirty="0" smtClean="0"/>
                  <a:t>, then stop.</a:t>
                </a:r>
              </a:p>
              <a:p>
                <a:pPr lvl="1"/>
                <a:r>
                  <a:rPr lang="en-US" dirty="0" smtClean="0"/>
                  <a:t>i.e. </a:t>
                </a:r>
                <a14:m>
                  <m:oMath xmlns:m="http://schemas.openxmlformats.org/officeDocument/2006/math">
                    <m:r>
                      <a:rPr lang="en-US">
                        <a:latin typeface="Cambria Math"/>
                      </a:rPr>
                      <m:t>(</m:t>
                    </m:r>
                    <m:acc>
                      <m:accPr>
                        <m:chr m:val="̂"/>
                        <m:ctrlPr>
                          <a:rPr lang="en-US" i="1">
                            <a:latin typeface="Cambria Math" panose="02040503050406030204" pitchFamily="18" charset="0"/>
                          </a:rPr>
                        </m:ctrlPr>
                      </m:accPr>
                      <m:e>
                        <m:r>
                          <a:rPr lang="en-US" i="1">
                            <a:latin typeface="Cambria Math"/>
                          </a:rPr>
                          <m:t>𝑟𝑒</m:t>
                        </m:r>
                      </m:e>
                    </m:acc>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𝜖</m:t>
                        </m:r>
                      </m:e>
                      <m:sub>
                        <m:r>
                          <a:rPr lang="en-US" i="1" dirty="0">
                            <a:latin typeface="Cambria Math"/>
                          </a:rPr>
                          <m:t>𝑏</m:t>
                        </m:r>
                      </m:sub>
                    </m:sSub>
                    <m:r>
                      <a:rPr lang="en-US" i="1" dirty="0">
                        <a:latin typeface="Cambria Math"/>
                      </a:rPr>
                      <m:t>)≥0.9</m:t>
                    </m:r>
                  </m:oMath>
                </a14:m>
                <a:r>
                  <a:rPr lang="en-US" dirty="0" smtClean="0"/>
                  <a:t>.</a:t>
                </a:r>
              </a:p>
              <a:p>
                <a:r>
                  <a:rPr lang="en-US" dirty="0" smtClean="0"/>
                  <a:t>Otherwise tune for recall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2156" r="-14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33838408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Tune for Recall</a:t>
            </a:r>
            <a:endParaRPr lang="en-US" dirty="0"/>
          </a:p>
        </p:txBody>
      </p:sp>
      <p:sp>
        <p:nvSpPr>
          <p:cNvPr id="3" name="Content Placeholder 2"/>
          <p:cNvSpPr>
            <a:spLocks noGrp="1"/>
          </p:cNvSpPr>
          <p:nvPr>
            <p:ph idx="1"/>
          </p:nvPr>
        </p:nvSpPr>
        <p:spPr/>
        <p:txBody>
          <a:bodyPr>
            <a:normAutofit fontScale="77500" lnSpcReduction="20000"/>
          </a:bodyPr>
          <a:lstStyle/>
          <a:p>
            <a:r>
              <a:rPr lang="en-US" dirty="0"/>
              <a:t>Take a sample of the product </a:t>
            </a:r>
            <a:r>
              <a:rPr lang="en-US" dirty="0" smtClean="0"/>
              <a:t>items the brand names of which do not appear in the brand dictionary</a:t>
            </a:r>
          </a:p>
          <a:p>
            <a:pPr lvl="1"/>
            <a:r>
              <a:rPr lang="en-US" dirty="0" smtClean="0"/>
              <a:t>e.g. sample size = 1000</a:t>
            </a:r>
          </a:p>
          <a:p>
            <a:r>
              <a:rPr lang="en-US" dirty="0" smtClean="0"/>
              <a:t>Send the sample to the crowd for manual brand extraction</a:t>
            </a:r>
          </a:p>
          <a:p>
            <a:pPr lvl="1"/>
            <a:r>
              <a:rPr lang="en-US" dirty="0" smtClean="0"/>
              <a:t>Send each item to 2 workers</a:t>
            </a:r>
          </a:p>
          <a:p>
            <a:pPr lvl="1"/>
            <a:r>
              <a:rPr lang="en-US" dirty="0" smtClean="0"/>
              <a:t>If extracted brands are the same, then add it to the brand name dictionary</a:t>
            </a:r>
          </a:p>
          <a:p>
            <a:pPr lvl="1"/>
            <a:r>
              <a:rPr lang="en-US" dirty="0" smtClean="0"/>
              <a:t>Otherwise </a:t>
            </a:r>
          </a:p>
          <a:p>
            <a:pPr lvl="2"/>
            <a:r>
              <a:rPr lang="en-US" dirty="0"/>
              <a:t>S</a:t>
            </a:r>
            <a:r>
              <a:rPr lang="en-US" dirty="0" smtClean="0"/>
              <a:t>end the item to a 3</a:t>
            </a:r>
            <a:r>
              <a:rPr lang="en-US" baseline="30000" dirty="0" smtClean="0"/>
              <a:t>rd</a:t>
            </a:r>
            <a:r>
              <a:rPr lang="en-US" dirty="0" smtClean="0"/>
              <a:t> worker</a:t>
            </a:r>
          </a:p>
          <a:p>
            <a:pPr lvl="2"/>
            <a:r>
              <a:rPr lang="en-US" dirty="0" smtClean="0"/>
              <a:t>If 2 out of 3 agree on a brand name, then </a:t>
            </a:r>
            <a:r>
              <a:rPr lang="en-US" dirty="0"/>
              <a:t>add it to the brand name </a:t>
            </a:r>
            <a:r>
              <a:rPr lang="en-US" dirty="0" smtClean="0"/>
              <a:t>dictionary</a:t>
            </a:r>
          </a:p>
          <a:p>
            <a:pPr lvl="2"/>
            <a:r>
              <a:rPr lang="en-US" dirty="0" smtClean="0"/>
              <a:t>Otherwise ignore them</a:t>
            </a:r>
          </a:p>
          <a:p>
            <a:r>
              <a:rPr lang="en-US" dirty="0" smtClean="0"/>
              <a:t>Go </a:t>
            </a:r>
            <a:r>
              <a:rPr lang="en-US" dirty="0"/>
              <a:t>to brand extraction </a:t>
            </a:r>
            <a:r>
              <a:rPr lang="en-US" dirty="0" smtClean="0"/>
              <a:t>step</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51</a:t>
            </a:fld>
            <a:endParaRPr lang="en-US">
              <a:solidFill>
                <a:prstClr val="black">
                  <a:tint val="75000"/>
                </a:prstClr>
              </a:solidFill>
            </a:endParaRPr>
          </a:p>
        </p:txBody>
      </p:sp>
      <p:grpSp>
        <p:nvGrpSpPr>
          <p:cNvPr id="7" name="Group 6"/>
          <p:cNvGrpSpPr/>
          <p:nvPr/>
        </p:nvGrpSpPr>
        <p:grpSpPr>
          <a:xfrm>
            <a:off x="7244819" y="3683918"/>
            <a:ext cx="1070890" cy="805808"/>
            <a:chOff x="4828353" y="3437135"/>
            <a:chExt cx="774399" cy="587786"/>
          </a:xfrm>
        </p:grpSpPr>
        <p:pic>
          <p:nvPicPr>
            <p:cNvPr id="8"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414348" y="3445072"/>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257800" y="3604119"/>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353" y="3437135"/>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3895" y="3620280"/>
              <a:ext cx="188404" cy="4046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Windows Admin\AppData\Local\Microsoft\Windows\Temporary Internet Files\Content.IE5\13I4C3B8\ms-office-clipart-confus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03859" y="3495798"/>
              <a:ext cx="188404" cy="404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51668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sz="3200" dirty="0" smtClean="0"/>
              <a:t>Home </a:t>
            </a:r>
            <a:r>
              <a:rPr lang="en-US" sz="3200" dirty="0"/>
              <a:t>products </a:t>
            </a:r>
            <a:r>
              <a:rPr lang="en-US" sz="3200" dirty="0" smtClean="0"/>
              <a:t>department</a:t>
            </a:r>
          </a:p>
          <a:p>
            <a:pPr lvl="1"/>
            <a:r>
              <a:rPr lang="en-US" dirty="0"/>
              <a:t>142K product items for which a brand name has not been extracted before</a:t>
            </a:r>
          </a:p>
          <a:p>
            <a:r>
              <a:rPr lang="en-US" dirty="0" smtClean="0"/>
              <a:t>Constructing brand </a:t>
            </a:r>
            <a:r>
              <a:rPr lang="en-US" dirty="0"/>
              <a:t>name </a:t>
            </a:r>
            <a:r>
              <a:rPr lang="en-US" dirty="0" smtClean="0"/>
              <a:t>dictionary</a:t>
            </a:r>
          </a:p>
          <a:p>
            <a:pPr lvl="1"/>
            <a:r>
              <a:rPr lang="en-US" dirty="0" smtClean="0"/>
              <a:t>~</a:t>
            </a:r>
            <a:r>
              <a:rPr lang="en-US" dirty="0"/>
              <a:t>37K brand </a:t>
            </a:r>
            <a:r>
              <a:rPr lang="en-US" dirty="0" smtClean="0"/>
              <a:t>names</a:t>
            </a:r>
          </a:p>
          <a:p>
            <a:r>
              <a:rPr lang="en-US" dirty="0" smtClean="0"/>
              <a:t>Tuning the system</a:t>
            </a:r>
          </a:p>
          <a:p>
            <a:pPr lvl="1"/>
            <a:r>
              <a:rPr lang="en-US" dirty="0" smtClean="0"/>
              <a:t>Perform </a:t>
            </a:r>
            <a:r>
              <a:rPr lang="en-US" dirty="0"/>
              <a:t>7 rounds of precision evaluation (crowd) and tuning (developer)</a:t>
            </a:r>
          </a:p>
          <a:p>
            <a:pPr lvl="1"/>
            <a:r>
              <a:rPr lang="en-US" dirty="0"/>
              <a:t>Perform 1 round of recall </a:t>
            </a:r>
            <a:r>
              <a:rPr lang="en-US" dirty="0" smtClean="0"/>
              <a:t>evaluation and tuning (crowd)</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973623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600201"/>
            <a:ext cx="8229600" cy="4267200"/>
          </a:xfrm>
        </p:spPr>
        <p:txBody>
          <a:bodyPr>
            <a:normAutofit fontScale="92500" lnSpcReduction="10000"/>
          </a:bodyPr>
          <a:lstStyle/>
          <a:p>
            <a:r>
              <a:rPr lang="en-US" dirty="0"/>
              <a:t>Accuracy:</a:t>
            </a:r>
          </a:p>
          <a:p>
            <a:pPr lvl="1"/>
            <a:r>
              <a:rPr lang="en-US" dirty="0"/>
              <a:t>Precision = 0.95 (27917 / 29276)</a:t>
            </a:r>
          </a:p>
          <a:p>
            <a:pPr lvl="1"/>
            <a:r>
              <a:rPr lang="en-US" dirty="0"/>
              <a:t>Recall       = 0.93 (27917 / 30000)</a:t>
            </a:r>
          </a:p>
          <a:p>
            <a:r>
              <a:rPr lang="en-US" dirty="0" smtClean="0"/>
              <a:t>Precision evaluation (</a:t>
            </a:r>
            <a:r>
              <a:rPr lang="en-US" dirty="0" err="1" smtClean="0"/>
              <a:t>Samasource</a:t>
            </a:r>
            <a:r>
              <a:rPr lang="en-US" dirty="0" smtClean="0"/>
              <a:t>*)</a:t>
            </a:r>
            <a:endParaRPr lang="en-US" dirty="0"/>
          </a:p>
          <a:p>
            <a:pPr lvl="1"/>
            <a:r>
              <a:rPr lang="en-US" dirty="0"/>
              <a:t>Cost = </a:t>
            </a:r>
            <a:r>
              <a:rPr lang="en-US" dirty="0" smtClean="0"/>
              <a:t>~$2500 (~12K items, $210 per 1000 items)</a:t>
            </a:r>
          </a:p>
          <a:p>
            <a:pPr lvl="1"/>
            <a:r>
              <a:rPr lang="en-US" dirty="0" smtClean="0"/>
              <a:t>Duration </a:t>
            </a:r>
            <a:r>
              <a:rPr lang="en-US" dirty="0"/>
              <a:t>= </a:t>
            </a:r>
            <a:r>
              <a:rPr lang="en-US" dirty="0" smtClean="0"/>
              <a:t>~34 hours (2 </a:t>
            </a:r>
            <a:r>
              <a:rPr lang="en-US" dirty="0" err="1" smtClean="0"/>
              <a:t>hr</a:t>
            </a:r>
            <a:r>
              <a:rPr lang="en-US" dirty="0" smtClean="0"/>
              <a:t> 50 min per 1000 items)</a:t>
            </a:r>
          </a:p>
          <a:p>
            <a:r>
              <a:rPr lang="en-US" dirty="0" smtClean="0"/>
              <a:t>Recall tuning (Amazon Mechanical Turk**)</a:t>
            </a:r>
          </a:p>
          <a:p>
            <a:pPr lvl="1"/>
            <a:r>
              <a:rPr lang="en-US" dirty="0" smtClean="0"/>
              <a:t>Cost = $154 (for 1000 items)</a:t>
            </a:r>
          </a:p>
          <a:p>
            <a:pPr lvl="1"/>
            <a:r>
              <a:rPr lang="en-US" dirty="0" smtClean="0"/>
              <a:t>Duration = 1 hour 35 minutes</a:t>
            </a:r>
            <a:r>
              <a:rPr lang="en-US" dirty="0"/>
              <a:t> </a:t>
            </a:r>
            <a:r>
              <a:rPr lang="en-US" dirty="0" smtClean="0"/>
              <a:t>(for 1000 items)</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53</a:t>
            </a:fld>
            <a:endParaRPr lang="en-US">
              <a:solidFill>
                <a:prstClr val="black">
                  <a:tint val="75000"/>
                </a:prstClr>
              </a:solidFill>
            </a:endParaRPr>
          </a:p>
        </p:txBody>
      </p:sp>
      <p:sp>
        <p:nvSpPr>
          <p:cNvPr id="7" name="Rectangle 6"/>
          <p:cNvSpPr/>
          <p:nvPr/>
        </p:nvSpPr>
        <p:spPr>
          <a:xfrm>
            <a:off x="533400" y="5867400"/>
            <a:ext cx="2057400" cy="400110"/>
          </a:xfrm>
          <a:prstGeom prst="rect">
            <a:avLst/>
          </a:prstGeom>
        </p:spPr>
        <p:txBody>
          <a:bodyPr wrap="square">
            <a:spAutoFit/>
          </a:bodyPr>
          <a:lstStyle/>
          <a:p>
            <a:r>
              <a:rPr lang="en-US" sz="1000" kern="1200" dirty="0">
                <a:solidFill>
                  <a:prstClr val="black"/>
                </a:solidFill>
                <a:latin typeface="Calibri"/>
                <a:ea typeface="+mn-ea"/>
                <a:cs typeface="+mn-cs"/>
              </a:rPr>
              <a:t>* </a:t>
            </a:r>
            <a:r>
              <a:rPr lang="en-US" sz="1000" kern="1200" dirty="0" smtClean="0">
                <a:solidFill>
                  <a:prstClr val="black"/>
                </a:solidFill>
                <a:latin typeface="Calibri"/>
                <a:ea typeface="+mn-ea"/>
                <a:cs typeface="+mn-cs"/>
              </a:rPr>
              <a:t>   </a:t>
            </a:r>
            <a:r>
              <a:rPr lang="en-US" sz="1000" kern="1200" dirty="0" smtClean="0">
                <a:solidFill>
                  <a:prstClr val="black"/>
                </a:solidFill>
                <a:latin typeface="Calibri"/>
                <a:ea typeface="+mn-ea"/>
                <a:cs typeface="+mn-cs"/>
                <a:hlinkClick r:id="rId2"/>
              </a:rPr>
              <a:t>http</a:t>
            </a:r>
            <a:r>
              <a:rPr lang="en-US" sz="1000" kern="1200" dirty="0">
                <a:solidFill>
                  <a:prstClr val="black"/>
                </a:solidFill>
                <a:latin typeface="Calibri"/>
                <a:ea typeface="+mn-ea"/>
                <a:cs typeface="+mn-cs"/>
                <a:hlinkClick r:id="rId2"/>
              </a:rPr>
              <a:t>://www.samasource.org</a:t>
            </a:r>
            <a:r>
              <a:rPr lang="en-US" sz="1000" kern="1200" dirty="0" smtClean="0">
                <a:solidFill>
                  <a:prstClr val="black"/>
                </a:solidFill>
                <a:latin typeface="Calibri"/>
                <a:ea typeface="+mn-ea"/>
                <a:cs typeface="+mn-cs"/>
                <a:hlinkClick r:id="rId2"/>
              </a:rPr>
              <a:t>/</a:t>
            </a:r>
            <a:endParaRPr lang="en-US" sz="1000" kern="1200" dirty="0" smtClean="0">
              <a:solidFill>
                <a:prstClr val="black"/>
              </a:solidFill>
              <a:latin typeface="Calibri"/>
              <a:ea typeface="+mn-ea"/>
              <a:cs typeface="+mn-cs"/>
            </a:endParaRPr>
          </a:p>
          <a:p>
            <a:r>
              <a:rPr lang="en-US" sz="1000" kern="1200" dirty="0">
                <a:solidFill>
                  <a:prstClr val="black"/>
                </a:solidFill>
                <a:latin typeface="Calibri"/>
                <a:ea typeface="+mn-ea"/>
                <a:cs typeface="+mn-cs"/>
              </a:rPr>
              <a:t>** </a:t>
            </a:r>
            <a:r>
              <a:rPr lang="en-US" sz="1000" kern="1200" dirty="0" smtClean="0">
                <a:solidFill>
                  <a:prstClr val="black"/>
                </a:solidFill>
                <a:latin typeface="Calibri"/>
                <a:ea typeface="+mn-ea"/>
                <a:cs typeface="+mn-cs"/>
              </a:rPr>
              <a:t> </a:t>
            </a:r>
            <a:r>
              <a:rPr lang="en-US" sz="1000" kern="1200" dirty="0" smtClean="0">
                <a:solidFill>
                  <a:prstClr val="black"/>
                </a:solidFill>
                <a:latin typeface="Calibri"/>
                <a:ea typeface="+mn-ea"/>
                <a:cs typeface="+mn-cs"/>
                <a:hlinkClick r:id="rId3"/>
              </a:rPr>
              <a:t>https</a:t>
            </a:r>
            <a:r>
              <a:rPr lang="en-US" sz="1000" kern="1200" dirty="0">
                <a:solidFill>
                  <a:prstClr val="black"/>
                </a:solidFill>
                <a:latin typeface="Calibri"/>
                <a:ea typeface="+mn-ea"/>
                <a:cs typeface="+mn-cs"/>
                <a:hlinkClick r:id="rId3"/>
              </a:rPr>
              <a:t>://www.mturk.com</a:t>
            </a:r>
            <a:r>
              <a:rPr lang="en-US" sz="1000" kern="1200" dirty="0" smtClean="0">
                <a:solidFill>
                  <a:prstClr val="black"/>
                </a:solidFill>
                <a:latin typeface="Calibri"/>
                <a:ea typeface="+mn-ea"/>
                <a:cs typeface="+mn-cs"/>
                <a:hlinkClick r:id="rId3"/>
              </a:rPr>
              <a:t>/</a:t>
            </a:r>
            <a:endParaRPr lang="en-US" sz="1000" kern="1200" dirty="0" smtClean="0">
              <a:solidFill>
                <a:prstClr val="black"/>
              </a:solidFill>
              <a:latin typeface="Calibri"/>
              <a:ea typeface="+mn-ea"/>
              <a:cs typeface="+mn-cs"/>
            </a:endParaRPr>
          </a:p>
        </p:txBody>
      </p:sp>
    </p:spTree>
    <p:extLst>
      <p:ext uri="{BB962C8B-B14F-4D97-AF65-F5344CB8AC3E}">
        <p14:creationId xmlns:p14="http://schemas.microsoft.com/office/powerpoint/2010/main" val="27591715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Our proposed solution can extract brand names from product titles with high accuracy and relatively low cost.</a:t>
            </a:r>
          </a:p>
          <a:p>
            <a:r>
              <a:rPr lang="en-US" dirty="0" smtClean="0"/>
              <a:t>Using this solution is effective for domains that:</a:t>
            </a:r>
          </a:p>
          <a:p>
            <a:pPr lvl="1"/>
            <a:r>
              <a:rPr lang="en-US" dirty="0" smtClean="0"/>
              <a:t>Have relatively small number of ambiguous values</a:t>
            </a:r>
          </a:p>
          <a:p>
            <a:pPr lvl="2"/>
            <a:r>
              <a:rPr lang="en-US" dirty="0" smtClean="0"/>
              <a:t>e.g. appearance in an English language dictionary as an indication of ambiguity</a:t>
            </a:r>
          </a:p>
          <a:p>
            <a:pPr lvl="3"/>
            <a:r>
              <a:rPr lang="en-US" dirty="0" smtClean="0"/>
              <a:t>~2000 brand names in home department dictionary appear in an English language dictionary.</a:t>
            </a:r>
          </a:p>
          <a:p>
            <a:pPr lvl="1"/>
            <a:r>
              <a:rPr lang="en-US" dirty="0" smtClean="0"/>
              <a:t>Don’t grow too fast</a:t>
            </a:r>
          </a:p>
          <a:p>
            <a:pPr lvl="2"/>
            <a:r>
              <a:rPr lang="en-US" dirty="0" smtClean="0"/>
              <a:t>The rate of values added to the domain comparable to the rate our solution can find new brand names within budget limits</a:t>
            </a:r>
          </a:p>
          <a:p>
            <a:pPr lvl="3"/>
            <a:r>
              <a:rPr lang="en-US" dirty="0" smtClean="0"/>
              <a:t>e.g. ~250 brand </a:t>
            </a:r>
            <a:r>
              <a:rPr lang="en-US" dirty="0"/>
              <a:t>names </a:t>
            </a:r>
            <a:r>
              <a:rPr lang="en-US" dirty="0" smtClean="0"/>
              <a:t>(found via crowdsourcing) </a:t>
            </a:r>
            <a:r>
              <a:rPr lang="en-US" dirty="0"/>
              <a:t>in ~2 hours spending $154</a:t>
            </a:r>
          </a:p>
        </p:txBody>
      </p:sp>
      <p:sp>
        <p:nvSpPr>
          <p:cNvPr id="4" name="Date Placeholder 3"/>
          <p:cNvSpPr>
            <a:spLocks noGrp="1"/>
          </p:cNvSpPr>
          <p:nvPr>
            <p:ph type="dt" sz="half" idx="10"/>
          </p:nvPr>
        </p:nvSpPr>
        <p:spPr/>
        <p:txBody>
          <a:bodyPr/>
          <a:lstStyle/>
          <a:p>
            <a:r>
              <a:rPr lang="en-US" smtClean="0">
                <a:solidFill>
                  <a:prstClr val="black">
                    <a:tint val="75000"/>
                  </a:prstClr>
                </a:solidFill>
              </a:rPr>
              <a:t>8/17/2015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Large-Scale Information Extraction Using Rules, Machine Learning and Crowdsourcing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0DBE6B-9F25-417A-B36D-4D1F14925422}"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3005354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a:xfrm>
            <a:off x="6553200" y="5709453"/>
            <a:ext cx="1905000" cy="457200"/>
          </a:xfrm>
        </p:spPr>
        <p:txBody>
          <a:bodyPr/>
          <a:lstStyle/>
          <a:p>
            <a:fld id="{3DB986C4-2375-4ABD-9E09-755504177834}" type="slidenum">
              <a:rPr lang="en-US" altLang="en-US">
                <a:solidFill>
                  <a:srgbClr val="000000"/>
                </a:solidFill>
              </a:rPr>
              <a:pPr/>
              <a:t>6</a:t>
            </a:fld>
            <a:endParaRPr lang="en-US" altLang="en-US">
              <a:solidFill>
                <a:srgbClr val="000000"/>
              </a:solidFill>
            </a:endParaRPr>
          </a:p>
        </p:txBody>
      </p:sp>
      <p:sp>
        <p:nvSpPr>
          <p:cNvPr id="2192386" name="Rectangle 2"/>
          <p:cNvSpPr>
            <a:spLocks noGrp="1" noChangeArrowheads="1"/>
          </p:cNvSpPr>
          <p:nvPr>
            <p:ph type="title"/>
          </p:nvPr>
        </p:nvSpPr>
        <p:spPr>
          <a:xfrm>
            <a:off x="0" y="190500"/>
            <a:ext cx="9144000" cy="685800"/>
          </a:xfrm>
        </p:spPr>
        <p:txBody>
          <a:bodyPr/>
          <a:lstStyle/>
          <a:p>
            <a:r>
              <a:rPr lang="en-US" altLang="en-US" dirty="0" smtClean="0"/>
              <a:t>IE from Text</a:t>
            </a:r>
            <a:endParaRPr lang="en-US" altLang="en-US" dirty="0"/>
          </a:p>
        </p:txBody>
      </p:sp>
      <p:sp>
        <p:nvSpPr>
          <p:cNvPr id="2192388" name="Text Box 4"/>
          <p:cNvSpPr txBox="1">
            <a:spLocks noChangeArrowheads="1"/>
          </p:cNvSpPr>
          <p:nvPr/>
        </p:nvSpPr>
        <p:spPr bwMode="auto">
          <a:xfrm>
            <a:off x="114300" y="1229528"/>
            <a:ext cx="2986088" cy="5045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1800" b="1" kern="1200">
                <a:latin typeface="Arial" panose="020B0604020202020204" pitchFamily="34" charset="0"/>
                <a:ea typeface="+mn-ea"/>
                <a:cs typeface="+mn-cs"/>
              </a:rPr>
              <a:t>For years, </a:t>
            </a:r>
            <a:r>
              <a:rPr lang="en-US" altLang="en-US" sz="1800" b="1" u="sng" kern="1200">
                <a:solidFill>
                  <a:srgbClr val="00CCFF"/>
                </a:solidFill>
                <a:latin typeface="Arial" panose="020B0604020202020204" pitchFamily="34" charset="0"/>
                <a:ea typeface="+mn-ea"/>
                <a:cs typeface="+mn-cs"/>
              </a:rPr>
              <a:t>Microsoft Corporation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CEO</a:t>
            </a:r>
            <a:r>
              <a:rPr lang="en-US" altLang="en-US" sz="1800" b="1" kern="1200">
                <a:latin typeface="Arial" panose="020B0604020202020204" pitchFamily="34" charset="0"/>
                <a:ea typeface="+mn-ea"/>
                <a:cs typeface="+mn-cs"/>
              </a:rPr>
              <a:t> </a:t>
            </a:r>
            <a:r>
              <a:rPr lang="en-US" altLang="en-US" sz="1800" b="1" u="sng" kern="1200">
                <a:solidFill>
                  <a:srgbClr val="000099"/>
                </a:solidFill>
                <a:latin typeface="Arial" panose="020B0604020202020204" pitchFamily="34" charset="0"/>
                <a:ea typeface="+mn-ea"/>
                <a:cs typeface="+mn-cs"/>
              </a:rPr>
              <a:t>Bill Gates</a:t>
            </a:r>
            <a:r>
              <a:rPr lang="en-US" altLang="en-US" sz="1800" b="1" kern="1200">
                <a:latin typeface="Arial" panose="020B0604020202020204" pitchFamily="34" charset="0"/>
                <a:ea typeface="+mn-ea"/>
                <a:cs typeface="+mn-cs"/>
              </a:rPr>
              <a:t> was against open source. But today he appears to have changed his mind. "We can be open source. We love the concept of shared source," said </a:t>
            </a:r>
            <a:r>
              <a:rPr lang="en-US" altLang="en-US" sz="1800" b="1" u="sng" kern="1200">
                <a:solidFill>
                  <a:srgbClr val="000099"/>
                </a:solidFill>
                <a:latin typeface="Arial" panose="020B0604020202020204" pitchFamily="34" charset="0"/>
                <a:ea typeface="+mn-ea"/>
                <a:cs typeface="+mn-cs"/>
              </a:rPr>
              <a:t>Bill Veghte</a:t>
            </a:r>
            <a:r>
              <a:rPr lang="en-US" altLang="en-US" sz="1800" b="1" kern="1200">
                <a:latin typeface="Arial" panose="020B0604020202020204" pitchFamily="34" charset="0"/>
                <a:ea typeface="+mn-ea"/>
                <a:cs typeface="+mn-cs"/>
              </a:rPr>
              <a:t>, a </a:t>
            </a:r>
            <a:r>
              <a:rPr lang="en-US" altLang="en-US" sz="1800" b="1" u="sng" kern="1200">
                <a:solidFill>
                  <a:srgbClr val="00CCFF"/>
                </a:solidFill>
                <a:latin typeface="Arial" panose="020B0604020202020204" pitchFamily="34" charset="0"/>
                <a:ea typeface="+mn-ea"/>
                <a:cs typeface="+mn-cs"/>
              </a:rPr>
              <a:t>Microsoft</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VP</a:t>
            </a:r>
            <a:r>
              <a:rPr lang="en-US" altLang="en-US" sz="1800" b="1" kern="1200">
                <a:latin typeface="Arial" panose="020B0604020202020204" pitchFamily="34" charset="0"/>
                <a:ea typeface="+mn-ea"/>
                <a:cs typeface="+mn-cs"/>
              </a:rPr>
              <a:t>. "That's a super-important shift for us in terms of code access.“</a:t>
            </a:r>
          </a:p>
          <a:p>
            <a:pPr eaLnBrk="0" fontAlgn="base" hangingPunct="0">
              <a:spcBef>
                <a:spcPct val="0"/>
              </a:spcBef>
              <a:spcAft>
                <a:spcPct val="0"/>
              </a:spcAft>
            </a:pPr>
            <a:endParaRPr lang="en-US" altLang="en-US" sz="1800" b="1" kern="1200">
              <a:latin typeface="Arial" panose="020B0604020202020204" pitchFamily="34" charset="0"/>
              <a:ea typeface="+mn-ea"/>
              <a:cs typeface="+mn-cs"/>
            </a:endParaRPr>
          </a:p>
          <a:p>
            <a:pPr eaLnBrk="0" fontAlgn="base" hangingPunct="0">
              <a:spcBef>
                <a:spcPct val="0"/>
              </a:spcBef>
              <a:spcAft>
                <a:spcPct val="0"/>
              </a:spcAft>
            </a:pPr>
            <a:r>
              <a:rPr lang="en-US" altLang="en-US" sz="1800" b="1" u="sng" kern="1200">
                <a:solidFill>
                  <a:srgbClr val="000099"/>
                </a:solidFill>
                <a:latin typeface="Arial" panose="020B0604020202020204" pitchFamily="34" charset="0"/>
                <a:ea typeface="+mn-ea"/>
                <a:cs typeface="+mn-cs"/>
              </a:rPr>
              <a:t>Richard Stallman</a:t>
            </a:r>
            <a:r>
              <a:rPr lang="en-US" altLang="en-US" sz="1800" b="1" kern="1200">
                <a:latin typeface="Arial" panose="020B0604020202020204" pitchFamily="34" charset="0"/>
                <a:ea typeface="+mn-ea"/>
                <a:cs typeface="+mn-cs"/>
              </a:rPr>
              <a:t>, </a:t>
            </a:r>
            <a:r>
              <a:rPr lang="en-US" altLang="en-US" sz="1800" b="1" u="sng" kern="1200">
                <a:solidFill>
                  <a:srgbClr val="FF3300"/>
                </a:solidFill>
                <a:latin typeface="Arial" panose="020B0604020202020204" pitchFamily="34" charset="0"/>
                <a:ea typeface="+mn-ea"/>
                <a:cs typeface="+mn-cs"/>
              </a:rPr>
              <a:t>founder</a:t>
            </a:r>
            <a:r>
              <a:rPr lang="en-US" altLang="en-US" sz="1800" b="1" kern="1200">
                <a:latin typeface="Arial" panose="020B0604020202020204" pitchFamily="34" charset="0"/>
                <a:ea typeface="+mn-ea"/>
                <a:cs typeface="+mn-cs"/>
              </a:rPr>
              <a:t> of the </a:t>
            </a:r>
            <a:r>
              <a:rPr lang="en-US" altLang="en-US" sz="1800" b="1" u="sng" kern="1200">
                <a:solidFill>
                  <a:srgbClr val="00CCFF"/>
                </a:solidFill>
                <a:latin typeface="Arial" panose="020B0604020202020204" pitchFamily="34" charset="0"/>
                <a:ea typeface="+mn-ea"/>
                <a:cs typeface="+mn-cs"/>
              </a:rPr>
              <a:t>Free Software Foundation</a:t>
            </a:r>
            <a:r>
              <a:rPr lang="en-US" altLang="en-US" sz="1800" b="1" kern="1200">
                <a:latin typeface="Arial" panose="020B0604020202020204" pitchFamily="34" charset="0"/>
                <a:ea typeface="+mn-ea"/>
                <a:cs typeface="+mn-cs"/>
              </a:rPr>
              <a:t>, countered saying…</a:t>
            </a:r>
          </a:p>
        </p:txBody>
      </p:sp>
      <p:sp>
        <p:nvSpPr>
          <p:cNvPr id="2192389" name="Text Box 5"/>
          <p:cNvSpPr txBox="1">
            <a:spLocks noChangeArrowheads="1"/>
          </p:cNvSpPr>
          <p:nvPr/>
        </p:nvSpPr>
        <p:spPr bwMode="auto">
          <a:xfrm>
            <a:off x="3340100" y="3182153"/>
            <a:ext cx="5372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800" b="1" u="sng" kern="1200">
                <a:latin typeface="Courier New" panose="02070309020205020404" pitchFamily="49" charset="0"/>
                <a:ea typeface="+mn-ea"/>
                <a:cs typeface="+mn-cs"/>
              </a:rPr>
              <a:t>Name              Title   Organization</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Gates</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CEO</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Bill Veghte</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VP</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Microsoft</a:t>
            </a:r>
          </a:p>
          <a:p>
            <a:pPr eaLnBrk="0" fontAlgn="base" hangingPunct="0">
              <a:spcBef>
                <a:spcPct val="0"/>
              </a:spcBef>
              <a:spcAft>
                <a:spcPct val="0"/>
              </a:spcAft>
            </a:pPr>
            <a:r>
              <a:rPr lang="en-US" altLang="en-US" sz="1800" b="1" kern="1200">
                <a:solidFill>
                  <a:srgbClr val="000099"/>
                </a:solidFill>
                <a:latin typeface="Courier New" panose="02070309020205020404" pitchFamily="49" charset="0"/>
                <a:ea typeface="+mn-ea"/>
                <a:cs typeface="+mn-cs"/>
              </a:rPr>
              <a:t>Richard Stallman</a:t>
            </a:r>
            <a:r>
              <a:rPr lang="en-US" altLang="en-US" sz="1800" b="1" kern="1200">
                <a:latin typeface="Courier New" panose="02070309020205020404" pitchFamily="49" charset="0"/>
                <a:ea typeface="+mn-ea"/>
                <a:cs typeface="+mn-cs"/>
              </a:rPr>
              <a:t>  </a:t>
            </a:r>
            <a:r>
              <a:rPr lang="en-US" altLang="en-US" sz="1800" b="1" kern="1200">
                <a:solidFill>
                  <a:srgbClr val="FF3300"/>
                </a:solidFill>
                <a:latin typeface="Courier New" panose="02070309020205020404" pitchFamily="49" charset="0"/>
                <a:ea typeface="+mn-ea"/>
                <a:cs typeface="+mn-cs"/>
              </a:rPr>
              <a:t>Founder</a:t>
            </a:r>
            <a:r>
              <a:rPr lang="en-US" altLang="en-US" sz="1800" b="1" kern="1200">
                <a:latin typeface="Courier New" panose="02070309020205020404" pitchFamily="49" charset="0"/>
                <a:ea typeface="+mn-ea"/>
                <a:cs typeface="+mn-cs"/>
              </a:rPr>
              <a:t>  </a:t>
            </a:r>
            <a:r>
              <a:rPr lang="en-US" altLang="en-US" sz="1800" b="1" kern="1200">
                <a:solidFill>
                  <a:srgbClr val="00CCFF"/>
                </a:solidFill>
                <a:latin typeface="Courier New" panose="02070309020205020404" pitchFamily="49" charset="0"/>
                <a:ea typeface="+mn-ea"/>
                <a:cs typeface="+mn-cs"/>
              </a:rPr>
              <a:t>Free Soft..</a:t>
            </a:r>
          </a:p>
        </p:txBody>
      </p:sp>
      <p:sp>
        <p:nvSpPr>
          <p:cNvPr id="2192390" name="Line 6"/>
          <p:cNvSpPr>
            <a:spLocks noChangeShapeType="1"/>
          </p:cNvSpPr>
          <p:nvPr/>
        </p:nvSpPr>
        <p:spPr bwMode="auto">
          <a:xfrm flipH="1">
            <a:off x="6438900" y="2520166"/>
            <a:ext cx="17780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1" name="Text Box 7"/>
          <p:cNvSpPr txBox="1">
            <a:spLocks noChangeArrowheads="1"/>
          </p:cNvSpPr>
          <p:nvPr/>
        </p:nvSpPr>
        <p:spPr bwMode="auto">
          <a:xfrm>
            <a:off x="3306763" y="2844016"/>
            <a:ext cx="278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PEOPLE</a:t>
            </a:r>
          </a:p>
        </p:txBody>
      </p:sp>
      <p:sp>
        <p:nvSpPr>
          <p:cNvPr id="2192392" name="Rectangle 8"/>
          <p:cNvSpPr>
            <a:spLocks noChangeArrowheads="1"/>
          </p:cNvSpPr>
          <p:nvPr/>
        </p:nvSpPr>
        <p:spPr bwMode="auto">
          <a:xfrm>
            <a:off x="3303588" y="3163103"/>
            <a:ext cx="5613400" cy="1295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3" name="Text Box 9"/>
          <p:cNvSpPr txBox="1">
            <a:spLocks noChangeArrowheads="1"/>
          </p:cNvSpPr>
          <p:nvPr/>
        </p:nvSpPr>
        <p:spPr bwMode="auto">
          <a:xfrm>
            <a:off x="4754563" y="1523216"/>
            <a:ext cx="36655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5710" rIns="0" bIns="45710">
            <a:spAutoFit/>
          </a:bodyPr>
          <a:lstStyle>
            <a:lvl1pPr defTabSz="522288">
              <a:defRPr sz="2400">
                <a:solidFill>
                  <a:schemeClr val="tx1"/>
                </a:solidFill>
                <a:latin typeface="Times New Roman" panose="02020603050405020304" pitchFamily="18" charset="0"/>
              </a:defRPr>
            </a:lvl1pPr>
            <a:lvl2pPr defTabSz="522288">
              <a:defRPr sz="2400">
                <a:solidFill>
                  <a:schemeClr val="tx1"/>
                </a:solidFill>
                <a:latin typeface="Times New Roman" panose="02020603050405020304" pitchFamily="18" charset="0"/>
              </a:defRPr>
            </a:lvl2pPr>
            <a:lvl3pPr defTabSz="522288">
              <a:defRPr sz="2400">
                <a:solidFill>
                  <a:schemeClr val="tx1"/>
                </a:solidFill>
                <a:latin typeface="Times New Roman" panose="02020603050405020304" pitchFamily="18" charset="0"/>
              </a:defRPr>
            </a:lvl3pPr>
            <a:lvl4pPr defTabSz="522288">
              <a:defRPr sz="2400">
                <a:solidFill>
                  <a:schemeClr val="tx1"/>
                </a:solidFill>
                <a:latin typeface="Times New Roman" panose="02020603050405020304" pitchFamily="18" charset="0"/>
              </a:defRPr>
            </a:lvl4pPr>
            <a:lvl5pPr defTabSz="522288">
              <a:defRPr sz="2400">
                <a:solidFill>
                  <a:schemeClr val="tx1"/>
                </a:solidFill>
                <a:latin typeface="Times New Roman" panose="02020603050405020304" pitchFamily="18" charset="0"/>
              </a:defRPr>
            </a:lvl5pPr>
            <a:lvl6pPr defTabSz="522288" eaLnBrk="0" fontAlgn="base" hangingPunct="0">
              <a:spcBef>
                <a:spcPct val="0"/>
              </a:spcBef>
              <a:spcAft>
                <a:spcPct val="0"/>
              </a:spcAft>
              <a:defRPr sz="2400">
                <a:solidFill>
                  <a:schemeClr val="tx1"/>
                </a:solidFill>
                <a:latin typeface="Times New Roman" panose="02020603050405020304" pitchFamily="18" charset="0"/>
              </a:defRPr>
            </a:lvl6pPr>
            <a:lvl7pPr defTabSz="522288" eaLnBrk="0" fontAlgn="base" hangingPunct="0">
              <a:spcBef>
                <a:spcPct val="0"/>
              </a:spcBef>
              <a:spcAft>
                <a:spcPct val="0"/>
              </a:spcAft>
              <a:defRPr sz="2400">
                <a:solidFill>
                  <a:schemeClr val="tx1"/>
                </a:solidFill>
                <a:latin typeface="Times New Roman" panose="02020603050405020304" pitchFamily="18" charset="0"/>
              </a:defRPr>
            </a:lvl7pPr>
            <a:lvl8pPr defTabSz="522288" eaLnBrk="0" fontAlgn="base" hangingPunct="0">
              <a:spcBef>
                <a:spcPct val="0"/>
              </a:spcBef>
              <a:spcAft>
                <a:spcPct val="0"/>
              </a:spcAft>
              <a:defRPr sz="2400">
                <a:solidFill>
                  <a:schemeClr val="tx1"/>
                </a:solidFill>
                <a:latin typeface="Times New Roman" panose="02020603050405020304" pitchFamily="18" charset="0"/>
              </a:defRPr>
            </a:lvl8pPr>
            <a:lvl9pPr defTabSz="522288"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altLang="ko-KR" sz="12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a:t>
            </a: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Select  Name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From   PEOPLE</a:t>
            </a:r>
          </a:p>
          <a:p>
            <a:pPr fontAlgn="base">
              <a:spcBef>
                <a:spcPct val="0"/>
              </a:spcBef>
              <a:spcAft>
                <a:spcPct val="0"/>
              </a:spcAft>
            </a:pPr>
            <a:r>
              <a:rPr lang="en-US" altLang="ko-KR" sz="1800" b="1" kern="1200">
                <a:solidFill>
                  <a:srgbClr val="000000"/>
                </a:solidFill>
                <a:latin typeface="Arial" panose="020B0604020202020204" pitchFamily="34" charset="0"/>
                <a:ea typeface="Gulim" panose="020B0600000101010101" pitchFamily="34" charset="-127"/>
                <a:cs typeface="Times New Roman" panose="02020603050405020304" pitchFamily="18" charset="0"/>
              </a:rPr>
              <a:t> Where Organization = ‘Microsoft’</a:t>
            </a:r>
          </a:p>
        </p:txBody>
      </p:sp>
      <p:sp>
        <p:nvSpPr>
          <p:cNvPr id="2192394" name="Line 10"/>
          <p:cNvSpPr>
            <a:spLocks noChangeShapeType="1"/>
          </p:cNvSpPr>
          <p:nvPr/>
        </p:nvSpPr>
        <p:spPr bwMode="auto">
          <a:xfrm flipH="1">
            <a:off x="5700713" y="4574391"/>
            <a:ext cx="214312" cy="506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5" name="Text Box 11"/>
          <p:cNvSpPr txBox="1">
            <a:spLocks noChangeArrowheads="1"/>
          </p:cNvSpPr>
          <p:nvPr/>
        </p:nvSpPr>
        <p:spPr bwMode="auto">
          <a:xfrm>
            <a:off x="63500" y="3664753"/>
            <a:ext cx="603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endParaRPr kumimoji="1" lang="en-US" altLang="en-US" sz="1400" kern="1200">
              <a:solidFill>
                <a:srgbClr val="000000"/>
              </a:solidFill>
              <a:latin typeface="Arial" panose="020B0604020202020204" pitchFamily="34" charset="0"/>
              <a:ea typeface="+mn-ea"/>
              <a:cs typeface="+mn-cs"/>
            </a:endParaRPr>
          </a:p>
        </p:txBody>
      </p:sp>
      <p:sp>
        <p:nvSpPr>
          <p:cNvPr id="2192396" name="Text Box 12"/>
          <p:cNvSpPr txBox="1">
            <a:spLocks noChangeArrowheads="1"/>
          </p:cNvSpPr>
          <p:nvPr/>
        </p:nvSpPr>
        <p:spPr bwMode="auto">
          <a:xfrm>
            <a:off x="3659188" y="5176053"/>
            <a:ext cx="2465387"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7429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Gates</a:t>
            </a:r>
          </a:p>
          <a:p>
            <a:pPr eaLnBrk="0" fontAlgn="base" hangingPunct="0">
              <a:spcBef>
                <a:spcPct val="20000"/>
              </a:spcBef>
              <a:spcAft>
                <a:spcPct val="0"/>
              </a:spcAft>
              <a:buClr>
                <a:srgbClr val="000099"/>
              </a:buClr>
            </a:pPr>
            <a:r>
              <a:rPr lang="en-US" altLang="en-US" b="1" kern="1200">
                <a:solidFill>
                  <a:srgbClr val="000099"/>
                </a:solidFill>
                <a:latin typeface="Courier New" panose="02070309020205020404" pitchFamily="49" charset="0"/>
                <a:ea typeface="+mn-ea"/>
                <a:cs typeface="+mn-cs"/>
              </a:rPr>
              <a:t>Bill Veghte</a:t>
            </a:r>
          </a:p>
        </p:txBody>
      </p:sp>
      <p:sp>
        <p:nvSpPr>
          <p:cNvPr id="2192397" name="AutoShape 13"/>
          <p:cNvSpPr>
            <a:spLocks noChangeArrowheads="1"/>
          </p:cNvSpPr>
          <p:nvPr/>
        </p:nvSpPr>
        <p:spPr bwMode="auto">
          <a:xfrm rot="2267637">
            <a:off x="3379788" y="2094716"/>
            <a:ext cx="419100" cy="393700"/>
          </a:xfrm>
          <a:prstGeom prst="rightArrow">
            <a:avLst>
              <a:gd name="adj1" fmla="val 50000"/>
              <a:gd name="adj2" fmla="val 2661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000" kern="1200">
              <a:latin typeface="Arial" panose="020B0604020202020204" pitchFamily="34" charset="0"/>
              <a:ea typeface="+mn-ea"/>
              <a:cs typeface="+mn-cs"/>
            </a:endParaRPr>
          </a:p>
        </p:txBody>
      </p:sp>
      <p:sp>
        <p:nvSpPr>
          <p:cNvPr id="2192398" name="Text Box 14"/>
          <p:cNvSpPr txBox="1">
            <a:spLocks noChangeArrowheads="1"/>
          </p:cNvSpPr>
          <p:nvPr/>
        </p:nvSpPr>
        <p:spPr bwMode="auto">
          <a:xfrm>
            <a:off x="5435600" y="5922178"/>
            <a:ext cx="3708400" cy="39687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698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000" kern="1200">
                <a:solidFill>
                  <a:srgbClr val="FF0000"/>
                </a:solidFill>
                <a:latin typeface="Arial" panose="020B0604020202020204" pitchFamily="34" charset="0"/>
                <a:ea typeface="+mn-ea"/>
                <a:cs typeface="+mn-cs"/>
              </a:rPr>
              <a:t>(from Cohen’s IE tutorial, 2003)</a:t>
            </a:r>
          </a:p>
        </p:txBody>
      </p:sp>
    </p:spTree>
    <p:extLst>
      <p:ext uri="{BB962C8B-B14F-4D97-AF65-F5344CB8AC3E}">
        <p14:creationId xmlns:p14="http://schemas.microsoft.com/office/powerpoint/2010/main" val="467786460"/>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0AFC69-BCF9-4E77-83BB-A7C1A53ACB69}" type="slidenum">
              <a:rPr lang="en-US" altLang="en-US">
                <a:solidFill>
                  <a:srgbClr val="000000"/>
                </a:solidFill>
              </a:rPr>
              <a:pPr/>
              <a:t>7</a:t>
            </a:fld>
            <a:endParaRPr lang="en-US" altLang="en-US">
              <a:solidFill>
                <a:srgbClr val="000000"/>
              </a:solidFill>
            </a:endParaRPr>
          </a:p>
        </p:txBody>
      </p:sp>
      <p:sp>
        <p:nvSpPr>
          <p:cNvPr id="2711554" name="Rectangle 2"/>
          <p:cNvSpPr>
            <a:spLocks noGrp="1" noChangeArrowheads="1"/>
          </p:cNvSpPr>
          <p:nvPr>
            <p:ph type="title"/>
          </p:nvPr>
        </p:nvSpPr>
        <p:spPr/>
        <p:txBody>
          <a:bodyPr/>
          <a:lstStyle/>
          <a:p>
            <a:r>
              <a:rPr lang="en-US" altLang="en-US"/>
              <a:t>Two Main Solution Approaches</a:t>
            </a:r>
          </a:p>
        </p:txBody>
      </p:sp>
      <p:sp>
        <p:nvSpPr>
          <p:cNvPr id="2711555" name="Rectangle 3"/>
          <p:cNvSpPr>
            <a:spLocks noGrp="1" noChangeArrowheads="1"/>
          </p:cNvSpPr>
          <p:nvPr>
            <p:ph type="body" idx="1"/>
          </p:nvPr>
        </p:nvSpPr>
        <p:spPr/>
        <p:txBody>
          <a:bodyPr/>
          <a:lstStyle/>
          <a:p>
            <a:r>
              <a:rPr lang="en-US" altLang="en-US" dirty="0"/>
              <a:t>Hand-crafted </a:t>
            </a:r>
            <a:r>
              <a:rPr lang="en-US" altLang="en-US" dirty="0" smtClean="0"/>
              <a:t>rules</a:t>
            </a:r>
          </a:p>
          <a:p>
            <a:pPr lvl="1"/>
            <a:r>
              <a:rPr lang="en-US" altLang="en-US" dirty="0" err="1" smtClean="0"/>
              <a:t>Eg</a:t>
            </a:r>
            <a:r>
              <a:rPr lang="en-US" altLang="en-US" dirty="0" smtClean="0"/>
              <a:t> regexes</a:t>
            </a:r>
          </a:p>
          <a:p>
            <a:pPr lvl="1"/>
            <a:r>
              <a:rPr lang="en-US" altLang="en-US" dirty="0" smtClean="0"/>
              <a:t>Dictionary based</a:t>
            </a:r>
            <a:endParaRPr lang="en-US" altLang="en-US" dirty="0"/>
          </a:p>
          <a:p>
            <a:r>
              <a:rPr lang="en-US" altLang="en-US" dirty="0"/>
              <a:t>Learning-based approaches</a:t>
            </a:r>
          </a:p>
        </p:txBody>
      </p:sp>
    </p:spTree>
    <p:extLst>
      <p:ext uri="{BB962C8B-B14F-4D97-AF65-F5344CB8AC3E}">
        <p14:creationId xmlns:p14="http://schemas.microsoft.com/office/powerpoint/2010/main" val="387056271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6" y="228600"/>
            <a:ext cx="8893629" cy="685800"/>
          </a:xfrm>
        </p:spPr>
        <p:txBody>
          <a:bodyPr/>
          <a:lstStyle/>
          <a:p>
            <a:r>
              <a:rPr lang="en-US" dirty="0" smtClean="0">
                <a:solidFill>
                  <a:schemeClr val="accent2">
                    <a:lumMod val="60000"/>
                    <a:lumOff val="40000"/>
                  </a:schemeClr>
                </a:solidFill>
              </a:rPr>
              <a:t>Example: Regexes</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228600" y="914434"/>
            <a:ext cx="8686800" cy="5159829"/>
          </a:xfrm>
        </p:spPr>
        <p:txBody>
          <a:bodyPr/>
          <a:lstStyle/>
          <a:p>
            <a:r>
              <a:rPr lang="en-US" dirty="0" smtClean="0"/>
              <a:t>Extract attribute values from products </a:t>
            </a:r>
          </a:p>
          <a:p>
            <a:pPr marL="455605" lvl="1" indent="0">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solidFill>
                  <a:srgbClr val="000000"/>
                </a:solidFill>
              </a:rPr>
              <a:pPr/>
              <a:t>8</a:t>
            </a:fld>
            <a:endParaRPr lang="en-US">
              <a:solidFill>
                <a:srgbClr val="000000"/>
              </a:solidFill>
            </a:endParaRPr>
          </a:p>
        </p:txBody>
      </p:sp>
      <p:sp>
        <p:nvSpPr>
          <p:cNvPr id="5" name="TextBox 4"/>
          <p:cNvSpPr txBox="1"/>
          <p:nvPr/>
        </p:nvSpPr>
        <p:spPr>
          <a:xfrm>
            <a:off x="719979" y="3075350"/>
            <a:ext cx="7187609" cy="1323344"/>
          </a:xfrm>
          <a:prstGeom prst="rect">
            <a:avLst/>
          </a:prstGeom>
        </p:spPr>
        <p:style>
          <a:lnRef idx="1">
            <a:schemeClr val="accent4"/>
          </a:lnRef>
          <a:fillRef idx="2">
            <a:schemeClr val="accent4"/>
          </a:fillRef>
          <a:effectRef idx="1">
            <a:schemeClr val="accent4"/>
          </a:effectRef>
          <a:fontRef idx="minor">
            <a:schemeClr val="dk1"/>
          </a:fontRef>
        </p:style>
        <p:txBody>
          <a:bodyPr wrap="square" lIns="91336" tIns="45673" rIns="91336" bIns="45673" rtlCol="0">
            <a:spAutoFit/>
          </a:bodyPr>
          <a:lstStyle/>
          <a:p>
            <a:pPr lvl="1" eaLnBrk="0" fontAlgn="base" hangingPunct="0">
              <a:spcAft>
                <a:spcPct val="0"/>
              </a:spcAft>
              <a:buClr>
                <a:srgbClr val="000099"/>
              </a:buClr>
            </a:pPr>
            <a:r>
              <a:rPr kumimoji="1" lang="en-US" sz="1600" kern="1200" dirty="0" smtClean="0">
                <a:solidFill>
                  <a:srgbClr val="000000"/>
                </a:solidFill>
              </a:rPr>
              <a:t>title			= X-Mark </a:t>
            </a:r>
            <a:r>
              <a:rPr kumimoji="1" lang="en-US" sz="1600" kern="1200" dirty="0">
                <a:solidFill>
                  <a:srgbClr val="000000"/>
                </a:solidFill>
              </a:rPr>
              <a:t>Pair of 45 lb. Rubber Hex Dumbbells</a:t>
            </a:r>
          </a:p>
          <a:p>
            <a:pPr lvl="1" eaLnBrk="0" fontAlgn="base" hangingPunct="0">
              <a:spcAft>
                <a:spcPct val="0"/>
              </a:spcAft>
              <a:buClr>
                <a:srgbClr val="000099"/>
              </a:buClr>
            </a:pPr>
            <a:r>
              <a:rPr kumimoji="1" lang="en-US" sz="1600" kern="1200" dirty="0" smtClean="0">
                <a:solidFill>
                  <a:srgbClr val="000000"/>
                </a:solidFill>
              </a:rPr>
              <a:t>material</a:t>
            </a:r>
            <a:r>
              <a:rPr kumimoji="1" lang="en-US" sz="1600" kern="1200" dirty="0">
                <a:solidFill>
                  <a:srgbClr val="000000"/>
                </a:solidFill>
              </a:rPr>
              <a:t>			</a:t>
            </a:r>
            <a:r>
              <a:rPr kumimoji="1" lang="en-US" sz="1600" kern="1200" dirty="0" smtClean="0">
                <a:solidFill>
                  <a:srgbClr val="000000"/>
                </a:solidFill>
              </a:rPr>
              <a:t>= Rubber</a:t>
            </a:r>
            <a:endParaRPr kumimoji="1" lang="en-US" sz="1600" kern="1200" dirty="0">
              <a:solidFill>
                <a:srgbClr val="000000"/>
              </a:solidFill>
            </a:endParaRPr>
          </a:p>
          <a:p>
            <a:pPr lvl="1" eaLnBrk="0" fontAlgn="base" hangingPunct="0">
              <a:spcAft>
                <a:spcPct val="0"/>
              </a:spcAft>
              <a:buClr>
                <a:srgbClr val="000099"/>
              </a:buClr>
            </a:pPr>
            <a:r>
              <a:rPr kumimoji="1" lang="en-US" sz="1600" kern="1200" dirty="0">
                <a:solidFill>
                  <a:srgbClr val="000000"/>
                </a:solidFill>
              </a:rPr>
              <a:t>finer categorizations	</a:t>
            </a:r>
            <a:r>
              <a:rPr kumimoji="1" lang="en-US" sz="1600" kern="1200" dirty="0" smtClean="0">
                <a:solidFill>
                  <a:srgbClr val="000000"/>
                </a:solidFill>
              </a:rPr>
              <a:t>	= </a:t>
            </a:r>
            <a:r>
              <a:rPr kumimoji="1" lang="en-US" sz="1600" kern="1200" dirty="0" err="1" smtClean="0">
                <a:solidFill>
                  <a:srgbClr val="000000"/>
                </a:solidFill>
              </a:rPr>
              <a:t>Dumbbells</a:t>
            </a:r>
            <a:r>
              <a:rPr kumimoji="1" lang="en-US" sz="1600" kern="1200" dirty="0" err="1">
                <a:solidFill>
                  <a:srgbClr val="000000"/>
                </a:solidFill>
              </a:rPr>
              <a:t>__Weight</a:t>
            </a:r>
            <a:r>
              <a:rPr kumimoji="1" lang="en-US" sz="1600" kern="1200" dirty="0">
                <a:solidFill>
                  <a:srgbClr val="000000"/>
                </a:solidFill>
              </a:rPr>
              <a:t> </a:t>
            </a:r>
            <a:r>
              <a:rPr kumimoji="1" lang="en-US" sz="1600" kern="1200" dirty="0" smtClean="0">
                <a:solidFill>
                  <a:srgbClr val="000000"/>
                </a:solidFill>
              </a:rPr>
              <a:t>Sets</a:t>
            </a:r>
            <a:endParaRPr kumimoji="1" lang="en-US" sz="1600" kern="1200" dirty="0">
              <a:solidFill>
                <a:srgbClr val="000000"/>
              </a:solidFill>
            </a:endParaRPr>
          </a:p>
          <a:p>
            <a:pPr lvl="1" eaLnBrk="0" fontAlgn="base" hangingPunct="0">
              <a:spcAft>
                <a:spcPct val="0"/>
              </a:spcAft>
              <a:buClr>
                <a:srgbClr val="000099"/>
              </a:buClr>
            </a:pPr>
            <a:r>
              <a:rPr kumimoji="1" lang="en-US" sz="1600" kern="1200" dirty="0" smtClean="0">
                <a:solidFill>
                  <a:srgbClr val="000000"/>
                </a:solidFill>
              </a:rPr>
              <a:t>type</a:t>
            </a:r>
            <a:r>
              <a:rPr kumimoji="1" lang="en-US" sz="1600" kern="1200" dirty="0">
                <a:solidFill>
                  <a:srgbClr val="000000"/>
                </a:solidFill>
              </a:rPr>
              <a:t>			</a:t>
            </a:r>
            <a:r>
              <a:rPr kumimoji="1" lang="en-US" sz="1600" kern="1200" dirty="0" smtClean="0">
                <a:solidFill>
                  <a:srgbClr val="000000"/>
                </a:solidFill>
              </a:rPr>
              <a:t>= Hand Weights</a:t>
            </a:r>
          </a:p>
          <a:p>
            <a:pPr lvl="1" eaLnBrk="0" fontAlgn="base" hangingPunct="0">
              <a:spcAft>
                <a:spcPct val="0"/>
              </a:spcAft>
              <a:buClr>
                <a:srgbClr val="000099"/>
              </a:buClr>
            </a:pPr>
            <a:r>
              <a:rPr kumimoji="1" lang="en-US" sz="1600" kern="1200" dirty="0" smtClean="0">
                <a:solidFill>
                  <a:srgbClr val="000000"/>
                </a:solidFill>
              </a:rPr>
              <a:t>…</a:t>
            </a:r>
            <a:endParaRPr kumimoji="1" lang="en-US" sz="1600" kern="1200" dirty="0">
              <a:solidFill>
                <a:srgbClr val="000000"/>
              </a:solidFill>
            </a:endParaRPr>
          </a:p>
        </p:txBody>
      </p:sp>
      <p:sp>
        <p:nvSpPr>
          <p:cNvPr id="6" name="TextBox 5"/>
          <p:cNvSpPr txBox="1"/>
          <p:nvPr/>
        </p:nvSpPr>
        <p:spPr>
          <a:xfrm>
            <a:off x="719979" y="4845659"/>
            <a:ext cx="7187609" cy="1077123"/>
          </a:xfrm>
          <a:prstGeom prst="rect">
            <a:avLst/>
          </a:prstGeom>
        </p:spPr>
        <p:style>
          <a:lnRef idx="1">
            <a:schemeClr val="accent4"/>
          </a:lnRef>
          <a:fillRef idx="2">
            <a:schemeClr val="accent4"/>
          </a:fillRef>
          <a:effectRef idx="1">
            <a:schemeClr val="accent4"/>
          </a:effectRef>
          <a:fontRef idx="minor">
            <a:schemeClr val="dk1"/>
          </a:fontRef>
        </p:style>
        <p:txBody>
          <a:bodyPr wrap="square" lIns="91336" tIns="45673" rIns="91336" bIns="45673" rtlCol="0">
            <a:spAutoFit/>
          </a:bodyPr>
          <a:lstStyle/>
          <a:p>
            <a:pPr lvl="1" eaLnBrk="0" fontAlgn="base" hangingPunct="0">
              <a:spcAft>
                <a:spcPct val="0"/>
              </a:spcAft>
              <a:buClr>
                <a:srgbClr val="000099"/>
              </a:buClr>
            </a:pPr>
            <a:r>
              <a:rPr kumimoji="1" lang="en-US" sz="1600" kern="1200" dirty="0" smtClean="0">
                <a:solidFill>
                  <a:srgbClr val="000000"/>
                </a:solidFill>
              </a:rPr>
              <a:t>title			= </a:t>
            </a:r>
            <a:r>
              <a:rPr kumimoji="1" lang="en-US" sz="1600" kern="1200" dirty="0" err="1" smtClean="0">
                <a:solidFill>
                  <a:srgbClr val="000000"/>
                </a:solidFill>
              </a:rPr>
              <a:t>Zalman</a:t>
            </a:r>
            <a:r>
              <a:rPr kumimoji="1" lang="en-US" sz="1600" kern="1200" dirty="0" smtClean="0">
                <a:solidFill>
                  <a:srgbClr val="000000"/>
                </a:solidFill>
              </a:rPr>
              <a:t> </a:t>
            </a:r>
            <a:r>
              <a:rPr kumimoji="1" lang="en-US" sz="1600" kern="1200" dirty="0">
                <a:solidFill>
                  <a:srgbClr val="000000"/>
                </a:solidFill>
              </a:rPr>
              <a:t>ZM-T2 ATX Mini Tower Case - Black</a:t>
            </a:r>
          </a:p>
          <a:p>
            <a:pPr lvl="1" eaLnBrk="0" fontAlgn="base" hangingPunct="0">
              <a:spcAft>
                <a:spcPct val="0"/>
              </a:spcAft>
              <a:buClr>
                <a:srgbClr val="000099"/>
              </a:buClr>
            </a:pPr>
            <a:r>
              <a:rPr kumimoji="1" lang="en-US" sz="1600" kern="1200" dirty="0" smtClean="0">
                <a:solidFill>
                  <a:srgbClr val="000000"/>
                </a:solidFill>
              </a:rPr>
              <a:t>brand			= </a:t>
            </a:r>
            <a:r>
              <a:rPr kumimoji="1" lang="en-US" sz="1600" kern="1200" dirty="0" err="1" smtClean="0">
                <a:solidFill>
                  <a:srgbClr val="000000"/>
                </a:solidFill>
              </a:rPr>
              <a:t>Zalman</a:t>
            </a:r>
            <a:endParaRPr kumimoji="1" lang="en-US" sz="1600" kern="1200" dirty="0">
              <a:solidFill>
                <a:srgbClr val="000000"/>
              </a:solidFill>
            </a:endParaRPr>
          </a:p>
          <a:p>
            <a:pPr lvl="1" eaLnBrk="0" fontAlgn="base" hangingPunct="0">
              <a:spcAft>
                <a:spcPct val="0"/>
              </a:spcAft>
              <a:buClr>
                <a:srgbClr val="000099"/>
              </a:buClr>
            </a:pPr>
            <a:r>
              <a:rPr kumimoji="1" lang="en-US" sz="1600" kern="1200" dirty="0">
                <a:solidFill>
                  <a:srgbClr val="000000"/>
                </a:solidFill>
              </a:rPr>
              <a:t>finer </a:t>
            </a:r>
            <a:r>
              <a:rPr kumimoji="1" lang="en-US" sz="1600" kern="1200" dirty="0" smtClean="0">
                <a:solidFill>
                  <a:srgbClr val="000000"/>
                </a:solidFill>
              </a:rPr>
              <a:t>categorizations		= Computer Cases</a:t>
            </a:r>
          </a:p>
          <a:p>
            <a:pPr lvl="1" eaLnBrk="0" fontAlgn="base" hangingPunct="0">
              <a:spcAft>
                <a:spcPct val="0"/>
              </a:spcAft>
              <a:buClr>
                <a:srgbClr val="000099"/>
              </a:buClr>
            </a:pPr>
            <a:r>
              <a:rPr kumimoji="1" lang="en-US" sz="1600" kern="1200" dirty="0" smtClean="0">
                <a:solidFill>
                  <a:srgbClr val="000000"/>
                </a:solidFill>
              </a:rPr>
              <a:t>…</a:t>
            </a:r>
            <a:endParaRPr kumimoji="1" lang="en-US" sz="1600" kern="1200" dirty="0">
              <a:solidFill>
                <a:srgbClr val="000000"/>
              </a:solidFill>
            </a:endParaRPr>
          </a:p>
        </p:txBody>
      </p:sp>
    </p:spTree>
    <p:extLst>
      <p:ext uri="{BB962C8B-B14F-4D97-AF65-F5344CB8AC3E}">
        <p14:creationId xmlns:p14="http://schemas.microsoft.com/office/powerpoint/2010/main" val="1096967656"/>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Discuss how to extract weights such as 45 </a:t>
            </a:r>
            <a:r>
              <a:rPr lang="en-US" dirty="0" err="1" smtClean="0"/>
              <a:t>lbs</a:t>
            </a:r>
            <a:endParaRPr lang="en-US" dirty="0" smtClean="0"/>
          </a:p>
          <a:p>
            <a:pPr lvl="1"/>
            <a:r>
              <a:rPr lang="en-US" dirty="0" smtClean="0"/>
              <a:t>Something to recognize the number</a:t>
            </a:r>
          </a:p>
          <a:p>
            <a:pPr lvl="1"/>
            <a:r>
              <a:rPr lang="en-US" dirty="0" smtClean="0"/>
              <a:t>Something to recognize all variations of weight units</a:t>
            </a:r>
          </a:p>
          <a:p>
            <a:pPr lvl="1"/>
            <a:r>
              <a:rPr lang="en-US" dirty="0" smtClean="0"/>
              <a:t>The resulting regex can be very complicated</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4186980626"/>
      </p:ext>
    </p:extLst>
  </p:cSld>
  <p:clrMapOvr>
    <a:masterClrMapping/>
  </p:clrMapOvr>
  <p:transition advClick="0"/>
</p:sld>
</file>

<file path=ppt/theme/theme1.xml><?xml version="1.0" encoding="utf-8"?>
<a:theme xmlns:a="http://schemas.openxmlformats.org/drawingml/2006/main" name="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4.xml><?xml version="1.0" encoding="utf-8"?>
<a:theme xmlns:a="http://schemas.openxmlformats.org/drawingml/2006/main" name="11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ibook">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Zack's Standard">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l">
          <a:defRPr sz="2400" dirty="0"/>
        </a:defPPr>
      </a:lstStyle>
    </a:txDef>
  </a:objectDefaults>
  <a:extraClrSchemeLst>
    <a:extraClrScheme>
      <a:clrScheme name="Zack's Standard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Zack's Standard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Zack's Standard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ack's Standard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Zack's Standard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Zack's Standard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Zack's Standard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339966"/>
        </a:solidFill>
        <a:ln w="698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10.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11.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12.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2.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3.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4.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5.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6.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7.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8.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9.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docProps/app.xml><?xml version="1.0" encoding="utf-8"?>
<Properties xmlns="http://schemas.openxmlformats.org/officeDocument/2006/extended-properties" xmlns:vt="http://schemas.openxmlformats.org/officeDocument/2006/docPropsVTypes">
  <Template/>
  <TotalTime>7449</TotalTime>
  <Words>3472</Words>
  <Application>Microsoft Office PowerPoint</Application>
  <PresentationFormat>On-screen Show (4:3)</PresentationFormat>
  <Paragraphs>659</Paragraphs>
  <Slides>54</Slides>
  <Notes>13</Notes>
  <HiddenSlides>0</HiddenSlides>
  <MMClips>0</MMClips>
  <ScaleCrop>false</ScaleCrop>
  <HeadingPairs>
    <vt:vector size="6" baseType="variant">
      <vt:variant>
        <vt:lpstr>Fonts Used</vt:lpstr>
      </vt:variant>
      <vt:variant>
        <vt:i4>9</vt:i4>
      </vt:variant>
      <vt:variant>
        <vt:lpstr>Theme</vt:lpstr>
      </vt:variant>
      <vt:variant>
        <vt:i4>14</vt:i4>
      </vt:variant>
      <vt:variant>
        <vt:lpstr>Slide Titles</vt:lpstr>
      </vt:variant>
      <vt:variant>
        <vt:i4>54</vt:i4>
      </vt:variant>
    </vt:vector>
  </HeadingPairs>
  <TitlesOfParts>
    <vt:vector size="77" baseType="lpstr">
      <vt:lpstr>Gulim</vt:lpstr>
      <vt:lpstr>Arial</vt:lpstr>
      <vt:lpstr>Calibri</vt:lpstr>
      <vt:lpstr>Cambria Math</vt:lpstr>
      <vt:lpstr>Courier New</vt:lpstr>
      <vt:lpstr>Franklin Gothic Medium</vt:lpstr>
      <vt:lpstr>Gill Sans MT</vt:lpstr>
      <vt:lpstr>Times New Roman</vt:lpstr>
      <vt:lpstr>Wingdings</vt:lpstr>
      <vt:lpstr>orenstyle1</vt:lpstr>
      <vt:lpstr>1_orenstyle1</vt:lpstr>
      <vt:lpstr>2_orenstyle1</vt:lpstr>
      <vt:lpstr>3_orenstyle1</vt:lpstr>
      <vt:lpstr>4_orenstyle1</vt:lpstr>
      <vt:lpstr>5_orenstyle1</vt:lpstr>
      <vt:lpstr>dibook</vt:lpstr>
      <vt:lpstr>6_orenstyle1</vt:lpstr>
      <vt:lpstr>7_orenstyle1</vt:lpstr>
      <vt:lpstr>8_orenstyle1</vt:lpstr>
      <vt:lpstr>9_orenstyle1</vt:lpstr>
      <vt:lpstr>10_orenstyle1</vt:lpstr>
      <vt:lpstr>Office Theme</vt:lpstr>
      <vt:lpstr>11_orenstyle1</vt:lpstr>
      <vt:lpstr>Information Extraction</vt:lpstr>
      <vt:lpstr>Two Types of Extraction</vt:lpstr>
      <vt:lpstr>Wrappers</vt:lpstr>
      <vt:lpstr>IE from Text</vt:lpstr>
      <vt:lpstr>IE from Text</vt:lpstr>
      <vt:lpstr>IE from Text</vt:lpstr>
      <vt:lpstr>Two Main Solution Approaches</vt:lpstr>
      <vt:lpstr>Example: Regexes</vt:lpstr>
      <vt:lpstr>Example</vt:lpstr>
      <vt:lpstr>Example: Dictionary Based</vt:lpstr>
      <vt:lpstr>PowerPoint Presentation</vt:lpstr>
      <vt:lpstr>Hand-coded rules can be arbitrarily complex</vt:lpstr>
      <vt:lpstr>Example Code of Hand-Coded Extractor</vt:lpstr>
      <vt:lpstr>Two Main Solution Approaches</vt:lpstr>
      <vt:lpstr>IE from Text</vt:lpstr>
      <vt:lpstr>A Quick Intro to Classification</vt:lpstr>
      <vt:lpstr>Learning to Extract Person Names</vt:lpstr>
      <vt:lpstr>The Entire End-to-End Process</vt:lpstr>
      <vt:lpstr>Computing Accuracy, or How To Evaluate IE Solutions?</vt:lpstr>
      <vt:lpstr>In Practice the Whole Process is More Complex</vt:lpstr>
      <vt:lpstr>Hand-Coded Methods</vt:lpstr>
      <vt:lpstr>Learning-Based Methods</vt:lpstr>
      <vt:lpstr>A New Solution Method:  Crowdsourcing (Next Few Slides Taken From  a KAIST Tutorial)</vt:lpstr>
      <vt:lpstr>Mechanical Turk</vt:lpstr>
      <vt:lpstr>Mechanical Turk</vt:lpstr>
      <vt:lpstr>Screenshot</vt:lpstr>
      <vt:lpstr>PowerPoint Presentation</vt:lpstr>
      <vt:lpstr>PowerPoint Presentation</vt:lpstr>
      <vt:lpstr>Type of Tasks in M-Turk</vt:lpstr>
      <vt:lpstr>How Could We Use Crowdsourcing for IE?</vt:lpstr>
      <vt:lpstr>A Real-Life Case Study</vt:lpstr>
      <vt:lpstr>IE from Text</vt:lpstr>
      <vt:lpstr>IE from Text</vt:lpstr>
      <vt:lpstr>Attribute Extraction from Text</vt:lpstr>
      <vt:lpstr>Challenges</vt:lpstr>
      <vt:lpstr>Key Ideas of Our Solution</vt:lpstr>
      <vt:lpstr>Key Ideas of Our Solution (Cont.)</vt:lpstr>
      <vt:lpstr>Architecture of Our Solution</vt:lpstr>
      <vt:lpstr>Architecture of Our Solution</vt:lpstr>
      <vt:lpstr>Dictionary Construction: Initialization</vt:lpstr>
      <vt:lpstr>Dictionary Construction: Clean Up</vt:lpstr>
      <vt:lpstr>Dictionary Construction: Adding Variations</vt:lpstr>
      <vt:lpstr>Architecture of Our Solution</vt:lpstr>
      <vt:lpstr>Brand Name Extraction</vt:lpstr>
      <vt:lpstr>Brand Name Extraction (Cont.)</vt:lpstr>
      <vt:lpstr>Architecture of Our Solution</vt:lpstr>
      <vt:lpstr>Evaluate Extraction Precision</vt:lpstr>
      <vt:lpstr>Tune for Precision</vt:lpstr>
      <vt:lpstr>Architecture of Our Solution</vt:lpstr>
      <vt:lpstr>Estimate Extraction Recall</vt:lpstr>
      <vt:lpstr>Tune for Recall</vt:lpstr>
      <vt:lpstr>Experiments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Hands-Off Crowdsourcing: Crowdsourced Entity Matching for the Masses</dc:title>
  <dc:creator>cgokhale</dc:creator>
  <cp:lastModifiedBy>AnHai Doan</cp:lastModifiedBy>
  <cp:revision>1334</cp:revision>
  <dcterms:modified xsi:type="dcterms:W3CDTF">2016-03-11T16:45:16Z</dcterms:modified>
</cp:coreProperties>
</file>