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Override7.xml" ContentType="application/vnd.openxmlformats-officedocument.themeOverrid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681" r:id="rId3"/>
    <p:sldMasterId id="2147483693" r:id="rId4"/>
    <p:sldMasterId id="2147483706" r:id="rId5"/>
    <p:sldMasterId id="2147483718" r:id="rId6"/>
    <p:sldMasterId id="2147483731" r:id="rId7"/>
    <p:sldMasterId id="2147483745" r:id="rId8"/>
  </p:sldMasterIdLst>
  <p:notesMasterIdLst>
    <p:notesMasterId r:id="rId18"/>
  </p:notesMasterIdLst>
  <p:handoutMasterIdLst>
    <p:handoutMasterId r:id="rId19"/>
  </p:handoutMasterIdLst>
  <p:sldIdLst>
    <p:sldId id="319" r:id="rId9"/>
    <p:sldId id="320" r:id="rId10"/>
    <p:sldId id="321" r:id="rId11"/>
    <p:sldId id="308" r:id="rId12"/>
    <p:sldId id="318" r:id="rId13"/>
    <p:sldId id="309" r:id="rId14"/>
    <p:sldId id="310" r:id="rId15"/>
    <p:sldId id="316" r:id="rId16"/>
    <p:sldId id="317" r:id="rId17"/>
  </p:sldIdLst>
  <p:sldSz cx="9144000" cy="6858000" type="screen4x3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00"/>
    <a:srgbClr val="FC6204"/>
    <a:srgbClr val="009A46"/>
    <a:srgbClr val="D9D9FF"/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4643" autoAdjust="0"/>
    <p:restoredTop sz="96214" autoAdjust="0"/>
  </p:normalViewPr>
  <p:slideViewPr>
    <p:cSldViewPr snapToGrid="0">
      <p:cViewPr varScale="1">
        <p:scale>
          <a:sx n="105" d="100"/>
          <a:sy n="105" d="100"/>
        </p:scale>
        <p:origin x="11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184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210" y="8829955"/>
            <a:ext cx="3038589" cy="464820"/>
          </a:xfrm>
          <a:prstGeom prst="rect">
            <a:avLst/>
          </a:prstGeom>
          <a:noFill/>
        </p:spPr>
        <p:txBody>
          <a:bodyPr lIns="93177" tIns="46589" rIns="93177" bIns="46589"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7388"/>
            <a:ext cx="4678363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#1 Good morning everyone,</a:t>
            </a:r>
            <a:r>
              <a:rPr lang="en-US" baseline="0" smtClean="0"/>
              <a:t> I am Chaitanya Gokhale from University of Wisconsin-Madison. </a:t>
            </a:r>
          </a:p>
          <a:p>
            <a:endParaRPr lang="en-US" baseline="0" smtClean="0"/>
          </a:p>
          <a:p>
            <a:r>
              <a:rPr lang="en-US" baseline="0" smtClean="0"/>
              <a:t>#2 I am here to talk about Corleone, a hands-off crowdsourced system for entity matching. </a:t>
            </a:r>
          </a:p>
          <a:p>
            <a:endParaRPr lang="en-US" baseline="0" smtClean="0"/>
          </a:p>
          <a:p>
            <a:r>
              <a:rPr lang="en-US" baseline="0" smtClean="0"/>
              <a:t>#3 This is joint work between UW-Madison and WalmartLabs.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700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3825" y="8647113"/>
            <a:ext cx="3025775" cy="447675"/>
          </a:xfrm>
          <a:prstGeom prst="rect">
            <a:avLst/>
          </a:prstGeom>
          <a:ln/>
        </p:spPr>
        <p:txBody>
          <a:bodyPr/>
          <a:lstStyle/>
          <a:p>
            <a:fld id="{D93C7133-B08E-49EA-A57F-28E2CEB4B004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9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38275"/>
            <a:ext cx="7874000" cy="1143000"/>
          </a:xfrm>
        </p:spPr>
        <p:txBody>
          <a:bodyPr/>
          <a:lstStyle>
            <a:lvl1pPr>
              <a:defRPr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227076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</a:lstStyle>
          <a:p>
            <a:fld id="{1D046D14-BD01-48DC-B11F-115CAF566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0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5335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7800"/>
            <a:ext cx="8813800" cy="4660900"/>
          </a:xfrm>
        </p:spPr>
        <p:txBody>
          <a:bodyPr/>
          <a:lstStyle>
            <a:lvl3pPr>
              <a:buSzPct val="70000"/>
              <a:buFont typeface="Wingdings" pitchFamily="2" charset="2"/>
              <a:buChar char="v"/>
              <a:defRPr>
                <a:solidFill>
                  <a:srgbClr val="000099"/>
                </a:solidFill>
              </a:defRPr>
            </a:lvl3pPr>
            <a:lvl4pPr>
              <a:defRPr>
                <a:solidFill>
                  <a:srgbClr val="000099"/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54CF7-FDA5-463C-B208-B2A2D5C5F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245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5C822-3193-4679-BBFF-C01DD2AE8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3093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B5D67-737E-43A2-9701-A118EDB9E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240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71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14970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" y="21367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4065" y="14970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4065" y="21367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14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63875" y="6191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70675" y="6191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7C5BD-6C3D-4A78-8793-7D98C5BEA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811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3D0C8-9D2E-42DD-8A49-D9BEF495B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7700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20821-74FD-42BC-8ECF-4E41DDA9D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6905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80614-5BBA-4A94-AD70-D05E912F5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577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88AEE-13AA-413D-B467-4382E97BF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276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4B6E2-1F3C-40F4-8638-942094AAC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4272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30F33-2F23-43F7-A21F-4CE95F87E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9CA0F-C828-4FA8-B051-6BABC5E82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4607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AB697-DD24-43F4-B9AB-F847CDA74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0944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1795299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C57A8-134A-4F58-A229-6F6BB58694A3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ED252-D574-4DD6-8F1A-03B65600C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34457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C997E-6E5C-4E02-B4CC-BBF8CB9B5662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5F301-4018-40A8-97A6-54A594A5FC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92747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825500"/>
            <a:ext cx="4298950" cy="546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825500"/>
            <a:ext cx="4298950" cy="546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75DD6-9C08-4925-B47E-60B2280DD127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C4C95-D240-428B-8DD9-323D9689C7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5000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57A86-BA04-49E1-AB54-3ABF58AB18CD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48B9A-2315-4D78-BB29-58F207FE92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64803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6B0DD-AC23-4341-93DA-14BC95EBF11E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1C8D0-BC99-4B18-B5D1-75BED50B84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24022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AD8373-1E17-4E47-ADC4-35969FD5C5CD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FCFED-600D-4647-A8E7-DC7BF702B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16432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1D000-99DC-4A71-A990-7915710233F2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2CC14-66C3-4E0E-9BF1-7FC0FE05B3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5722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3CC60-9BCE-48AB-A12F-24C3BDE8A91C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4B79C-1C72-4DEB-B005-91D0104EC30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12710"/>
      </p:ext>
    </p:extLst>
  </p:cSld>
  <p:clrMapOvr>
    <a:masterClrMapping/>
  </p:clrMapOvr>
  <p:transition advClick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06E8-5087-4488-A470-86EB5BBA4AAC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B487D-64C3-4BE7-9836-9A106DA6C15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75755"/>
      </p:ext>
    </p:extLst>
  </p:cSld>
  <p:clrMapOvr>
    <a:masterClrMapping/>
  </p:clrMapOvr>
  <p:transition advClick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9575" y="152400"/>
            <a:ext cx="2193925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52400"/>
            <a:ext cx="6429375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05D6B-15E6-4F88-A8B9-251BFD153065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1441C-3140-48CC-9450-D5676CE12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3925"/>
      </p:ext>
    </p:extLst>
  </p:cSld>
  <p:clrMapOvr>
    <a:masterClrMapping/>
  </p:clrMapOvr>
  <p:transition advClick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52400"/>
            <a:ext cx="87757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500" y="825500"/>
            <a:ext cx="4298950" cy="546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1850" y="825500"/>
            <a:ext cx="4298950" cy="2654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1850" y="3632200"/>
            <a:ext cx="4298950" cy="2654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99D675-4C68-430B-896C-A885C81AA6C5}" type="datetime1">
              <a:rPr lang="en-US" altLang="en-US">
                <a:solidFill>
                  <a:srgbClr val="000000"/>
                </a:solidFill>
              </a:rPr>
              <a:pPr/>
              <a:t>10/26/2015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541936-6F4F-4FF1-B2E4-A622D8FE14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4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10/26/2015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10/26/2015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77724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178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kern="1200">
              <a:ea typeface="+mn-ea"/>
              <a:cs typeface="+mn-cs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kern="1200">
              <a:ea typeface="+mn-ea"/>
              <a:cs typeface="+mn-cs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00">
                <a:solidFill>
                  <a:srgbClr val="969696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B7FEA7E4-0BFC-4A51-983C-261F58D16BD1}" type="slidenum">
              <a:rPr lang="en-US" altLang="en-US" kern="1200">
                <a:ea typeface="+mn-ea"/>
                <a:cs typeface="+mn-cs"/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en-US" kern="1200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2875" y="1139825"/>
            <a:ext cx="8678863" cy="134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0" y="1136650"/>
            <a:ext cx="158750" cy="266700"/>
          </a:xfrm>
          <a:custGeom>
            <a:avLst/>
            <a:gdLst>
              <a:gd name="connsiteX0" fmla="*/ 152400 w 158750"/>
              <a:gd name="connsiteY0" fmla="*/ 0 h 266700"/>
              <a:gd name="connsiteX1" fmla="*/ 0 w 158750"/>
              <a:gd name="connsiteY1" fmla="*/ 158750 h 266700"/>
              <a:gd name="connsiteX2" fmla="*/ 6350 w 158750"/>
              <a:gd name="connsiteY2" fmla="*/ 266700 h 266700"/>
              <a:gd name="connsiteX3" fmla="*/ 158750 w 158750"/>
              <a:gd name="connsiteY3" fmla="*/ 120650 h 266700"/>
              <a:gd name="connsiteX4" fmla="*/ 152400 w 158750"/>
              <a:gd name="connsiteY4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" h="266700">
                <a:moveTo>
                  <a:pt x="152400" y="0"/>
                </a:moveTo>
                <a:lnTo>
                  <a:pt x="0" y="158750"/>
                </a:lnTo>
                <a:lnTo>
                  <a:pt x="6350" y="266700"/>
                </a:lnTo>
                <a:lnTo>
                  <a:pt x="158750" y="120650"/>
                </a:lnTo>
                <a:lnTo>
                  <a:pt x="1524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 spc="10">
          <a:solidFill>
            <a:schemeClr val="tx2"/>
          </a:solidFill>
          <a:latin typeface="Franklin Gothic Medium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panose="020B06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panose="020B06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panose="020B06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Gill Sans M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800" kern="120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400" kern="1200">
          <a:solidFill>
            <a:schemeClr val="tx2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"/>
        <a:defRPr kumimoji="1" sz="2000" kern="1200">
          <a:solidFill>
            <a:srgbClr val="8E736A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s"/>
        <a:defRPr kumimoji="1" sz="2000" kern="1200">
          <a:solidFill>
            <a:srgbClr val="8E736A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 "/>
        <a:defRPr kumimoji="1" sz="2000" kern="1200">
          <a:solidFill>
            <a:srgbClr val="8E736A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 "/>
        <a:defRPr kumimoji="1"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152400"/>
            <a:ext cx="8775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825500"/>
            <a:ext cx="87503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jhbikjb</a:t>
            </a:r>
          </a:p>
          <a:p>
            <a:pPr lvl="1"/>
            <a:r>
              <a:rPr lang="en-US" altLang="en-US" smtClean="0"/>
              <a:t>erfer</a:t>
            </a:r>
          </a:p>
          <a:p>
            <a:pPr lvl="0"/>
            <a:r>
              <a:rPr lang="en-US" alt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2BCA505-2BF5-4D87-836E-4AA3282334BE}" type="datetime1">
              <a:rPr lang="en-US" altLang="en-US" kern="1200">
                <a:ea typeface="+mn-ea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10/26/2015</a:t>
            </a:fld>
            <a:endParaRPr lang="en-US" altLang="en-US" kern="1200">
              <a:ea typeface="+mn-ea"/>
              <a:cs typeface="+mn-cs"/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kern="1200">
              <a:ea typeface="+mn-ea"/>
              <a:cs typeface="+mn-cs"/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C42BB7F-5D6A-4E9B-A117-9062E7FD26C6}" type="slidenum">
              <a:rPr lang="en-US" altLang="en-US" kern="1200">
                <a:ea typeface="+mn-ea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CC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770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data necessary for the analysis task at hand</a:t>
            </a:r>
          </a:p>
          <a:p>
            <a:r>
              <a:rPr lang="en-US" dirty="0" smtClean="0"/>
              <a:t>Some data comes from inside the company</a:t>
            </a:r>
          </a:p>
          <a:p>
            <a:pPr lvl="1"/>
            <a:r>
              <a:rPr lang="en-US" dirty="0" smtClean="0"/>
              <a:t>Need to go and talk with various data owners and get data</a:t>
            </a:r>
          </a:p>
          <a:p>
            <a:pPr lvl="1"/>
            <a:r>
              <a:rPr lang="en-US" dirty="0" smtClean="0"/>
              <a:t>Difficult and time consuming</a:t>
            </a:r>
          </a:p>
          <a:p>
            <a:r>
              <a:rPr lang="en-US" dirty="0" smtClean="0"/>
              <a:t>Some data comes from outside the company</a:t>
            </a:r>
          </a:p>
          <a:p>
            <a:r>
              <a:rPr lang="en-US" dirty="0" smtClean="0"/>
              <a:t>Some companies have entire data acquisition team</a:t>
            </a:r>
          </a:p>
          <a:p>
            <a:r>
              <a:rPr lang="en-US" dirty="0" smtClean="0"/>
              <a:t>Consider buying the data instead of trying to find it</a:t>
            </a:r>
          </a:p>
          <a:p>
            <a:endParaRPr lang="en-US" dirty="0"/>
          </a:p>
          <a:p>
            <a:r>
              <a:rPr lang="en-US" dirty="0" smtClean="0"/>
              <a:t>Pulling data out of data sources (</a:t>
            </a:r>
            <a:r>
              <a:rPr lang="en-US" dirty="0" err="1" smtClean="0"/>
              <a:t>eg</a:t>
            </a:r>
            <a:r>
              <a:rPr lang="en-US" dirty="0" smtClean="0"/>
              <a:t> RDBMS) can be difficult from a technical viewpoint</a:t>
            </a:r>
          </a:p>
          <a:p>
            <a:pPr lvl="1"/>
            <a:r>
              <a:rPr lang="en-US" dirty="0" smtClean="0"/>
              <a:t>Do not confuse this problem with the data extraction problem we talk about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107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</a:p>
          <a:p>
            <a:pPr lvl="1"/>
            <a:r>
              <a:rPr lang="en-US" dirty="0" smtClean="0"/>
              <a:t>Get only the data necessary for the current data analysis talk</a:t>
            </a:r>
          </a:p>
          <a:p>
            <a:pPr lvl="1"/>
            <a:r>
              <a:rPr lang="en-US" dirty="0" smtClean="0"/>
              <a:t>Then do the DS pipeline over that data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Get all data in the company that you can get your hand on</a:t>
            </a:r>
          </a:p>
          <a:p>
            <a:pPr lvl="1"/>
            <a:r>
              <a:rPr lang="en-US" dirty="0" smtClean="0"/>
              <a:t>Dump all of it into a repository called data lake</a:t>
            </a:r>
          </a:p>
          <a:p>
            <a:pPr lvl="1"/>
            <a:r>
              <a:rPr lang="en-US" dirty="0" smtClean="0"/>
              <a:t>Often store this over HDFS</a:t>
            </a:r>
          </a:p>
          <a:p>
            <a:pPr lvl="1"/>
            <a:r>
              <a:rPr lang="en-US" dirty="0" smtClean="0"/>
              <a:t>Whoever wanting to do an analysis task will first go to the data lake</a:t>
            </a:r>
          </a:p>
          <a:p>
            <a:r>
              <a:rPr lang="en-US" dirty="0" smtClean="0"/>
              <a:t>Privacy/security issues are important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863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2369" y="675357"/>
            <a:ext cx="8751887" cy="16891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Types of Extraction</a:t>
            </a:r>
            <a:endParaRPr lang="en-US" sz="3200" dirty="0"/>
          </a:p>
        </p:txBody>
      </p:sp>
    </p:spTree>
  </p:cSld>
  <p:clrMapOvr>
    <a:masterClrMapping/>
  </p:clrMapOvr>
  <p:transition advClick="0" advTm="480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Extracting from template-based data</a:t>
            </a:r>
          </a:p>
          <a:p>
            <a:pPr lvl="1"/>
            <a:r>
              <a:rPr lang="en-US" dirty="0" smtClean="0"/>
              <a:t>An example on how this data is generated</a:t>
            </a:r>
          </a:p>
          <a:p>
            <a:pPr lvl="1"/>
            <a:r>
              <a:rPr lang="en-US" dirty="0" smtClean="0"/>
              <a:t>Querying on Amazon by filling in a form interface using </a:t>
            </a:r>
            <a:r>
              <a:rPr lang="en-US" dirty="0" err="1" smtClean="0"/>
              <a:t>Jignesh</a:t>
            </a:r>
            <a:r>
              <a:rPr lang="en-US" dirty="0" smtClean="0"/>
              <a:t> Patel</a:t>
            </a:r>
          </a:p>
          <a:p>
            <a:pPr lvl="1"/>
            <a:r>
              <a:rPr lang="en-US" dirty="0" smtClean="0"/>
              <a:t>The query goes to a database in the backend</a:t>
            </a:r>
          </a:p>
          <a:p>
            <a:pPr lvl="1"/>
            <a:r>
              <a:rPr lang="en-US" dirty="0" smtClean="0"/>
              <a:t>Database result is plugged into template-based pages</a:t>
            </a:r>
          </a:p>
          <a:p>
            <a:pPr lvl="1"/>
            <a:r>
              <a:rPr lang="en-US" dirty="0" smtClean="0"/>
              <a:t>This is called wrappers</a:t>
            </a:r>
          </a:p>
          <a:p>
            <a:r>
              <a:rPr lang="en-US" dirty="0" smtClean="0"/>
              <a:t>Extracting entities and relationships from textual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051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Wrappers</a:t>
            </a: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5600E-19B7-4049-9463-E086204F328A}" type="slidenum">
              <a:rPr lang="en-US" altLang="en-US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35150"/>
            <a:ext cx="236378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35150"/>
            <a:ext cx="6310313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from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63601"/>
            <a:ext cx="1905000" cy="457200"/>
          </a:xfrm>
        </p:spPr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8290"/>
              </p:ext>
            </p:extLst>
          </p:nvPr>
        </p:nvGraphicFramePr>
        <p:xfrm>
          <a:off x="228600" y="1522056"/>
          <a:ext cx="8831179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558"/>
                <a:gridCol w="3320716"/>
                <a:gridCol w="3392905"/>
              </a:tblGrid>
              <a:tr h="27275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Attribute</a:t>
                      </a:r>
                      <a:endParaRPr lang="en-US" sz="1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Walmart Product</a:t>
                      </a:r>
                      <a:endParaRPr lang="en-US" sz="1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Vendor Product</a:t>
                      </a:r>
                      <a:endParaRPr lang="en-US" sz="1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45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 Bluetooth Survival Solar Multi-Function Skybox with Emergency AM/FM NOAA Weather Radio (RCEP600WR)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 Bluetooth Survival Solar Multi-Function Skybox with Emergency AM/FM NOAA Weather Radio (RCEP600WR)</a:t>
                      </a:r>
                      <a:endParaRPr lang="en-US" sz="1400" dirty="0"/>
                    </a:p>
                  </a:txBody>
                  <a:tcPr/>
                </a:tc>
              </a:tr>
              <a:tr h="4545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Short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BLTH SURVIVAL SKYBOX W WR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545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Long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BLTH SURVIVAL SKYBOX W WR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BLTH SURVIVAL SKYBOX W WR</a:t>
                      </a:r>
                      <a:endParaRPr lang="en-US" sz="1400" dirty="0"/>
                    </a:p>
                  </a:txBody>
                  <a:tcPr/>
                </a:tc>
              </a:tr>
              <a:tr h="2727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Segment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effectLst/>
                        </a:rPr>
                        <a:t>Electronics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dirty="0" smtClean="0">
                          <a:effectLst/>
                        </a:rPr>
                        <a:t>Electronics</a:t>
                      </a:r>
                      <a:endParaRPr lang="en-US" sz="1400" dirty="0"/>
                    </a:p>
                  </a:txBody>
                  <a:tcPr/>
                </a:tc>
              </a:tr>
              <a:tr h="2727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 Radios &amp; Scanners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 Radios</a:t>
                      </a:r>
                      <a:endParaRPr lang="en-US" sz="1400" dirty="0"/>
                    </a:p>
                  </a:txBody>
                  <a:tcPr/>
                </a:tc>
              </a:tr>
              <a:tr h="2727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727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727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0004447611732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 flipV="1">
            <a:off x="785611" y="5220379"/>
            <a:ext cx="257579" cy="3368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17990" y="5415104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Unique product identifier (aka key in e-commerce industry) </a:t>
            </a:r>
          </a:p>
        </p:txBody>
      </p:sp>
    </p:spTree>
    <p:extLst>
      <p:ext uri="{BB962C8B-B14F-4D97-AF65-F5344CB8AC3E}">
        <p14:creationId xmlns:p14="http://schemas.microsoft.com/office/powerpoint/2010/main" val="40814435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 from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36934"/>
              </p:ext>
            </p:extLst>
          </p:nvPr>
        </p:nvGraphicFramePr>
        <p:xfrm>
          <a:off x="162426" y="1876604"/>
          <a:ext cx="8819147" cy="38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3574"/>
                <a:gridCol w="3344779"/>
                <a:gridCol w="3350794"/>
              </a:tblGrid>
              <a:tr h="3138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Attribute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Walmart Product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Vendor Product</a:t>
                      </a:r>
                      <a:endParaRPr lang="en-US" sz="1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41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GreatShield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6FT Apple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Licensed Lightning Sync Charge Cable for Apple iPhone 6 6 Plus 5S 5C 5 iPad 4 Air Mini - </a:t>
                      </a:r>
                      <a:r>
                        <a:rPr lang="en-US" sz="1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GreatShield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6FT Apple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Licensed Lightning Sync Charge Cable for Apple iPhone 6 6 Plus 5S 5C 5 iPad 4 Air Mini - </a:t>
                      </a:r>
                      <a:r>
                        <a:rPr lang="en-US" sz="12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828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Short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GreatShield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6FT Apple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Licensed Lightning Sync Charge Cable for Apple iPhone 6 6 Plus 5S 5C 5 iPad 4 Air Mini -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84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Long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GreatShield</a:t>
                      </a: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Apple </a:t>
                      </a:r>
                      <a:r>
                        <a:rPr lang="en-US" sz="12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Licensed Lightning Charge &amp; Sync Cable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USB 2.0 cable connects your iPhone, iPad, or iPod with Lightning 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GreatShield</a:t>
                      </a: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Apple </a:t>
                      </a:r>
                      <a:r>
                        <a:rPr lang="en-US" sz="12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Licensed Lightning Charge &amp; Sync Cable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USB 2.0 cable connects your iPhone, iPad, or iPod with Lightning …</a:t>
                      </a:r>
                      <a:endParaRPr lang="en-US" sz="1200" dirty="0"/>
                    </a:p>
                  </a:txBody>
                  <a:tcPr/>
                </a:tc>
              </a:tr>
              <a:tr h="313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Segment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Electronics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Electronics</a:t>
                      </a:r>
                      <a:endParaRPr lang="en-US" sz="1200" dirty="0"/>
                    </a:p>
                  </a:txBody>
                  <a:tcPr/>
                </a:tc>
              </a:tr>
              <a:tr h="313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Cable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Connectors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Cable Connectors</a:t>
                      </a:r>
                      <a:endParaRPr lang="en-US" sz="1200" dirty="0"/>
                    </a:p>
                  </a:txBody>
                  <a:tcPr/>
                </a:tc>
              </a:tr>
              <a:tr h="3138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GreatShield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GreatShield</a:t>
                      </a:r>
                      <a:endParaRPr lang="en-US" sz="1200" dirty="0"/>
                    </a:p>
                  </a:txBody>
                  <a:tcPr/>
                </a:tc>
              </a:tr>
              <a:tr h="2949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Manufacturer Part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GS09055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701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5709453"/>
            <a:ext cx="1905000" cy="457200"/>
          </a:xfrm>
        </p:spPr>
        <p:txBody>
          <a:bodyPr/>
          <a:lstStyle/>
          <a:p>
            <a:fld id="{3DB986C4-2375-4ABD-9E09-755504177834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685800"/>
          </a:xfrm>
        </p:spPr>
        <p:txBody>
          <a:bodyPr/>
          <a:lstStyle/>
          <a:p>
            <a:r>
              <a:rPr lang="en-US" altLang="en-US" dirty="0" smtClean="0"/>
              <a:t>IE from Text</a:t>
            </a:r>
            <a:endParaRPr lang="en-US" altLang="en-US" dirty="0"/>
          </a:p>
        </p:txBody>
      </p:sp>
      <p:sp>
        <p:nvSpPr>
          <p:cNvPr id="2192388" name="Text Box 4"/>
          <p:cNvSpPr txBox="1">
            <a:spLocks noChangeArrowheads="1"/>
          </p:cNvSpPr>
          <p:nvPr/>
        </p:nvSpPr>
        <p:spPr bwMode="auto">
          <a:xfrm>
            <a:off x="114300" y="1229528"/>
            <a:ext cx="2986088" cy="5045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For years, </a:t>
            </a:r>
            <a:r>
              <a:rPr lang="en-US" altLang="en-US" sz="1800" b="1" u="sng" kern="1200">
                <a:solidFill>
                  <a:srgbClr val="00CCFF"/>
                </a:solidFill>
                <a:latin typeface="Arial" panose="020B0604020202020204" pitchFamily="34" charset="0"/>
                <a:ea typeface="+mn-ea"/>
                <a:cs typeface="+mn-cs"/>
              </a:rPr>
              <a:t>Microsoft Corporation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sz="1800" b="1" u="sng" kern="120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+mn-cs"/>
              </a:rPr>
              <a:t>CEO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sz="1800" b="1" u="sng" kern="1200">
                <a:solidFill>
                  <a:srgbClr val="000099"/>
                </a:solidFill>
                <a:latin typeface="Arial" panose="020B0604020202020204" pitchFamily="34" charset="0"/>
                <a:ea typeface="+mn-ea"/>
                <a:cs typeface="+mn-cs"/>
              </a:rPr>
              <a:t>Bill Gates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 was against open source. But today he appears to have changed his mind. "We can be open source. We love the concept of shared source," said </a:t>
            </a:r>
            <a:r>
              <a:rPr lang="en-US" altLang="en-US" sz="1800" b="1" u="sng" kern="1200">
                <a:solidFill>
                  <a:srgbClr val="000099"/>
                </a:solidFill>
                <a:latin typeface="Arial" panose="020B0604020202020204" pitchFamily="34" charset="0"/>
                <a:ea typeface="+mn-ea"/>
                <a:cs typeface="+mn-cs"/>
              </a:rPr>
              <a:t>Bill Veghte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, a </a:t>
            </a:r>
            <a:r>
              <a:rPr lang="en-US" altLang="en-US" sz="1800" b="1" u="sng" kern="1200">
                <a:solidFill>
                  <a:srgbClr val="00CCFF"/>
                </a:solidFill>
                <a:latin typeface="Arial" panose="020B0604020202020204" pitchFamily="34" charset="0"/>
                <a:ea typeface="+mn-ea"/>
                <a:cs typeface="+mn-cs"/>
              </a:rPr>
              <a:t>Microsoft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en-US" sz="1800" b="1" u="sng" kern="120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+mn-cs"/>
              </a:rPr>
              <a:t>VP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. "That's a super-important shift for us in terms of code access.“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kern="1200">
              <a:latin typeface="Arial" panose="020B0604020202020204" pitchFamily="34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kern="1200">
                <a:solidFill>
                  <a:srgbClr val="000099"/>
                </a:solidFill>
                <a:latin typeface="Arial" panose="020B0604020202020204" pitchFamily="34" charset="0"/>
                <a:ea typeface="+mn-ea"/>
                <a:cs typeface="+mn-cs"/>
              </a:rPr>
              <a:t>Richard Stallman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altLang="en-US" sz="1800" b="1" u="sng" kern="1200">
                <a:solidFill>
                  <a:srgbClr val="FF3300"/>
                </a:solidFill>
                <a:latin typeface="Arial" panose="020B0604020202020204" pitchFamily="34" charset="0"/>
                <a:ea typeface="+mn-ea"/>
                <a:cs typeface="+mn-cs"/>
              </a:rPr>
              <a:t>founder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 of the </a:t>
            </a:r>
            <a:r>
              <a:rPr lang="en-US" altLang="en-US" sz="1800" b="1" u="sng" kern="1200">
                <a:solidFill>
                  <a:srgbClr val="00CCFF"/>
                </a:solidFill>
                <a:latin typeface="Arial" panose="020B0604020202020204" pitchFamily="34" charset="0"/>
                <a:ea typeface="+mn-ea"/>
                <a:cs typeface="+mn-cs"/>
              </a:rPr>
              <a:t>Free Software Foundation</a:t>
            </a: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, countered saying…</a:t>
            </a:r>
          </a:p>
        </p:txBody>
      </p:sp>
      <p:sp>
        <p:nvSpPr>
          <p:cNvPr id="2192389" name="Text Box 5"/>
          <p:cNvSpPr txBox="1">
            <a:spLocks noChangeArrowheads="1"/>
          </p:cNvSpPr>
          <p:nvPr/>
        </p:nvSpPr>
        <p:spPr bwMode="auto">
          <a:xfrm>
            <a:off x="3340100" y="3182153"/>
            <a:ext cx="5372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kern="1200">
                <a:latin typeface="Courier New" panose="02070309020205020404" pitchFamily="49" charset="0"/>
                <a:ea typeface="+mn-ea"/>
                <a:cs typeface="+mn-cs"/>
              </a:rPr>
              <a:t>Name              Title   Organization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kern="1200">
                <a:solidFill>
                  <a:srgbClr val="000099"/>
                </a:solidFill>
                <a:latin typeface="Courier New" panose="02070309020205020404" pitchFamily="49" charset="0"/>
                <a:ea typeface="+mn-ea"/>
                <a:cs typeface="+mn-cs"/>
              </a:rPr>
              <a:t>Bill Gates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altLang="en-US" sz="1800" b="1" kern="1200">
                <a:solidFill>
                  <a:srgbClr val="FF3300"/>
                </a:solidFill>
                <a:latin typeface="Courier New" panose="02070309020205020404" pitchFamily="49" charset="0"/>
                <a:ea typeface="+mn-ea"/>
                <a:cs typeface="+mn-cs"/>
              </a:rPr>
              <a:t>CEO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lang="en-US" altLang="en-US" sz="1800" b="1" kern="1200">
                <a:solidFill>
                  <a:srgbClr val="00CCFF"/>
                </a:solidFill>
                <a:latin typeface="Courier New" panose="02070309020205020404" pitchFamily="49" charset="0"/>
                <a:ea typeface="+mn-ea"/>
                <a:cs typeface="+mn-cs"/>
              </a:rPr>
              <a:t>Microsoft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kern="1200">
                <a:solidFill>
                  <a:srgbClr val="000099"/>
                </a:solidFill>
                <a:latin typeface="Courier New" panose="02070309020205020404" pitchFamily="49" charset="0"/>
                <a:ea typeface="+mn-ea"/>
                <a:cs typeface="+mn-cs"/>
              </a:rPr>
              <a:t>Bill Veghte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lang="en-US" altLang="en-US" sz="1800" b="1" kern="1200">
                <a:solidFill>
                  <a:srgbClr val="FF3300"/>
                </a:solidFill>
                <a:latin typeface="Courier New" panose="02070309020205020404" pitchFamily="49" charset="0"/>
                <a:ea typeface="+mn-ea"/>
                <a:cs typeface="+mn-cs"/>
              </a:rPr>
              <a:t>VP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lang="en-US" altLang="en-US" sz="1800" b="1" kern="1200">
                <a:solidFill>
                  <a:srgbClr val="00CCFF"/>
                </a:solidFill>
                <a:latin typeface="Courier New" panose="02070309020205020404" pitchFamily="49" charset="0"/>
                <a:ea typeface="+mn-ea"/>
                <a:cs typeface="+mn-cs"/>
              </a:rPr>
              <a:t>Microsoft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kern="1200">
                <a:solidFill>
                  <a:srgbClr val="000099"/>
                </a:solidFill>
                <a:latin typeface="Courier New" panose="02070309020205020404" pitchFamily="49" charset="0"/>
                <a:ea typeface="+mn-ea"/>
                <a:cs typeface="+mn-cs"/>
              </a:rPr>
              <a:t>Richard Stallman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altLang="en-US" sz="1800" b="1" kern="1200">
                <a:solidFill>
                  <a:srgbClr val="FF3300"/>
                </a:solidFill>
                <a:latin typeface="Courier New" panose="02070309020205020404" pitchFamily="49" charset="0"/>
                <a:ea typeface="+mn-ea"/>
                <a:cs typeface="+mn-cs"/>
              </a:rPr>
              <a:t>Founder</a:t>
            </a:r>
            <a:r>
              <a:rPr lang="en-US" altLang="en-US" sz="1800" b="1" kern="1200"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altLang="en-US" sz="1800" b="1" kern="1200">
                <a:solidFill>
                  <a:srgbClr val="00CCFF"/>
                </a:solidFill>
                <a:latin typeface="Courier New" panose="02070309020205020404" pitchFamily="49" charset="0"/>
                <a:ea typeface="+mn-ea"/>
                <a:cs typeface="+mn-cs"/>
              </a:rPr>
              <a:t>Free Soft..</a:t>
            </a:r>
          </a:p>
        </p:txBody>
      </p:sp>
      <p:sp>
        <p:nvSpPr>
          <p:cNvPr id="2192390" name="Line 6"/>
          <p:cNvSpPr>
            <a:spLocks noChangeShapeType="1"/>
          </p:cNvSpPr>
          <p:nvPr/>
        </p:nvSpPr>
        <p:spPr bwMode="auto">
          <a:xfrm flipH="1">
            <a:off x="6438900" y="2520166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2391" name="Text Box 7"/>
          <p:cNvSpPr txBox="1">
            <a:spLocks noChangeArrowheads="1"/>
          </p:cNvSpPr>
          <p:nvPr/>
        </p:nvSpPr>
        <p:spPr bwMode="auto">
          <a:xfrm>
            <a:off x="3306763" y="2844016"/>
            <a:ext cx="278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5710" rIns="0" bIns="45710">
            <a:spAutoFit/>
          </a:bodyPr>
          <a:lstStyle>
            <a:lvl1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kern="12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rPr>
              <a:t> PEOPLE</a:t>
            </a:r>
          </a:p>
        </p:txBody>
      </p:sp>
      <p:sp>
        <p:nvSpPr>
          <p:cNvPr id="2192392" name="Rectangle 8"/>
          <p:cNvSpPr>
            <a:spLocks noChangeArrowheads="1"/>
          </p:cNvSpPr>
          <p:nvPr/>
        </p:nvSpPr>
        <p:spPr bwMode="auto">
          <a:xfrm>
            <a:off x="3303588" y="3163103"/>
            <a:ext cx="56134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2393" name="Text Box 9"/>
          <p:cNvSpPr txBox="1">
            <a:spLocks noChangeArrowheads="1"/>
          </p:cNvSpPr>
          <p:nvPr/>
        </p:nvSpPr>
        <p:spPr bwMode="auto">
          <a:xfrm>
            <a:off x="4754563" y="1523216"/>
            <a:ext cx="36655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5710" rIns="0" bIns="45710">
            <a:spAutoFit/>
          </a:bodyPr>
          <a:lstStyle>
            <a:lvl1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522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522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2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rPr>
              <a:t>Select  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kern="12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rPr>
              <a:t> From   PEOPLE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kern="1200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  <a:cs typeface="Times New Roman" panose="02020603050405020304" pitchFamily="18" charset="0"/>
              </a:rPr>
              <a:t> Where Organization = ‘Microsoft’</a:t>
            </a:r>
          </a:p>
        </p:txBody>
      </p:sp>
      <p:sp>
        <p:nvSpPr>
          <p:cNvPr id="2192394" name="Line 10"/>
          <p:cNvSpPr>
            <a:spLocks noChangeShapeType="1"/>
          </p:cNvSpPr>
          <p:nvPr/>
        </p:nvSpPr>
        <p:spPr bwMode="auto">
          <a:xfrm flipH="1">
            <a:off x="5700713" y="4574391"/>
            <a:ext cx="21431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2395" name="Text Box 11"/>
          <p:cNvSpPr txBox="1">
            <a:spLocks noChangeArrowheads="1"/>
          </p:cNvSpPr>
          <p:nvPr/>
        </p:nvSpPr>
        <p:spPr bwMode="auto">
          <a:xfrm>
            <a:off x="63500" y="3664753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endParaRPr kumimoji="1" lang="en-US" altLang="en-US" sz="1400" kern="120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2396" name="Text Box 12"/>
          <p:cNvSpPr txBox="1">
            <a:spLocks noChangeArrowheads="1"/>
          </p:cNvSpPr>
          <p:nvPr/>
        </p:nvSpPr>
        <p:spPr bwMode="auto">
          <a:xfrm>
            <a:off x="3659188" y="5176053"/>
            <a:ext cx="24653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>
                <a:solidFill>
                  <a:srgbClr val="000099"/>
                </a:solidFill>
                <a:latin typeface="Courier New" panose="02070309020205020404" pitchFamily="49" charset="0"/>
                <a:ea typeface="+mn-ea"/>
                <a:cs typeface="+mn-cs"/>
              </a:rPr>
              <a:t>Bill Gates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>
                <a:solidFill>
                  <a:srgbClr val="000099"/>
                </a:solidFill>
                <a:latin typeface="Courier New" panose="02070309020205020404" pitchFamily="49" charset="0"/>
                <a:ea typeface="+mn-ea"/>
                <a:cs typeface="+mn-cs"/>
              </a:rPr>
              <a:t>Bill Veghte</a:t>
            </a:r>
          </a:p>
        </p:txBody>
      </p:sp>
      <p:sp>
        <p:nvSpPr>
          <p:cNvPr id="2192397" name="AutoShape 13"/>
          <p:cNvSpPr>
            <a:spLocks noChangeArrowheads="1"/>
          </p:cNvSpPr>
          <p:nvPr/>
        </p:nvSpPr>
        <p:spPr bwMode="auto">
          <a:xfrm rot="2267637">
            <a:off x="3379788" y="2094716"/>
            <a:ext cx="419100" cy="393700"/>
          </a:xfrm>
          <a:prstGeom prst="rightArrow">
            <a:avLst>
              <a:gd name="adj1" fmla="val 50000"/>
              <a:gd name="adj2" fmla="val 26613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92398" name="Text Box 14"/>
          <p:cNvSpPr txBox="1">
            <a:spLocks noChangeArrowheads="1"/>
          </p:cNvSpPr>
          <p:nvPr/>
        </p:nvSpPr>
        <p:spPr bwMode="auto">
          <a:xfrm>
            <a:off x="5435600" y="5922178"/>
            <a:ext cx="370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698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(from Cohen’s IE tutorial, 2003)</a:t>
            </a:r>
          </a:p>
        </p:txBody>
      </p:sp>
    </p:spTree>
    <p:extLst>
      <p:ext uri="{BB962C8B-B14F-4D97-AF65-F5344CB8AC3E}">
        <p14:creationId xmlns:p14="http://schemas.microsoft.com/office/powerpoint/2010/main" val="4677864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ibook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Zack's Standard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algn="l">
          <a:defRPr sz="2400" dirty="0"/>
        </a:defPPr>
      </a:lstStyle>
    </a:txDef>
  </a:objectDefaults>
  <a:extraClrSchemeLst>
    <a:extraClrScheme>
      <a:clrScheme name="Zack's Standard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ck's Standard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ck's Standard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698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698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7189</TotalTime>
  <Words>636</Words>
  <Application>Microsoft Office PowerPoint</Application>
  <PresentationFormat>On-screen Show (4:3)</PresentationFormat>
  <Paragraphs>111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Gulim</vt:lpstr>
      <vt:lpstr>Arial</vt:lpstr>
      <vt:lpstr>Calibri</vt:lpstr>
      <vt:lpstr>Courier New</vt:lpstr>
      <vt:lpstr>Franklin Gothic Medium</vt:lpstr>
      <vt:lpstr>Gill Sans MT</vt:lpstr>
      <vt:lpstr>Times New Roman</vt:lpstr>
      <vt:lpstr>Wingdings</vt:lpstr>
      <vt:lpstr>orenstyle1</vt:lpstr>
      <vt:lpstr>1_orenstyle1</vt:lpstr>
      <vt:lpstr>2_orenstyle1</vt:lpstr>
      <vt:lpstr>3_orenstyle1</vt:lpstr>
      <vt:lpstr>4_orenstyle1</vt:lpstr>
      <vt:lpstr>5_orenstyle1</vt:lpstr>
      <vt:lpstr>dibook</vt:lpstr>
      <vt:lpstr>6_orenstyle1</vt:lpstr>
      <vt:lpstr>Data Acquisition</vt:lpstr>
      <vt:lpstr>Data Acquisition</vt:lpstr>
      <vt:lpstr>Data Lake</vt:lpstr>
      <vt:lpstr>Types of Extraction</vt:lpstr>
      <vt:lpstr>Two Types of Extraction</vt:lpstr>
      <vt:lpstr>Wrappers</vt:lpstr>
      <vt:lpstr>IE from Text</vt:lpstr>
      <vt:lpstr>IE from Text</vt:lpstr>
      <vt:lpstr>IE from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AnHai Doan</cp:lastModifiedBy>
  <cp:revision>1306</cp:revision>
  <dcterms:modified xsi:type="dcterms:W3CDTF">2015-10-26T07:11:21Z</dcterms:modified>
</cp:coreProperties>
</file>