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73" r:id="rId2"/>
  </p:sldMasterIdLst>
  <p:notesMasterIdLst>
    <p:notesMasterId r:id="rId17"/>
  </p:notesMasterIdLst>
  <p:handoutMasterIdLst>
    <p:handoutMasterId r:id="rId18"/>
  </p:handoutMasterIdLst>
  <p:sldIdLst>
    <p:sldId id="657" r:id="rId3"/>
    <p:sldId id="658" r:id="rId4"/>
    <p:sldId id="659" r:id="rId5"/>
    <p:sldId id="660" r:id="rId6"/>
    <p:sldId id="664" r:id="rId7"/>
    <p:sldId id="661" r:id="rId8"/>
    <p:sldId id="662" r:id="rId9"/>
    <p:sldId id="663" r:id="rId10"/>
    <p:sldId id="666" r:id="rId11"/>
    <p:sldId id="668" r:id="rId12"/>
    <p:sldId id="669" r:id="rId13"/>
    <p:sldId id="670" r:id="rId14"/>
    <p:sldId id="667" r:id="rId15"/>
    <p:sldId id="671" r:id="rId16"/>
  </p:sldIdLst>
  <p:sldSz cx="11887200" cy="8229600"/>
  <p:notesSz cx="6940550" cy="90805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1pPr>
    <a:lvl2pPr marL="456918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2pPr>
    <a:lvl3pPr marL="913838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3pPr>
    <a:lvl4pPr marL="1370756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4pPr>
    <a:lvl5pPr marL="1827676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5pPr>
    <a:lvl6pPr marL="2284592" algn="l" defTabSz="913838" rtl="0" eaLnBrk="1" latinLnBrk="0" hangingPunct="1"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6pPr>
    <a:lvl7pPr marL="2741510" algn="l" defTabSz="913838" rtl="0" eaLnBrk="1" latinLnBrk="0" hangingPunct="1"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7pPr>
    <a:lvl8pPr marL="3198429" algn="l" defTabSz="913838" rtl="0" eaLnBrk="1" latinLnBrk="0" hangingPunct="1"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8pPr>
    <a:lvl9pPr marL="3655346" algn="l" defTabSz="913838" rtl="0" eaLnBrk="1" latinLnBrk="0" hangingPunct="1"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3">
          <p15:clr>
            <a:srgbClr val="A4A3A4"/>
          </p15:clr>
        </p15:guide>
        <p15:guide id="2" pos="7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0">
          <p15:clr>
            <a:srgbClr val="A4A3A4"/>
          </p15:clr>
        </p15:guide>
        <p15:guide id="2" pos="21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DC"/>
    <a:srgbClr val="FFFFCC"/>
    <a:srgbClr val="FFFF99"/>
    <a:srgbClr val="990099"/>
    <a:srgbClr val="000000"/>
    <a:srgbClr val="478E16"/>
    <a:srgbClr val="CC3300"/>
    <a:srgbClr val="3333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84337" autoAdjust="0"/>
  </p:normalViewPr>
  <p:slideViewPr>
    <p:cSldViewPr snapToGrid="0">
      <p:cViewPr>
        <p:scale>
          <a:sx n="75" d="100"/>
          <a:sy n="75" d="100"/>
        </p:scale>
        <p:origin x="1336" y="488"/>
      </p:cViewPr>
      <p:guideLst>
        <p:guide orient="horz" pos="5183"/>
        <p:guide pos="7487"/>
      </p:guideLst>
    </p:cSldViewPr>
  </p:slideViewPr>
  <p:outlineViewPr>
    <p:cViewPr>
      <p:scale>
        <a:sx n="33" d="100"/>
        <a:sy n="33" d="100"/>
      </p:scale>
      <p:origin x="259" y="147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2" d="100"/>
        <a:sy n="192" d="100"/>
      </p:scale>
      <p:origin x="0" y="-8340"/>
    </p:cViewPr>
  </p:sorterViewPr>
  <p:notesViewPr>
    <p:cSldViewPr snapToGrid="0">
      <p:cViewPr>
        <p:scale>
          <a:sx n="100" d="100"/>
          <a:sy n="100" d="100"/>
        </p:scale>
        <p:origin x="-1548" y="990"/>
      </p:cViewPr>
      <p:guideLst>
        <p:guide orient="horz" pos="2860"/>
        <p:guide pos="218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32" tIns="44917" rIns="89832" bIns="44917" numCol="1" anchor="t" anchorCtr="0" compatLnSpc="1">
            <a:prstTxWarp prst="textNoShape">
              <a:avLst/>
            </a:prstTxWarp>
          </a:bodyPr>
          <a:lstStyle>
            <a:lvl1pPr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3825" y="0"/>
            <a:ext cx="3025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32" tIns="44917" rIns="89832" bIns="44917" numCol="1" anchor="t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47113"/>
            <a:ext cx="3025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32" tIns="44917" rIns="89832" bIns="44917" numCol="1" anchor="b" anchorCtr="0" compatLnSpc="1">
            <a:prstTxWarp prst="textNoShape">
              <a:avLst/>
            </a:prstTxWarp>
          </a:bodyPr>
          <a:lstStyle>
            <a:lvl1pPr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3825" y="8647113"/>
            <a:ext cx="3025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32" tIns="44917" rIns="89832" bIns="44917" numCol="1" anchor="b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6A2AE57-3BED-486F-A398-FE2BC0F122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07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47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845" tIns="44924" rIns="89845" bIns="44924" numCol="1" anchor="t" anchorCtr="0" compatLnSpc="1">
            <a:prstTxWarp prst="textNoShape">
              <a:avLst/>
            </a:prstTxWarp>
          </a:bodyPr>
          <a:lstStyle>
            <a:lvl1pPr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0"/>
            <a:ext cx="3025775" cy="447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845" tIns="44924" rIns="89845" bIns="44924" numCol="1" anchor="t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671513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324350"/>
            <a:ext cx="5143500" cy="4098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845" tIns="44924" rIns="89845" bIns="449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7113"/>
            <a:ext cx="3025775" cy="447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845" tIns="44924" rIns="89845" bIns="44924" numCol="1" anchor="b" anchorCtr="0" compatLnSpc="1">
            <a:prstTxWarp prst="textNoShape">
              <a:avLst/>
            </a:prstTxWarp>
          </a:bodyPr>
          <a:lstStyle>
            <a:lvl1pPr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8647113"/>
            <a:ext cx="3025775" cy="447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845" tIns="44924" rIns="89845" bIns="44924" numCol="1" anchor="b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D0822F5-2E57-442C-80F4-1571946EB6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88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691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383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75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67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4592" algn="l" defTabSz="9138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510" algn="l" defTabSz="9138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8429" algn="l" defTabSz="9138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5346" algn="l" defTabSz="9138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1B0C4-291E-4F1F-BE3F-0280AD7DEA9F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671513"/>
            <a:ext cx="4953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Let me start this talk by telling you how I got to social media. For that, I need to go back to the</a:t>
            </a:r>
            <a:r>
              <a:rPr lang="en-US" baseline="0" dirty="0" smtClean="0"/>
              <a:t> year 2001.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529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10" Type="http://schemas.openxmlformats.org/officeDocument/2006/relationships/image" Target="../media/image3.png"/><Relationship Id="rId4" Type="http://schemas.openxmlformats.org/officeDocument/2006/relationships/tags" Target="../tags/tag3.xml"/><Relationship Id="rId9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91540" y="1645920"/>
            <a:ext cx="10104120" cy="13716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82140" y="3840480"/>
            <a:ext cx="8321040" cy="210312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6810" y="274320"/>
            <a:ext cx="2823210" cy="7040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274320"/>
            <a:ext cx="8271510" cy="7040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063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637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JCILogo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8950726" y="6816192"/>
            <a:ext cx="2391653" cy="1012159"/>
          </a:xfrm>
          <a:prstGeom prst="rect">
            <a:avLst/>
          </a:prstGeom>
        </p:spPr>
      </p:pic>
      <p:sp>
        <p:nvSpPr>
          <p:cNvPr id="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>
            <a:off x="891540" y="5372100"/>
            <a:ext cx="10104120" cy="0"/>
          </a:xfrm>
          <a:prstGeom prst="line">
            <a:avLst/>
          </a:prstGeom>
          <a:noFill/>
          <a:ln w="57150">
            <a:solidFill>
              <a:srgbClr val="7DBA00"/>
            </a:solidFill>
            <a:round/>
            <a:headEnd/>
            <a:tailEnd/>
          </a:ln>
        </p:spPr>
        <p:txBody>
          <a:bodyPr wrap="none" lIns="114866" tIns="57436" rIns="114866" bIns="57436" anchor="ctr"/>
          <a:lstStyle/>
          <a:p>
            <a:pPr>
              <a:buClr>
                <a:srgbClr val="333399"/>
              </a:buClr>
              <a:defRPr/>
            </a:pPr>
            <a:endParaRPr lang="en-US">
              <a:solidFill>
                <a:srgbClr val="009999"/>
              </a:solidFill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ctrTitle"/>
            <p:custDataLst>
              <p:tags r:id="rId5"/>
            </p:custDataLst>
          </p:nvPr>
        </p:nvSpPr>
        <p:spPr>
          <a:xfrm>
            <a:off x="891540" y="3443351"/>
            <a:ext cx="10104120" cy="1764030"/>
          </a:xfrm>
        </p:spPr>
        <p:txBody>
          <a:bodyPr/>
          <a:lstStyle>
            <a:lvl1pPr algn="ctr">
              <a:defRPr sz="25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1783080" y="5535250"/>
            <a:ext cx="8321040" cy="973272"/>
          </a:xfrm>
        </p:spPr>
        <p:txBody>
          <a:bodyPr/>
          <a:lstStyle>
            <a:lvl1pPr marL="0" indent="0" algn="ctr">
              <a:buFontTx/>
              <a:buNone/>
              <a:defRPr sz="2000" smtClean="0"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556514"/>
            <a:ext cx="1010412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4663440"/>
            <a:ext cx="8321040" cy="2103120"/>
          </a:xfrm>
        </p:spPr>
        <p:txBody>
          <a:bodyPr/>
          <a:lstStyle>
            <a:lvl1pPr marL="0" indent="0" algn="ctr">
              <a:buNone/>
              <a:defRPr/>
            </a:lvl1pPr>
            <a:lvl2pPr marL="574333" indent="0" algn="ctr">
              <a:buNone/>
              <a:defRPr/>
            </a:lvl2pPr>
            <a:lvl3pPr marL="1148666" indent="0" algn="ctr">
              <a:buNone/>
              <a:defRPr/>
            </a:lvl3pPr>
            <a:lvl4pPr marL="1723003" indent="0" algn="ctr">
              <a:buNone/>
              <a:defRPr/>
            </a:lvl4pPr>
            <a:lvl5pPr marL="2297333" indent="0" algn="ctr">
              <a:buNone/>
              <a:defRPr/>
            </a:lvl5pPr>
            <a:lvl6pPr marL="2871666" indent="0" algn="ctr">
              <a:buNone/>
              <a:defRPr/>
            </a:lvl6pPr>
            <a:lvl7pPr marL="3445999" indent="0" algn="ctr">
              <a:buNone/>
              <a:defRPr/>
            </a:lvl7pPr>
            <a:lvl8pPr marL="4020333" indent="0" algn="ctr">
              <a:buNone/>
              <a:defRPr/>
            </a:lvl8pPr>
            <a:lvl9pPr marL="459466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  <a:defRPr/>
            </a:pPr>
            <a:fld id="{1789B344-1695-43BA-A674-11B65E7820CD}" type="slidenum">
              <a:rPr lang="en-GB">
                <a:solidFill>
                  <a:srgbClr val="009999"/>
                </a:solidFill>
              </a:rPr>
              <a:pPr>
                <a:buClr>
                  <a:srgbClr val="333399"/>
                </a:buCl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509"/>
              </a:spcBef>
              <a:defRPr sz="2000"/>
            </a:lvl1pPr>
            <a:lvl2pPr>
              <a:spcBef>
                <a:spcPts val="754"/>
              </a:spcBef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5288284"/>
            <a:ext cx="10104120" cy="1634490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488056"/>
            <a:ext cx="10104120" cy="1800224"/>
          </a:xfrm>
        </p:spPr>
        <p:txBody>
          <a:bodyPr anchor="b"/>
          <a:lstStyle>
            <a:lvl1pPr marL="0" indent="0">
              <a:buNone/>
              <a:defRPr sz="2500"/>
            </a:lvl1pPr>
            <a:lvl2pPr marL="574333" indent="0">
              <a:buNone/>
              <a:defRPr sz="2300"/>
            </a:lvl2pPr>
            <a:lvl3pPr marL="1148666" indent="0">
              <a:buNone/>
              <a:defRPr sz="2000"/>
            </a:lvl3pPr>
            <a:lvl4pPr marL="1723003" indent="0">
              <a:buNone/>
              <a:defRPr sz="1800"/>
            </a:lvl4pPr>
            <a:lvl5pPr marL="2297333" indent="0">
              <a:buNone/>
              <a:defRPr sz="1800"/>
            </a:lvl5pPr>
            <a:lvl6pPr marL="2871666" indent="0">
              <a:buNone/>
              <a:defRPr sz="1800"/>
            </a:lvl6pPr>
            <a:lvl7pPr marL="3445999" indent="0">
              <a:buNone/>
              <a:defRPr sz="1800"/>
            </a:lvl7pPr>
            <a:lvl8pPr marL="4020333" indent="0">
              <a:buNone/>
              <a:defRPr sz="1800"/>
            </a:lvl8pPr>
            <a:lvl9pPr marL="4594665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60" y="91440"/>
            <a:ext cx="11094720" cy="94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260" y="1371601"/>
            <a:ext cx="5448300" cy="5943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680" y="1371601"/>
            <a:ext cx="5448300" cy="5943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329566"/>
            <a:ext cx="1069848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42136"/>
            <a:ext cx="5252244" cy="76771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333" indent="0">
              <a:buNone/>
              <a:defRPr sz="2500" b="1"/>
            </a:lvl2pPr>
            <a:lvl3pPr marL="1148666" indent="0">
              <a:buNone/>
              <a:defRPr sz="2300" b="1"/>
            </a:lvl3pPr>
            <a:lvl4pPr marL="1723003" indent="0">
              <a:buNone/>
              <a:defRPr sz="2000" b="1"/>
            </a:lvl4pPr>
            <a:lvl5pPr marL="2297333" indent="0">
              <a:buNone/>
              <a:defRPr sz="2000" b="1"/>
            </a:lvl5pPr>
            <a:lvl6pPr marL="2871666" indent="0">
              <a:buNone/>
              <a:defRPr sz="2000" b="1"/>
            </a:lvl6pPr>
            <a:lvl7pPr marL="3445999" indent="0">
              <a:buNone/>
              <a:defRPr sz="2000" b="1"/>
            </a:lvl7pPr>
            <a:lvl8pPr marL="4020333" indent="0">
              <a:buNone/>
              <a:defRPr sz="2000" b="1"/>
            </a:lvl8pPr>
            <a:lvl9pPr marL="4594665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609850"/>
            <a:ext cx="5252244" cy="474154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842136"/>
            <a:ext cx="5254308" cy="76771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333" indent="0">
              <a:buNone/>
              <a:defRPr sz="2500" b="1"/>
            </a:lvl2pPr>
            <a:lvl3pPr marL="1148666" indent="0">
              <a:buNone/>
              <a:defRPr sz="2300" b="1"/>
            </a:lvl3pPr>
            <a:lvl4pPr marL="1723003" indent="0">
              <a:buNone/>
              <a:defRPr sz="2000" b="1"/>
            </a:lvl4pPr>
            <a:lvl5pPr marL="2297333" indent="0">
              <a:buNone/>
              <a:defRPr sz="2000" b="1"/>
            </a:lvl5pPr>
            <a:lvl6pPr marL="2871666" indent="0">
              <a:buNone/>
              <a:defRPr sz="2000" b="1"/>
            </a:lvl6pPr>
            <a:lvl7pPr marL="3445999" indent="0">
              <a:buNone/>
              <a:defRPr sz="2000" b="1"/>
            </a:lvl7pPr>
            <a:lvl8pPr marL="4020333" indent="0">
              <a:buNone/>
              <a:defRPr sz="2000" b="1"/>
            </a:lvl8pPr>
            <a:lvl9pPr marL="4594665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609850"/>
            <a:ext cx="5254308" cy="474154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70" y="327660"/>
            <a:ext cx="3910807" cy="139446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327660"/>
            <a:ext cx="6645275" cy="702373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70" y="1722120"/>
            <a:ext cx="3910807" cy="5629276"/>
          </a:xfrm>
        </p:spPr>
        <p:txBody>
          <a:bodyPr/>
          <a:lstStyle>
            <a:lvl1pPr marL="0" indent="0">
              <a:buNone/>
              <a:defRPr sz="1800"/>
            </a:lvl1pPr>
            <a:lvl2pPr marL="574333" indent="0">
              <a:buNone/>
              <a:defRPr sz="1500"/>
            </a:lvl2pPr>
            <a:lvl3pPr marL="1148666" indent="0">
              <a:buNone/>
              <a:defRPr sz="1300"/>
            </a:lvl3pPr>
            <a:lvl4pPr marL="1723003" indent="0">
              <a:buNone/>
              <a:defRPr sz="1100"/>
            </a:lvl4pPr>
            <a:lvl5pPr marL="2297333" indent="0">
              <a:buNone/>
              <a:defRPr sz="1100"/>
            </a:lvl5pPr>
            <a:lvl6pPr marL="2871666" indent="0">
              <a:buNone/>
              <a:defRPr sz="1100"/>
            </a:lvl6pPr>
            <a:lvl7pPr marL="3445999" indent="0">
              <a:buNone/>
              <a:defRPr sz="1100"/>
            </a:lvl7pPr>
            <a:lvl8pPr marL="4020333" indent="0">
              <a:buNone/>
              <a:defRPr sz="1100"/>
            </a:lvl8pPr>
            <a:lvl9pPr marL="459466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  <a:defRPr/>
            </a:pPr>
            <a:fld id="{2F14A80C-2444-4C56-82F3-14439C5904CF}" type="slidenum">
              <a:rPr lang="en-GB">
                <a:solidFill>
                  <a:srgbClr val="009999"/>
                </a:solidFill>
              </a:rPr>
              <a:pPr>
                <a:buClr>
                  <a:srgbClr val="333399"/>
                </a:buCl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5760720"/>
            <a:ext cx="7132320" cy="68008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735330"/>
            <a:ext cx="7132320" cy="4937760"/>
          </a:xfrm>
        </p:spPr>
        <p:txBody>
          <a:bodyPr/>
          <a:lstStyle>
            <a:lvl1pPr marL="0" indent="0">
              <a:buNone/>
              <a:defRPr sz="4000"/>
            </a:lvl1pPr>
            <a:lvl2pPr marL="574333" indent="0">
              <a:buNone/>
              <a:defRPr sz="3500"/>
            </a:lvl2pPr>
            <a:lvl3pPr marL="1148666" indent="0">
              <a:buNone/>
              <a:defRPr sz="3000"/>
            </a:lvl3pPr>
            <a:lvl4pPr marL="1723003" indent="0">
              <a:buNone/>
              <a:defRPr sz="2500"/>
            </a:lvl4pPr>
            <a:lvl5pPr marL="2297333" indent="0">
              <a:buNone/>
              <a:defRPr sz="2500"/>
            </a:lvl5pPr>
            <a:lvl6pPr marL="2871666" indent="0">
              <a:buNone/>
              <a:defRPr sz="2500"/>
            </a:lvl6pPr>
            <a:lvl7pPr marL="3445999" indent="0">
              <a:buNone/>
              <a:defRPr sz="2500"/>
            </a:lvl7pPr>
            <a:lvl8pPr marL="4020333" indent="0">
              <a:buNone/>
              <a:defRPr sz="2500"/>
            </a:lvl8pPr>
            <a:lvl9pPr marL="4594665" indent="0">
              <a:buNone/>
              <a:defRPr sz="25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6440806"/>
            <a:ext cx="7132320" cy="965834"/>
          </a:xfrm>
        </p:spPr>
        <p:txBody>
          <a:bodyPr/>
          <a:lstStyle>
            <a:lvl1pPr marL="0" indent="0">
              <a:buNone/>
              <a:defRPr sz="1800"/>
            </a:lvl1pPr>
            <a:lvl2pPr marL="574333" indent="0">
              <a:buNone/>
              <a:defRPr sz="1500"/>
            </a:lvl2pPr>
            <a:lvl3pPr marL="1148666" indent="0">
              <a:buNone/>
              <a:defRPr sz="1300"/>
            </a:lvl3pPr>
            <a:lvl4pPr marL="1723003" indent="0">
              <a:buNone/>
              <a:defRPr sz="1100"/>
            </a:lvl4pPr>
            <a:lvl5pPr marL="2297333" indent="0">
              <a:buNone/>
              <a:defRPr sz="1100"/>
            </a:lvl5pPr>
            <a:lvl6pPr marL="2871666" indent="0">
              <a:buNone/>
              <a:defRPr sz="1100"/>
            </a:lvl6pPr>
            <a:lvl7pPr marL="3445999" indent="0">
              <a:buNone/>
              <a:defRPr sz="1100"/>
            </a:lvl7pPr>
            <a:lvl8pPr marL="4020333" indent="0">
              <a:buNone/>
              <a:defRPr sz="1100"/>
            </a:lvl8pPr>
            <a:lvl9pPr marL="459466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300" y="91440"/>
            <a:ext cx="2773680" cy="7640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260" y="91440"/>
            <a:ext cx="8122920" cy="7640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60" y="91440"/>
            <a:ext cx="9526270" cy="10972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29260" y="1371600"/>
            <a:ext cx="11094720" cy="6360796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5288284"/>
            <a:ext cx="1010412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488056"/>
            <a:ext cx="10104120" cy="180022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18" indent="0">
              <a:buNone/>
              <a:defRPr sz="1800"/>
            </a:lvl2pPr>
            <a:lvl3pPr marL="913838" indent="0">
              <a:buNone/>
              <a:defRPr sz="1600"/>
            </a:lvl3pPr>
            <a:lvl4pPr marL="1370756" indent="0">
              <a:buNone/>
              <a:defRPr sz="1400"/>
            </a:lvl4pPr>
            <a:lvl5pPr marL="1827676" indent="0">
              <a:buNone/>
              <a:defRPr sz="1400"/>
            </a:lvl5pPr>
            <a:lvl6pPr marL="2284592" indent="0">
              <a:buNone/>
              <a:defRPr sz="1400"/>
            </a:lvl6pPr>
            <a:lvl7pPr marL="2741510" indent="0">
              <a:buNone/>
              <a:defRPr sz="1400"/>
            </a:lvl7pPr>
            <a:lvl8pPr marL="3198429" indent="0">
              <a:buNone/>
              <a:defRPr sz="1400"/>
            </a:lvl8pPr>
            <a:lvl9pPr marL="365534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097280"/>
            <a:ext cx="554736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097280"/>
            <a:ext cx="554736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329566"/>
            <a:ext cx="1069848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42136"/>
            <a:ext cx="5252244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8" indent="0">
              <a:buNone/>
              <a:defRPr sz="2000" b="1"/>
            </a:lvl2pPr>
            <a:lvl3pPr marL="913838" indent="0">
              <a:buNone/>
              <a:defRPr sz="1800" b="1"/>
            </a:lvl3pPr>
            <a:lvl4pPr marL="1370756" indent="0">
              <a:buNone/>
              <a:defRPr sz="1600" b="1"/>
            </a:lvl4pPr>
            <a:lvl5pPr marL="1827676" indent="0">
              <a:buNone/>
              <a:defRPr sz="1600" b="1"/>
            </a:lvl5pPr>
            <a:lvl6pPr marL="2284592" indent="0">
              <a:buNone/>
              <a:defRPr sz="1600" b="1"/>
            </a:lvl6pPr>
            <a:lvl7pPr marL="2741510" indent="0">
              <a:buNone/>
              <a:defRPr sz="1600" b="1"/>
            </a:lvl7pPr>
            <a:lvl8pPr marL="3198429" indent="0">
              <a:buNone/>
              <a:defRPr sz="1600" b="1"/>
            </a:lvl8pPr>
            <a:lvl9pPr marL="36553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609850"/>
            <a:ext cx="5252244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842136"/>
            <a:ext cx="5254308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8" indent="0">
              <a:buNone/>
              <a:defRPr sz="2000" b="1"/>
            </a:lvl2pPr>
            <a:lvl3pPr marL="913838" indent="0">
              <a:buNone/>
              <a:defRPr sz="1800" b="1"/>
            </a:lvl3pPr>
            <a:lvl4pPr marL="1370756" indent="0">
              <a:buNone/>
              <a:defRPr sz="1600" b="1"/>
            </a:lvl4pPr>
            <a:lvl5pPr marL="1827676" indent="0">
              <a:buNone/>
              <a:defRPr sz="1600" b="1"/>
            </a:lvl5pPr>
            <a:lvl6pPr marL="2284592" indent="0">
              <a:buNone/>
              <a:defRPr sz="1600" b="1"/>
            </a:lvl6pPr>
            <a:lvl7pPr marL="2741510" indent="0">
              <a:buNone/>
              <a:defRPr sz="1600" b="1"/>
            </a:lvl7pPr>
            <a:lvl8pPr marL="3198429" indent="0">
              <a:buNone/>
              <a:defRPr sz="1600" b="1"/>
            </a:lvl8pPr>
            <a:lvl9pPr marL="36553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609850"/>
            <a:ext cx="5254308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71" y="327660"/>
            <a:ext cx="3910807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9" y="327665"/>
            <a:ext cx="6645275" cy="7023736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71" y="1722124"/>
            <a:ext cx="3910807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6918" indent="0">
              <a:buNone/>
              <a:defRPr sz="1300"/>
            </a:lvl2pPr>
            <a:lvl3pPr marL="913838" indent="0">
              <a:buNone/>
              <a:defRPr sz="1000"/>
            </a:lvl3pPr>
            <a:lvl4pPr marL="1370756" indent="0">
              <a:buNone/>
              <a:defRPr sz="900"/>
            </a:lvl4pPr>
            <a:lvl5pPr marL="1827676" indent="0">
              <a:buNone/>
              <a:defRPr sz="900"/>
            </a:lvl5pPr>
            <a:lvl6pPr marL="2284592" indent="0">
              <a:buNone/>
              <a:defRPr sz="900"/>
            </a:lvl6pPr>
            <a:lvl7pPr marL="2741510" indent="0">
              <a:buNone/>
              <a:defRPr sz="900"/>
            </a:lvl7pPr>
            <a:lvl8pPr marL="3198429" indent="0">
              <a:buNone/>
              <a:defRPr sz="900"/>
            </a:lvl8pPr>
            <a:lvl9pPr marL="36553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5760720"/>
            <a:ext cx="713232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735330"/>
            <a:ext cx="7132320" cy="4937760"/>
          </a:xfrm>
        </p:spPr>
        <p:txBody>
          <a:bodyPr/>
          <a:lstStyle>
            <a:lvl1pPr marL="0" indent="0">
              <a:buNone/>
              <a:defRPr sz="3100"/>
            </a:lvl1pPr>
            <a:lvl2pPr marL="456918" indent="0">
              <a:buNone/>
              <a:defRPr sz="2800"/>
            </a:lvl2pPr>
            <a:lvl3pPr marL="913838" indent="0">
              <a:buNone/>
              <a:defRPr sz="2400"/>
            </a:lvl3pPr>
            <a:lvl4pPr marL="1370756" indent="0">
              <a:buNone/>
              <a:defRPr sz="2000"/>
            </a:lvl4pPr>
            <a:lvl5pPr marL="1827676" indent="0">
              <a:buNone/>
              <a:defRPr sz="2000"/>
            </a:lvl5pPr>
            <a:lvl6pPr marL="2284592" indent="0">
              <a:buNone/>
              <a:defRPr sz="2000"/>
            </a:lvl6pPr>
            <a:lvl7pPr marL="2741510" indent="0">
              <a:buNone/>
              <a:defRPr sz="2000"/>
            </a:lvl7pPr>
            <a:lvl8pPr marL="3198429" indent="0">
              <a:buNone/>
              <a:defRPr sz="2000"/>
            </a:lvl8pPr>
            <a:lvl9pPr marL="36553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6440806"/>
            <a:ext cx="713232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6918" indent="0">
              <a:buNone/>
              <a:defRPr sz="1300"/>
            </a:lvl2pPr>
            <a:lvl3pPr marL="913838" indent="0">
              <a:buNone/>
              <a:defRPr sz="1000"/>
            </a:lvl3pPr>
            <a:lvl4pPr marL="1370756" indent="0">
              <a:buNone/>
              <a:defRPr sz="900"/>
            </a:lvl4pPr>
            <a:lvl5pPr marL="1827676" indent="0">
              <a:buNone/>
              <a:defRPr sz="900"/>
            </a:lvl5pPr>
            <a:lvl6pPr marL="2284592" indent="0">
              <a:buNone/>
              <a:defRPr sz="900"/>
            </a:lvl6pPr>
            <a:lvl7pPr marL="2741510" indent="0">
              <a:buNone/>
              <a:defRPr sz="900"/>
            </a:lvl7pPr>
            <a:lvl8pPr marL="3198429" indent="0">
              <a:buNone/>
              <a:defRPr sz="900"/>
            </a:lvl8pPr>
            <a:lvl9pPr marL="36553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91540" y="274320"/>
            <a:ext cx="1010412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10" rIns="92016" bIns="46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7180" y="1097280"/>
            <a:ext cx="1129284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10" rIns="92016" bIns="46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0"/>
            <a:r>
              <a:rPr lang="en-US" smtClean="0"/>
              <a:t>jhbikjb</a:t>
            </a:r>
          </a:p>
          <a:p>
            <a:pPr lvl="1"/>
            <a:r>
              <a:rPr lang="en-US" smtClean="0"/>
              <a:t>erfer</a:t>
            </a:r>
          </a:p>
          <a:p>
            <a:pPr lvl="0"/>
            <a:r>
              <a:rPr lang="en-US" smtClean="0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1540" y="7498080"/>
            <a:ext cx="2476500" cy="5486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1" tIns="45692" rIns="91381" bIns="4569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10/25/2015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1460" y="7498080"/>
            <a:ext cx="3764280" cy="5486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1" tIns="45692" rIns="91381" bIns="45692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9160" y="7498080"/>
            <a:ext cx="2476500" cy="5486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1" tIns="45692" rIns="91381" bIns="4569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9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83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75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67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689" indent="-3426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492" indent="-28557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295" indent="-22845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215" indent="-228457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133" indent="-22845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048" indent="-22845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972" indent="-22845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6889" indent="-22845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3807" indent="-22845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8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8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56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76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92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10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29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46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9260" y="91440"/>
            <a:ext cx="11094720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866" tIns="57436" rIns="114866" bIns="574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9260" y="1371610"/>
            <a:ext cx="11094720" cy="592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866" tIns="57436" rIns="114866" bIns="57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" y="7820026"/>
            <a:ext cx="3163729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4866" tIns="57436" rIns="114866" bIns="57436" numCol="1" anchor="b" anchorCtr="0" compatLnSpc="1">
            <a:prstTxWarp prst="textNoShape">
              <a:avLst/>
            </a:prstTxWarp>
          </a:bodyPr>
          <a:lstStyle>
            <a:lvl1pPr algn="l">
              <a:defRPr sz="1500">
                <a:latin typeface="Arial" charset="0"/>
                <a:cs typeface="+mn-cs"/>
              </a:defRPr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  <p:pic>
        <p:nvPicPr>
          <p:cNvPr id="6" name="Picture 7" descr="JCI_logo_small"/>
          <p:cNvPicPr>
            <a:picLocks noChangeAspect="1" noChangeArrowheads="1"/>
          </p:cNvPicPr>
          <p:nvPr/>
        </p:nvPicPr>
        <p:blipFill>
          <a:blip r:embed="rId15" cstate="print"/>
          <a:srcRect b="9802"/>
          <a:stretch>
            <a:fillRect/>
          </a:stretch>
        </p:blipFill>
        <p:spPr bwMode="auto">
          <a:xfrm>
            <a:off x="9709944" y="7339966"/>
            <a:ext cx="1758315" cy="807720"/>
          </a:xfrm>
          <a:prstGeom prst="rect">
            <a:avLst/>
          </a:prstGeom>
          <a:noFill/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608807" y="7311390"/>
            <a:ext cx="10669588" cy="0"/>
          </a:xfrm>
          <a:prstGeom prst="line">
            <a:avLst/>
          </a:prstGeom>
          <a:noFill/>
          <a:ln w="9525">
            <a:solidFill>
              <a:srgbClr val="7DBA00"/>
            </a:solidFill>
            <a:round/>
            <a:headEnd/>
            <a:tailEnd/>
          </a:ln>
          <a:effectLst/>
        </p:spPr>
        <p:txBody>
          <a:bodyPr wrap="none" lIns="114866" tIns="57436" rIns="114866" bIns="57436" anchor="ctr"/>
          <a:lstStyle/>
          <a:p>
            <a:pPr>
              <a:buClr>
                <a:srgbClr val="333399"/>
              </a:buClr>
            </a:pPr>
            <a:endParaRPr lang="en-US">
              <a:solidFill>
                <a:srgbClr val="009999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608807" y="1056878"/>
            <a:ext cx="10669588" cy="0"/>
          </a:xfrm>
          <a:prstGeom prst="line">
            <a:avLst/>
          </a:prstGeom>
          <a:noFill/>
          <a:ln w="9525">
            <a:solidFill>
              <a:srgbClr val="7DBA00"/>
            </a:solidFill>
            <a:round/>
            <a:headEnd/>
            <a:tailEnd/>
          </a:ln>
          <a:effectLst/>
        </p:spPr>
        <p:txBody>
          <a:bodyPr wrap="none" lIns="114866" tIns="57436" rIns="114866" bIns="57436" anchor="ctr"/>
          <a:lstStyle/>
          <a:p>
            <a:pPr>
              <a:buClr>
                <a:srgbClr val="333399"/>
              </a:buClr>
            </a:pPr>
            <a:endParaRPr lang="en-US">
              <a:solidFill>
                <a:srgbClr val="0099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</a:defRPr>
      </a:lvl5pPr>
      <a:lvl6pPr marL="57433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114866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72300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229733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430752" indent="-430752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33291" indent="-35895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435834" indent="-287167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2010167" indent="-287167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2584501" indent="-287167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3158833" indent="-287167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3733166" indent="-287167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4307498" indent="-287167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4881832" indent="-287167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333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666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3003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333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1666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5999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0333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4665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81146" y="888808"/>
            <a:ext cx="11377453" cy="2026920"/>
          </a:xfrm>
        </p:spPr>
        <p:txBody>
          <a:bodyPr/>
          <a:lstStyle/>
          <a:p>
            <a:pPr algn="l">
              <a:defRPr/>
            </a:pPr>
            <a:r>
              <a:rPr lang="en-US" sz="4000" dirty="0" smtClean="0"/>
              <a:t>CS 784: Advanced Topics in Data Management</a:t>
            </a:r>
            <a:br>
              <a:rPr lang="en-US" sz="4000" dirty="0" smtClean="0"/>
            </a:br>
            <a:r>
              <a:rPr lang="en-US" sz="4000" dirty="0" smtClean="0"/>
              <a:t>This semester’s focus: Data Science</a:t>
            </a:r>
            <a:endParaRPr lang="en-US" sz="4000" dirty="0"/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00500" y="4080588"/>
            <a:ext cx="7391399" cy="986712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3200" dirty="0" err="1" smtClean="0"/>
              <a:t>AnHai</a:t>
            </a:r>
            <a:r>
              <a:rPr lang="en-US" sz="3200" dirty="0" smtClean="0"/>
              <a:t> Doan   </a:t>
            </a:r>
          </a:p>
          <a:p>
            <a:pPr algn="l">
              <a:lnSpc>
                <a:spcPct val="90000"/>
              </a:lnSpc>
            </a:pPr>
            <a:endParaRPr lang="en-US" sz="32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16387" name="Picture 8" descr="whitewo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2305" y="3602339"/>
            <a:ext cx="1410131" cy="20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and Goals of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extract insights from data = performing analysis</a:t>
            </a:r>
          </a:p>
          <a:p>
            <a:pPr lvl="1"/>
            <a:r>
              <a:rPr lang="en-US" dirty="0" smtClean="0"/>
              <a:t>main focus of this class</a:t>
            </a:r>
          </a:p>
          <a:p>
            <a:pPr lvl="1"/>
            <a:r>
              <a:rPr lang="en-US" dirty="0" smtClean="0"/>
              <a:t>let’s illustrate this using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274320"/>
            <a:ext cx="10104120" cy="56388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" y="881380"/>
            <a:ext cx="11292840" cy="6217920"/>
          </a:xfrm>
        </p:spPr>
        <p:txBody>
          <a:bodyPr/>
          <a:lstStyle/>
          <a:p>
            <a:r>
              <a:rPr lang="en-US" dirty="0" smtClean="0"/>
              <a:t>Company has multiple departments</a:t>
            </a:r>
          </a:p>
          <a:p>
            <a:r>
              <a:rPr lang="en-US" dirty="0" err="1" smtClean="0"/>
              <a:t>Depts</a:t>
            </a:r>
            <a:r>
              <a:rPr lang="en-US" dirty="0" smtClean="0"/>
              <a:t> interact with customers</a:t>
            </a:r>
          </a:p>
          <a:p>
            <a:r>
              <a:rPr lang="en-US" dirty="0" smtClean="0"/>
              <a:t>Boss wants to know</a:t>
            </a:r>
          </a:p>
          <a:p>
            <a:pPr lvl="1"/>
            <a:r>
              <a:rPr lang="en-US" dirty="0" smtClean="0"/>
              <a:t>how are customer complaints distributed across </a:t>
            </a:r>
            <a:r>
              <a:rPr lang="en-US" dirty="0" err="1" smtClean="0"/>
              <a:t>depts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are there any interesting patterns regarding customer complaints? </a:t>
            </a:r>
          </a:p>
          <a:p>
            <a:pPr lvl="1"/>
            <a:r>
              <a:rPr lang="en-US" dirty="0" smtClean="0"/>
              <a:t>can we predict anything regarding customer complaints and can we take any action? </a:t>
            </a:r>
          </a:p>
          <a:p>
            <a:r>
              <a:rPr lang="en-US" dirty="0" smtClean="0"/>
              <a:t>You the data scientist start by collecting data</a:t>
            </a:r>
          </a:p>
          <a:p>
            <a:pPr lvl="1"/>
            <a:r>
              <a:rPr lang="en-US" dirty="0" err="1" smtClean="0"/>
              <a:t>Emps</a:t>
            </a:r>
            <a:r>
              <a:rPr lang="en-US" dirty="0" smtClean="0"/>
              <a:t>(</a:t>
            </a:r>
            <a:r>
              <a:rPr lang="en-US" dirty="0" err="1" smtClean="0"/>
              <a:t>eid</a:t>
            </a:r>
            <a:r>
              <a:rPr lang="en-US" dirty="0" smtClean="0"/>
              <a:t>, name, phone, address, did)</a:t>
            </a:r>
          </a:p>
          <a:p>
            <a:pPr lvl="1"/>
            <a:r>
              <a:rPr lang="en-US" dirty="0" err="1" smtClean="0"/>
              <a:t>Depts</a:t>
            </a:r>
            <a:r>
              <a:rPr lang="en-US" dirty="0" smtClean="0"/>
              <a:t>(did, name)</a:t>
            </a:r>
          </a:p>
          <a:p>
            <a:pPr lvl="1"/>
            <a:r>
              <a:rPr lang="en-US" dirty="0" smtClean="0"/>
              <a:t>Complaints(cid, </a:t>
            </a:r>
            <a:r>
              <a:rPr lang="en-US" dirty="0" err="1" smtClean="0"/>
              <a:t>cname</a:t>
            </a:r>
            <a:r>
              <a:rPr lang="en-US" dirty="0" smtClean="0"/>
              <a:t>, </a:t>
            </a:r>
            <a:r>
              <a:rPr lang="en-US" dirty="0" err="1" smtClean="0"/>
              <a:t>ename</a:t>
            </a:r>
            <a:r>
              <a:rPr lang="en-US" dirty="0" smtClean="0"/>
              <a:t>, phone, </a:t>
            </a:r>
            <a:r>
              <a:rPr lang="en-US" dirty="0" err="1" smtClean="0"/>
              <a:t>dname</a:t>
            </a:r>
            <a:r>
              <a:rPr lang="en-US" dirty="0" smtClean="0"/>
              <a:t>, date, </a:t>
            </a:r>
            <a:r>
              <a:rPr lang="en-US" dirty="0" err="1" smtClean="0"/>
              <a:t>desc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Services(</a:t>
            </a:r>
            <a:r>
              <a:rPr lang="en-US" dirty="0" err="1" smtClean="0"/>
              <a:t>sid</a:t>
            </a:r>
            <a:r>
              <a:rPr lang="en-US" dirty="0" smtClean="0"/>
              <a:t>, date, </a:t>
            </a:r>
            <a:r>
              <a:rPr lang="en-US" dirty="0" err="1" smtClean="0"/>
              <a:t>desc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Subsequent steps</a:t>
            </a:r>
          </a:p>
          <a:p>
            <a:pPr lvl="1"/>
            <a:r>
              <a:rPr lang="en-US" dirty="0" smtClean="0"/>
              <a:t>data extraction</a:t>
            </a:r>
          </a:p>
          <a:p>
            <a:pPr lvl="1"/>
            <a:r>
              <a:rPr lang="en-US" dirty="0" smtClean="0"/>
              <a:t>data understanding, cleaning, transformation</a:t>
            </a:r>
          </a:p>
          <a:p>
            <a:pPr lvl="1"/>
            <a:r>
              <a:rPr lang="en-US" dirty="0" smtClean="0"/>
              <a:t>data integration</a:t>
            </a:r>
          </a:p>
          <a:p>
            <a:pPr lvl="1"/>
            <a:r>
              <a:rPr lang="en-US" dirty="0" smtClean="0"/>
              <a:t>(most likely) data understanding, cleaning, transformation again</a:t>
            </a:r>
          </a:p>
          <a:p>
            <a:pPr lvl="1"/>
            <a:r>
              <a:rPr lang="en-US" dirty="0" smtClean="0"/>
              <a:t>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most likely do two stages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production</a:t>
            </a:r>
          </a:p>
          <a:p>
            <a:r>
              <a:rPr lang="en-US" dirty="0" smtClean="0"/>
              <a:t>Using a data analysis stack and a big data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5364" name="Picture 4" descr="https://pbs.twimg.com/media/Bl-ILRgCMAAiJw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3243262"/>
            <a:ext cx="10276867" cy="4186238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</a:p>
          <a:p>
            <a:r>
              <a:rPr lang="en-US" dirty="0" smtClean="0"/>
              <a:t>RDBMS, machine learning, </a:t>
            </a:r>
            <a:r>
              <a:rPr lang="en-US" dirty="0" err="1" smtClean="0"/>
              <a:t>crowdsourcing</a:t>
            </a:r>
            <a:r>
              <a:rPr lang="en-US" dirty="0" smtClean="0"/>
              <a:t>, big data systems </a:t>
            </a:r>
          </a:p>
          <a:p>
            <a:r>
              <a:rPr lang="en-US" dirty="0" smtClean="0"/>
              <a:t>Extracting insights from data</a:t>
            </a:r>
          </a:p>
          <a:p>
            <a:pPr lvl="1"/>
            <a:r>
              <a:rPr lang="en-US" dirty="0" smtClean="0"/>
              <a:t>Data acquisition, data lake</a:t>
            </a:r>
          </a:p>
          <a:p>
            <a:pPr lvl="1"/>
            <a:r>
              <a:rPr lang="en-US" dirty="0" smtClean="0"/>
              <a:t>The development stage</a:t>
            </a:r>
          </a:p>
          <a:p>
            <a:pPr lvl="2"/>
            <a:r>
              <a:rPr lang="en-US" dirty="0" smtClean="0"/>
              <a:t>Data extraction: from HTML pages, from text</a:t>
            </a:r>
          </a:p>
          <a:p>
            <a:pPr lvl="2"/>
            <a:r>
              <a:rPr lang="en-US" dirty="0" smtClean="0"/>
              <a:t>Data understanding, cleaning, transforming</a:t>
            </a:r>
          </a:p>
          <a:p>
            <a:pPr lvl="2"/>
            <a:r>
              <a:rPr lang="en-US" dirty="0" smtClean="0"/>
              <a:t>Data integration: matching schemas, matching entities</a:t>
            </a:r>
          </a:p>
          <a:p>
            <a:pPr lvl="2"/>
            <a:r>
              <a:rPr lang="en-US" dirty="0" smtClean="0"/>
              <a:t>Data exploration/analysis</a:t>
            </a:r>
          </a:p>
          <a:p>
            <a:pPr lvl="1"/>
            <a:r>
              <a:rPr lang="en-US" dirty="0" smtClean="0"/>
              <a:t>The production stage</a:t>
            </a:r>
          </a:p>
          <a:p>
            <a:r>
              <a:rPr lang="en-US" dirty="0" smtClean="0"/>
              <a:t>Building artifacts</a:t>
            </a:r>
          </a:p>
          <a:p>
            <a:r>
              <a:rPr lang="en-US" dirty="0" smtClean="0"/>
              <a:t>Designing data-intensive experiments to answer questions</a:t>
            </a:r>
          </a:p>
          <a:p>
            <a:endParaRPr lang="en-US" dirty="0" smtClean="0"/>
          </a:p>
          <a:p>
            <a:r>
              <a:rPr lang="en-US" dirty="0" smtClean="0"/>
              <a:t>Misc </a:t>
            </a:r>
          </a:p>
          <a:p>
            <a:pPr lvl="1"/>
            <a:r>
              <a:rPr lang="en-US" dirty="0" smtClean="0"/>
              <a:t>managing different kinds of data: text, Web, social media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and lecture notes</a:t>
            </a:r>
          </a:p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</a:t>
            </a:r>
          </a:p>
          <a:p>
            <a:pPr lvl="1"/>
            <a:r>
              <a:rPr lang="en-US" dirty="0" smtClean="0"/>
              <a:t>course enrollment</a:t>
            </a:r>
          </a:p>
          <a:p>
            <a:pPr lvl="1"/>
            <a:r>
              <a:rPr lang="en-US" dirty="0" smtClean="0"/>
              <a:t>no class this Friday</a:t>
            </a:r>
          </a:p>
          <a:p>
            <a:r>
              <a:rPr lang="en-US" dirty="0" smtClean="0"/>
              <a:t>What is data science? </a:t>
            </a:r>
          </a:p>
          <a:p>
            <a:r>
              <a:rPr lang="en-US" dirty="0" smtClean="0"/>
              <a:t>Motivation, the rise of data science</a:t>
            </a:r>
          </a:p>
          <a:p>
            <a:r>
              <a:rPr lang="en-US" dirty="0" smtClean="0"/>
              <a:t>What  CS at UW-Madison is doing about it</a:t>
            </a:r>
          </a:p>
          <a:p>
            <a:r>
              <a:rPr lang="en-US" dirty="0" smtClean="0"/>
              <a:t>What will be covered in this class, goals of the class</a:t>
            </a:r>
          </a:p>
          <a:p>
            <a:r>
              <a:rPr lang="en-US" dirty="0" smtClean="0"/>
              <a:t>Course syllabus</a:t>
            </a:r>
          </a:p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one really knows what it </a:t>
            </a:r>
            <a:r>
              <a:rPr lang="en-US" dirty="0" smtClean="0"/>
              <a:t>is</a:t>
            </a:r>
          </a:p>
          <a:p>
            <a:r>
              <a:rPr lang="en-US" dirty="0" smtClean="0"/>
              <a:t>There is a popular joke about this</a:t>
            </a:r>
            <a:endParaRPr lang="en-US" dirty="0" smtClean="0"/>
          </a:p>
          <a:p>
            <a:r>
              <a:rPr lang="en-US" dirty="0" smtClean="0"/>
              <a:t>A very common definition</a:t>
            </a:r>
          </a:p>
          <a:p>
            <a:pPr lvl="1"/>
            <a:r>
              <a:rPr lang="en-US" dirty="0" smtClean="0"/>
              <a:t>data science focuses on extracting (actionable) insights/knowledge from data</a:t>
            </a:r>
          </a:p>
          <a:p>
            <a:r>
              <a:rPr lang="en-US" dirty="0" smtClean="0"/>
              <a:t>This does not really capture </a:t>
            </a:r>
            <a:r>
              <a:rPr lang="en-US" dirty="0" smtClean="0"/>
              <a:t>all DS activities “in the wild”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extract insights from data = performing analysis</a:t>
            </a:r>
          </a:p>
          <a:p>
            <a:pPr lvl="1"/>
            <a:r>
              <a:rPr lang="en-US" dirty="0" smtClean="0"/>
              <a:t>build data-driven artifacts: knowledge bases, </a:t>
            </a:r>
            <a:r>
              <a:rPr lang="en-US" dirty="0" err="1" smtClean="0"/>
              <a:t>rec</a:t>
            </a:r>
            <a:r>
              <a:rPr lang="en-US" dirty="0" smtClean="0"/>
              <a:t> systems, …</a:t>
            </a:r>
          </a:p>
          <a:p>
            <a:pPr lvl="1"/>
            <a:r>
              <a:rPr lang="en-US" dirty="0" smtClean="0"/>
              <a:t>design data-driven experiments to answer a question</a:t>
            </a:r>
          </a:p>
          <a:p>
            <a:r>
              <a:rPr lang="en-US" dirty="0" smtClean="0"/>
              <a:t>Need to know</a:t>
            </a:r>
          </a:p>
          <a:p>
            <a:pPr lvl="1"/>
            <a:r>
              <a:rPr lang="en-US" dirty="0" smtClean="0"/>
              <a:t>database management (RDBMSs), machine learning, AI, data mining</a:t>
            </a:r>
          </a:p>
          <a:p>
            <a:pPr lvl="1"/>
            <a:r>
              <a:rPr lang="en-US" dirty="0" smtClean="0"/>
              <a:t>managing different kinds of data (relational, text, Web, graph, time series, etc)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optimization, linear algebra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big data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distributed/parallel systems, networking</a:t>
            </a:r>
          </a:p>
          <a:p>
            <a:pPr lvl="1"/>
            <a:r>
              <a:rPr lang="en-US" dirty="0" smtClean="0"/>
              <a:t>security/privacy</a:t>
            </a:r>
          </a:p>
          <a:p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Python/R data science eco systems</a:t>
            </a:r>
          </a:p>
          <a:p>
            <a:pPr lvl="1"/>
            <a:r>
              <a:rPr lang="en-US" dirty="0" smtClean="0"/>
              <a:t>Big data systems: </a:t>
            </a:r>
            <a:r>
              <a:rPr lang="en-US" dirty="0" err="1" smtClean="0"/>
              <a:t>Hadoop</a:t>
            </a:r>
            <a:r>
              <a:rPr lang="en-US" dirty="0" smtClean="0"/>
              <a:t>, Spark,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DS Different From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RDBMSs</a:t>
            </a:r>
          </a:p>
          <a:p>
            <a:r>
              <a:rPr lang="en-US" dirty="0" smtClean="0"/>
              <a:t>data mining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/ The Rise of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RDBMSs</a:t>
            </a:r>
          </a:p>
          <a:p>
            <a:pPr lvl="1"/>
            <a:r>
              <a:rPr lang="en-US" dirty="0" smtClean="0"/>
              <a:t>transactional data management, belong to the CIO</a:t>
            </a:r>
          </a:p>
          <a:p>
            <a:r>
              <a:rPr lang="en-US" dirty="0" smtClean="0"/>
              <a:t>Web =&gt; Google, other Web companies</a:t>
            </a:r>
          </a:p>
          <a:p>
            <a:r>
              <a:rPr lang="en-US" dirty="0" smtClean="0"/>
              <a:t>Three trends</a:t>
            </a:r>
          </a:p>
          <a:p>
            <a:pPr lvl="1"/>
            <a:r>
              <a:rPr lang="en-US" dirty="0" smtClean="0"/>
              <a:t>much easier to generate and capture data</a:t>
            </a:r>
          </a:p>
          <a:p>
            <a:pPr lvl="1"/>
            <a:r>
              <a:rPr lang="en-US" dirty="0" smtClean="0"/>
              <a:t>much easier to process data (</a:t>
            </a:r>
            <a:r>
              <a:rPr lang="en-US" dirty="0" err="1" smtClean="0"/>
              <a:t>eg</a:t>
            </a:r>
            <a:r>
              <a:rPr lang="en-US" dirty="0" smtClean="0"/>
              <a:t> on the cloud)</a:t>
            </a:r>
          </a:p>
          <a:p>
            <a:pPr lvl="1"/>
            <a:r>
              <a:rPr lang="en-US" dirty="0" smtClean="0"/>
              <a:t>many more people become involved</a:t>
            </a:r>
          </a:p>
          <a:p>
            <a:r>
              <a:rPr lang="en-US" dirty="0" smtClean="0"/>
              <a:t>Lead to Big Data</a:t>
            </a:r>
          </a:p>
          <a:p>
            <a:pPr lvl="1"/>
            <a:r>
              <a:rPr lang="en-US" dirty="0" smtClean="0"/>
              <a:t>change in perception: data is now at the heart of enterprises</a:t>
            </a:r>
          </a:p>
          <a:p>
            <a:pPr lvl="1"/>
            <a:r>
              <a:rPr lang="en-US" dirty="0" smtClean="0"/>
              <a:t>lot of data, how to process it? =&gt; big data systems</a:t>
            </a:r>
          </a:p>
          <a:p>
            <a:pPr lvl="1"/>
            <a:r>
              <a:rPr lang="en-US" dirty="0" smtClean="0"/>
              <a:t>how to store/query it? =&gt;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smtClean="0"/>
              <a:t>how to get value out of it? =&gt; data analytics,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Johnson Control </a:t>
            </a:r>
          </a:p>
          <a:p>
            <a:r>
              <a:rPr lang="en-US" dirty="0" err="1" smtClean="0"/>
              <a:t>WalmartLabs</a:t>
            </a:r>
            <a:endParaRPr lang="en-US" dirty="0" smtClean="0"/>
          </a:p>
          <a:p>
            <a:pPr lvl="1"/>
            <a:r>
              <a:rPr lang="en-US" dirty="0" smtClean="0"/>
              <a:t>product catalog</a:t>
            </a:r>
          </a:p>
          <a:p>
            <a:pPr lvl="1"/>
            <a:r>
              <a:rPr lang="en-US" dirty="0" smtClean="0"/>
              <a:t>product matching</a:t>
            </a:r>
          </a:p>
          <a:p>
            <a:r>
              <a:rPr lang="en-US" dirty="0" smtClean="0"/>
              <a:t>Non-profit organizations’ database</a:t>
            </a:r>
          </a:p>
          <a:p>
            <a:r>
              <a:rPr lang="en-US" dirty="0" smtClean="0"/>
              <a:t>My house</a:t>
            </a:r>
          </a:p>
          <a:p>
            <a:r>
              <a:rPr lang="en-US" dirty="0" smtClean="0"/>
              <a:t>My car</a:t>
            </a:r>
          </a:p>
          <a:p>
            <a:r>
              <a:rPr lang="en-US" dirty="0" smtClean="0"/>
              <a:t>GE and the Internet of Things</a:t>
            </a:r>
          </a:p>
          <a:p>
            <a:endParaRPr lang="en-US" dirty="0" smtClean="0"/>
          </a:p>
          <a:p>
            <a:r>
              <a:rPr lang="en-US" dirty="0" smtClean="0"/>
              <a:t>Google Knowledge Graph</a:t>
            </a:r>
          </a:p>
          <a:p>
            <a:r>
              <a:rPr lang="en-US" dirty="0" smtClean="0"/>
              <a:t>AB testing</a:t>
            </a:r>
          </a:p>
          <a:p>
            <a:endParaRPr lang="en-US" dirty="0" smtClean="0"/>
          </a:p>
          <a:p>
            <a:r>
              <a:rPr lang="en-US" dirty="0" smtClean="0"/>
              <a:t>Everything is increasingly data driven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CS @ UW-Madison Is Doing About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 is very hot today (sexiest job of the century, etc.)</a:t>
            </a:r>
          </a:p>
          <a:p>
            <a:pPr lvl="1"/>
            <a:r>
              <a:rPr lang="en-US" dirty="0" smtClean="0"/>
              <a:t>pays very well out there, many </a:t>
            </a:r>
            <a:r>
              <a:rPr lang="en-US" dirty="0" err="1" smtClean="0"/>
              <a:t>bootcamps</a:t>
            </a:r>
            <a:endParaRPr lang="en-US" dirty="0" smtClean="0"/>
          </a:p>
          <a:p>
            <a:r>
              <a:rPr lang="en-US" dirty="0" smtClean="0"/>
              <a:t>What we think</a:t>
            </a:r>
          </a:p>
          <a:p>
            <a:pPr lvl="1"/>
            <a:r>
              <a:rPr lang="en-US" dirty="0" smtClean="0"/>
              <a:t>we have seen fads come and gone</a:t>
            </a:r>
          </a:p>
          <a:p>
            <a:pPr lvl="1"/>
            <a:r>
              <a:rPr lang="en-US" dirty="0" smtClean="0"/>
              <a:t>is this a fad? it’s likely that it will stay</a:t>
            </a:r>
          </a:p>
          <a:p>
            <a:pPr lvl="1"/>
            <a:r>
              <a:rPr lang="en-US" dirty="0" smtClean="0"/>
              <a:t>the fundamental fact is that </a:t>
            </a:r>
            <a:r>
              <a:rPr lang="en-US" dirty="0" smtClean="0">
                <a:solidFill>
                  <a:srgbClr val="FF0000"/>
                </a:solidFill>
              </a:rPr>
              <a:t>everything is increasingly data driven </a:t>
            </a:r>
            <a:r>
              <a:rPr lang="en-US" dirty="0" smtClean="0"/>
              <a:t>(electricity, digital, online)</a:t>
            </a:r>
          </a:p>
          <a:p>
            <a:pPr lvl="1"/>
            <a:r>
              <a:rPr lang="en-US" dirty="0" smtClean="0"/>
              <a:t>so </a:t>
            </a:r>
            <a:r>
              <a:rPr lang="en-US" dirty="0" smtClean="0">
                <a:solidFill>
                  <a:srgbClr val="FF0000"/>
                </a:solidFill>
              </a:rPr>
              <a:t>a lot of people and skills are needed to process data</a:t>
            </a:r>
          </a:p>
          <a:p>
            <a:pPr lvl="1"/>
            <a:r>
              <a:rPr lang="en-US" dirty="0" smtClean="0"/>
              <a:t>so even if the name data science disappears, the fundamental problem will remain</a:t>
            </a:r>
          </a:p>
          <a:p>
            <a:r>
              <a:rPr lang="en-US" dirty="0" smtClean="0"/>
              <a:t>Our current plan</a:t>
            </a:r>
          </a:p>
          <a:p>
            <a:pPr lvl="1"/>
            <a:r>
              <a:rPr lang="en-US" dirty="0" smtClean="0"/>
              <a:t>design a sequence of DS courses for grad students: 784, 838, … </a:t>
            </a:r>
          </a:p>
          <a:p>
            <a:pPr lvl="1"/>
            <a:r>
              <a:rPr lang="en-US" dirty="0" smtClean="0"/>
              <a:t>design a sequence of DS courses for </a:t>
            </a:r>
            <a:r>
              <a:rPr lang="en-US" dirty="0" err="1" smtClean="0"/>
              <a:t>ugrads</a:t>
            </a:r>
            <a:r>
              <a:rPr lang="en-US" dirty="0" smtClean="0"/>
              <a:t> (eventually opening up to the entire UW)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esign DS plans for the </a:t>
            </a:r>
            <a:r>
              <a:rPr lang="en-US" dirty="0" err="1" smtClean="0"/>
              <a:t>db</a:t>
            </a:r>
            <a:r>
              <a:rPr lang="en-US" dirty="0" smtClean="0"/>
              <a:t> group, CS </a:t>
            </a:r>
            <a:r>
              <a:rPr lang="en-US" dirty="0" err="1" smtClean="0"/>
              <a:t>dept</a:t>
            </a:r>
            <a:r>
              <a:rPr lang="en-US" dirty="0" smtClean="0"/>
              <a:t>, and UW-Madison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many universities are doing the same thing</a:t>
            </a:r>
          </a:p>
          <a:p>
            <a:pPr lvl="1"/>
            <a:r>
              <a:rPr lang="en-US" dirty="0" smtClean="0"/>
              <a:t>your ideas? What do you want to see?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and Goals of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extract insights from data = performing analysis</a:t>
            </a:r>
          </a:p>
          <a:p>
            <a:pPr lvl="1"/>
            <a:r>
              <a:rPr lang="en-US" dirty="0" smtClean="0">
                <a:solidFill>
                  <a:srgbClr val="FF00FF"/>
                </a:solidFill>
              </a:rPr>
              <a:t>build data-driven artifacts: knowledge bases, </a:t>
            </a:r>
            <a:r>
              <a:rPr lang="en-US" dirty="0" err="1" smtClean="0">
                <a:solidFill>
                  <a:srgbClr val="FF00FF"/>
                </a:solidFill>
              </a:rPr>
              <a:t>rec</a:t>
            </a:r>
            <a:r>
              <a:rPr lang="en-US" dirty="0" smtClean="0">
                <a:solidFill>
                  <a:srgbClr val="FF00FF"/>
                </a:solidFill>
              </a:rPr>
              <a:t> systems, …  </a:t>
            </a:r>
          </a:p>
          <a:p>
            <a:pPr lvl="1"/>
            <a:r>
              <a:rPr lang="en-US" dirty="0" smtClean="0">
                <a:solidFill>
                  <a:srgbClr val="FF00FF"/>
                </a:solidFill>
              </a:rPr>
              <a:t>design data-driven experiments to answer a question  </a:t>
            </a:r>
          </a:p>
          <a:p>
            <a:r>
              <a:rPr lang="en-US" dirty="0" smtClean="0"/>
              <a:t>Need to know</a:t>
            </a:r>
          </a:p>
          <a:p>
            <a:pPr lvl="1"/>
            <a:r>
              <a:rPr lang="en-US" dirty="0" smtClean="0">
                <a:solidFill>
                  <a:srgbClr val="FF00FF"/>
                </a:solidFill>
              </a:rPr>
              <a:t>database management (RDBMSs), machine learning, AI, data mining</a:t>
            </a:r>
          </a:p>
          <a:p>
            <a:pPr lvl="1"/>
            <a:r>
              <a:rPr lang="en-US" dirty="0" smtClean="0">
                <a:solidFill>
                  <a:srgbClr val="FF00FF"/>
                </a:solidFill>
              </a:rPr>
              <a:t>managing different kinds of data (relational, text, Web, graph, time series, etc)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optimization, linear algebra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big data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distributed/parallel systems, networking</a:t>
            </a:r>
          </a:p>
          <a:p>
            <a:pPr lvl="1"/>
            <a:r>
              <a:rPr lang="en-US" dirty="0" smtClean="0"/>
              <a:t>security/privacy</a:t>
            </a:r>
          </a:p>
          <a:p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Python/R data science eco systems</a:t>
            </a:r>
          </a:p>
          <a:p>
            <a:pPr lvl="1"/>
            <a:r>
              <a:rPr lang="en-US" dirty="0" smtClean="0"/>
              <a:t>Big data systems: </a:t>
            </a:r>
            <a:r>
              <a:rPr lang="en-US" dirty="0" err="1" smtClean="0"/>
              <a:t>Hadoop</a:t>
            </a:r>
            <a:r>
              <a:rPr lang="en-US" dirty="0" smtClean="0"/>
              <a:t>, Spark,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aTzeiiK0Gj4wIz0d9Vs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kiejTkMQUi081BpxjXe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UCcitVg0C2xWqobGPB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0A6HKP3E2HGgkUi9d1Dg"/>
</p:tagLst>
</file>

<file path=ppt/theme/theme1.xml><?xml version="1.0" encoding="utf-8"?>
<a:theme xmlns:a="http://schemas.openxmlformats.org/drawingml/2006/main" name="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~1262027">
  <a:themeElements>
    <a:clrScheme name="~126202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~126202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~126202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26202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26202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26202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26202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26202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26202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26202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26202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26202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26202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26202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77759</TotalTime>
  <Words>874</Words>
  <Application>Microsoft Office PowerPoint</Application>
  <PresentationFormat>Custom</PresentationFormat>
  <Paragraphs>167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Wingdings</vt:lpstr>
      <vt:lpstr>orenstyle1</vt:lpstr>
      <vt:lpstr>~1262027</vt:lpstr>
      <vt:lpstr>think-cell Slide</vt:lpstr>
      <vt:lpstr>CS 784: Advanced Topics in Data Management This semester’s focus: Data Science</vt:lpstr>
      <vt:lpstr>What We Will Discuss</vt:lpstr>
      <vt:lpstr>Data Science</vt:lpstr>
      <vt:lpstr>Data Science</vt:lpstr>
      <vt:lpstr>How is DS Different From …</vt:lpstr>
      <vt:lpstr>Motivation / The Rise of Data Science</vt:lpstr>
      <vt:lpstr>Examples</vt:lpstr>
      <vt:lpstr>What CS @ UW-Madison Is Doing About This?</vt:lpstr>
      <vt:lpstr>Coverage and Goals of this Class</vt:lpstr>
      <vt:lpstr>Coverage and Goals of this Class</vt:lpstr>
      <vt:lpstr>Example</vt:lpstr>
      <vt:lpstr>Example</vt:lpstr>
      <vt:lpstr>Course Syllabus</vt:lpstr>
      <vt:lpstr>Misc Issues</vt:lpstr>
    </vt:vector>
  </TitlesOfParts>
  <Company>UW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zamir</dc:creator>
  <cp:lastModifiedBy>AnHai Doan</cp:lastModifiedBy>
  <cp:revision>2528</cp:revision>
  <cp:lastPrinted>2002-04-03T18:11:18Z</cp:lastPrinted>
  <dcterms:created xsi:type="dcterms:W3CDTF">1998-06-03T16:59:21Z</dcterms:created>
  <dcterms:modified xsi:type="dcterms:W3CDTF">2015-10-25T12:14:34Z</dcterms:modified>
</cp:coreProperties>
</file>