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7" r:id="rId2"/>
    <p:sldId id="275" r:id="rId3"/>
    <p:sldId id="277" r:id="rId4"/>
    <p:sldId id="309" r:id="rId5"/>
    <p:sldId id="278" r:id="rId6"/>
    <p:sldId id="274" r:id="rId7"/>
    <p:sldId id="301" r:id="rId8"/>
    <p:sldId id="279" r:id="rId9"/>
    <p:sldId id="259" r:id="rId10"/>
    <p:sldId id="308" r:id="rId11"/>
    <p:sldId id="264" r:id="rId12"/>
    <p:sldId id="269" r:id="rId13"/>
    <p:sldId id="302" r:id="rId14"/>
    <p:sldId id="303" r:id="rId15"/>
    <p:sldId id="304" r:id="rId16"/>
    <p:sldId id="284" r:id="rId17"/>
    <p:sldId id="290" r:id="rId18"/>
    <p:sldId id="268" r:id="rId19"/>
    <p:sldId id="283" r:id="rId20"/>
    <p:sldId id="286" r:id="rId21"/>
    <p:sldId id="287" r:id="rId22"/>
    <p:sldId id="288" r:id="rId23"/>
    <p:sldId id="291" r:id="rId24"/>
    <p:sldId id="289" r:id="rId25"/>
    <p:sldId id="293" r:id="rId26"/>
    <p:sldId id="292" r:id="rId27"/>
    <p:sldId id="294" r:id="rId28"/>
    <p:sldId id="296" r:id="rId29"/>
    <p:sldId id="307" r:id="rId30"/>
    <p:sldId id="295" r:id="rId31"/>
    <p:sldId id="297" r:id="rId32"/>
    <p:sldId id="298" r:id="rId33"/>
    <p:sldId id="306" r:id="rId34"/>
    <p:sldId id="299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672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interSettings" Target="printerSettings/printerSettings1.bin"/><Relationship Id="rId38" Type="http://schemas.openxmlformats.org/officeDocument/2006/relationships/presProps" Target="presProps.xml"/><Relationship Id="rId39" Type="http://schemas.openxmlformats.org/officeDocument/2006/relationships/viewProps" Target="viewProps.xml"/><Relationship Id="rId40" Type="http://schemas.openxmlformats.org/officeDocument/2006/relationships/theme" Target="theme/theme1.xml"/><Relationship Id="rId4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E9E088-79B6-404D-BDC4-54C5954F8EF6}" type="datetimeFigureOut">
              <a:rPr lang="en-US" smtClean="0"/>
              <a:t>1/27/16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5BA39E-6A63-4BBD-A7C6-A18C8DC46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9338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5BA39E-6A63-4BBD-A7C6-A18C8DC4649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8827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5BA39E-6A63-4BBD-A7C6-A18C8DC4649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8827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5BA39E-6A63-4BBD-A7C6-A18C8DC4649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8827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5BA39E-6A63-4BBD-A7C6-A18C8DC4649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8827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5BA39E-6A63-4BBD-A7C6-A18C8DC4649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8827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5BA39E-6A63-4BBD-A7C6-A18C8DC4649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8827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5BA39E-6A63-4BBD-A7C6-A18C8DC4649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8827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5BA39E-6A63-4BBD-A7C6-A18C8DC4649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8827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1C047-79AE-41B2-BC9C-34A7FE3F2511}" type="datetimeFigureOut">
              <a:rPr lang="en-US" smtClean="0"/>
              <a:t>1/27/16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4FE98-896B-4EFE-B0C8-0F507A02C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336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1C047-79AE-41B2-BC9C-34A7FE3F2511}" type="datetimeFigureOut">
              <a:rPr lang="en-US" smtClean="0"/>
              <a:t>1/27/16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4FE98-896B-4EFE-B0C8-0F507A02C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04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1C047-79AE-41B2-BC9C-34A7FE3F2511}" type="datetimeFigureOut">
              <a:rPr lang="en-US" smtClean="0"/>
              <a:t>1/27/16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4FE98-896B-4EFE-B0C8-0F507A02C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533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1C047-79AE-41B2-BC9C-34A7FE3F2511}" type="datetimeFigureOut">
              <a:rPr lang="en-US" smtClean="0"/>
              <a:t>1/27/16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4FE98-896B-4EFE-B0C8-0F507A02C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4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1C047-79AE-41B2-BC9C-34A7FE3F2511}" type="datetimeFigureOut">
              <a:rPr lang="en-US" smtClean="0"/>
              <a:t>1/27/16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4FE98-896B-4EFE-B0C8-0F507A02C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592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1C047-79AE-41B2-BC9C-34A7FE3F2511}" type="datetimeFigureOut">
              <a:rPr lang="en-US" smtClean="0"/>
              <a:t>1/27/16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4FE98-896B-4EFE-B0C8-0F507A02C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811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1C047-79AE-41B2-BC9C-34A7FE3F2511}" type="datetimeFigureOut">
              <a:rPr lang="en-US" smtClean="0"/>
              <a:t>1/27/16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4FE98-896B-4EFE-B0C8-0F507A02C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541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1C047-79AE-41B2-BC9C-34A7FE3F2511}" type="datetimeFigureOut">
              <a:rPr lang="en-US" smtClean="0"/>
              <a:t>1/27/16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4FE98-896B-4EFE-B0C8-0F507A02C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961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1C047-79AE-41B2-BC9C-34A7FE3F2511}" type="datetimeFigureOut">
              <a:rPr lang="en-US" smtClean="0"/>
              <a:t>1/27/16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4FE98-896B-4EFE-B0C8-0F507A02C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930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1C047-79AE-41B2-BC9C-34A7FE3F2511}" type="datetimeFigureOut">
              <a:rPr lang="en-US" smtClean="0"/>
              <a:t>1/27/16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4FE98-896B-4EFE-B0C8-0F507A02C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138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1C047-79AE-41B2-BC9C-34A7FE3F2511}" type="datetimeFigureOut">
              <a:rPr lang="en-US" smtClean="0"/>
              <a:t>1/27/16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4FE98-896B-4EFE-B0C8-0F507A02C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918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C1C047-79AE-41B2-BC9C-34A7FE3F2511}" type="datetimeFigureOut">
              <a:rPr lang="en-US" smtClean="0"/>
              <a:t>1/27/16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A4FE98-896B-4EFE-B0C8-0F507A02C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620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0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sz="4800" dirty="0" smtClean="0"/>
              <a:t>CS642:</a:t>
            </a:r>
            <a:br>
              <a:rPr lang="en-US" sz="4800" dirty="0" smtClean="0"/>
            </a:br>
            <a:r>
              <a:rPr lang="en-US" sz="4800" dirty="0" smtClean="0"/>
              <a:t>Computer Security</a:t>
            </a:r>
            <a:endParaRPr lang="en-US" sz="4800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381000" y="3048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smtClean="0"/>
              <a:t>X86 Review</a:t>
            </a:r>
          </a:p>
          <a:p>
            <a:pPr algn="l"/>
            <a:r>
              <a:rPr lang="en-US" sz="4000" dirty="0" smtClean="0"/>
              <a:t>Process Layout, ISA, etc.</a:t>
            </a:r>
            <a:endParaRPr lang="en-US" sz="4000" dirty="0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381000" y="4800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/>
              <a:t>Drew Davidson</a:t>
            </a:r>
          </a:p>
          <a:p>
            <a:r>
              <a:rPr lang="en-US" sz="4000" dirty="0" smtClean="0"/>
              <a:t>davidson@cs.wisc.edu</a:t>
            </a:r>
          </a:p>
        </p:txBody>
      </p:sp>
      <p:sp>
        <p:nvSpPr>
          <p:cNvPr id="3" name="AutoShape 2" descr="http://upload.wikimedia.org/wikipedia/en/7/7c/BuckyBadger.sv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4" descr="http://upload.wikimedia.org/wikipedia/en/7/7c/BuckyBadger.sv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6" descr="http://upload.wikimedia.org/wikipedia/en/7/7c/BuckyBadger.sv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925352"/>
            <a:ext cx="3048000" cy="39413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193270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>
            <a:alphaModFix amt="50000"/>
          </a:blip>
          <a:srcRect t="22502" b="22502"/>
          <a:stretch>
            <a:fillRect/>
          </a:stretch>
        </p:blipFill>
        <p:spPr/>
      </p:pic>
      <p:sp>
        <p:nvSpPr>
          <p:cNvPr id="3" name="AutoShape 2" descr="http://upload.wikimedia.org/wikipedia/en/7/7c/BuckyBadger.sv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4" descr="http://upload.wikimedia.org/wikipedia/en/7/7c/BuckyBadger.sv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6" descr="http://upload.wikimedia.org/wikipedia/en/7/7c/BuckyBadger.sv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Dive in To X86!</a:t>
            </a:r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1447800" y="2590800"/>
            <a:ext cx="6096000" cy="9906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 rot="21080288">
            <a:off x="3790436" y="2313907"/>
            <a:ext cx="14478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 smtClean="0">
                <a:solidFill>
                  <a:schemeClr val="accent2"/>
                </a:solidFill>
                <a:latin typeface="Secret Society Italic"/>
                <a:cs typeface="Secret Society Italic"/>
              </a:rPr>
              <a:t>X86</a:t>
            </a:r>
            <a:endParaRPr lang="en-US" sz="5000" dirty="0">
              <a:solidFill>
                <a:schemeClr val="accent2"/>
              </a:solidFill>
              <a:latin typeface="Secret Society Italic"/>
              <a:cs typeface="Secret Society Italic"/>
            </a:endParaRPr>
          </a:p>
        </p:txBody>
      </p:sp>
    </p:spTree>
    <p:extLst>
      <p:ext uri="{BB962C8B-B14F-4D97-AF65-F5344CB8AC3E}">
        <p14:creationId xmlns:p14="http://schemas.microsoft.com/office/powerpoint/2010/main" val="31140066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14400" y="5838422"/>
            <a:ext cx="7543800" cy="5623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14400" y="5276811"/>
            <a:ext cx="7543800" cy="5623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14400" y="4715200"/>
            <a:ext cx="7543800" cy="5623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14400" y="4153589"/>
            <a:ext cx="7547020" cy="5623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14400" y="3591978"/>
            <a:ext cx="3752582" cy="5623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14400" y="3030367"/>
            <a:ext cx="3752582" cy="5623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914400" y="2468756"/>
            <a:ext cx="3752582" cy="5623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914400" y="1907145"/>
            <a:ext cx="3752582" cy="5623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4666982" y="3591978"/>
            <a:ext cx="3752582" cy="5623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4666982" y="3030367"/>
            <a:ext cx="3752582" cy="5623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4666982" y="2468756"/>
            <a:ext cx="3752582" cy="5623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4666982" y="1907145"/>
            <a:ext cx="3752582" cy="5623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6581909" y="3591211"/>
            <a:ext cx="1876291" cy="5623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6581909" y="3029600"/>
            <a:ext cx="1876291" cy="5623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6581909" y="2467989"/>
            <a:ext cx="1876291" cy="5623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6581909" y="1906378"/>
            <a:ext cx="1876291" cy="5623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208208" y="4250112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ESI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208208" y="4811723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EDI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208208" y="5373334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ESP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228600" y="5934945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EBP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973669" y="3688501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DX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3981182" y="312689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CX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3981182" y="2565279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BX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981182" y="20036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A</a:t>
            </a:r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228600" y="3687734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EDX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228600" y="3126123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ECX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228600" y="2565279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EBX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228600" y="20036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EAX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7177154" y="2002901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</a:t>
            </a:r>
            <a:r>
              <a:rPr lang="en-US" dirty="0"/>
              <a:t>L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177154" y="2565279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</a:t>
            </a:r>
            <a:r>
              <a:rPr lang="en-US" dirty="0" smtClean="0"/>
              <a:t>L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7177154" y="312689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CL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7177154" y="3687734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DL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5328634" y="2002901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AH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5328634" y="2565279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</a:t>
            </a:r>
            <a:r>
              <a:rPr lang="en-US" dirty="0"/>
              <a:t>H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5328634" y="312689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CH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5328634" y="3687734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DH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3824757" y="5373334"/>
            <a:ext cx="1669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(stack pointer)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3810000" y="5934945"/>
            <a:ext cx="1669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(base pointer)</a:t>
            </a:r>
            <a:endParaRPr lang="en-US" dirty="0"/>
          </a:p>
        </p:txBody>
      </p:sp>
      <p:grpSp>
        <p:nvGrpSpPr>
          <p:cNvPr id="57" name="Group 56"/>
          <p:cNvGrpSpPr/>
          <p:nvPr/>
        </p:nvGrpSpPr>
        <p:grpSpPr>
          <a:xfrm>
            <a:off x="914400" y="1491734"/>
            <a:ext cx="7547020" cy="369332"/>
            <a:chOff x="914400" y="1491734"/>
            <a:chExt cx="7547020" cy="369332"/>
          </a:xfrm>
        </p:grpSpPr>
        <p:cxnSp>
          <p:nvCxnSpPr>
            <p:cNvPr id="54" name="Straight Arrow Connector 53"/>
            <p:cNvCxnSpPr/>
            <p:nvPr/>
          </p:nvCxnSpPr>
          <p:spPr>
            <a:xfrm>
              <a:off x="914400" y="1676400"/>
              <a:ext cx="7547020" cy="0"/>
            </a:xfrm>
            <a:prstGeom prst="straightConnector1">
              <a:avLst/>
            </a:prstGeom>
            <a:ln>
              <a:headEnd type="triangle" w="lg" len="lg"/>
              <a:tailEnd type="triangle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4225612" y="1491734"/>
              <a:ext cx="83820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32 bits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15854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Process memory 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3246437"/>
            <a:ext cx="43434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.text</a:t>
            </a:r>
          </a:p>
          <a:p>
            <a:pPr lvl="1"/>
            <a:r>
              <a:rPr lang="en-US" sz="2400" dirty="0" smtClean="0"/>
              <a:t>Machine code of executable</a:t>
            </a:r>
          </a:p>
          <a:p>
            <a:pPr marL="0" indent="0">
              <a:buNone/>
            </a:pPr>
            <a:r>
              <a:rPr lang="en-US" sz="2400" dirty="0" smtClean="0"/>
              <a:t>.data</a:t>
            </a:r>
          </a:p>
          <a:p>
            <a:pPr lvl="1"/>
            <a:r>
              <a:rPr lang="en-US" sz="2400" dirty="0" smtClean="0"/>
              <a:t>Global initialized variables</a:t>
            </a:r>
          </a:p>
          <a:p>
            <a:pPr marL="0" indent="0">
              <a:buNone/>
            </a:pPr>
            <a:r>
              <a:rPr lang="en-US" sz="2400" dirty="0" smtClean="0"/>
              <a:t>.</a:t>
            </a:r>
            <a:r>
              <a:rPr lang="en-US" sz="2400" dirty="0" err="1" smtClean="0"/>
              <a:t>bss</a:t>
            </a:r>
            <a:endParaRPr lang="en-US" sz="2400" dirty="0" smtClean="0"/>
          </a:p>
          <a:p>
            <a:pPr lvl="1"/>
            <a:r>
              <a:rPr lang="en-US" sz="2400" dirty="0" smtClean="0"/>
              <a:t>Below Stack Section</a:t>
            </a:r>
          </a:p>
          <a:p>
            <a:pPr marL="457200" lvl="1" indent="0">
              <a:buNone/>
            </a:pPr>
            <a:r>
              <a:rPr lang="en-US" sz="2400" dirty="0" smtClean="0"/>
              <a:t>   global </a:t>
            </a:r>
            <a:r>
              <a:rPr lang="en-US" sz="2400" dirty="0" smtClean="0"/>
              <a:t>uninitialized </a:t>
            </a:r>
            <a:r>
              <a:rPr lang="en-US" sz="2400" dirty="0" err="1" smtClean="0"/>
              <a:t>vars</a:t>
            </a:r>
            <a:endParaRPr lang="en-US" sz="2400" dirty="0"/>
          </a:p>
        </p:txBody>
      </p:sp>
      <p:grpSp>
        <p:nvGrpSpPr>
          <p:cNvPr id="16" name="Group 15"/>
          <p:cNvGrpSpPr/>
          <p:nvPr/>
        </p:nvGrpSpPr>
        <p:grpSpPr>
          <a:xfrm>
            <a:off x="914400" y="1524000"/>
            <a:ext cx="7315200" cy="838200"/>
            <a:chOff x="1676400" y="1752600"/>
            <a:chExt cx="7315200" cy="838200"/>
          </a:xfrm>
        </p:grpSpPr>
        <p:sp>
          <p:nvSpPr>
            <p:cNvPr id="13" name="Rectangle 12"/>
            <p:cNvSpPr/>
            <p:nvPr/>
          </p:nvSpPr>
          <p:spPr>
            <a:xfrm>
              <a:off x="4876799" y="1752600"/>
              <a:ext cx="3048001" cy="838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676400" y="1752600"/>
              <a:ext cx="1066800" cy="838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.text</a:t>
              </a:r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743200" y="1752600"/>
              <a:ext cx="1066800" cy="838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.data</a:t>
              </a:r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810000" y="1752600"/>
              <a:ext cx="1066800" cy="838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.</a:t>
              </a:r>
              <a:r>
                <a:rPr lang="en-US" dirty="0" err="1" smtClean="0"/>
                <a:t>bss</a:t>
              </a:r>
              <a:endParaRPr lang="en-US" dirty="0"/>
            </a:p>
          </p:txBody>
        </p:sp>
        <p:sp>
          <p:nvSpPr>
            <p:cNvPr id="11" name="Freeform 10"/>
            <p:cNvSpPr/>
            <p:nvPr/>
          </p:nvSpPr>
          <p:spPr>
            <a:xfrm>
              <a:off x="4881093" y="1752600"/>
              <a:ext cx="888642" cy="838200"/>
            </a:xfrm>
            <a:custGeom>
              <a:avLst/>
              <a:gdLst>
                <a:gd name="connsiteX0" fmla="*/ 0 w 888642"/>
                <a:gd name="connsiteY0" fmla="*/ 0 h 862884"/>
                <a:gd name="connsiteX1" fmla="*/ 0 w 888642"/>
                <a:gd name="connsiteY1" fmla="*/ 850006 h 862884"/>
                <a:gd name="connsiteX2" fmla="*/ 850006 w 888642"/>
                <a:gd name="connsiteY2" fmla="*/ 862884 h 862884"/>
                <a:gd name="connsiteX3" fmla="*/ 734096 w 888642"/>
                <a:gd name="connsiteY3" fmla="*/ 695459 h 862884"/>
                <a:gd name="connsiteX4" fmla="*/ 837127 w 888642"/>
                <a:gd name="connsiteY4" fmla="*/ 566670 h 862884"/>
                <a:gd name="connsiteX5" fmla="*/ 734096 w 888642"/>
                <a:gd name="connsiteY5" fmla="*/ 463639 h 862884"/>
                <a:gd name="connsiteX6" fmla="*/ 888642 w 888642"/>
                <a:gd name="connsiteY6" fmla="*/ 360608 h 862884"/>
                <a:gd name="connsiteX7" fmla="*/ 708338 w 888642"/>
                <a:gd name="connsiteY7" fmla="*/ 283335 h 862884"/>
                <a:gd name="connsiteX8" fmla="*/ 875763 w 888642"/>
                <a:gd name="connsiteY8" fmla="*/ 38637 h 862884"/>
                <a:gd name="connsiteX9" fmla="*/ 798490 w 888642"/>
                <a:gd name="connsiteY9" fmla="*/ 12879 h 862884"/>
                <a:gd name="connsiteX10" fmla="*/ 0 w 888642"/>
                <a:gd name="connsiteY10" fmla="*/ 0 h 862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88642" h="862884">
                  <a:moveTo>
                    <a:pt x="0" y="0"/>
                  </a:moveTo>
                  <a:lnTo>
                    <a:pt x="0" y="850006"/>
                  </a:lnTo>
                  <a:lnTo>
                    <a:pt x="850006" y="862884"/>
                  </a:lnTo>
                  <a:lnTo>
                    <a:pt x="734096" y="695459"/>
                  </a:lnTo>
                  <a:lnTo>
                    <a:pt x="837127" y="566670"/>
                  </a:lnTo>
                  <a:lnTo>
                    <a:pt x="734096" y="463639"/>
                  </a:lnTo>
                  <a:lnTo>
                    <a:pt x="888642" y="360608"/>
                  </a:lnTo>
                  <a:lnTo>
                    <a:pt x="708338" y="283335"/>
                  </a:lnTo>
                  <a:lnTo>
                    <a:pt x="875763" y="38637"/>
                  </a:lnTo>
                  <a:lnTo>
                    <a:pt x="798490" y="12879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heap</a:t>
              </a:r>
              <a:endParaRPr lang="en-US" dirty="0"/>
            </a:p>
          </p:txBody>
        </p:sp>
        <p:sp>
          <p:nvSpPr>
            <p:cNvPr id="12" name="Freeform 11"/>
            <p:cNvSpPr/>
            <p:nvPr/>
          </p:nvSpPr>
          <p:spPr>
            <a:xfrm>
              <a:off x="6629400" y="1752600"/>
              <a:ext cx="1295400" cy="838200"/>
            </a:xfrm>
            <a:custGeom>
              <a:avLst/>
              <a:gdLst>
                <a:gd name="connsiteX0" fmla="*/ 940158 w 953037"/>
                <a:gd name="connsiteY0" fmla="*/ 0 h 850006"/>
                <a:gd name="connsiteX1" fmla="*/ 953037 w 953037"/>
                <a:gd name="connsiteY1" fmla="*/ 850006 h 850006"/>
                <a:gd name="connsiteX2" fmla="*/ 0 w 953037"/>
                <a:gd name="connsiteY2" fmla="*/ 850006 h 850006"/>
                <a:gd name="connsiteX3" fmla="*/ 141668 w 953037"/>
                <a:gd name="connsiteY3" fmla="*/ 708338 h 850006"/>
                <a:gd name="connsiteX4" fmla="*/ 25758 w 953037"/>
                <a:gd name="connsiteY4" fmla="*/ 631065 h 850006"/>
                <a:gd name="connsiteX5" fmla="*/ 167425 w 953037"/>
                <a:gd name="connsiteY5" fmla="*/ 489397 h 850006"/>
                <a:gd name="connsiteX6" fmla="*/ 12879 w 953037"/>
                <a:gd name="connsiteY6" fmla="*/ 412124 h 850006"/>
                <a:gd name="connsiteX7" fmla="*/ 193183 w 953037"/>
                <a:gd name="connsiteY7" fmla="*/ 283335 h 850006"/>
                <a:gd name="connsiteX8" fmla="*/ 51515 w 953037"/>
                <a:gd name="connsiteY8" fmla="*/ 218941 h 850006"/>
                <a:gd name="connsiteX9" fmla="*/ 321972 w 953037"/>
                <a:gd name="connsiteY9" fmla="*/ 115910 h 850006"/>
                <a:gd name="connsiteX10" fmla="*/ 64394 w 953037"/>
                <a:gd name="connsiteY10" fmla="*/ 51515 h 850006"/>
                <a:gd name="connsiteX11" fmla="*/ 940158 w 953037"/>
                <a:gd name="connsiteY11" fmla="*/ 0 h 850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53037" h="850006">
                  <a:moveTo>
                    <a:pt x="940158" y="0"/>
                  </a:moveTo>
                  <a:lnTo>
                    <a:pt x="953037" y="850006"/>
                  </a:lnTo>
                  <a:lnTo>
                    <a:pt x="0" y="850006"/>
                  </a:lnTo>
                  <a:lnTo>
                    <a:pt x="141668" y="708338"/>
                  </a:lnTo>
                  <a:lnTo>
                    <a:pt x="25758" y="631065"/>
                  </a:lnTo>
                  <a:lnTo>
                    <a:pt x="167425" y="489397"/>
                  </a:lnTo>
                  <a:lnTo>
                    <a:pt x="12879" y="412124"/>
                  </a:lnTo>
                  <a:lnTo>
                    <a:pt x="193183" y="283335"/>
                  </a:lnTo>
                  <a:lnTo>
                    <a:pt x="51515" y="218941"/>
                  </a:lnTo>
                  <a:lnTo>
                    <a:pt x="321972" y="115910"/>
                  </a:lnTo>
                  <a:lnTo>
                    <a:pt x="64394" y="51515"/>
                  </a:lnTo>
                  <a:lnTo>
                    <a:pt x="940158" y="0"/>
                  </a:lnTo>
                  <a:close/>
                </a:path>
              </a:pathLst>
            </a:cu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stack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730604" y="1828800"/>
              <a:ext cx="97499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Free</a:t>
              </a:r>
            </a:p>
            <a:p>
              <a:pPr algn="ctr"/>
              <a:r>
                <a:rPr lang="en-US" dirty="0" smtClean="0"/>
                <a:t>memory</a:t>
              </a:r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924800" y="1752600"/>
              <a:ext cx="1066800" cy="838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Env</a:t>
              </a:r>
              <a:endParaRPr lang="en-US" dirty="0"/>
            </a:p>
          </p:txBody>
        </p:sp>
      </p:grpSp>
      <p:sp>
        <p:nvSpPr>
          <p:cNvPr id="18" name="Content Placeholder 2"/>
          <p:cNvSpPr txBox="1">
            <a:spLocks/>
          </p:cNvSpPr>
          <p:nvPr/>
        </p:nvSpPr>
        <p:spPr>
          <a:xfrm>
            <a:off x="4648200" y="3246437"/>
            <a:ext cx="4343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 smtClean="0"/>
              <a:t>heap</a:t>
            </a:r>
          </a:p>
          <a:p>
            <a:pPr lvl="1"/>
            <a:r>
              <a:rPr lang="en-US" sz="2400" dirty="0" smtClean="0"/>
              <a:t>Dynamic variables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 smtClean="0"/>
              <a:t>stack</a:t>
            </a:r>
          </a:p>
          <a:p>
            <a:pPr lvl="1"/>
            <a:r>
              <a:rPr lang="en-US" sz="2400" dirty="0" smtClean="0"/>
              <a:t>Local variables</a:t>
            </a:r>
          </a:p>
          <a:p>
            <a:pPr lvl="1"/>
            <a:r>
              <a:rPr lang="en-US" sz="2400" dirty="0"/>
              <a:t>F</a:t>
            </a:r>
            <a:r>
              <a:rPr lang="en-US" sz="2400" dirty="0" smtClean="0"/>
              <a:t>unction call data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 err="1" smtClean="0"/>
              <a:t>Env</a:t>
            </a:r>
            <a:endParaRPr lang="en-US" sz="2400" dirty="0" smtClean="0"/>
          </a:p>
          <a:p>
            <a:pPr lvl="1"/>
            <a:r>
              <a:rPr lang="en-US" sz="2400" dirty="0" smtClean="0"/>
              <a:t>Environment variables</a:t>
            </a:r>
          </a:p>
          <a:p>
            <a:pPr lvl="1"/>
            <a:r>
              <a:rPr lang="en-US" sz="2400" dirty="0" smtClean="0"/>
              <a:t>Program arguments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7634099" y="2454368"/>
            <a:ext cx="15099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High memory </a:t>
            </a:r>
          </a:p>
          <a:p>
            <a:r>
              <a:rPr lang="en-US" dirty="0" smtClean="0"/>
              <a:t>addresses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0" y="2401669"/>
            <a:ext cx="14657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Low memory </a:t>
            </a:r>
          </a:p>
          <a:p>
            <a:r>
              <a:rPr lang="en-US" dirty="0" smtClean="0"/>
              <a:t>addresses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4119093" y="2514600"/>
            <a:ext cx="88864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789356" y="2540168"/>
            <a:ext cx="1548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Grows upward</a:t>
            </a:r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5906363" y="2540168"/>
            <a:ext cx="125643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633893" y="2514600"/>
            <a:ext cx="1833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Grows downward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2828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Heap and Stack Design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85800" y="1524000"/>
            <a:ext cx="7772400" cy="838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10"/>
          <p:cNvSpPr/>
          <p:nvPr/>
        </p:nvSpPr>
        <p:spPr>
          <a:xfrm>
            <a:off x="685800" y="1524000"/>
            <a:ext cx="888642" cy="838200"/>
          </a:xfrm>
          <a:custGeom>
            <a:avLst/>
            <a:gdLst>
              <a:gd name="connsiteX0" fmla="*/ 0 w 888642"/>
              <a:gd name="connsiteY0" fmla="*/ 0 h 862884"/>
              <a:gd name="connsiteX1" fmla="*/ 0 w 888642"/>
              <a:gd name="connsiteY1" fmla="*/ 850006 h 862884"/>
              <a:gd name="connsiteX2" fmla="*/ 850006 w 888642"/>
              <a:gd name="connsiteY2" fmla="*/ 862884 h 862884"/>
              <a:gd name="connsiteX3" fmla="*/ 734096 w 888642"/>
              <a:gd name="connsiteY3" fmla="*/ 695459 h 862884"/>
              <a:gd name="connsiteX4" fmla="*/ 837127 w 888642"/>
              <a:gd name="connsiteY4" fmla="*/ 566670 h 862884"/>
              <a:gd name="connsiteX5" fmla="*/ 734096 w 888642"/>
              <a:gd name="connsiteY5" fmla="*/ 463639 h 862884"/>
              <a:gd name="connsiteX6" fmla="*/ 888642 w 888642"/>
              <a:gd name="connsiteY6" fmla="*/ 360608 h 862884"/>
              <a:gd name="connsiteX7" fmla="*/ 708338 w 888642"/>
              <a:gd name="connsiteY7" fmla="*/ 283335 h 862884"/>
              <a:gd name="connsiteX8" fmla="*/ 875763 w 888642"/>
              <a:gd name="connsiteY8" fmla="*/ 38637 h 862884"/>
              <a:gd name="connsiteX9" fmla="*/ 798490 w 888642"/>
              <a:gd name="connsiteY9" fmla="*/ 12879 h 862884"/>
              <a:gd name="connsiteX10" fmla="*/ 0 w 888642"/>
              <a:gd name="connsiteY10" fmla="*/ 0 h 862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88642" h="862884">
                <a:moveTo>
                  <a:pt x="0" y="0"/>
                </a:moveTo>
                <a:lnTo>
                  <a:pt x="0" y="850006"/>
                </a:lnTo>
                <a:lnTo>
                  <a:pt x="850006" y="862884"/>
                </a:lnTo>
                <a:lnTo>
                  <a:pt x="734096" y="695459"/>
                </a:lnTo>
                <a:lnTo>
                  <a:pt x="837127" y="566670"/>
                </a:lnTo>
                <a:lnTo>
                  <a:pt x="734096" y="463639"/>
                </a:lnTo>
                <a:lnTo>
                  <a:pt x="888642" y="360608"/>
                </a:lnTo>
                <a:lnTo>
                  <a:pt x="708338" y="283335"/>
                </a:lnTo>
                <a:lnTo>
                  <a:pt x="875763" y="38637"/>
                </a:lnTo>
                <a:lnTo>
                  <a:pt x="798490" y="12879"/>
                </a:lnTo>
                <a:lnTo>
                  <a:pt x="0" y="0"/>
                </a:lnTo>
                <a:close/>
              </a:path>
            </a:pathLst>
          </a:cu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heap</a:t>
            </a:r>
            <a:endParaRPr lang="en-US" dirty="0"/>
          </a:p>
        </p:txBody>
      </p:sp>
      <p:sp>
        <p:nvSpPr>
          <p:cNvPr id="12" name="Freeform 11"/>
          <p:cNvSpPr/>
          <p:nvPr/>
        </p:nvSpPr>
        <p:spPr>
          <a:xfrm>
            <a:off x="7162800" y="1524000"/>
            <a:ext cx="1295400" cy="838200"/>
          </a:xfrm>
          <a:custGeom>
            <a:avLst/>
            <a:gdLst>
              <a:gd name="connsiteX0" fmla="*/ 940158 w 953037"/>
              <a:gd name="connsiteY0" fmla="*/ 0 h 850006"/>
              <a:gd name="connsiteX1" fmla="*/ 953037 w 953037"/>
              <a:gd name="connsiteY1" fmla="*/ 850006 h 850006"/>
              <a:gd name="connsiteX2" fmla="*/ 0 w 953037"/>
              <a:gd name="connsiteY2" fmla="*/ 850006 h 850006"/>
              <a:gd name="connsiteX3" fmla="*/ 141668 w 953037"/>
              <a:gd name="connsiteY3" fmla="*/ 708338 h 850006"/>
              <a:gd name="connsiteX4" fmla="*/ 25758 w 953037"/>
              <a:gd name="connsiteY4" fmla="*/ 631065 h 850006"/>
              <a:gd name="connsiteX5" fmla="*/ 167425 w 953037"/>
              <a:gd name="connsiteY5" fmla="*/ 489397 h 850006"/>
              <a:gd name="connsiteX6" fmla="*/ 12879 w 953037"/>
              <a:gd name="connsiteY6" fmla="*/ 412124 h 850006"/>
              <a:gd name="connsiteX7" fmla="*/ 193183 w 953037"/>
              <a:gd name="connsiteY7" fmla="*/ 283335 h 850006"/>
              <a:gd name="connsiteX8" fmla="*/ 51515 w 953037"/>
              <a:gd name="connsiteY8" fmla="*/ 218941 h 850006"/>
              <a:gd name="connsiteX9" fmla="*/ 321972 w 953037"/>
              <a:gd name="connsiteY9" fmla="*/ 115910 h 850006"/>
              <a:gd name="connsiteX10" fmla="*/ 64394 w 953037"/>
              <a:gd name="connsiteY10" fmla="*/ 51515 h 850006"/>
              <a:gd name="connsiteX11" fmla="*/ 940158 w 953037"/>
              <a:gd name="connsiteY11" fmla="*/ 0 h 850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53037" h="850006">
                <a:moveTo>
                  <a:pt x="940158" y="0"/>
                </a:moveTo>
                <a:lnTo>
                  <a:pt x="953037" y="850006"/>
                </a:lnTo>
                <a:lnTo>
                  <a:pt x="0" y="850006"/>
                </a:lnTo>
                <a:lnTo>
                  <a:pt x="141668" y="708338"/>
                </a:lnTo>
                <a:lnTo>
                  <a:pt x="25758" y="631065"/>
                </a:lnTo>
                <a:lnTo>
                  <a:pt x="167425" y="489397"/>
                </a:lnTo>
                <a:lnTo>
                  <a:pt x="12879" y="412124"/>
                </a:lnTo>
                <a:lnTo>
                  <a:pt x="193183" y="283335"/>
                </a:lnTo>
                <a:lnTo>
                  <a:pt x="51515" y="218941"/>
                </a:lnTo>
                <a:lnTo>
                  <a:pt x="321972" y="115910"/>
                </a:lnTo>
                <a:lnTo>
                  <a:pt x="64394" y="51515"/>
                </a:lnTo>
                <a:lnTo>
                  <a:pt x="940158" y="0"/>
                </a:lnTo>
                <a:close/>
              </a:path>
            </a:pathLst>
          </a:cu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673204" y="1600200"/>
            <a:ext cx="974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Free</a:t>
            </a:r>
          </a:p>
          <a:p>
            <a:pPr algn="ctr"/>
            <a:r>
              <a:rPr lang="en-US" dirty="0" smtClean="0"/>
              <a:t>memory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34099" y="2454368"/>
            <a:ext cx="15099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High memory </a:t>
            </a:r>
          </a:p>
          <a:p>
            <a:r>
              <a:rPr lang="en-US" dirty="0" smtClean="0"/>
              <a:t>addresses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0" y="2401669"/>
            <a:ext cx="14657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Low memory </a:t>
            </a:r>
          </a:p>
          <a:p>
            <a:r>
              <a:rPr lang="en-US" dirty="0" smtClean="0"/>
              <a:t>addresses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1691489" y="1981200"/>
            <a:ext cx="88864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676400" y="1639669"/>
            <a:ext cx="9045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Grows </a:t>
            </a:r>
            <a:endParaRPr lang="en-US" dirty="0" smtClean="0"/>
          </a:p>
          <a:p>
            <a:r>
              <a:rPr lang="en-US" dirty="0" smtClean="0"/>
              <a:t>upward</a:t>
            </a:r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5906363" y="1981200"/>
            <a:ext cx="125643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971511" y="1600200"/>
            <a:ext cx="11912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Grows </a:t>
            </a:r>
            <a:endParaRPr lang="en-US" dirty="0" smtClean="0"/>
          </a:p>
          <a:p>
            <a:pPr algn="ctr"/>
            <a:r>
              <a:rPr lang="en-US" dirty="0" smtClean="0"/>
              <a:t>downward</a:t>
            </a:r>
            <a:endParaRPr lang="en-US" dirty="0"/>
          </a:p>
        </p:txBody>
      </p:sp>
      <p:sp>
        <p:nvSpPr>
          <p:cNvPr id="23" name="Content Placeholder 2"/>
          <p:cNvSpPr>
            <a:spLocks noGrp="1"/>
          </p:cNvSpPr>
          <p:nvPr>
            <p:ph idx="1"/>
          </p:nvPr>
        </p:nvSpPr>
        <p:spPr>
          <a:xfrm>
            <a:off x="152400" y="3429000"/>
            <a:ext cx="8077200" cy="31242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Allow for more efficient use of finite free memory</a:t>
            </a:r>
          </a:p>
          <a:p>
            <a:pPr lvl="1"/>
            <a:r>
              <a:rPr lang="en-US" sz="2000" dirty="0"/>
              <a:t>G</a:t>
            </a:r>
            <a:r>
              <a:rPr lang="en-US" sz="2000" dirty="0" smtClean="0"/>
              <a:t>rowing in opposite directions  allows extra flexibility at runtime</a:t>
            </a:r>
          </a:p>
          <a:p>
            <a:r>
              <a:rPr lang="en-US" sz="2400" dirty="0" smtClean="0"/>
              <a:t>Stack</a:t>
            </a:r>
          </a:p>
          <a:p>
            <a:pPr lvl="1"/>
            <a:r>
              <a:rPr lang="en-US" sz="2000" dirty="0" smtClean="0"/>
              <a:t>Local variables, function bookkeeping</a:t>
            </a:r>
          </a:p>
          <a:p>
            <a:r>
              <a:rPr lang="en-US" sz="2400" dirty="0" smtClean="0"/>
              <a:t>Heap</a:t>
            </a:r>
          </a:p>
          <a:p>
            <a:pPr lvl="1"/>
            <a:r>
              <a:rPr lang="en-US" sz="2000" dirty="0" smtClean="0"/>
              <a:t>Dynamic memory</a:t>
            </a:r>
            <a:endParaRPr lang="en-US" sz="2000" dirty="0" smtClean="0"/>
          </a:p>
          <a:p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26" name="Freeform 25"/>
          <p:cNvSpPr/>
          <p:nvPr/>
        </p:nvSpPr>
        <p:spPr>
          <a:xfrm>
            <a:off x="685800" y="1524000"/>
            <a:ext cx="5181600" cy="838200"/>
          </a:xfrm>
          <a:custGeom>
            <a:avLst/>
            <a:gdLst>
              <a:gd name="connsiteX0" fmla="*/ 0 w 888642"/>
              <a:gd name="connsiteY0" fmla="*/ 0 h 862884"/>
              <a:gd name="connsiteX1" fmla="*/ 0 w 888642"/>
              <a:gd name="connsiteY1" fmla="*/ 850006 h 862884"/>
              <a:gd name="connsiteX2" fmla="*/ 850006 w 888642"/>
              <a:gd name="connsiteY2" fmla="*/ 862884 h 862884"/>
              <a:gd name="connsiteX3" fmla="*/ 734096 w 888642"/>
              <a:gd name="connsiteY3" fmla="*/ 695459 h 862884"/>
              <a:gd name="connsiteX4" fmla="*/ 837127 w 888642"/>
              <a:gd name="connsiteY4" fmla="*/ 566670 h 862884"/>
              <a:gd name="connsiteX5" fmla="*/ 734096 w 888642"/>
              <a:gd name="connsiteY5" fmla="*/ 463639 h 862884"/>
              <a:gd name="connsiteX6" fmla="*/ 888642 w 888642"/>
              <a:gd name="connsiteY6" fmla="*/ 360608 h 862884"/>
              <a:gd name="connsiteX7" fmla="*/ 708338 w 888642"/>
              <a:gd name="connsiteY7" fmla="*/ 283335 h 862884"/>
              <a:gd name="connsiteX8" fmla="*/ 875763 w 888642"/>
              <a:gd name="connsiteY8" fmla="*/ 38637 h 862884"/>
              <a:gd name="connsiteX9" fmla="*/ 798490 w 888642"/>
              <a:gd name="connsiteY9" fmla="*/ 12879 h 862884"/>
              <a:gd name="connsiteX10" fmla="*/ 0 w 888642"/>
              <a:gd name="connsiteY10" fmla="*/ 0 h 862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88642" h="862884">
                <a:moveTo>
                  <a:pt x="0" y="0"/>
                </a:moveTo>
                <a:lnTo>
                  <a:pt x="0" y="850006"/>
                </a:lnTo>
                <a:lnTo>
                  <a:pt x="850006" y="862884"/>
                </a:lnTo>
                <a:lnTo>
                  <a:pt x="734096" y="695459"/>
                </a:lnTo>
                <a:lnTo>
                  <a:pt x="837127" y="566670"/>
                </a:lnTo>
                <a:lnTo>
                  <a:pt x="734096" y="463639"/>
                </a:lnTo>
                <a:lnTo>
                  <a:pt x="888642" y="360608"/>
                </a:lnTo>
                <a:lnTo>
                  <a:pt x="708338" y="283335"/>
                </a:lnTo>
                <a:lnTo>
                  <a:pt x="875763" y="38637"/>
                </a:lnTo>
                <a:lnTo>
                  <a:pt x="798490" y="12879"/>
                </a:lnTo>
                <a:lnTo>
                  <a:pt x="0" y="0"/>
                </a:lnTo>
                <a:close/>
              </a:path>
            </a:pathLst>
          </a:cu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heap</a:t>
            </a:r>
            <a:endParaRPr lang="en-US" dirty="0"/>
          </a:p>
        </p:txBody>
      </p:sp>
      <p:sp>
        <p:nvSpPr>
          <p:cNvPr id="28" name="Freeform 27"/>
          <p:cNvSpPr/>
          <p:nvPr/>
        </p:nvSpPr>
        <p:spPr>
          <a:xfrm>
            <a:off x="2362200" y="1524000"/>
            <a:ext cx="6096000" cy="838200"/>
          </a:xfrm>
          <a:custGeom>
            <a:avLst/>
            <a:gdLst>
              <a:gd name="connsiteX0" fmla="*/ 940158 w 953037"/>
              <a:gd name="connsiteY0" fmla="*/ 0 h 850006"/>
              <a:gd name="connsiteX1" fmla="*/ 953037 w 953037"/>
              <a:gd name="connsiteY1" fmla="*/ 850006 h 850006"/>
              <a:gd name="connsiteX2" fmla="*/ 0 w 953037"/>
              <a:gd name="connsiteY2" fmla="*/ 850006 h 850006"/>
              <a:gd name="connsiteX3" fmla="*/ 141668 w 953037"/>
              <a:gd name="connsiteY3" fmla="*/ 708338 h 850006"/>
              <a:gd name="connsiteX4" fmla="*/ 25758 w 953037"/>
              <a:gd name="connsiteY4" fmla="*/ 631065 h 850006"/>
              <a:gd name="connsiteX5" fmla="*/ 167425 w 953037"/>
              <a:gd name="connsiteY5" fmla="*/ 489397 h 850006"/>
              <a:gd name="connsiteX6" fmla="*/ 12879 w 953037"/>
              <a:gd name="connsiteY6" fmla="*/ 412124 h 850006"/>
              <a:gd name="connsiteX7" fmla="*/ 193183 w 953037"/>
              <a:gd name="connsiteY7" fmla="*/ 283335 h 850006"/>
              <a:gd name="connsiteX8" fmla="*/ 51515 w 953037"/>
              <a:gd name="connsiteY8" fmla="*/ 218941 h 850006"/>
              <a:gd name="connsiteX9" fmla="*/ 321972 w 953037"/>
              <a:gd name="connsiteY9" fmla="*/ 115910 h 850006"/>
              <a:gd name="connsiteX10" fmla="*/ 64394 w 953037"/>
              <a:gd name="connsiteY10" fmla="*/ 51515 h 850006"/>
              <a:gd name="connsiteX11" fmla="*/ 940158 w 953037"/>
              <a:gd name="connsiteY11" fmla="*/ 0 h 850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53037" h="850006">
                <a:moveTo>
                  <a:pt x="940158" y="0"/>
                </a:moveTo>
                <a:lnTo>
                  <a:pt x="953037" y="850006"/>
                </a:lnTo>
                <a:lnTo>
                  <a:pt x="0" y="850006"/>
                </a:lnTo>
                <a:lnTo>
                  <a:pt x="141668" y="708338"/>
                </a:lnTo>
                <a:lnTo>
                  <a:pt x="25758" y="631065"/>
                </a:lnTo>
                <a:lnTo>
                  <a:pt x="167425" y="489397"/>
                </a:lnTo>
                <a:lnTo>
                  <a:pt x="12879" y="412124"/>
                </a:lnTo>
                <a:lnTo>
                  <a:pt x="193183" y="283335"/>
                </a:lnTo>
                <a:lnTo>
                  <a:pt x="51515" y="218941"/>
                </a:lnTo>
                <a:lnTo>
                  <a:pt x="321972" y="115910"/>
                </a:lnTo>
                <a:lnTo>
                  <a:pt x="64394" y="51515"/>
                </a:lnTo>
                <a:lnTo>
                  <a:pt x="940158" y="0"/>
                </a:lnTo>
                <a:close/>
              </a:path>
            </a:pathLst>
          </a:cu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546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6" grpId="1" animBg="1"/>
      <p:bldP spid="2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Heap and Stack use: Example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85800" y="1524000"/>
            <a:ext cx="7772400" cy="838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673204" y="1600200"/>
            <a:ext cx="974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Free</a:t>
            </a:r>
          </a:p>
          <a:p>
            <a:pPr algn="ctr"/>
            <a:r>
              <a:rPr lang="en-US" dirty="0" smtClean="0"/>
              <a:t>memory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34099" y="2454368"/>
            <a:ext cx="15099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High memory </a:t>
            </a:r>
          </a:p>
          <a:p>
            <a:r>
              <a:rPr lang="en-US" dirty="0" smtClean="0"/>
              <a:t>addresses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0" y="2401669"/>
            <a:ext cx="14657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Low memory </a:t>
            </a:r>
          </a:p>
          <a:p>
            <a:r>
              <a:rPr lang="en-US" dirty="0" smtClean="0"/>
              <a:t>addresses</a:t>
            </a:r>
            <a:endParaRPr lang="en-US" dirty="0"/>
          </a:p>
        </p:txBody>
      </p:sp>
      <p:sp>
        <p:nvSpPr>
          <p:cNvPr id="23" name="Content Placeholder 2"/>
          <p:cNvSpPr>
            <a:spLocks noGrp="1"/>
          </p:cNvSpPr>
          <p:nvPr>
            <p:ph idx="1"/>
          </p:nvPr>
        </p:nvSpPr>
        <p:spPr>
          <a:xfrm>
            <a:off x="152400" y="3429000"/>
            <a:ext cx="8077200" cy="31242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dirty="0"/>
              <a:t>m</a:t>
            </a:r>
            <a:r>
              <a:rPr lang="en-US" sz="2400" dirty="0" smtClean="0"/>
              <a:t>ain():</a:t>
            </a:r>
          </a:p>
          <a:p>
            <a:pPr marL="0" indent="0">
              <a:buNone/>
            </a:pPr>
            <a:r>
              <a:rPr lang="en-US" sz="2400" dirty="0" smtClean="0"/>
              <a:t>    call foo()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call bar()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f</a:t>
            </a:r>
            <a:r>
              <a:rPr lang="en-US" sz="2400" dirty="0" smtClean="0"/>
              <a:t>oo():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</a:t>
            </a:r>
            <a:r>
              <a:rPr lang="en-US" sz="2400" dirty="0" err="1" smtClean="0"/>
              <a:t>f_glob</a:t>
            </a:r>
            <a:r>
              <a:rPr lang="en-US" sz="2400" dirty="0" smtClean="0"/>
              <a:t> = </a:t>
            </a:r>
            <a:r>
              <a:rPr lang="en-US" sz="2400" dirty="0" err="1" smtClean="0"/>
              <a:t>malloc</a:t>
            </a:r>
            <a:r>
              <a:rPr lang="en-US" sz="2400" dirty="0"/>
              <a:t>(</a:t>
            </a:r>
            <a:r>
              <a:rPr lang="en-US" sz="2400" dirty="0" smtClean="0"/>
              <a:t>0x100)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call bar()</a:t>
            </a:r>
          </a:p>
          <a:p>
            <a:pPr marL="0" indent="0">
              <a:buNone/>
            </a:pPr>
            <a:r>
              <a:rPr lang="en-US" sz="2400" dirty="0"/>
              <a:t>b</a:t>
            </a:r>
            <a:r>
              <a:rPr lang="en-US" sz="2400" dirty="0" smtClean="0"/>
              <a:t>ar()</a:t>
            </a:r>
          </a:p>
          <a:p>
            <a:pPr marL="0" indent="0">
              <a:buNone/>
            </a:pPr>
            <a:r>
              <a:rPr lang="en-US" sz="2400" dirty="0" smtClean="0"/>
              <a:t>   </a:t>
            </a:r>
            <a:r>
              <a:rPr lang="en-US" sz="2400" dirty="0" err="1" smtClean="0"/>
              <a:t>b_loc</a:t>
            </a:r>
            <a:r>
              <a:rPr lang="en-US" sz="2400" dirty="0" smtClean="0"/>
              <a:t> = 7;</a:t>
            </a:r>
            <a:endParaRPr lang="en-US" sz="2400" dirty="0"/>
          </a:p>
        </p:txBody>
      </p:sp>
      <p:sp>
        <p:nvSpPr>
          <p:cNvPr id="3" name="Rounded Rectangle 2"/>
          <p:cNvSpPr/>
          <p:nvPr/>
        </p:nvSpPr>
        <p:spPr>
          <a:xfrm>
            <a:off x="7467600" y="1524000"/>
            <a:ext cx="990600" cy="8382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main</a:t>
            </a: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6477000" y="1524000"/>
            <a:ext cx="990600" cy="8382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foo</a:t>
            </a: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4876800" y="1524000"/>
            <a:ext cx="1600200" cy="8382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bar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029200" y="1524000"/>
            <a:ext cx="381000" cy="838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685800" y="1524000"/>
            <a:ext cx="1295400" cy="8382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0x100 bytes</a:t>
            </a:r>
            <a:endParaRPr lang="en-US" dirty="0"/>
          </a:p>
        </p:txBody>
      </p:sp>
      <p:sp>
        <p:nvSpPr>
          <p:cNvPr id="27" name="Rounded Rectangle 26"/>
          <p:cNvSpPr/>
          <p:nvPr/>
        </p:nvSpPr>
        <p:spPr>
          <a:xfrm>
            <a:off x="5867400" y="1524000"/>
            <a:ext cx="1600200" cy="8382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bar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6019800" y="1524000"/>
            <a:ext cx="381000" cy="838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3687551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8" grpId="0" animBg="1"/>
      <p:bldP spid="18" grpId="1" animBg="1"/>
      <p:bldP spid="19" grpId="0" animBg="1"/>
      <p:bldP spid="19" grpId="1" animBg="1"/>
      <p:bldP spid="5" grpId="0" animBg="1"/>
      <p:bldP spid="5" grpId="1" animBg="1"/>
      <p:bldP spid="6" grpId="0" animBg="1"/>
      <p:bldP spid="27" grpId="0" animBg="1"/>
      <p:bldP spid="2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Reminder: These are conventions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Dictated by compiler</a:t>
            </a:r>
          </a:p>
          <a:p>
            <a:r>
              <a:rPr lang="en-US" dirty="0" smtClean="0"/>
              <a:t>Only instruction support by processor</a:t>
            </a:r>
          </a:p>
          <a:p>
            <a:pPr lvl="1"/>
            <a:r>
              <a:rPr lang="en-US" dirty="0" smtClean="0"/>
              <a:t>Almost no structural notion of memory safety</a:t>
            </a:r>
          </a:p>
          <a:p>
            <a:pPr lvl="2"/>
            <a:r>
              <a:rPr lang="en-US" dirty="0" smtClean="0"/>
              <a:t>Use of uninitialized memory</a:t>
            </a:r>
          </a:p>
          <a:p>
            <a:pPr lvl="2"/>
            <a:r>
              <a:rPr lang="en-US" dirty="0" smtClean="0"/>
              <a:t>Use of freed memory</a:t>
            </a:r>
          </a:p>
          <a:p>
            <a:pPr lvl="2"/>
            <a:r>
              <a:rPr lang="en-US" dirty="0" smtClean="0"/>
              <a:t>Memory leaks</a:t>
            </a:r>
          </a:p>
          <a:p>
            <a:r>
              <a:rPr lang="en-US" dirty="0" smtClean="0"/>
              <a:t>So how are they actually implemented?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183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Instruction Syntax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14400" y="2819400"/>
            <a:ext cx="294503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subl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$16, %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ebx</a:t>
            </a:r>
            <a:endParaRPr 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02054" y="4038600"/>
            <a:ext cx="353654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movl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(%</a:t>
            </a:r>
            <a:r>
              <a:rPr 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eax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), 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%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ebx</a:t>
            </a:r>
            <a:endParaRPr 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7200" y="1752600"/>
            <a:ext cx="175830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Examples:</a:t>
            </a:r>
            <a:endParaRPr lang="en-US" sz="3000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876800" y="1600200"/>
            <a:ext cx="4191000" cy="4525963"/>
          </a:xfrm>
        </p:spPr>
        <p:txBody>
          <a:bodyPr/>
          <a:lstStyle/>
          <a:p>
            <a:r>
              <a:rPr lang="en-US" dirty="0" smtClean="0"/>
              <a:t>Instruction ends with data length</a:t>
            </a:r>
          </a:p>
          <a:p>
            <a:r>
              <a:rPr lang="en-US" dirty="0" err="1" smtClean="0"/>
              <a:t>opcode</a:t>
            </a:r>
            <a:r>
              <a:rPr lang="en-US" dirty="0" smtClean="0"/>
              <a:t>, </a:t>
            </a:r>
            <a:r>
              <a:rPr lang="en-US" dirty="0" err="1" smtClean="0"/>
              <a:t>src</a:t>
            </a:r>
            <a:r>
              <a:rPr lang="en-US" dirty="0" smtClean="0"/>
              <a:t>, </a:t>
            </a:r>
            <a:r>
              <a:rPr lang="en-US" dirty="0" err="1" smtClean="0"/>
              <a:t>dst</a:t>
            </a:r>
            <a:endParaRPr lang="en-US" dirty="0" smtClean="0"/>
          </a:p>
          <a:p>
            <a:r>
              <a:rPr lang="en-US" dirty="0" smtClean="0"/>
              <a:t>Constants preceded by $</a:t>
            </a:r>
          </a:p>
          <a:p>
            <a:r>
              <a:rPr lang="en-US" dirty="0" smtClean="0"/>
              <a:t>Registers preceded by %</a:t>
            </a:r>
          </a:p>
          <a:p>
            <a:r>
              <a:rPr lang="en-US" dirty="0" smtClean="0"/>
              <a:t>Indirection uses ( ) </a:t>
            </a:r>
          </a:p>
        </p:txBody>
      </p:sp>
    </p:spTree>
    <p:extLst>
      <p:ext uri="{BB962C8B-B14F-4D97-AF65-F5344CB8AC3E}">
        <p14:creationId xmlns:p14="http://schemas.microsoft.com/office/powerpoint/2010/main" val="42796905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0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Register Instructions: sub</a:t>
            </a:r>
            <a:endParaRPr lang="en-US" dirty="0"/>
          </a:p>
        </p:txBody>
      </p:sp>
      <p:sp>
        <p:nvSpPr>
          <p:cNvPr id="132" name="Content Placeholder 2"/>
          <p:cNvSpPr>
            <a:spLocks noGrp="1"/>
          </p:cNvSpPr>
          <p:nvPr>
            <p:ph idx="1"/>
          </p:nvPr>
        </p:nvSpPr>
        <p:spPr>
          <a:xfrm>
            <a:off x="5029200" y="1362782"/>
            <a:ext cx="4038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Subtract from a register value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57200" y="1443116"/>
            <a:ext cx="1335622" cy="43088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200" dirty="0" smtClean="0"/>
              <a:t>%</a:t>
            </a:r>
            <a:r>
              <a:rPr lang="en-US" sz="2200" dirty="0" err="1" smtClean="0"/>
              <a:t>eax</a:t>
            </a:r>
            <a:r>
              <a:rPr lang="en-US" sz="2200" dirty="0" smtClean="0"/>
              <a:t>        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393388" y="1473893"/>
            <a:ext cx="38100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42" name="TextBox 41"/>
          <p:cNvSpPr txBox="1"/>
          <p:nvPr/>
        </p:nvSpPr>
        <p:spPr>
          <a:xfrm rot="16200000">
            <a:off x="-230197" y="1457870"/>
            <a:ext cx="982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 rot="16200000">
            <a:off x="-227184" y="2451483"/>
            <a:ext cx="976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memory</a:t>
            </a:r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>
            <a:off x="457200" y="2315143"/>
            <a:ext cx="3773577" cy="6711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435412" y="2438399"/>
            <a:ext cx="205671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err="1" smtClean="0"/>
              <a:t>subl</a:t>
            </a:r>
            <a:r>
              <a:rPr lang="en-US" sz="2200" dirty="0" smtClean="0"/>
              <a:t> %</a:t>
            </a:r>
            <a:r>
              <a:rPr lang="en-US" sz="2200" dirty="0" err="1" smtClean="0"/>
              <a:t>eax</a:t>
            </a:r>
            <a:r>
              <a:rPr lang="en-US" sz="2200" dirty="0" smtClean="0"/>
              <a:t>, %</a:t>
            </a:r>
            <a:r>
              <a:rPr lang="en-US" sz="2200" dirty="0" err="1" smtClean="0"/>
              <a:t>ebx</a:t>
            </a:r>
            <a:endParaRPr lang="en-US" sz="2200" dirty="0"/>
          </a:p>
        </p:txBody>
      </p:sp>
      <p:sp>
        <p:nvSpPr>
          <p:cNvPr id="56" name="TextBox 55"/>
          <p:cNvSpPr txBox="1"/>
          <p:nvPr/>
        </p:nvSpPr>
        <p:spPr>
          <a:xfrm>
            <a:off x="1972269" y="1443116"/>
            <a:ext cx="1304331" cy="43088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200" dirty="0" smtClean="0"/>
              <a:t>%</a:t>
            </a:r>
            <a:r>
              <a:rPr lang="en-US" sz="2200" dirty="0" err="1" smtClean="0"/>
              <a:t>ebx</a:t>
            </a:r>
            <a:r>
              <a:rPr lang="en-US" sz="2200" dirty="0" smtClean="0"/>
              <a:t>        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2839950" y="1473893"/>
            <a:ext cx="38100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9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2743200" y="1295400"/>
            <a:ext cx="609600" cy="6858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505200" y="1473893"/>
            <a:ext cx="381000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4092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Frame Instructions: push</a:t>
            </a:r>
            <a:endParaRPr lang="en-US" dirty="0"/>
          </a:p>
        </p:txBody>
      </p:sp>
      <p:sp>
        <p:nvSpPr>
          <p:cNvPr id="38" name="Down Arrow 37"/>
          <p:cNvSpPr/>
          <p:nvPr/>
        </p:nvSpPr>
        <p:spPr>
          <a:xfrm>
            <a:off x="2286000" y="3429000"/>
            <a:ext cx="609600" cy="624098"/>
          </a:xfrm>
          <a:prstGeom prst="down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Content Placeholder 2"/>
          <p:cNvSpPr>
            <a:spLocks noGrp="1"/>
          </p:cNvSpPr>
          <p:nvPr>
            <p:ph idx="1"/>
          </p:nvPr>
        </p:nvSpPr>
        <p:spPr>
          <a:xfrm>
            <a:off x="5029200" y="1362782"/>
            <a:ext cx="4038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Put a value on the stack</a:t>
            </a:r>
          </a:p>
          <a:p>
            <a:pPr lvl="1"/>
            <a:r>
              <a:rPr lang="en-US" dirty="0" smtClean="0"/>
              <a:t>Pull from register</a:t>
            </a:r>
          </a:p>
          <a:p>
            <a:pPr lvl="1"/>
            <a:r>
              <a:rPr lang="en-US" dirty="0" smtClean="0"/>
              <a:t>Value goes to %</a:t>
            </a:r>
            <a:r>
              <a:rPr lang="en-US" dirty="0" err="1" smtClean="0"/>
              <a:t>esp</a:t>
            </a:r>
            <a:endParaRPr lang="en-US" dirty="0" smtClean="0"/>
          </a:p>
          <a:p>
            <a:pPr lvl="1"/>
            <a:r>
              <a:rPr lang="en-US" dirty="0" smtClean="0"/>
              <a:t>Subtract from %</a:t>
            </a:r>
            <a:r>
              <a:rPr lang="en-US" dirty="0" err="1" smtClean="0"/>
              <a:t>esp</a:t>
            </a:r>
            <a:endParaRPr lang="en-US" dirty="0" smtClean="0"/>
          </a:p>
          <a:p>
            <a:r>
              <a:rPr lang="en-US" dirty="0" smtClean="0"/>
              <a:t>Example: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137" name="TextBox 136"/>
          <p:cNvSpPr txBox="1"/>
          <p:nvPr/>
        </p:nvSpPr>
        <p:spPr>
          <a:xfrm>
            <a:off x="5867400" y="4724400"/>
            <a:ext cx="23364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err="1"/>
              <a:t>p</a:t>
            </a:r>
            <a:r>
              <a:rPr lang="en-US" sz="3600" b="1" dirty="0" err="1" smtClean="0"/>
              <a:t>ushl</a:t>
            </a:r>
            <a:r>
              <a:rPr lang="en-US" sz="3600" b="1" dirty="0" smtClean="0"/>
              <a:t> %</a:t>
            </a:r>
            <a:r>
              <a:rPr lang="en-US" sz="3600" b="1" dirty="0" err="1" smtClean="0"/>
              <a:t>eax</a:t>
            </a:r>
            <a:endParaRPr lang="en-US" sz="3600" b="1" dirty="0"/>
          </a:p>
        </p:txBody>
      </p:sp>
      <p:grpSp>
        <p:nvGrpSpPr>
          <p:cNvPr id="39" name="Group 38"/>
          <p:cNvGrpSpPr/>
          <p:nvPr/>
        </p:nvGrpSpPr>
        <p:grpSpPr>
          <a:xfrm>
            <a:off x="457200" y="1443116"/>
            <a:ext cx="1335622" cy="430887"/>
            <a:chOff x="435412" y="1639669"/>
            <a:chExt cx="1335622" cy="430887"/>
          </a:xfrm>
        </p:grpSpPr>
        <p:sp>
          <p:nvSpPr>
            <p:cNvPr id="40" name="TextBox 39"/>
            <p:cNvSpPr txBox="1"/>
            <p:nvPr/>
          </p:nvSpPr>
          <p:spPr>
            <a:xfrm>
              <a:off x="435412" y="1639669"/>
              <a:ext cx="1335622" cy="430887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2200" dirty="0" smtClean="0"/>
                <a:t>%</a:t>
              </a:r>
              <a:r>
                <a:rPr lang="en-US" sz="2200" dirty="0" err="1" smtClean="0"/>
                <a:t>eax</a:t>
              </a:r>
              <a:r>
                <a:rPr lang="en-US" sz="2200" dirty="0" smtClean="0"/>
                <a:t>        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371600" y="1670446"/>
              <a:ext cx="381000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7</a:t>
              </a:r>
            </a:p>
          </p:txBody>
        </p:sp>
      </p:grpSp>
      <p:sp>
        <p:nvSpPr>
          <p:cNvPr id="42" name="TextBox 41"/>
          <p:cNvSpPr txBox="1"/>
          <p:nvPr/>
        </p:nvSpPr>
        <p:spPr>
          <a:xfrm rot="16200000">
            <a:off x="-230197" y="1457870"/>
            <a:ext cx="982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 rot="16200000">
            <a:off x="-227184" y="2527683"/>
            <a:ext cx="976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memory</a:t>
            </a:r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>
            <a:off x="457200" y="2391343"/>
            <a:ext cx="3773577" cy="6711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2965279" y="2477014"/>
            <a:ext cx="1189298" cy="499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Frame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435412" y="2514599"/>
            <a:ext cx="146283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err="1"/>
              <a:t>p</a:t>
            </a:r>
            <a:r>
              <a:rPr lang="en-US" sz="2200" dirty="0" err="1" smtClean="0"/>
              <a:t>ushl</a:t>
            </a:r>
            <a:r>
              <a:rPr lang="en-US" sz="2200" dirty="0" smtClean="0"/>
              <a:t> %</a:t>
            </a:r>
            <a:r>
              <a:rPr lang="en-US" sz="2200" dirty="0" err="1" smtClean="0"/>
              <a:t>eax</a:t>
            </a:r>
            <a:endParaRPr lang="en-US" sz="2200" dirty="0"/>
          </a:p>
        </p:txBody>
      </p:sp>
      <p:grpSp>
        <p:nvGrpSpPr>
          <p:cNvPr id="52" name="Group 51"/>
          <p:cNvGrpSpPr/>
          <p:nvPr/>
        </p:nvGrpSpPr>
        <p:grpSpPr>
          <a:xfrm>
            <a:off x="3352800" y="1443116"/>
            <a:ext cx="1335622" cy="430887"/>
            <a:chOff x="435412" y="1639669"/>
            <a:chExt cx="1335622" cy="430887"/>
          </a:xfrm>
        </p:grpSpPr>
        <p:sp>
          <p:nvSpPr>
            <p:cNvPr id="53" name="TextBox 52"/>
            <p:cNvSpPr txBox="1"/>
            <p:nvPr/>
          </p:nvSpPr>
          <p:spPr>
            <a:xfrm>
              <a:off x="435412" y="1639669"/>
              <a:ext cx="1335622" cy="430887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2200" dirty="0" smtClean="0"/>
                <a:t>%</a:t>
              </a:r>
              <a:r>
                <a:rPr lang="en-US" sz="2200" dirty="0" err="1" smtClean="0"/>
                <a:t>esp</a:t>
              </a:r>
              <a:r>
                <a:rPr lang="en-US" sz="2200" dirty="0" smtClean="0"/>
                <a:t>        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371600" y="1688068"/>
              <a:ext cx="381000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N</a:t>
              </a: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1905000" y="1443116"/>
            <a:ext cx="1371600" cy="430887"/>
            <a:chOff x="435412" y="914400"/>
            <a:chExt cx="1371600" cy="430887"/>
          </a:xfrm>
        </p:grpSpPr>
        <p:sp>
          <p:nvSpPr>
            <p:cNvPr id="56" name="TextBox 55"/>
            <p:cNvSpPr txBox="1"/>
            <p:nvPr/>
          </p:nvSpPr>
          <p:spPr>
            <a:xfrm>
              <a:off x="435412" y="914400"/>
              <a:ext cx="1371600" cy="430887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2200" dirty="0" smtClean="0"/>
                <a:t>%</a:t>
              </a:r>
              <a:r>
                <a:rPr lang="en-US" sz="2200" dirty="0" err="1" smtClean="0"/>
                <a:t>ebp</a:t>
              </a:r>
              <a:r>
                <a:rPr lang="en-US" sz="2200" dirty="0" smtClean="0"/>
                <a:t>        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1370362" y="945177"/>
              <a:ext cx="381000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</a:t>
              </a: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569378" y="4504272"/>
            <a:ext cx="1335622" cy="430887"/>
            <a:chOff x="435412" y="1639669"/>
            <a:chExt cx="1335622" cy="430887"/>
          </a:xfrm>
        </p:grpSpPr>
        <p:sp>
          <p:nvSpPr>
            <p:cNvPr id="59" name="TextBox 58"/>
            <p:cNvSpPr txBox="1"/>
            <p:nvPr/>
          </p:nvSpPr>
          <p:spPr>
            <a:xfrm>
              <a:off x="435412" y="1639669"/>
              <a:ext cx="1335622" cy="430887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2200" dirty="0" smtClean="0"/>
                <a:t>%</a:t>
              </a:r>
              <a:r>
                <a:rPr lang="en-US" sz="2200" dirty="0" err="1" smtClean="0"/>
                <a:t>eax</a:t>
              </a:r>
              <a:r>
                <a:rPr lang="en-US" sz="2200" dirty="0" smtClean="0"/>
                <a:t>        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1371600" y="1670446"/>
              <a:ext cx="381000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7</a:t>
              </a:r>
            </a:p>
          </p:txBody>
        </p:sp>
      </p:grpSp>
      <p:sp>
        <p:nvSpPr>
          <p:cNvPr id="61" name="TextBox 60"/>
          <p:cNvSpPr txBox="1"/>
          <p:nvPr/>
        </p:nvSpPr>
        <p:spPr>
          <a:xfrm rot="16200000">
            <a:off x="-194219" y="4505870"/>
            <a:ext cx="982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 rot="16200000">
            <a:off x="-191206" y="5575683"/>
            <a:ext cx="976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memory</a:t>
            </a:r>
            <a:endParaRPr lang="en-US" dirty="0"/>
          </a:p>
        </p:txBody>
      </p:sp>
      <p:sp>
        <p:nvSpPr>
          <p:cNvPr id="63" name="Rectangle 62"/>
          <p:cNvSpPr/>
          <p:nvPr/>
        </p:nvSpPr>
        <p:spPr>
          <a:xfrm>
            <a:off x="493178" y="5439343"/>
            <a:ext cx="3773577" cy="6711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3001257" y="5505707"/>
            <a:ext cx="1189298" cy="499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Frame</a:t>
            </a:r>
            <a:endParaRPr lang="en-US" dirty="0"/>
          </a:p>
        </p:txBody>
      </p:sp>
      <p:grpSp>
        <p:nvGrpSpPr>
          <p:cNvPr id="66" name="Group 65"/>
          <p:cNvGrpSpPr/>
          <p:nvPr/>
        </p:nvGrpSpPr>
        <p:grpSpPr>
          <a:xfrm>
            <a:off x="3464978" y="4504272"/>
            <a:ext cx="1335622" cy="430887"/>
            <a:chOff x="435412" y="1639669"/>
            <a:chExt cx="1335622" cy="430887"/>
          </a:xfrm>
        </p:grpSpPr>
        <p:sp>
          <p:nvSpPr>
            <p:cNvPr id="67" name="TextBox 66"/>
            <p:cNvSpPr txBox="1"/>
            <p:nvPr/>
          </p:nvSpPr>
          <p:spPr>
            <a:xfrm>
              <a:off x="435412" y="1639669"/>
              <a:ext cx="1335622" cy="430887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2200" dirty="0" smtClean="0"/>
                <a:t>%</a:t>
              </a:r>
              <a:r>
                <a:rPr lang="en-US" sz="2200" dirty="0" err="1" smtClean="0"/>
                <a:t>esp</a:t>
              </a:r>
              <a:r>
                <a:rPr lang="en-US" sz="2200" dirty="0" smtClean="0"/>
                <a:t>        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1371600" y="1688068"/>
              <a:ext cx="381000" cy="36933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 lIns="0" rIns="0" rtlCol="0">
              <a:spAutoFit/>
            </a:bodyPr>
            <a:lstStyle/>
            <a:p>
              <a:pPr algn="ctr"/>
              <a:r>
                <a:rPr lang="en-US" dirty="0" smtClean="0"/>
                <a:t>N-4</a:t>
              </a:r>
              <a:endParaRPr lang="en-US" dirty="0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2017178" y="4504272"/>
            <a:ext cx="1335622" cy="430887"/>
            <a:chOff x="435412" y="914400"/>
            <a:chExt cx="1335622" cy="430887"/>
          </a:xfrm>
        </p:grpSpPr>
        <p:sp>
          <p:nvSpPr>
            <p:cNvPr id="70" name="TextBox 69"/>
            <p:cNvSpPr txBox="1"/>
            <p:nvPr/>
          </p:nvSpPr>
          <p:spPr>
            <a:xfrm>
              <a:off x="435412" y="914400"/>
              <a:ext cx="1335622" cy="430887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2200" dirty="0" smtClean="0"/>
                <a:t>%</a:t>
              </a:r>
              <a:r>
                <a:rPr lang="en-US" sz="2200" dirty="0" err="1" smtClean="0"/>
                <a:t>ebp</a:t>
              </a:r>
              <a:r>
                <a:rPr lang="en-US" sz="2200" dirty="0" smtClean="0"/>
                <a:t>        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1370362" y="945177"/>
              <a:ext cx="381000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</a:t>
              </a:r>
            </a:p>
          </p:txBody>
        </p:sp>
      </p:grpSp>
      <p:sp>
        <p:nvSpPr>
          <p:cNvPr id="73" name="Rectangle 72"/>
          <p:cNvSpPr/>
          <p:nvPr/>
        </p:nvSpPr>
        <p:spPr>
          <a:xfrm>
            <a:off x="2438400" y="5505707"/>
            <a:ext cx="562857" cy="49964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8" name="Freeform 7"/>
          <p:cNvSpPr/>
          <p:nvPr/>
        </p:nvSpPr>
        <p:spPr>
          <a:xfrm>
            <a:off x="2207914" y="4908583"/>
            <a:ext cx="2520524" cy="594980"/>
          </a:xfrm>
          <a:custGeom>
            <a:avLst/>
            <a:gdLst>
              <a:gd name="connsiteX0" fmla="*/ 2379817 w 2520524"/>
              <a:gd name="connsiteY0" fmla="*/ 0 h 594980"/>
              <a:gd name="connsiteX1" fmla="*/ 2276850 w 2520524"/>
              <a:gd name="connsiteY1" fmla="*/ 343258 h 594980"/>
              <a:gd name="connsiteX2" fmla="*/ 125994 w 2520524"/>
              <a:gd name="connsiteY2" fmla="*/ 205955 h 594980"/>
              <a:gd name="connsiteX3" fmla="*/ 240401 w 2520524"/>
              <a:gd name="connsiteY3" fmla="*/ 594980 h 594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0524" h="594980">
                <a:moveTo>
                  <a:pt x="2379817" y="0"/>
                </a:moveTo>
                <a:cubicBezTo>
                  <a:pt x="2516152" y="154466"/>
                  <a:pt x="2652487" y="308932"/>
                  <a:pt x="2276850" y="343258"/>
                </a:cubicBezTo>
                <a:cubicBezTo>
                  <a:pt x="1901213" y="377584"/>
                  <a:pt x="465402" y="164001"/>
                  <a:pt x="125994" y="205955"/>
                </a:cubicBezTo>
                <a:cubicBezTo>
                  <a:pt x="-213414" y="247909"/>
                  <a:pt x="240401" y="594980"/>
                  <a:pt x="240401" y="594980"/>
                </a:cubicBezTo>
              </a:path>
            </a:pathLst>
          </a:cu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2797159" y="1853591"/>
            <a:ext cx="1941192" cy="617863"/>
          </a:xfrm>
          <a:custGeom>
            <a:avLst/>
            <a:gdLst>
              <a:gd name="connsiteX0" fmla="*/ 1687605 w 1941192"/>
              <a:gd name="connsiteY0" fmla="*/ 0 h 617863"/>
              <a:gd name="connsiteX1" fmla="*/ 1813453 w 1941192"/>
              <a:gd name="connsiteY1" fmla="*/ 263164 h 617863"/>
              <a:gd name="connsiteX2" fmla="*/ 108785 w 1941192"/>
              <a:gd name="connsiteY2" fmla="*/ 205954 h 617863"/>
              <a:gd name="connsiteX3" fmla="*/ 165989 w 1941192"/>
              <a:gd name="connsiteY3" fmla="*/ 617863 h 617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41192" h="617863">
                <a:moveTo>
                  <a:pt x="1687605" y="0"/>
                </a:moveTo>
                <a:cubicBezTo>
                  <a:pt x="1882097" y="114419"/>
                  <a:pt x="2076590" y="228838"/>
                  <a:pt x="1813453" y="263164"/>
                </a:cubicBezTo>
                <a:cubicBezTo>
                  <a:pt x="1550316" y="297490"/>
                  <a:pt x="383362" y="146838"/>
                  <a:pt x="108785" y="205954"/>
                </a:cubicBezTo>
                <a:cubicBezTo>
                  <a:pt x="-165792" y="265070"/>
                  <a:pt x="165989" y="617863"/>
                  <a:pt x="165989" y="617863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549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61" grpId="0"/>
      <p:bldP spid="62" grpId="0"/>
      <p:bldP spid="63" grpId="0" animBg="1"/>
      <p:bldP spid="64" grpId="0" animBg="1"/>
      <p:bldP spid="73" grpId="0" animBg="1"/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Frame Instructions: pop</a:t>
            </a:r>
            <a:endParaRPr lang="en-US" dirty="0"/>
          </a:p>
        </p:txBody>
      </p:sp>
      <p:sp>
        <p:nvSpPr>
          <p:cNvPr id="132" name="Content Placeholder 2"/>
          <p:cNvSpPr>
            <a:spLocks noGrp="1"/>
          </p:cNvSpPr>
          <p:nvPr>
            <p:ph idx="1"/>
          </p:nvPr>
        </p:nvSpPr>
        <p:spPr>
          <a:xfrm>
            <a:off x="4876800" y="1362782"/>
            <a:ext cx="41910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Take a value from the stack</a:t>
            </a:r>
          </a:p>
          <a:p>
            <a:pPr lvl="1"/>
            <a:r>
              <a:rPr lang="en-US" dirty="0" smtClean="0"/>
              <a:t>Pull from stack pointer</a:t>
            </a:r>
          </a:p>
          <a:p>
            <a:pPr lvl="1"/>
            <a:r>
              <a:rPr lang="en-US" dirty="0" smtClean="0"/>
              <a:t>Value goes from %</a:t>
            </a:r>
            <a:r>
              <a:rPr lang="en-US" dirty="0" err="1" smtClean="0"/>
              <a:t>esp</a:t>
            </a:r>
            <a:endParaRPr lang="en-US" dirty="0" smtClean="0"/>
          </a:p>
          <a:p>
            <a:pPr lvl="1"/>
            <a:r>
              <a:rPr lang="en-US" dirty="0" smtClean="0"/>
              <a:t>Add to %</a:t>
            </a:r>
            <a:r>
              <a:rPr lang="en-US" dirty="0" err="1" smtClean="0"/>
              <a:t>esp</a:t>
            </a:r>
            <a:endParaRPr lang="en-US" dirty="0" smtClean="0"/>
          </a:p>
        </p:txBody>
      </p:sp>
      <p:sp>
        <p:nvSpPr>
          <p:cNvPr id="35" name="Down Arrow 34"/>
          <p:cNvSpPr/>
          <p:nvPr/>
        </p:nvSpPr>
        <p:spPr>
          <a:xfrm>
            <a:off x="2286000" y="3429000"/>
            <a:ext cx="609600" cy="624098"/>
          </a:xfrm>
          <a:prstGeom prst="down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/>
          <p:cNvGrpSpPr/>
          <p:nvPr/>
        </p:nvGrpSpPr>
        <p:grpSpPr>
          <a:xfrm>
            <a:off x="457200" y="1443116"/>
            <a:ext cx="1335622" cy="430887"/>
            <a:chOff x="435412" y="1639669"/>
            <a:chExt cx="1335622" cy="430887"/>
          </a:xfrm>
        </p:grpSpPr>
        <p:sp>
          <p:nvSpPr>
            <p:cNvPr id="37" name="TextBox 36"/>
            <p:cNvSpPr txBox="1"/>
            <p:nvPr/>
          </p:nvSpPr>
          <p:spPr>
            <a:xfrm>
              <a:off x="435412" y="1639669"/>
              <a:ext cx="1335622" cy="430887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2200" dirty="0" smtClean="0"/>
                <a:t>%</a:t>
              </a:r>
              <a:r>
                <a:rPr lang="en-US" sz="2200" dirty="0" err="1" smtClean="0"/>
                <a:t>eax</a:t>
              </a:r>
              <a:r>
                <a:rPr lang="en-US" sz="2200" dirty="0" smtClean="0"/>
                <a:t>        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371600" y="1670446"/>
              <a:ext cx="381000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9</a:t>
              </a:r>
            </a:p>
          </p:txBody>
        </p:sp>
      </p:grpSp>
      <p:sp>
        <p:nvSpPr>
          <p:cNvPr id="40" name="TextBox 39"/>
          <p:cNvSpPr txBox="1"/>
          <p:nvPr/>
        </p:nvSpPr>
        <p:spPr>
          <a:xfrm rot="16200000">
            <a:off x="-230197" y="1457870"/>
            <a:ext cx="982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 rot="16200000">
            <a:off x="-227184" y="2527683"/>
            <a:ext cx="976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memory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457200" y="2391343"/>
            <a:ext cx="3773577" cy="6711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2965279" y="2477014"/>
            <a:ext cx="1189298" cy="499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Frame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435412" y="2514599"/>
            <a:ext cx="135383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err="1" smtClean="0"/>
              <a:t>popl</a:t>
            </a:r>
            <a:r>
              <a:rPr lang="en-US" sz="2200" dirty="0" smtClean="0"/>
              <a:t> %</a:t>
            </a:r>
            <a:r>
              <a:rPr lang="en-US" sz="2200" dirty="0" err="1" smtClean="0"/>
              <a:t>eax</a:t>
            </a:r>
            <a:endParaRPr lang="en-US" sz="2200" dirty="0"/>
          </a:p>
        </p:txBody>
      </p:sp>
      <p:grpSp>
        <p:nvGrpSpPr>
          <p:cNvPr id="46" name="Group 45"/>
          <p:cNvGrpSpPr/>
          <p:nvPr/>
        </p:nvGrpSpPr>
        <p:grpSpPr>
          <a:xfrm>
            <a:off x="3352800" y="1443116"/>
            <a:ext cx="1335622" cy="430887"/>
            <a:chOff x="435412" y="1639669"/>
            <a:chExt cx="1335622" cy="430887"/>
          </a:xfrm>
        </p:grpSpPr>
        <p:sp>
          <p:nvSpPr>
            <p:cNvPr id="47" name="TextBox 46"/>
            <p:cNvSpPr txBox="1"/>
            <p:nvPr/>
          </p:nvSpPr>
          <p:spPr>
            <a:xfrm>
              <a:off x="435412" y="1639669"/>
              <a:ext cx="1335622" cy="430887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2200" dirty="0" smtClean="0"/>
                <a:t>%</a:t>
              </a:r>
              <a:r>
                <a:rPr lang="en-US" sz="2200" dirty="0" err="1" smtClean="0"/>
                <a:t>esp</a:t>
              </a:r>
              <a:r>
                <a:rPr lang="en-US" sz="2200" dirty="0" smtClean="0"/>
                <a:t>        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1371600" y="1688068"/>
              <a:ext cx="381000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K</a:t>
              </a:r>
              <a:endParaRPr lang="en-US" dirty="0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1905000" y="1443116"/>
            <a:ext cx="1371600" cy="430887"/>
            <a:chOff x="435412" y="914400"/>
            <a:chExt cx="1371600" cy="430887"/>
          </a:xfrm>
        </p:grpSpPr>
        <p:sp>
          <p:nvSpPr>
            <p:cNvPr id="50" name="TextBox 49"/>
            <p:cNvSpPr txBox="1"/>
            <p:nvPr/>
          </p:nvSpPr>
          <p:spPr>
            <a:xfrm>
              <a:off x="435412" y="914400"/>
              <a:ext cx="1371600" cy="430887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2200" dirty="0" smtClean="0"/>
                <a:t>%</a:t>
              </a:r>
              <a:r>
                <a:rPr lang="en-US" sz="2200" dirty="0" err="1" smtClean="0"/>
                <a:t>ebp</a:t>
              </a:r>
              <a:r>
                <a:rPr lang="en-US" sz="2200" dirty="0" smtClean="0"/>
                <a:t>        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1370362" y="945177"/>
              <a:ext cx="381000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</a:t>
              </a: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569378" y="4504272"/>
            <a:ext cx="1335622" cy="430887"/>
            <a:chOff x="435412" y="1639669"/>
            <a:chExt cx="1335622" cy="430887"/>
          </a:xfrm>
        </p:grpSpPr>
        <p:sp>
          <p:nvSpPr>
            <p:cNvPr id="53" name="TextBox 52"/>
            <p:cNvSpPr txBox="1"/>
            <p:nvPr/>
          </p:nvSpPr>
          <p:spPr>
            <a:xfrm>
              <a:off x="435412" y="1639669"/>
              <a:ext cx="1335622" cy="430887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2200" dirty="0" smtClean="0"/>
                <a:t>%</a:t>
              </a:r>
              <a:r>
                <a:rPr lang="en-US" sz="2200" dirty="0" err="1" smtClean="0"/>
                <a:t>eax</a:t>
              </a:r>
              <a:r>
                <a:rPr lang="en-US" sz="2200" dirty="0" smtClean="0"/>
                <a:t>        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371600" y="1670446"/>
              <a:ext cx="381000" cy="36933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7</a:t>
              </a:r>
            </a:p>
          </p:txBody>
        </p:sp>
      </p:grpSp>
      <p:sp>
        <p:nvSpPr>
          <p:cNvPr id="55" name="TextBox 54"/>
          <p:cNvSpPr txBox="1"/>
          <p:nvPr/>
        </p:nvSpPr>
        <p:spPr>
          <a:xfrm rot="16200000">
            <a:off x="-194219" y="4505870"/>
            <a:ext cx="982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 rot="16200000">
            <a:off x="-191206" y="5575683"/>
            <a:ext cx="976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memory</a:t>
            </a:r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493178" y="5439343"/>
            <a:ext cx="3773577" cy="6711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3001257" y="5505707"/>
            <a:ext cx="1189298" cy="499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Frame</a:t>
            </a:r>
            <a:endParaRPr lang="en-US" dirty="0"/>
          </a:p>
        </p:txBody>
      </p:sp>
      <p:grpSp>
        <p:nvGrpSpPr>
          <p:cNvPr id="59" name="Group 58"/>
          <p:cNvGrpSpPr/>
          <p:nvPr/>
        </p:nvGrpSpPr>
        <p:grpSpPr>
          <a:xfrm>
            <a:off x="3464978" y="4504272"/>
            <a:ext cx="1335622" cy="430887"/>
            <a:chOff x="435412" y="1639669"/>
            <a:chExt cx="1335622" cy="430887"/>
          </a:xfrm>
        </p:grpSpPr>
        <p:sp>
          <p:nvSpPr>
            <p:cNvPr id="60" name="TextBox 59"/>
            <p:cNvSpPr txBox="1"/>
            <p:nvPr/>
          </p:nvSpPr>
          <p:spPr>
            <a:xfrm>
              <a:off x="435412" y="1639669"/>
              <a:ext cx="1335622" cy="430887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2200" dirty="0" smtClean="0"/>
                <a:t>%</a:t>
              </a:r>
              <a:r>
                <a:rPr lang="en-US" sz="2200" dirty="0" err="1" smtClean="0"/>
                <a:t>esp</a:t>
              </a:r>
              <a:r>
                <a:rPr lang="en-US" sz="2200" dirty="0" smtClean="0"/>
                <a:t>        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1371600" y="1688068"/>
              <a:ext cx="381000" cy="36933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 lIns="0" rIns="0" rtlCol="0">
              <a:spAutoFit/>
            </a:bodyPr>
            <a:lstStyle/>
            <a:p>
              <a:pPr algn="ctr"/>
              <a:r>
                <a:rPr lang="en-US" dirty="0"/>
                <a:t>K</a:t>
              </a:r>
              <a:r>
                <a:rPr lang="en-US" dirty="0" smtClean="0"/>
                <a:t>+</a:t>
              </a:r>
              <a:r>
                <a:rPr lang="en-US" dirty="0" smtClean="0"/>
                <a:t>4</a:t>
              </a:r>
              <a:endParaRPr lang="en-US" dirty="0"/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2017178" y="4504272"/>
            <a:ext cx="1335622" cy="430887"/>
            <a:chOff x="435412" y="914400"/>
            <a:chExt cx="1335622" cy="430887"/>
          </a:xfrm>
        </p:grpSpPr>
        <p:sp>
          <p:nvSpPr>
            <p:cNvPr id="63" name="TextBox 62"/>
            <p:cNvSpPr txBox="1"/>
            <p:nvPr/>
          </p:nvSpPr>
          <p:spPr>
            <a:xfrm>
              <a:off x="435412" y="914400"/>
              <a:ext cx="1335622" cy="430887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2200" dirty="0" smtClean="0"/>
                <a:t>%</a:t>
              </a:r>
              <a:r>
                <a:rPr lang="en-US" sz="2200" dirty="0" err="1" smtClean="0"/>
                <a:t>ebp</a:t>
              </a:r>
              <a:r>
                <a:rPr lang="en-US" sz="2200" dirty="0" smtClean="0"/>
                <a:t>        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1370362" y="945177"/>
              <a:ext cx="381000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</a:t>
              </a:r>
            </a:p>
          </p:txBody>
        </p:sp>
      </p:grpSp>
      <p:sp>
        <p:nvSpPr>
          <p:cNvPr id="66" name="Rectangle 65"/>
          <p:cNvSpPr/>
          <p:nvPr/>
        </p:nvSpPr>
        <p:spPr>
          <a:xfrm>
            <a:off x="2408943" y="2472154"/>
            <a:ext cx="562857" cy="4996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2438400" y="5505707"/>
            <a:ext cx="562857" cy="4996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3" name="Freeform 2"/>
          <p:cNvSpPr/>
          <p:nvPr/>
        </p:nvSpPr>
        <p:spPr>
          <a:xfrm>
            <a:off x="2264254" y="1853591"/>
            <a:ext cx="2220510" cy="594980"/>
          </a:xfrm>
          <a:custGeom>
            <a:avLst/>
            <a:gdLst>
              <a:gd name="connsiteX0" fmla="*/ 2220510 w 2220510"/>
              <a:gd name="connsiteY0" fmla="*/ 0 h 594980"/>
              <a:gd name="connsiteX1" fmla="*/ 1820085 w 2220510"/>
              <a:gd name="connsiteY1" fmla="*/ 320374 h 594980"/>
              <a:gd name="connsiteX2" fmla="*/ 115417 w 2220510"/>
              <a:gd name="connsiteY2" fmla="*/ 217396 h 594980"/>
              <a:gd name="connsiteX3" fmla="*/ 149739 w 2220510"/>
              <a:gd name="connsiteY3" fmla="*/ 594980 h 594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20510" h="594980">
                <a:moveTo>
                  <a:pt x="2220510" y="0"/>
                </a:moveTo>
                <a:cubicBezTo>
                  <a:pt x="2195722" y="142070"/>
                  <a:pt x="2170934" y="284141"/>
                  <a:pt x="1820085" y="320374"/>
                </a:cubicBezTo>
                <a:cubicBezTo>
                  <a:pt x="1469236" y="356607"/>
                  <a:pt x="393808" y="171628"/>
                  <a:pt x="115417" y="217396"/>
                </a:cubicBezTo>
                <a:cubicBezTo>
                  <a:pt x="-162974" y="263164"/>
                  <a:pt x="149739" y="594980"/>
                  <a:pt x="149739" y="594980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2803792" y="4931467"/>
            <a:ext cx="1963556" cy="583538"/>
          </a:xfrm>
          <a:custGeom>
            <a:avLst/>
            <a:gdLst>
              <a:gd name="connsiteX0" fmla="*/ 1783939 w 1963556"/>
              <a:gd name="connsiteY0" fmla="*/ 0 h 583538"/>
              <a:gd name="connsiteX1" fmla="*/ 1806820 w 1963556"/>
              <a:gd name="connsiteY1" fmla="*/ 148745 h 583538"/>
              <a:gd name="connsiteX2" fmla="*/ 102152 w 1963556"/>
              <a:gd name="connsiteY2" fmla="*/ 194513 h 583538"/>
              <a:gd name="connsiteX3" fmla="*/ 193678 w 1963556"/>
              <a:gd name="connsiteY3" fmla="*/ 411909 h 583538"/>
              <a:gd name="connsiteX4" fmla="*/ 193678 w 1963556"/>
              <a:gd name="connsiteY4" fmla="*/ 583538 h 5835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3556" h="583538">
                <a:moveTo>
                  <a:pt x="1783939" y="0"/>
                </a:moveTo>
                <a:cubicBezTo>
                  <a:pt x="1935528" y="58163"/>
                  <a:pt x="2087118" y="116326"/>
                  <a:pt x="1806820" y="148745"/>
                </a:cubicBezTo>
                <a:cubicBezTo>
                  <a:pt x="1526522" y="181164"/>
                  <a:pt x="371009" y="150652"/>
                  <a:pt x="102152" y="194513"/>
                </a:cubicBezTo>
                <a:cubicBezTo>
                  <a:pt x="-166705" y="238374"/>
                  <a:pt x="178424" y="347071"/>
                  <a:pt x="193678" y="411909"/>
                </a:cubicBezTo>
                <a:cubicBezTo>
                  <a:pt x="208932" y="476747"/>
                  <a:pt x="193678" y="583538"/>
                  <a:pt x="193678" y="583538"/>
                </a:cubicBezTo>
              </a:path>
            </a:pathLst>
          </a:cu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7915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55" grpId="0"/>
      <p:bldP spid="56" grpId="0"/>
      <p:bldP spid="57" grpId="0" animBg="1"/>
      <p:bldP spid="58" grpId="0" animBg="1"/>
      <p:bldP spid="33" grpId="0" animBg="1"/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Last </a:t>
            </a:r>
            <a:r>
              <a:rPr lang="en-US" dirty="0" smtClean="0"/>
              <a:t>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ACL-based permissions (UNIX style)</a:t>
            </a:r>
          </a:p>
          <a:p>
            <a:pPr lvl="1"/>
            <a:r>
              <a:rPr lang="en-US" dirty="0" smtClean="0"/>
              <a:t>Read, </a:t>
            </a:r>
            <a:r>
              <a:rPr lang="en-US" dirty="0"/>
              <a:t>W</a:t>
            </a:r>
            <a:r>
              <a:rPr lang="en-US" dirty="0" smtClean="0"/>
              <a:t>rite, </a:t>
            </a:r>
            <a:r>
              <a:rPr lang="en-US" dirty="0" err="1" smtClean="0"/>
              <a:t>eXecute</a:t>
            </a:r>
            <a:r>
              <a:rPr lang="en-US" dirty="0" smtClean="0"/>
              <a:t> can be restricted on users and groups</a:t>
            </a:r>
          </a:p>
          <a:p>
            <a:pPr lvl="1"/>
            <a:r>
              <a:rPr lang="en-US" dirty="0" smtClean="0"/>
              <a:t>Processes (usually) run with the permissions of the invoking </a:t>
            </a:r>
            <a:r>
              <a:rPr lang="en-US" dirty="0" smtClean="0"/>
              <a:t>user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3610914" y="4724400"/>
            <a:ext cx="1524000" cy="152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passwd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3048000" y="5715000"/>
            <a:ext cx="1143000" cy="10668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RUID:</a:t>
            </a:r>
          </a:p>
          <a:p>
            <a:pPr algn="ctr"/>
            <a:r>
              <a:rPr lang="en-US" dirty="0" smtClean="0"/>
              <a:t>ace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553200" y="4928316"/>
            <a:ext cx="2362200" cy="1143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/</a:t>
            </a:r>
            <a:r>
              <a:rPr lang="en-US" dirty="0" err="1" smtClean="0"/>
              <a:t>etc</a:t>
            </a:r>
            <a:r>
              <a:rPr lang="en-US" dirty="0" smtClean="0"/>
              <a:t>/shadow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5334000" y="5486400"/>
            <a:ext cx="11430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569157" y="4955147"/>
            <a:ext cx="672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write</a:t>
            </a:r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4495800" y="5715000"/>
            <a:ext cx="1143000" cy="10668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EUID:</a:t>
            </a:r>
          </a:p>
          <a:p>
            <a:pPr algn="ctr"/>
            <a:r>
              <a:rPr lang="en-US" dirty="0" smtClean="0"/>
              <a:t>root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800600"/>
            <a:ext cx="1117600" cy="1676400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>
            <a:off x="1752600" y="5550112"/>
            <a:ext cx="11430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987757" y="5018859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34569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7" grpId="0"/>
      <p:bldP spid="20" grpId="0" animBg="1"/>
      <p:bldP spid="1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Control flow instructions: </a:t>
            </a:r>
            <a:r>
              <a:rPr lang="en-US" dirty="0" err="1" smtClean="0"/>
              <a:t>jmp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62600" y="1036637"/>
            <a:ext cx="3581400" cy="45259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%</a:t>
            </a:r>
            <a:r>
              <a:rPr lang="en-US" sz="2800" dirty="0" err="1" smtClean="0"/>
              <a:t>eip</a:t>
            </a:r>
            <a:r>
              <a:rPr lang="en-US" sz="2800" dirty="0" smtClean="0"/>
              <a:t> points to the currently executing instruction (in the text section)</a:t>
            </a:r>
          </a:p>
          <a:p>
            <a:r>
              <a:rPr lang="en-US" sz="2800" dirty="0" smtClean="0"/>
              <a:t>Has unconditional and conditional forms</a:t>
            </a:r>
          </a:p>
          <a:p>
            <a:r>
              <a:rPr lang="en-US" sz="2800" dirty="0" smtClean="0"/>
              <a:t>Uses relative addressing</a:t>
            </a:r>
          </a:p>
          <a:p>
            <a:endParaRPr lang="en-US" sz="2800" dirty="0" smtClean="0"/>
          </a:p>
        </p:txBody>
      </p:sp>
      <p:grpSp>
        <p:nvGrpSpPr>
          <p:cNvPr id="27" name="Group 26"/>
          <p:cNvGrpSpPr/>
          <p:nvPr/>
        </p:nvGrpSpPr>
        <p:grpSpPr>
          <a:xfrm>
            <a:off x="457200" y="1447800"/>
            <a:ext cx="1335622" cy="430887"/>
            <a:chOff x="435412" y="1639669"/>
            <a:chExt cx="1335622" cy="430887"/>
          </a:xfrm>
        </p:grpSpPr>
        <p:sp>
          <p:nvSpPr>
            <p:cNvPr id="47" name="TextBox 46"/>
            <p:cNvSpPr txBox="1"/>
            <p:nvPr/>
          </p:nvSpPr>
          <p:spPr>
            <a:xfrm>
              <a:off x="435412" y="1639669"/>
              <a:ext cx="1335622" cy="430887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2200" dirty="0" smtClean="0"/>
                <a:t>%</a:t>
              </a:r>
              <a:r>
                <a:rPr lang="en-US" sz="2200" dirty="0" err="1" smtClean="0"/>
                <a:t>eip</a:t>
              </a:r>
              <a:r>
                <a:rPr lang="en-US" sz="2200" dirty="0" smtClean="0"/>
                <a:t>        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1371600" y="1670446"/>
              <a:ext cx="381000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K</a:t>
              </a:r>
              <a:endParaRPr lang="en-US" dirty="0"/>
            </a:p>
          </p:txBody>
        </p:sp>
      </p:grpSp>
      <p:sp>
        <p:nvSpPr>
          <p:cNvPr id="30" name="TextBox 29"/>
          <p:cNvSpPr txBox="1"/>
          <p:nvPr/>
        </p:nvSpPr>
        <p:spPr>
          <a:xfrm rot="16200000">
            <a:off x="-230197" y="1534070"/>
            <a:ext cx="982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 rot="16200000">
            <a:off x="-227184" y="2527683"/>
            <a:ext cx="976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memory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457200" y="2391343"/>
            <a:ext cx="3773577" cy="6711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2965279" y="2481874"/>
            <a:ext cx="1189298" cy="499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Frame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435412" y="2514599"/>
            <a:ext cx="106150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err="1"/>
              <a:t>j</a:t>
            </a:r>
            <a:r>
              <a:rPr lang="en-US" sz="2200" dirty="0" err="1" smtClean="0"/>
              <a:t>mp</a:t>
            </a:r>
            <a:r>
              <a:rPr lang="en-US" sz="2200" dirty="0" smtClean="0"/>
              <a:t> </a:t>
            </a:r>
            <a:r>
              <a:rPr lang="en-US" sz="2200" dirty="0"/>
              <a:t>-</a:t>
            </a:r>
            <a:r>
              <a:rPr lang="en-US" sz="2200" dirty="0" smtClean="0"/>
              <a:t>20</a:t>
            </a:r>
            <a:endParaRPr lang="en-US" sz="2200" dirty="0"/>
          </a:p>
        </p:txBody>
      </p:sp>
      <p:grpSp>
        <p:nvGrpSpPr>
          <p:cNvPr id="22" name="Group 21"/>
          <p:cNvGrpSpPr/>
          <p:nvPr/>
        </p:nvGrpSpPr>
        <p:grpSpPr>
          <a:xfrm>
            <a:off x="3429000" y="1447800"/>
            <a:ext cx="1335622" cy="430887"/>
            <a:chOff x="435412" y="1639669"/>
            <a:chExt cx="1335622" cy="430887"/>
          </a:xfrm>
        </p:grpSpPr>
        <p:sp>
          <p:nvSpPr>
            <p:cNvPr id="23" name="TextBox 22"/>
            <p:cNvSpPr txBox="1"/>
            <p:nvPr/>
          </p:nvSpPr>
          <p:spPr>
            <a:xfrm>
              <a:off x="435412" y="1639669"/>
              <a:ext cx="1335622" cy="430887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2200" dirty="0" smtClean="0"/>
                <a:t>%</a:t>
              </a:r>
              <a:r>
                <a:rPr lang="en-US" sz="2200" dirty="0" err="1" smtClean="0"/>
                <a:t>esp</a:t>
              </a:r>
              <a:r>
                <a:rPr lang="en-US" sz="2200" dirty="0" smtClean="0"/>
                <a:t>        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371600" y="1688068"/>
              <a:ext cx="381000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N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1905000" y="1447800"/>
            <a:ext cx="1371600" cy="430887"/>
            <a:chOff x="435412" y="914400"/>
            <a:chExt cx="1371600" cy="430887"/>
          </a:xfrm>
        </p:grpSpPr>
        <p:sp>
          <p:nvSpPr>
            <p:cNvPr id="32" name="TextBox 31"/>
            <p:cNvSpPr txBox="1"/>
            <p:nvPr/>
          </p:nvSpPr>
          <p:spPr>
            <a:xfrm>
              <a:off x="435412" y="914400"/>
              <a:ext cx="1371600" cy="430887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2200" dirty="0" smtClean="0"/>
                <a:t>%</a:t>
              </a:r>
              <a:r>
                <a:rPr lang="en-US" sz="2200" dirty="0" err="1" smtClean="0"/>
                <a:t>ebp</a:t>
              </a:r>
              <a:r>
                <a:rPr lang="en-US" sz="2200" dirty="0" smtClean="0"/>
                <a:t>        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370362" y="945177"/>
              <a:ext cx="381000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M</a:t>
              </a:r>
              <a:endParaRPr lang="en-US" dirty="0"/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569823" y="4445913"/>
            <a:ext cx="1335622" cy="430887"/>
            <a:chOff x="435412" y="1639669"/>
            <a:chExt cx="1335622" cy="430887"/>
          </a:xfrm>
        </p:grpSpPr>
        <p:sp>
          <p:nvSpPr>
            <p:cNvPr id="53" name="TextBox 52"/>
            <p:cNvSpPr txBox="1"/>
            <p:nvPr/>
          </p:nvSpPr>
          <p:spPr>
            <a:xfrm>
              <a:off x="435412" y="1639669"/>
              <a:ext cx="1335622" cy="430887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2200" dirty="0" smtClean="0"/>
                <a:t>%</a:t>
              </a:r>
              <a:r>
                <a:rPr lang="en-US" sz="2200" dirty="0" err="1" smtClean="0"/>
                <a:t>eip</a:t>
              </a:r>
              <a:r>
                <a:rPr lang="en-US" sz="2200" dirty="0" smtClean="0"/>
                <a:t>        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237189" y="1670446"/>
              <a:ext cx="515411" cy="36933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 lIns="0" rIns="0" rtlCol="0">
              <a:spAutoFit/>
            </a:bodyPr>
            <a:lstStyle/>
            <a:p>
              <a:pPr algn="ctr"/>
              <a:r>
                <a:rPr lang="en-US" dirty="0" smtClean="0"/>
                <a:t>K</a:t>
              </a:r>
              <a:r>
                <a:rPr lang="en-US" dirty="0"/>
                <a:t>-</a:t>
              </a:r>
              <a:r>
                <a:rPr lang="en-US" dirty="0" smtClean="0"/>
                <a:t>20</a:t>
              </a:r>
              <a:endParaRPr lang="en-US" dirty="0"/>
            </a:p>
          </p:txBody>
        </p:sp>
      </p:grpSp>
      <p:sp>
        <p:nvSpPr>
          <p:cNvPr id="55" name="TextBox 54"/>
          <p:cNvSpPr txBox="1"/>
          <p:nvPr/>
        </p:nvSpPr>
        <p:spPr>
          <a:xfrm rot="16200000">
            <a:off x="-193774" y="4505870"/>
            <a:ext cx="982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 rot="16200000">
            <a:off x="-190761" y="5561185"/>
            <a:ext cx="976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memory</a:t>
            </a:r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493623" y="5424845"/>
            <a:ext cx="3773577" cy="6711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3001702" y="5515376"/>
            <a:ext cx="1189298" cy="499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Frame</a:t>
            </a:r>
            <a:endParaRPr lang="en-US" dirty="0"/>
          </a:p>
        </p:txBody>
      </p:sp>
      <p:grpSp>
        <p:nvGrpSpPr>
          <p:cNvPr id="62" name="Group 61"/>
          <p:cNvGrpSpPr/>
          <p:nvPr/>
        </p:nvGrpSpPr>
        <p:grpSpPr>
          <a:xfrm>
            <a:off x="3464978" y="4445913"/>
            <a:ext cx="1335622" cy="430887"/>
            <a:chOff x="435412" y="1639669"/>
            <a:chExt cx="1335622" cy="430887"/>
          </a:xfrm>
        </p:grpSpPr>
        <p:sp>
          <p:nvSpPr>
            <p:cNvPr id="66" name="TextBox 65"/>
            <p:cNvSpPr txBox="1"/>
            <p:nvPr/>
          </p:nvSpPr>
          <p:spPr>
            <a:xfrm>
              <a:off x="435412" y="1639669"/>
              <a:ext cx="1335622" cy="430887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2200" dirty="0" smtClean="0"/>
                <a:t>%</a:t>
              </a:r>
              <a:r>
                <a:rPr lang="en-US" sz="2200" dirty="0" err="1" smtClean="0"/>
                <a:t>esp</a:t>
              </a:r>
              <a:r>
                <a:rPr lang="en-US" sz="2200" dirty="0" smtClean="0"/>
                <a:t>        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1371600" y="1688068"/>
              <a:ext cx="381000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N</a:t>
              </a:r>
              <a:endParaRPr lang="en-US" dirty="0"/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2017623" y="4445913"/>
            <a:ext cx="1335622" cy="430887"/>
            <a:chOff x="435412" y="914400"/>
            <a:chExt cx="1335622" cy="430887"/>
          </a:xfrm>
        </p:grpSpPr>
        <p:sp>
          <p:nvSpPr>
            <p:cNvPr id="64" name="TextBox 63"/>
            <p:cNvSpPr txBox="1"/>
            <p:nvPr/>
          </p:nvSpPr>
          <p:spPr>
            <a:xfrm>
              <a:off x="435412" y="914400"/>
              <a:ext cx="1335622" cy="430887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sz="2200" dirty="0" smtClean="0"/>
                <a:t>%</a:t>
              </a:r>
              <a:r>
                <a:rPr lang="en-US" sz="2200" dirty="0" err="1" smtClean="0"/>
                <a:t>ebp</a:t>
              </a:r>
              <a:r>
                <a:rPr lang="en-US" sz="2200" dirty="0" smtClean="0"/>
                <a:t>        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1370362" y="945177"/>
              <a:ext cx="381000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M</a:t>
              </a:r>
              <a:endParaRPr lang="en-US" dirty="0"/>
            </a:p>
          </p:txBody>
        </p:sp>
      </p:grpSp>
      <p:sp>
        <p:nvSpPr>
          <p:cNvPr id="72" name="Down Arrow 71"/>
          <p:cNvSpPr/>
          <p:nvPr/>
        </p:nvSpPr>
        <p:spPr>
          <a:xfrm>
            <a:off x="1830039" y="3255945"/>
            <a:ext cx="609600" cy="624098"/>
          </a:xfrm>
          <a:prstGeom prst="down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1853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56" grpId="0"/>
      <p:bldP spid="57" grpId="0" animBg="1"/>
      <p:bldP spid="58" grpId="0" animBg="1"/>
      <p:bldP spid="7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Control flow instructions: call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62600" y="1600200"/>
            <a:ext cx="3581400" cy="45259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Saves the current instruction pointer to the stack</a:t>
            </a:r>
          </a:p>
          <a:p>
            <a:r>
              <a:rPr lang="en-US" sz="2800" dirty="0" smtClean="0"/>
              <a:t>Jumps to the argument value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533400" y="1371600"/>
            <a:ext cx="1335622" cy="430887"/>
            <a:chOff x="435412" y="1639669"/>
            <a:chExt cx="1335622" cy="430887"/>
          </a:xfrm>
        </p:grpSpPr>
        <p:sp>
          <p:nvSpPr>
            <p:cNvPr id="47" name="TextBox 46"/>
            <p:cNvSpPr txBox="1"/>
            <p:nvPr/>
          </p:nvSpPr>
          <p:spPr>
            <a:xfrm>
              <a:off x="435412" y="1639669"/>
              <a:ext cx="1335622" cy="430887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2200" dirty="0" smtClean="0"/>
                <a:t>%</a:t>
              </a:r>
              <a:r>
                <a:rPr lang="en-US" sz="2200" dirty="0" err="1" smtClean="0"/>
                <a:t>eip</a:t>
              </a:r>
              <a:r>
                <a:rPr lang="en-US" sz="2200" dirty="0" smtClean="0"/>
                <a:t>        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1371600" y="1670446"/>
              <a:ext cx="381000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K</a:t>
              </a:r>
            </a:p>
          </p:txBody>
        </p:sp>
      </p:grpSp>
      <p:sp>
        <p:nvSpPr>
          <p:cNvPr id="30" name="TextBox 29"/>
          <p:cNvSpPr txBox="1"/>
          <p:nvPr/>
        </p:nvSpPr>
        <p:spPr>
          <a:xfrm rot="16200000">
            <a:off x="-230197" y="1373198"/>
            <a:ext cx="982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 rot="16200000">
            <a:off x="-227184" y="2527683"/>
            <a:ext cx="976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memory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457200" y="2391343"/>
            <a:ext cx="3773577" cy="6711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2965279" y="2477014"/>
            <a:ext cx="1189298" cy="499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Frame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435412" y="2514599"/>
            <a:ext cx="143334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A: call FOO</a:t>
            </a:r>
            <a:endParaRPr lang="en-US" sz="2200" dirty="0"/>
          </a:p>
        </p:txBody>
      </p:sp>
      <p:grpSp>
        <p:nvGrpSpPr>
          <p:cNvPr id="22" name="Group 21"/>
          <p:cNvGrpSpPr/>
          <p:nvPr/>
        </p:nvGrpSpPr>
        <p:grpSpPr>
          <a:xfrm>
            <a:off x="3429000" y="1371600"/>
            <a:ext cx="1335622" cy="430887"/>
            <a:chOff x="435412" y="1639669"/>
            <a:chExt cx="1335622" cy="430887"/>
          </a:xfrm>
        </p:grpSpPr>
        <p:sp>
          <p:nvSpPr>
            <p:cNvPr id="23" name="TextBox 22"/>
            <p:cNvSpPr txBox="1"/>
            <p:nvPr/>
          </p:nvSpPr>
          <p:spPr>
            <a:xfrm>
              <a:off x="435412" y="1639669"/>
              <a:ext cx="1335622" cy="430887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2200" dirty="0" smtClean="0"/>
                <a:t>%</a:t>
              </a:r>
              <a:r>
                <a:rPr lang="en-US" sz="2200" dirty="0" err="1" smtClean="0"/>
                <a:t>esp</a:t>
              </a:r>
              <a:r>
                <a:rPr lang="en-US" sz="2200" dirty="0" smtClean="0"/>
                <a:t>        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371600" y="1688068"/>
              <a:ext cx="381000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N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1981200" y="1371600"/>
            <a:ext cx="1371600" cy="430887"/>
            <a:chOff x="435412" y="914400"/>
            <a:chExt cx="1371600" cy="430887"/>
          </a:xfrm>
        </p:grpSpPr>
        <p:sp>
          <p:nvSpPr>
            <p:cNvPr id="32" name="TextBox 31"/>
            <p:cNvSpPr txBox="1"/>
            <p:nvPr/>
          </p:nvSpPr>
          <p:spPr>
            <a:xfrm>
              <a:off x="435412" y="914400"/>
              <a:ext cx="1371600" cy="430887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2200" dirty="0" smtClean="0"/>
                <a:t>%</a:t>
              </a:r>
              <a:r>
                <a:rPr lang="en-US" sz="2200" dirty="0" err="1" smtClean="0"/>
                <a:t>ebp</a:t>
              </a:r>
              <a:r>
                <a:rPr lang="en-US" sz="2200" dirty="0" smtClean="0"/>
                <a:t>        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370362" y="945177"/>
              <a:ext cx="381000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</a:t>
              </a: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533400" y="4343400"/>
            <a:ext cx="1335622" cy="430887"/>
            <a:chOff x="435412" y="1639669"/>
            <a:chExt cx="1335622" cy="430887"/>
          </a:xfrm>
        </p:grpSpPr>
        <p:sp>
          <p:nvSpPr>
            <p:cNvPr id="59" name="TextBox 58"/>
            <p:cNvSpPr txBox="1"/>
            <p:nvPr/>
          </p:nvSpPr>
          <p:spPr>
            <a:xfrm>
              <a:off x="435412" y="1639669"/>
              <a:ext cx="1335622" cy="430887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2200" dirty="0" smtClean="0"/>
                <a:t>%</a:t>
              </a:r>
              <a:r>
                <a:rPr lang="en-US" sz="2200" dirty="0" err="1" smtClean="0"/>
                <a:t>eip</a:t>
              </a:r>
              <a:r>
                <a:rPr lang="en-US" sz="2200" dirty="0" smtClean="0"/>
                <a:t>        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1273612" y="1670446"/>
              <a:ext cx="478988" cy="36933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 lIns="0" rIns="0" rtlCol="0">
              <a:spAutoFit/>
            </a:bodyPr>
            <a:lstStyle/>
            <a:p>
              <a:pPr algn="ctr"/>
              <a:r>
                <a:rPr lang="en-US" dirty="0" smtClean="0"/>
                <a:t>FOO</a:t>
              </a:r>
              <a:endParaRPr lang="en-US" dirty="0"/>
            </a:p>
          </p:txBody>
        </p:sp>
      </p:grpSp>
      <p:sp>
        <p:nvSpPr>
          <p:cNvPr id="71" name="TextBox 70"/>
          <p:cNvSpPr txBox="1"/>
          <p:nvPr/>
        </p:nvSpPr>
        <p:spPr>
          <a:xfrm rot="16200000">
            <a:off x="-230197" y="4344998"/>
            <a:ext cx="982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 rot="16200000">
            <a:off x="-227184" y="5499483"/>
            <a:ext cx="976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memory</a:t>
            </a:r>
            <a:endParaRPr lang="en-US" dirty="0"/>
          </a:p>
        </p:txBody>
      </p:sp>
      <p:sp>
        <p:nvSpPr>
          <p:cNvPr id="75" name="Rectangle 74"/>
          <p:cNvSpPr/>
          <p:nvPr/>
        </p:nvSpPr>
        <p:spPr>
          <a:xfrm>
            <a:off x="457200" y="5363143"/>
            <a:ext cx="3773577" cy="6711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2965279" y="5448814"/>
            <a:ext cx="1189298" cy="499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Frame</a:t>
            </a:r>
            <a:endParaRPr 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435412" y="5486399"/>
            <a:ext cx="201600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FOO: (1</a:t>
            </a:r>
            <a:r>
              <a:rPr lang="en-US" sz="2200" baseline="30000" dirty="0" smtClean="0"/>
              <a:t>st</a:t>
            </a:r>
            <a:r>
              <a:rPr lang="en-US" sz="2200" dirty="0"/>
              <a:t> </a:t>
            </a:r>
            <a:r>
              <a:rPr lang="en-US" sz="2200" dirty="0" smtClean="0"/>
              <a:t>of foo)</a:t>
            </a:r>
            <a:endParaRPr lang="en-US" sz="2200" dirty="0"/>
          </a:p>
        </p:txBody>
      </p:sp>
      <p:grpSp>
        <p:nvGrpSpPr>
          <p:cNvPr id="79" name="Group 78"/>
          <p:cNvGrpSpPr/>
          <p:nvPr/>
        </p:nvGrpSpPr>
        <p:grpSpPr>
          <a:xfrm>
            <a:off x="3429000" y="4343400"/>
            <a:ext cx="1335622" cy="430887"/>
            <a:chOff x="435412" y="1639669"/>
            <a:chExt cx="1335622" cy="430887"/>
          </a:xfrm>
        </p:grpSpPr>
        <p:sp>
          <p:nvSpPr>
            <p:cNvPr id="83" name="TextBox 82"/>
            <p:cNvSpPr txBox="1"/>
            <p:nvPr/>
          </p:nvSpPr>
          <p:spPr>
            <a:xfrm>
              <a:off x="435412" y="1639669"/>
              <a:ext cx="1335622" cy="430887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2200" dirty="0" smtClean="0"/>
                <a:t>%</a:t>
              </a:r>
              <a:r>
                <a:rPr lang="en-US" sz="2200" dirty="0" err="1" smtClean="0"/>
                <a:t>esp</a:t>
              </a:r>
              <a:r>
                <a:rPr lang="en-US" sz="2200" dirty="0" smtClean="0"/>
                <a:t>        </a:t>
              </a: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1371600" y="1670446"/>
              <a:ext cx="381000" cy="36933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 lIns="0" rIns="0" rtlCol="0">
              <a:spAutoFit/>
            </a:bodyPr>
            <a:lstStyle/>
            <a:p>
              <a:pPr algn="ctr"/>
              <a:r>
                <a:rPr lang="en-US" dirty="0"/>
                <a:t>N</a:t>
              </a:r>
              <a:r>
                <a:rPr lang="en-US" dirty="0" smtClean="0"/>
                <a:t>-4</a:t>
              </a:r>
              <a:endParaRPr lang="en-US" dirty="0"/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1981200" y="4343400"/>
            <a:ext cx="1371600" cy="430887"/>
            <a:chOff x="435412" y="914400"/>
            <a:chExt cx="1371600" cy="430887"/>
          </a:xfrm>
        </p:grpSpPr>
        <p:sp>
          <p:nvSpPr>
            <p:cNvPr id="81" name="TextBox 80"/>
            <p:cNvSpPr txBox="1"/>
            <p:nvPr/>
          </p:nvSpPr>
          <p:spPr>
            <a:xfrm>
              <a:off x="435412" y="914400"/>
              <a:ext cx="1371600" cy="430887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2200" dirty="0" smtClean="0"/>
                <a:t>%</a:t>
              </a:r>
              <a:r>
                <a:rPr lang="en-US" sz="2200" dirty="0" err="1" smtClean="0"/>
                <a:t>ebp</a:t>
              </a:r>
              <a:r>
                <a:rPr lang="en-US" sz="2200" dirty="0" smtClean="0"/>
                <a:t>        </a:t>
              </a: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1370362" y="945177"/>
              <a:ext cx="381000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/>
                <a:t>M</a:t>
              </a:r>
            </a:p>
          </p:txBody>
        </p:sp>
      </p:grpSp>
      <p:sp>
        <p:nvSpPr>
          <p:cNvPr id="88" name="Rectangle 87"/>
          <p:cNvSpPr/>
          <p:nvPr/>
        </p:nvSpPr>
        <p:spPr>
          <a:xfrm>
            <a:off x="2439638" y="5448814"/>
            <a:ext cx="532161" cy="49964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 smtClean="0"/>
              <a:t>A+2</a:t>
            </a:r>
            <a:endParaRPr lang="en-US" dirty="0"/>
          </a:p>
        </p:txBody>
      </p:sp>
      <p:sp>
        <p:nvSpPr>
          <p:cNvPr id="89" name="Down Arrow 88"/>
          <p:cNvSpPr/>
          <p:nvPr/>
        </p:nvSpPr>
        <p:spPr>
          <a:xfrm>
            <a:off x="2209800" y="3352800"/>
            <a:ext cx="609600" cy="624098"/>
          </a:xfrm>
          <a:prstGeom prst="down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3568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  <p:bldP spid="73" grpId="0"/>
      <p:bldP spid="75" grpId="0" animBg="1"/>
      <p:bldP spid="76" grpId="0" animBg="1"/>
      <p:bldP spid="77" grpId="0"/>
      <p:bldP spid="88" grpId="0" animBg="1"/>
      <p:bldP spid="8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Control flow instructions: ret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62600" y="1600200"/>
            <a:ext cx="3581400" cy="45259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Pops the stack into the instruction pointer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457200" y="1309899"/>
            <a:ext cx="1335622" cy="430887"/>
            <a:chOff x="435412" y="1639669"/>
            <a:chExt cx="1335622" cy="430887"/>
          </a:xfrm>
        </p:grpSpPr>
        <p:sp>
          <p:nvSpPr>
            <p:cNvPr id="47" name="TextBox 46"/>
            <p:cNvSpPr txBox="1"/>
            <p:nvPr/>
          </p:nvSpPr>
          <p:spPr>
            <a:xfrm>
              <a:off x="435412" y="1639669"/>
              <a:ext cx="1335622" cy="430887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2200" dirty="0" smtClean="0"/>
                <a:t>%</a:t>
              </a:r>
              <a:r>
                <a:rPr lang="en-US" sz="2200" dirty="0" err="1" smtClean="0"/>
                <a:t>eip</a:t>
              </a:r>
              <a:r>
                <a:rPr lang="en-US" sz="2200" dirty="0" smtClean="0"/>
                <a:t>        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1371600" y="1670446"/>
              <a:ext cx="381000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K</a:t>
              </a:r>
            </a:p>
          </p:txBody>
        </p:sp>
      </p:grpSp>
      <p:sp>
        <p:nvSpPr>
          <p:cNvPr id="30" name="TextBox 29"/>
          <p:cNvSpPr txBox="1"/>
          <p:nvPr/>
        </p:nvSpPr>
        <p:spPr>
          <a:xfrm rot="16200000">
            <a:off x="-230197" y="1296998"/>
            <a:ext cx="982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 rot="16200000">
            <a:off x="-227184" y="2284585"/>
            <a:ext cx="976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memory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457200" y="2148245"/>
            <a:ext cx="3773577" cy="6711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2965279" y="2233916"/>
            <a:ext cx="1189298" cy="499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Frame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435412" y="2271501"/>
            <a:ext cx="79816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K</a:t>
            </a:r>
            <a:r>
              <a:rPr lang="en-US" sz="2200" dirty="0" smtClean="0"/>
              <a:t>: ret</a:t>
            </a:r>
            <a:endParaRPr lang="en-US" sz="2200" dirty="0"/>
          </a:p>
        </p:txBody>
      </p:sp>
      <p:grpSp>
        <p:nvGrpSpPr>
          <p:cNvPr id="22" name="Group 21"/>
          <p:cNvGrpSpPr/>
          <p:nvPr/>
        </p:nvGrpSpPr>
        <p:grpSpPr>
          <a:xfrm>
            <a:off x="1905000" y="1295400"/>
            <a:ext cx="1335622" cy="430887"/>
            <a:chOff x="435412" y="1639669"/>
            <a:chExt cx="1335622" cy="430887"/>
          </a:xfrm>
        </p:grpSpPr>
        <p:sp>
          <p:nvSpPr>
            <p:cNvPr id="23" name="TextBox 22"/>
            <p:cNvSpPr txBox="1"/>
            <p:nvPr/>
          </p:nvSpPr>
          <p:spPr>
            <a:xfrm>
              <a:off x="435412" y="1639669"/>
              <a:ext cx="1335622" cy="430887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2200" dirty="0" smtClean="0"/>
                <a:t>%</a:t>
              </a:r>
              <a:r>
                <a:rPr lang="en-US" sz="2200" dirty="0" err="1" smtClean="0"/>
                <a:t>ebp</a:t>
              </a:r>
              <a:r>
                <a:rPr lang="en-US" sz="2200" dirty="0" smtClean="0"/>
                <a:t>        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371600" y="1688068"/>
              <a:ext cx="381000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M</a:t>
              </a:r>
              <a:endParaRPr lang="en-US" dirty="0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3371235" y="1295400"/>
            <a:ext cx="1353165" cy="430887"/>
            <a:chOff x="453847" y="914400"/>
            <a:chExt cx="1353165" cy="430887"/>
          </a:xfrm>
        </p:grpSpPr>
        <p:sp>
          <p:nvSpPr>
            <p:cNvPr id="32" name="TextBox 31"/>
            <p:cNvSpPr txBox="1"/>
            <p:nvPr/>
          </p:nvSpPr>
          <p:spPr>
            <a:xfrm>
              <a:off x="453847" y="914400"/>
              <a:ext cx="1353165" cy="430887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2200" dirty="0" smtClean="0"/>
                <a:t>%</a:t>
              </a:r>
              <a:r>
                <a:rPr lang="en-US" sz="2200" dirty="0" err="1" smtClean="0"/>
                <a:t>esp</a:t>
              </a:r>
              <a:r>
                <a:rPr lang="en-US" sz="2200" dirty="0" smtClean="0"/>
                <a:t>        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370362" y="945177"/>
              <a:ext cx="381000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N</a:t>
              </a:r>
              <a:endParaRPr lang="en-US" dirty="0"/>
            </a:p>
          </p:txBody>
        </p:sp>
      </p:grpSp>
      <p:sp>
        <p:nvSpPr>
          <p:cNvPr id="72" name="Down Arrow 71"/>
          <p:cNvSpPr/>
          <p:nvPr/>
        </p:nvSpPr>
        <p:spPr>
          <a:xfrm>
            <a:off x="2209800" y="3262102"/>
            <a:ext cx="609600" cy="624098"/>
          </a:xfrm>
          <a:prstGeom prst="down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2439639" y="2229056"/>
            <a:ext cx="532161" cy="4996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grpSp>
        <p:nvGrpSpPr>
          <p:cNvPr id="43" name="Group 42"/>
          <p:cNvGrpSpPr/>
          <p:nvPr/>
        </p:nvGrpSpPr>
        <p:grpSpPr>
          <a:xfrm>
            <a:off x="493178" y="4198250"/>
            <a:ext cx="1335622" cy="430887"/>
            <a:chOff x="435412" y="1639669"/>
            <a:chExt cx="1335622" cy="430887"/>
          </a:xfrm>
        </p:grpSpPr>
        <p:sp>
          <p:nvSpPr>
            <p:cNvPr id="44" name="TextBox 43"/>
            <p:cNvSpPr txBox="1"/>
            <p:nvPr/>
          </p:nvSpPr>
          <p:spPr>
            <a:xfrm>
              <a:off x="435412" y="1639669"/>
              <a:ext cx="1335622" cy="430887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2200" dirty="0" smtClean="0"/>
                <a:t>%</a:t>
              </a:r>
              <a:r>
                <a:rPr lang="en-US" sz="2200" dirty="0" err="1" smtClean="0"/>
                <a:t>eip</a:t>
              </a:r>
              <a:r>
                <a:rPr lang="en-US" sz="2200" dirty="0" smtClean="0"/>
                <a:t>        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371600" y="1670446"/>
              <a:ext cx="381000" cy="36933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A</a:t>
              </a:r>
              <a:endParaRPr lang="en-US" dirty="0"/>
            </a:p>
          </p:txBody>
        </p:sp>
      </p:grpSp>
      <p:sp>
        <p:nvSpPr>
          <p:cNvPr id="55" name="Rectangle 54"/>
          <p:cNvSpPr/>
          <p:nvPr/>
        </p:nvSpPr>
        <p:spPr>
          <a:xfrm>
            <a:off x="493178" y="5043845"/>
            <a:ext cx="3773577" cy="6711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3001257" y="5129516"/>
            <a:ext cx="1189298" cy="499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Frame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471390" y="5167101"/>
            <a:ext cx="185108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A: (caller </a:t>
            </a:r>
            <a:r>
              <a:rPr lang="en-US" sz="2200" dirty="0" err="1" smtClean="0"/>
              <a:t>instr</a:t>
            </a:r>
            <a:r>
              <a:rPr lang="en-US" sz="2200" dirty="0" smtClean="0"/>
              <a:t>)</a:t>
            </a:r>
            <a:endParaRPr lang="en-US" sz="2200" dirty="0"/>
          </a:p>
        </p:txBody>
      </p:sp>
      <p:grpSp>
        <p:nvGrpSpPr>
          <p:cNvPr id="58" name="Group 57"/>
          <p:cNvGrpSpPr/>
          <p:nvPr/>
        </p:nvGrpSpPr>
        <p:grpSpPr>
          <a:xfrm>
            <a:off x="1940978" y="4198250"/>
            <a:ext cx="1335622" cy="430887"/>
            <a:chOff x="435412" y="1639669"/>
            <a:chExt cx="1335622" cy="430887"/>
          </a:xfrm>
        </p:grpSpPr>
        <p:sp>
          <p:nvSpPr>
            <p:cNvPr id="61" name="TextBox 60"/>
            <p:cNvSpPr txBox="1"/>
            <p:nvPr/>
          </p:nvSpPr>
          <p:spPr>
            <a:xfrm>
              <a:off x="435412" y="1639669"/>
              <a:ext cx="1335622" cy="430887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2200" dirty="0" smtClean="0"/>
                <a:t>%</a:t>
              </a:r>
              <a:r>
                <a:rPr lang="en-US" sz="2200" dirty="0" err="1" smtClean="0"/>
                <a:t>ebp</a:t>
              </a:r>
              <a:r>
                <a:rPr lang="en-US" sz="2200" dirty="0" smtClean="0"/>
                <a:t>        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371600" y="1688068"/>
              <a:ext cx="381000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rIns="0" rtlCol="0">
              <a:spAutoFit/>
            </a:bodyPr>
            <a:lstStyle/>
            <a:p>
              <a:pPr algn="ctr"/>
              <a:r>
                <a:rPr lang="en-US" dirty="0" smtClean="0"/>
                <a:t>M</a:t>
              </a:r>
              <a:endParaRPr lang="en-US" dirty="0"/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3407213" y="4198250"/>
            <a:ext cx="1317187" cy="430887"/>
            <a:chOff x="453847" y="914400"/>
            <a:chExt cx="1317187" cy="430887"/>
          </a:xfrm>
        </p:grpSpPr>
        <p:sp>
          <p:nvSpPr>
            <p:cNvPr id="64" name="TextBox 63"/>
            <p:cNvSpPr txBox="1"/>
            <p:nvPr/>
          </p:nvSpPr>
          <p:spPr>
            <a:xfrm>
              <a:off x="453847" y="914400"/>
              <a:ext cx="1317187" cy="430887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2200" dirty="0" smtClean="0"/>
                <a:t>%</a:t>
              </a:r>
              <a:r>
                <a:rPr lang="en-US" sz="2200" dirty="0" err="1" smtClean="0"/>
                <a:t>esp</a:t>
              </a:r>
              <a:r>
                <a:rPr lang="en-US" sz="2200" dirty="0" smtClean="0"/>
                <a:t>        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1370362" y="945177"/>
              <a:ext cx="381000" cy="36933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 lIns="0" rIns="0" rtlCol="0">
              <a:spAutoFit/>
            </a:bodyPr>
            <a:lstStyle/>
            <a:p>
              <a:pPr algn="ctr"/>
              <a:r>
                <a:rPr lang="en-US" dirty="0" smtClean="0"/>
                <a:t>N+4</a:t>
              </a:r>
              <a:endParaRPr lang="en-US" dirty="0"/>
            </a:p>
          </p:txBody>
        </p:sp>
      </p:grpSp>
      <p:sp>
        <p:nvSpPr>
          <p:cNvPr id="67" name="TextBox 66"/>
          <p:cNvSpPr txBox="1"/>
          <p:nvPr/>
        </p:nvSpPr>
        <p:spPr>
          <a:xfrm rot="16200000">
            <a:off x="-153997" y="4192598"/>
            <a:ext cx="982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 rot="16200000">
            <a:off x="-150984" y="5180185"/>
            <a:ext cx="976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memory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67039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animBg="1"/>
      <p:bldP spid="55" grpId="0" animBg="1"/>
      <p:bldP spid="56" grpId="0" animBg="1"/>
      <p:bldP spid="57" grpId="0"/>
      <p:bldP spid="67" grpId="0"/>
      <p:bldP spid="6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Stack instructions: leave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6800" y="1600200"/>
            <a:ext cx="4267200" cy="45259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Equivalent to </a:t>
            </a:r>
          </a:p>
          <a:p>
            <a:pPr marL="0" indent="0">
              <a:buNone/>
            </a:pP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movl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%</a:t>
            </a:r>
            <a:r>
              <a:rPr 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ebp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%</a:t>
            </a:r>
            <a:r>
              <a:rPr 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esp</a:t>
            </a:r>
            <a:endParaRPr lang="en-US" sz="2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popl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%</a:t>
            </a:r>
            <a:r>
              <a:rPr 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ebp</a:t>
            </a:r>
            <a:endParaRPr lang="en-US" sz="2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 rot="16200000">
            <a:off x="-230197" y="1296998"/>
            <a:ext cx="982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 rot="16200000">
            <a:off x="-227184" y="2284585"/>
            <a:ext cx="976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memory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457200" y="2148245"/>
            <a:ext cx="3773577" cy="6711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2209800" y="2233916"/>
            <a:ext cx="1944777" cy="499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435412" y="2271501"/>
            <a:ext cx="78476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leave</a:t>
            </a:r>
            <a:endParaRPr lang="en-US" sz="2200" dirty="0"/>
          </a:p>
        </p:txBody>
      </p:sp>
      <p:grpSp>
        <p:nvGrpSpPr>
          <p:cNvPr id="22" name="Group 21"/>
          <p:cNvGrpSpPr/>
          <p:nvPr/>
        </p:nvGrpSpPr>
        <p:grpSpPr>
          <a:xfrm>
            <a:off x="457200" y="1295400"/>
            <a:ext cx="1335622" cy="430887"/>
            <a:chOff x="435412" y="1639669"/>
            <a:chExt cx="1335622" cy="430887"/>
          </a:xfrm>
        </p:grpSpPr>
        <p:sp>
          <p:nvSpPr>
            <p:cNvPr id="23" name="TextBox 22"/>
            <p:cNvSpPr txBox="1"/>
            <p:nvPr/>
          </p:nvSpPr>
          <p:spPr>
            <a:xfrm>
              <a:off x="435412" y="1639669"/>
              <a:ext cx="1335622" cy="430887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2200" dirty="0" smtClean="0"/>
                <a:t>%</a:t>
              </a:r>
              <a:r>
                <a:rPr lang="en-US" sz="2200" dirty="0" err="1" smtClean="0"/>
                <a:t>ebp</a:t>
              </a:r>
              <a:r>
                <a:rPr lang="en-US" sz="2200" dirty="0" smtClean="0"/>
                <a:t>        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371600" y="1688068"/>
              <a:ext cx="381000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M</a:t>
              </a:r>
              <a:endParaRPr lang="en-US" dirty="0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1923435" y="1295400"/>
            <a:ext cx="1298753" cy="430887"/>
            <a:chOff x="453847" y="914400"/>
            <a:chExt cx="1298753" cy="430887"/>
          </a:xfrm>
        </p:grpSpPr>
        <p:sp>
          <p:nvSpPr>
            <p:cNvPr id="32" name="TextBox 31"/>
            <p:cNvSpPr txBox="1"/>
            <p:nvPr/>
          </p:nvSpPr>
          <p:spPr>
            <a:xfrm>
              <a:off x="453847" y="914400"/>
              <a:ext cx="1298753" cy="430887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sz="2200" dirty="0" smtClean="0"/>
                <a:t>%</a:t>
              </a:r>
              <a:r>
                <a:rPr lang="en-US" sz="2200" dirty="0" err="1" smtClean="0"/>
                <a:t>esp</a:t>
              </a:r>
              <a:r>
                <a:rPr lang="en-US" sz="2200" dirty="0" smtClean="0"/>
                <a:t>        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370362" y="945177"/>
              <a:ext cx="381000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N</a:t>
              </a:r>
              <a:endParaRPr lang="en-US" dirty="0"/>
            </a:p>
          </p:txBody>
        </p:sp>
      </p:grpSp>
      <p:sp>
        <p:nvSpPr>
          <p:cNvPr id="72" name="Down Arrow 71"/>
          <p:cNvSpPr/>
          <p:nvPr/>
        </p:nvSpPr>
        <p:spPr>
          <a:xfrm>
            <a:off x="2209800" y="3262102"/>
            <a:ext cx="609600" cy="624098"/>
          </a:xfrm>
          <a:prstGeom prst="down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1677639" y="2229056"/>
            <a:ext cx="532161" cy="4996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55" name="Rectangle 54"/>
          <p:cNvSpPr/>
          <p:nvPr/>
        </p:nvSpPr>
        <p:spPr>
          <a:xfrm>
            <a:off x="493178" y="5043845"/>
            <a:ext cx="3773577" cy="6711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8" name="Group 57"/>
          <p:cNvGrpSpPr/>
          <p:nvPr/>
        </p:nvGrpSpPr>
        <p:grpSpPr>
          <a:xfrm>
            <a:off x="511612" y="4198250"/>
            <a:ext cx="1335622" cy="430887"/>
            <a:chOff x="435412" y="1639669"/>
            <a:chExt cx="1335622" cy="430887"/>
          </a:xfrm>
        </p:grpSpPr>
        <p:sp>
          <p:nvSpPr>
            <p:cNvPr id="61" name="TextBox 60"/>
            <p:cNvSpPr txBox="1"/>
            <p:nvPr/>
          </p:nvSpPr>
          <p:spPr>
            <a:xfrm>
              <a:off x="435412" y="1639669"/>
              <a:ext cx="1335622" cy="430887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2200" dirty="0" smtClean="0"/>
                <a:t>%</a:t>
              </a:r>
              <a:r>
                <a:rPr lang="en-US" sz="2200" dirty="0" err="1" smtClean="0"/>
                <a:t>ebp</a:t>
              </a:r>
              <a:r>
                <a:rPr lang="en-US" sz="2200" dirty="0" smtClean="0"/>
                <a:t>        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371600" y="1688068"/>
              <a:ext cx="381000" cy="36933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 lIns="0" rIns="0" rtlCol="0">
              <a:spAutoFit/>
            </a:bodyPr>
            <a:lstStyle/>
            <a:p>
              <a:pPr algn="ctr"/>
              <a:r>
                <a:rPr lang="en-US" dirty="0"/>
                <a:t>A</a:t>
              </a: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1977847" y="4198250"/>
            <a:ext cx="1374953" cy="430887"/>
            <a:chOff x="453847" y="914400"/>
            <a:chExt cx="1374953" cy="430887"/>
          </a:xfrm>
        </p:grpSpPr>
        <p:sp>
          <p:nvSpPr>
            <p:cNvPr id="64" name="TextBox 63"/>
            <p:cNvSpPr txBox="1"/>
            <p:nvPr/>
          </p:nvSpPr>
          <p:spPr>
            <a:xfrm>
              <a:off x="453847" y="914400"/>
              <a:ext cx="1374953" cy="430887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2200" dirty="0" smtClean="0"/>
                <a:t>%</a:t>
              </a:r>
              <a:r>
                <a:rPr lang="en-US" sz="2200" dirty="0" err="1" smtClean="0"/>
                <a:t>esp</a:t>
              </a:r>
              <a:r>
                <a:rPr lang="en-US" sz="2200" dirty="0" smtClean="0"/>
                <a:t>        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1370362" y="945177"/>
              <a:ext cx="381000" cy="36933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 lIns="0" rIns="0" rtlCol="0">
              <a:spAutoFit/>
            </a:bodyPr>
            <a:lstStyle/>
            <a:p>
              <a:pPr algn="ctr"/>
              <a:r>
                <a:rPr lang="en-US" dirty="0"/>
                <a:t>M</a:t>
              </a:r>
            </a:p>
          </p:txBody>
        </p:sp>
      </p:grpSp>
      <p:sp>
        <p:nvSpPr>
          <p:cNvPr id="67" name="TextBox 66"/>
          <p:cNvSpPr txBox="1"/>
          <p:nvPr/>
        </p:nvSpPr>
        <p:spPr>
          <a:xfrm rot="16200000">
            <a:off x="-153997" y="4192598"/>
            <a:ext cx="982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 rot="16200000">
            <a:off x="-150984" y="5180185"/>
            <a:ext cx="976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memory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2246223" y="5139154"/>
            <a:ext cx="1944777" cy="499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9931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animBg="1"/>
      <p:bldP spid="55" grpId="0" animBg="1"/>
      <p:bldP spid="67" grpId="0"/>
      <p:bldP spid="68" grpId="0"/>
      <p:bldP spid="3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/>
          <p:nvPr/>
        </p:nvSpPr>
        <p:spPr>
          <a:xfrm>
            <a:off x="261802" y="990600"/>
            <a:ext cx="1274922" cy="5905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228600" y="1828800"/>
            <a:ext cx="8686800" cy="6711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Implementing a function call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7924800" y="1866899"/>
            <a:ext cx="914400" cy="6187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Stack</a:t>
            </a:r>
          </a:p>
          <a:p>
            <a:pPr algn="ctr"/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3541455"/>
            <a:ext cx="358034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main: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…</a:t>
            </a:r>
          </a:p>
          <a:p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subl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$8, %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esp</a:t>
            </a:r>
            <a:endParaRPr lang="en-US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movl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$2, 4(%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esp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movl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$l, (%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esp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call    foo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addl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$8, %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esp</a:t>
            </a:r>
            <a:endParaRPr lang="en-US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…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8001" y="1979711"/>
            <a:ext cx="795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(main)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1295400" y="1979711"/>
            <a:ext cx="635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(foo)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4725458" y="3541455"/>
            <a:ext cx="403754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foo: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pushl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%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ebp</a:t>
            </a:r>
            <a:endParaRPr lang="en-US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movl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%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esp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%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ebp</a:t>
            </a:r>
            <a:endParaRPr lang="en-US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subl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$16, %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esp</a:t>
            </a:r>
            <a:endParaRPr lang="en-US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movl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$3, -4(%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ebp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movl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8(%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ebp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), %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eax</a:t>
            </a:r>
            <a:endParaRPr lang="en-US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addl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$9, %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eax</a:t>
            </a:r>
            <a:endParaRPr lang="en-US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leave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ret 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321436" y="4038600"/>
            <a:ext cx="609600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 err="1" smtClean="0"/>
              <a:t>eip</a:t>
            </a:r>
            <a:endParaRPr lang="en-US" baseline="-25000" dirty="0"/>
          </a:p>
        </p:txBody>
      </p:sp>
      <p:sp>
        <p:nvSpPr>
          <p:cNvPr id="60" name="Right Arrow 59"/>
          <p:cNvSpPr/>
          <p:nvPr/>
        </p:nvSpPr>
        <p:spPr>
          <a:xfrm>
            <a:off x="304800" y="4343400"/>
            <a:ext cx="609600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 err="1" smtClean="0"/>
              <a:t>eip</a:t>
            </a:r>
            <a:endParaRPr lang="en-US" dirty="0"/>
          </a:p>
        </p:txBody>
      </p:sp>
      <p:sp>
        <p:nvSpPr>
          <p:cNvPr id="71" name="Right Arrow 70"/>
          <p:cNvSpPr/>
          <p:nvPr/>
        </p:nvSpPr>
        <p:spPr>
          <a:xfrm>
            <a:off x="304800" y="4648200"/>
            <a:ext cx="609600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 err="1" smtClean="0"/>
              <a:t>eip</a:t>
            </a:r>
            <a:endParaRPr lang="en-US" dirty="0"/>
          </a:p>
        </p:txBody>
      </p:sp>
      <p:sp>
        <p:nvSpPr>
          <p:cNvPr id="73" name="Right Arrow 72"/>
          <p:cNvSpPr/>
          <p:nvPr/>
        </p:nvSpPr>
        <p:spPr>
          <a:xfrm>
            <a:off x="304800" y="4953000"/>
            <a:ext cx="609600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 err="1" smtClean="0"/>
              <a:t>eip</a:t>
            </a:r>
            <a:endParaRPr lang="en-US" dirty="0"/>
          </a:p>
        </p:txBody>
      </p:sp>
      <p:sp>
        <p:nvSpPr>
          <p:cNvPr id="74" name="Right Arrow 73"/>
          <p:cNvSpPr/>
          <p:nvPr/>
        </p:nvSpPr>
        <p:spPr>
          <a:xfrm>
            <a:off x="4572000" y="3810000"/>
            <a:ext cx="609600" cy="60960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 err="1" smtClean="0"/>
              <a:t>eip</a:t>
            </a:r>
            <a:endParaRPr lang="en-US" dirty="0"/>
          </a:p>
        </p:txBody>
      </p:sp>
      <p:sp>
        <p:nvSpPr>
          <p:cNvPr id="75" name="Rectangle 74"/>
          <p:cNvSpPr/>
          <p:nvPr/>
        </p:nvSpPr>
        <p:spPr>
          <a:xfrm>
            <a:off x="5867400" y="1828800"/>
            <a:ext cx="643005" cy="6568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 smtClean="0"/>
              <a:t>main eip+2</a:t>
            </a:r>
            <a:endParaRPr lang="en-US" dirty="0"/>
          </a:p>
        </p:txBody>
      </p:sp>
      <p:sp>
        <p:nvSpPr>
          <p:cNvPr id="80" name="Rectangle 79"/>
          <p:cNvSpPr/>
          <p:nvPr/>
        </p:nvSpPr>
        <p:spPr>
          <a:xfrm>
            <a:off x="5181600" y="1828800"/>
            <a:ext cx="643005" cy="65682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 smtClean="0"/>
              <a:t>main</a:t>
            </a:r>
          </a:p>
          <a:p>
            <a:pPr algn="ctr"/>
            <a:r>
              <a:rPr lang="en-US" dirty="0" err="1" smtClean="0"/>
              <a:t>ebp</a:t>
            </a:r>
            <a:endParaRPr lang="en-US" dirty="0"/>
          </a:p>
        </p:txBody>
      </p:sp>
      <p:sp>
        <p:nvSpPr>
          <p:cNvPr id="81" name="Rectangle 80"/>
          <p:cNvSpPr/>
          <p:nvPr/>
        </p:nvSpPr>
        <p:spPr>
          <a:xfrm>
            <a:off x="4495800" y="1828800"/>
            <a:ext cx="643005" cy="65682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dirty="0"/>
          </a:p>
        </p:txBody>
      </p:sp>
      <p:sp>
        <p:nvSpPr>
          <p:cNvPr id="82" name="Rectangle 81"/>
          <p:cNvSpPr/>
          <p:nvPr/>
        </p:nvSpPr>
        <p:spPr>
          <a:xfrm>
            <a:off x="3810000" y="1828800"/>
            <a:ext cx="643005" cy="67115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dirty="0"/>
          </a:p>
        </p:txBody>
      </p:sp>
      <p:sp>
        <p:nvSpPr>
          <p:cNvPr id="83" name="Rectangle 82"/>
          <p:cNvSpPr/>
          <p:nvPr/>
        </p:nvSpPr>
        <p:spPr>
          <a:xfrm>
            <a:off x="3124200" y="1828800"/>
            <a:ext cx="643005" cy="65682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dirty="0"/>
          </a:p>
        </p:txBody>
      </p:sp>
      <p:sp>
        <p:nvSpPr>
          <p:cNvPr id="84" name="Rectangle 83"/>
          <p:cNvSpPr/>
          <p:nvPr/>
        </p:nvSpPr>
        <p:spPr>
          <a:xfrm>
            <a:off x="2438400" y="1828800"/>
            <a:ext cx="643005" cy="64216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dirty="0"/>
          </a:p>
        </p:txBody>
      </p:sp>
      <p:sp>
        <p:nvSpPr>
          <p:cNvPr id="26" name="Freeform 25"/>
          <p:cNvSpPr/>
          <p:nvPr/>
        </p:nvSpPr>
        <p:spPr>
          <a:xfrm>
            <a:off x="2025140" y="1815921"/>
            <a:ext cx="128924" cy="669702"/>
          </a:xfrm>
          <a:custGeom>
            <a:avLst/>
            <a:gdLst>
              <a:gd name="connsiteX0" fmla="*/ 103094 w 128924"/>
              <a:gd name="connsiteY0" fmla="*/ 0 h 669702"/>
              <a:gd name="connsiteX1" fmla="*/ 63 w 128924"/>
              <a:gd name="connsiteY1" fmla="*/ 167425 h 669702"/>
              <a:gd name="connsiteX2" fmla="*/ 115973 w 128924"/>
              <a:gd name="connsiteY2" fmla="*/ 296214 h 669702"/>
              <a:gd name="connsiteX3" fmla="*/ 25821 w 128924"/>
              <a:gd name="connsiteY3" fmla="*/ 437882 h 669702"/>
              <a:gd name="connsiteX4" fmla="*/ 128852 w 128924"/>
              <a:gd name="connsiteY4" fmla="*/ 528034 h 669702"/>
              <a:gd name="connsiteX5" fmla="*/ 38699 w 128924"/>
              <a:gd name="connsiteY5" fmla="*/ 669702 h 669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8924" h="669702">
                <a:moveTo>
                  <a:pt x="103094" y="0"/>
                </a:moveTo>
                <a:cubicBezTo>
                  <a:pt x="50505" y="59028"/>
                  <a:pt x="-2083" y="118056"/>
                  <a:pt x="63" y="167425"/>
                </a:cubicBezTo>
                <a:cubicBezTo>
                  <a:pt x="2209" y="216794"/>
                  <a:pt x="111680" y="251138"/>
                  <a:pt x="115973" y="296214"/>
                </a:cubicBezTo>
                <a:cubicBezTo>
                  <a:pt x="120266" y="341290"/>
                  <a:pt x="23674" y="399245"/>
                  <a:pt x="25821" y="437882"/>
                </a:cubicBezTo>
                <a:cubicBezTo>
                  <a:pt x="27967" y="476519"/>
                  <a:pt x="126706" y="489397"/>
                  <a:pt x="128852" y="528034"/>
                </a:cubicBezTo>
                <a:cubicBezTo>
                  <a:pt x="130998" y="566671"/>
                  <a:pt x="84848" y="618186"/>
                  <a:pt x="38699" y="669702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5" name="Group 84"/>
          <p:cNvGrpSpPr/>
          <p:nvPr/>
        </p:nvGrpSpPr>
        <p:grpSpPr>
          <a:xfrm>
            <a:off x="7620000" y="990600"/>
            <a:ext cx="609600" cy="876300"/>
            <a:chOff x="7421302" y="990600"/>
            <a:chExt cx="609600" cy="876300"/>
          </a:xfrm>
        </p:grpSpPr>
        <p:sp>
          <p:nvSpPr>
            <p:cNvPr id="86" name="Down Arrow 85"/>
            <p:cNvSpPr/>
            <p:nvPr/>
          </p:nvSpPr>
          <p:spPr>
            <a:xfrm>
              <a:off x="7421302" y="1333500"/>
              <a:ext cx="609600" cy="533400"/>
            </a:xfrm>
            <a:prstGeom prst="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7468659" y="990600"/>
              <a:ext cx="5148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 smtClean="0"/>
                <a:t>esp</a:t>
              </a:r>
              <a:endParaRPr lang="en-US" b="1" dirty="0"/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8534400" y="2438400"/>
            <a:ext cx="609600" cy="881837"/>
            <a:chOff x="8077200" y="2470963"/>
            <a:chExt cx="609600" cy="881837"/>
          </a:xfrm>
        </p:grpSpPr>
        <p:sp>
          <p:nvSpPr>
            <p:cNvPr id="98" name="Down Arrow 97"/>
            <p:cNvSpPr/>
            <p:nvPr/>
          </p:nvSpPr>
          <p:spPr>
            <a:xfrm rot="10800000">
              <a:off x="8077200" y="2470963"/>
              <a:ext cx="609600" cy="533400"/>
            </a:xfrm>
            <a:prstGeom prst="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8124557" y="2983468"/>
              <a:ext cx="5469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 smtClean="0"/>
                <a:t>ebp</a:t>
              </a:r>
              <a:endParaRPr lang="en-US" b="1" dirty="0"/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2133600" y="990600"/>
            <a:ext cx="609600" cy="876300"/>
            <a:chOff x="7421302" y="990600"/>
            <a:chExt cx="609600" cy="876300"/>
          </a:xfrm>
        </p:grpSpPr>
        <p:sp>
          <p:nvSpPr>
            <p:cNvPr id="101" name="Down Arrow 100"/>
            <p:cNvSpPr/>
            <p:nvPr/>
          </p:nvSpPr>
          <p:spPr>
            <a:xfrm>
              <a:off x="7421302" y="1333500"/>
              <a:ext cx="609600" cy="533400"/>
            </a:xfrm>
            <a:prstGeom prst="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7468659" y="990600"/>
              <a:ext cx="5148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 smtClean="0"/>
                <a:t>esp</a:t>
              </a:r>
              <a:endParaRPr lang="en-US" b="1" dirty="0"/>
            </a:p>
          </p:txBody>
        </p:sp>
      </p:grpSp>
      <p:sp>
        <p:nvSpPr>
          <p:cNvPr id="103" name="Rectangle 102"/>
          <p:cNvSpPr/>
          <p:nvPr/>
        </p:nvSpPr>
        <p:spPr>
          <a:xfrm>
            <a:off x="7239000" y="1828800"/>
            <a:ext cx="643005" cy="6568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04" name="Rectangle 103"/>
          <p:cNvSpPr/>
          <p:nvPr/>
        </p:nvSpPr>
        <p:spPr>
          <a:xfrm>
            <a:off x="6553200" y="1828800"/>
            <a:ext cx="643005" cy="6568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grpSp>
        <p:nvGrpSpPr>
          <p:cNvPr id="77" name="Group 76"/>
          <p:cNvGrpSpPr/>
          <p:nvPr/>
        </p:nvGrpSpPr>
        <p:grpSpPr>
          <a:xfrm>
            <a:off x="5524500" y="990600"/>
            <a:ext cx="609600" cy="876300"/>
            <a:chOff x="7421302" y="990600"/>
            <a:chExt cx="609600" cy="876300"/>
          </a:xfrm>
        </p:grpSpPr>
        <p:sp>
          <p:nvSpPr>
            <p:cNvPr id="78" name="Down Arrow 77"/>
            <p:cNvSpPr/>
            <p:nvPr/>
          </p:nvSpPr>
          <p:spPr>
            <a:xfrm>
              <a:off x="7421302" y="1333500"/>
              <a:ext cx="609600" cy="533400"/>
            </a:xfrm>
            <a:prstGeom prst="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7468659" y="990600"/>
              <a:ext cx="5148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 smtClean="0"/>
                <a:t>esp</a:t>
              </a:r>
              <a:endParaRPr lang="en-US" b="1" dirty="0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6172200" y="990600"/>
            <a:ext cx="609600" cy="876300"/>
            <a:chOff x="7421302" y="990600"/>
            <a:chExt cx="609600" cy="876300"/>
          </a:xfrm>
        </p:grpSpPr>
        <p:sp>
          <p:nvSpPr>
            <p:cNvPr id="54" name="Down Arrow 53"/>
            <p:cNvSpPr/>
            <p:nvPr/>
          </p:nvSpPr>
          <p:spPr>
            <a:xfrm>
              <a:off x="7421302" y="1333500"/>
              <a:ext cx="609600" cy="533400"/>
            </a:xfrm>
            <a:prstGeom prst="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7468659" y="990600"/>
              <a:ext cx="5148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 smtClean="0"/>
                <a:t>esp</a:t>
              </a:r>
              <a:endParaRPr lang="en-US" b="1" dirty="0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228600" y="1084436"/>
            <a:ext cx="673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%</a:t>
            </a:r>
            <a:r>
              <a:rPr lang="en-US" dirty="0" err="1" smtClean="0"/>
              <a:t>eax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955965" y="990600"/>
            <a:ext cx="580758" cy="590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08" name="Rectangle 107"/>
          <p:cNvSpPr/>
          <p:nvPr/>
        </p:nvSpPr>
        <p:spPr>
          <a:xfrm>
            <a:off x="943242" y="990600"/>
            <a:ext cx="580758" cy="5905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109" name="Right Arrow 108"/>
          <p:cNvSpPr/>
          <p:nvPr/>
        </p:nvSpPr>
        <p:spPr>
          <a:xfrm>
            <a:off x="4572000" y="4038600"/>
            <a:ext cx="609600" cy="60960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 err="1" smtClean="0"/>
              <a:t>eip</a:t>
            </a:r>
            <a:endParaRPr lang="en-US" dirty="0"/>
          </a:p>
        </p:txBody>
      </p:sp>
      <p:sp>
        <p:nvSpPr>
          <p:cNvPr id="110" name="Right Arrow 109"/>
          <p:cNvSpPr/>
          <p:nvPr/>
        </p:nvSpPr>
        <p:spPr>
          <a:xfrm>
            <a:off x="4572000" y="4343400"/>
            <a:ext cx="609600" cy="60960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 err="1" smtClean="0"/>
              <a:t>eip</a:t>
            </a:r>
            <a:endParaRPr lang="en-US" dirty="0"/>
          </a:p>
        </p:txBody>
      </p:sp>
      <p:sp>
        <p:nvSpPr>
          <p:cNvPr id="111" name="Right Arrow 110"/>
          <p:cNvSpPr/>
          <p:nvPr/>
        </p:nvSpPr>
        <p:spPr>
          <a:xfrm>
            <a:off x="4572000" y="4648200"/>
            <a:ext cx="609600" cy="60960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 err="1" smtClean="0"/>
              <a:t>eip</a:t>
            </a:r>
            <a:endParaRPr lang="en-US" dirty="0"/>
          </a:p>
        </p:txBody>
      </p:sp>
      <p:sp>
        <p:nvSpPr>
          <p:cNvPr id="112" name="Right Arrow 111"/>
          <p:cNvSpPr/>
          <p:nvPr/>
        </p:nvSpPr>
        <p:spPr>
          <a:xfrm>
            <a:off x="4572000" y="4953000"/>
            <a:ext cx="609600" cy="60960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 err="1" smtClean="0"/>
              <a:t>eip</a:t>
            </a:r>
            <a:endParaRPr lang="en-US" dirty="0"/>
          </a:p>
        </p:txBody>
      </p:sp>
      <p:sp>
        <p:nvSpPr>
          <p:cNvPr id="113" name="Right Arrow 112"/>
          <p:cNvSpPr/>
          <p:nvPr/>
        </p:nvSpPr>
        <p:spPr>
          <a:xfrm>
            <a:off x="4572000" y="5257800"/>
            <a:ext cx="609600" cy="60960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 err="1" smtClean="0"/>
              <a:t>eip</a:t>
            </a:r>
            <a:endParaRPr lang="en-US" dirty="0"/>
          </a:p>
        </p:txBody>
      </p:sp>
      <p:sp>
        <p:nvSpPr>
          <p:cNvPr id="114" name="Right Arrow 113"/>
          <p:cNvSpPr/>
          <p:nvPr/>
        </p:nvSpPr>
        <p:spPr>
          <a:xfrm>
            <a:off x="4572000" y="5562600"/>
            <a:ext cx="609600" cy="60960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 err="1" smtClean="0"/>
              <a:t>eip</a:t>
            </a:r>
            <a:endParaRPr lang="en-US" dirty="0"/>
          </a:p>
        </p:txBody>
      </p:sp>
      <p:sp>
        <p:nvSpPr>
          <p:cNvPr id="115" name="Right Arrow 114"/>
          <p:cNvSpPr/>
          <p:nvPr/>
        </p:nvSpPr>
        <p:spPr>
          <a:xfrm>
            <a:off x="4572000" y="5867400"/>
            <a:ext cx="609600" cy="60960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 err="1" smtClean="0"/>
              <a:t>eip</a:t>
            </a:r>
            <a:endParaRPr lang="en-US" dirty="0"/>
          </a:p>
        </p:txBody>
      </p:sp>
      <p:sp>
        <p:nvSpPr>
          <p:cNvPr id="116" name="Rectangle 115"/>
          <p:cNvSpPr/>
          <p:nvPr/>
        </p:nvSpPr>
        <p:spPr>
          <a:xfrm>
            <a:off x="4495800" y="1828800"/>
            <a:ext cx="643005" cy="65682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grpSp>
        <p:nvGrpSpPr>
          <p:cNvPr id="88" name="Group 87"/>
          <p:cNvGrpSpPr/>
          <p:nvPr/>
        </p:nvGrpSpPr>
        <p:grpSpPr>
          <a:xfrm>
            <a:off x="4800600" y="990600"/>
            <a:ext cx="609600" cy="876300"/>
            <a:chOff x="7421302" y="990600"/>
            <a:chExt cx="609600" cy="876300"/>
          </a:xfrm>
        </p:grpSpPr>
        <p:sp>
          <p:nvSpPr>
            <p:cNvPr id="89" name="Down Arrow 88"/>
            <p:cNvSpPr/>
            <p:nvPr/>
          </p:nvSpPr>
          <p:spPr>
            <a:xfrm>
              <a:off x="7421302" y="1333500"/>
              <a:ext cx="609600" cy="533400"/>
            </a:xfrm>
            <a:prstGeom prst="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7468659" y="990600"/>
              <a:ext cx="5148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 smtClean="0"/>
                <a:t>esp</a:t>
              </a:r>
              <a:endParaRPr lang="en-US" b="1" dirty="0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4800600" y="2470963"/>
            <a:ext cx="609600" cy="881837"/>
            <a:chOff x="8077200" y="2470963"/>
            <a:chExt cx="609600" cy="881837"/>
          </a:xfrm>
        </p:grpSpPr>
        <p:sp>
          <p:nvSpPr>
            <p:cNvPr id="95" name="Down Arrow 94"/>
            <p:cNvSpPr/>
            <p:nvPr/>
          </p:nvSpPr>
          <p:spPr>
            <a:xfrm rot="10800000">
              <a:off x="8077200" y="2470963"/>
              <a:ext cx="609600" cy="533400"/>
            </a:xfrm>
            <a:prstGeom prst="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8124557" y="2983468"/>
              <a:ext cx="5469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 smtClean="0"/>
                <a:t>ebp</a:t>
              </a:r>
              <a:endParaRPr lang="en-US" b="1" dirty="0"/>
            </a:p>
          </p:txBody>
        </p:sp>
      </p:grpSp>
      <p:sp>
        <p:nvSpPr>
          <p:cNvPr id="117" name="Right Arrow 116"/>
          <p:cNvSpPr/>
          <p:nvPr/>
        </p:nvSpPr>
        <p:spPr>
          <a:xfrm>
            <a:off x="304800" y="5257800"/>
            <a:ext cx="609600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 err="1" smtClean="0"/>
              <a:t>eip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2948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7" grpId="0" animBg="1"/>
      <p:bldP spid="7" grpId="1" animBg="1"/>
      <p:bldP spid="60" grpId="0" animBg="1"/>
      <p:bldP spid="60" grpId="1" animBg="1"/>
      <p:bldP spid="71" grpId="0" animBg="1"/>
      <p:bldP spid="71" grpId="1" animBg="1"/>
      <p:bldP spid="73" grpId="0" animBg="1"/>
      <p:bldP spid="73" grpId="1" animBg="1"/>
      <p:bldP spid="74" grpId="0" animBg="1"/>
      <p:bldP spid="74" grpId="1" animBg="1"/>
      <p:bldP spid="75" grpId="0" animBg="1"/>
      <p:bldP spid="80" grpId="0" animBg="1"/>
      <p:bldP spid="81" grpId="0" animBg="1"/>
      <p:bldP spid="81" grpId="1" animBg="1"/>
      <p:bldP spid="82" grpId="0" animBg="1"/>
      <p:bldP spid="83" grpId="0" animBg="1"/>
      <p:bldP spid="84" grpId="0" animBg="1"/>
      <p:bldP spid="103" grpId="0" animBg="1"/>
      <p:bldP spid="104" grpId="0" animBg="1"/>
      <p:bldP spid="39" grpId="0" animBg="1"/>
      <p:bldP spid="108" grpId="0" animBg="1"/>
      <p:bldP spid="109" grpId="0" animBg="1"/>
      <p:bldP spid="109" grpId="1" animBg="1"/>
      <p:bldP spid="110" grpId="0" animBg="1"/>
      <p:bldP spid="110" grpId="1" animBg="1"/>
      <p:bldP spid="111" grpId="0" animBg="1"/>
      <p:bldP spid="111" grpId="1" animBg="1"/>
      <p:bldP spid="112" grpId="0" animBg="1"/>
      <p:bldP spid="112" grpId="1" animBg="1"/>
      <p:bldP spid="113" grpId="0" animBg="1"/>
      <p:bldP spid="113" grpId="1" animBg="1"/>
      <p:bldP spid="114" grpId="0" animBg="1"/>
      <p:bldP spid="114" grpId="1" animBg="1"/>
      <p:bldP spid="115" grpId="0" animBg="1"/>
      <p:bldP spid="115" grpId="1" animBg="1"/>
      <p:bldP spid="116" grpId="0" animBg="1"/>
      <p:bldP spid="11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Calls: High level 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Locals are organized into stack frames</a:t>
            </a:r>
          </a:p>
          <a:p>
            <a:pPr lvl="1"/>
            <a:r>
              <a:rPr lang="en-US" dirty="0" err="1" smtClean="0"/>
              <a:t>Callees</a:t>
            </a:r>
            <a:r>
              <a:rPr lang="en-US" dirty="0" smtClean="0"/>
              <a:t> exist at lower address than the caller</a:t>
            </a:r>
          </a:p>
          <a:p>
            <a:r>
              <a:rPr lang="en-US" dirty="0" smtClean="0"/>
              <a:t>On call:</a:t>
            </a:r>
          </a:p>
          <a:p>
            <a:pPr lvl="1"/>
            <a:r>
              <a:rPr lang="en-US" dirty="0" smtClean="0"/>
              <a:t>Save %</a:t>
            </a:r>
            <a:r>
              <a:rPr lang="en-US" dirty="0" err="1" smtClean="0"/>
              <a:t>eip</a:t>
            </a:r>
            <a:r>
              <a:rPr lang="en-US" dirty="0" smtClean="0"/>
              <a:t> so you can restore control</a:t>
            </a:r>
          </a:p>
          <a:p>
            <a:pPr lvl="1"/>
            <a:r>
              <a:rPr lang="en-US" dirty="0" smtClean="0"/>
              <a:t>Save %</a:t>
            </a:r>
            <a:r>
              <a:rPr lang="en-US" dirty="0" err="1" smtClean="0"/>
              <a:t>ebp</a:t>
            </a:r>
            <a:r>
              <a:rPr lang="en-US" dirty="0" smtClean="0"/>
              <a:t> so you can restore data</a:t>
            </a:r>
          </a:p>
          <a:p>
            <a:r>
              <a:rPr lang="en-US" dirty="0" smtClean="0"/>
              <a:t>Implementation details are largely by convention</a:t>
            </a:r>
          </a:p>
          <a:p>
            <a:pPr lvl="1"/>
            <a:r>
              <a:rPr lang="en-US" dirty="0" smtClean="0"/>
              <a:t>Somewhat codified by hardware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5104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Data types / </a:t>
            </a:r>
            <a:r>
              <a:rPr lang="en-US" dirty="0" err="1" smtClean="0"/>
              <a:t>Endianness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x86 is a little-endian architecture</a:t>
            </a:r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918761" y="4030471"/>
            <a:ext cx="2105296" cy="5905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885559" y="4124307"/>
            <a:ext cx="673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%</a:t>
            </a:r>
            <a:r>
              <a:rPr lang="en-US" dirty="0" err="1" smtClean="0"/>
              <a:t>eax</a:t>
            </a:r>
            <a:endParaRPr lang="en-US" dirty="0"/>
          </a:p>
        </p:txBody>
      </p:sp>
      <p:sp>
        <p:nvSpPr>
          <p:cNvPr id="63" name="Rectangle 62"/>
          <p:cNvSpPr/>
          <p:nvPr/>
        </p:nvSpPr>
        <p:spPr>
          <a:xfrm>
            <a:off x="1600200" y="4030471"/>
            <a:ext cx="1423856" cy="5905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0xdeadbeef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846481" y="2362200"/>
            <a:ext cx="14510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pushl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%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eax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495800" y="3962400"/>
            <a:ext cx="4114800" cy="76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5" name="Group 64"/>
          <p:cNvGrpSpPr/>
          <p:nvPr/>
        </p:nvGrpSpPr>
        <p:grpSpPr>
          <a:xfrm>
            <a:off x="7667357" y="3086100"/>
            <a:ext cx="609600" cy="876300"/>
            <a:chOff x="7421302" y="990600"/>
            <a:chExt cx="609600" cy="876300"/>
          </a:xfrm>
        </p:grpSpPr>
        <p:sp>
          <p:nvSpPr>
            <p:cNvPr id="66" name="Down Arrow 65"/>
            <p:cNvSpPr/>
            <p:nvPr/>
          </p:nvSpPr>
          <p:spPr>
            <a:xfrm>
              <a:off x="7421302" y="1333500"/>
              <a:ext cx="609600" cy="533400"/>
            </a:xfrm>
            <a:prstGeom prst="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7468659" y="990600"/>
              <a:ext cx="5148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 smtClean="0"/>
                <a:t>esp</a:t>
              </a:r>
              <a:endParaRPr lang="en-US" b="1" dirty="0"/>
            </a:p>
          </p:txBody>
        </p:sp>
      </p:grpSp>
      <p:sp>
        <p:nvSpPr>
          <p:cNvPr id="68" name="Rectangle 67"/>
          <p:cNvSpPr/>
          <p:nvPr/>
        </p:nvSpPr>
        <p:spPr>
          <a:xfrm>
            <a:off x="7424335" y="4049869"/>
            <a:ext cx="580758" cy="5905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 smtClean="0"/>
              <a:t>0xde</a:t>
            </a:r>
            <a:endParaRPr lang="en-US" dirty="0"/>
          </a:p>
        </p:txBody>
      </p:sp>
      <p:sp>
        <p:nvSpPr>
          <p:cNvPr id="69" name="Rectangle 68"/>
          <p:cNvSpPr/>
          <p:nvPr/>
        </p:nvSpPr>
        <p:spPr>
          <a:xfrm>
            <a:off x="6787970" y="4049869"/>
            <a:ext cx="580758" cy="5905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 smtClean="0"/>
              <a:t>0xad</a:t>
            </a:r>
            <a:endParaRPr lang="en-US" dirty="0"/>
          </a:p>
        </p:txBody>
      </p:sp>
      <p:sp>
        <p:nvSpPr>
          <p:cNvPr id="70" name="Rectangle 69"/>
          <p:cNvSpPr/>
          <p:nvPr/>
        </p:nvSpPr>
        <p:spPr>
          <a:xfrm>
            <a:off x="6151606" y="4049869"/>
            <a:ext cx="580758" cy="5905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 smtClean="0"/>
              <a:t>0xbe</a:t>
            </a:r>
            <a:endParaRPr lang="en-US" dirty="0"/>
          </a:p>
        </p:txBody>
      </p:sp>
      <p:sp>
        <p:nvSpPr>
          <p:cNvPr id="72" name="Rectangle 71"/>
          <p:cNvSpPr/>
          <p:nvPr/>
        </p:nvSpPr>
        <p:spPr>
          <a:xfrm>
            <a:off x="5673646" y="4049869"/>
            <a:ext cx="422353" cy="5905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 smtClean="0"/>
              <a:t>0xef</a:t>
            </a:r>
            <a:endParaRPr lang="en-US" dirty="0"/>
          </a:p>
        </p:txBody>
      </p:sp>
      <p:grpSp>
        <p:nvGrpSpPr>
          <p:cNvPr id="76" name="Group 75"/>
          <p:cNvGrpSpPr/>
          <p:nvPr/>
        </p:nvGrpSpPr>
        <p:grpSpPr>
          <a:xfrm>
            <a:off x="5181600" y="3048000"/>
            <a:ext cx="609600" cy="876300"/>
            <a:chOff x="7421302" y="990600"/>
            <a:chExt cx="609600" cy="876300"/>
          </a:xfrm>
        </p:grpSpPr>
        <p:sp>
          <p:nvSpPr>
            <p:cNvPr id="91" name="Down Arrow 90"/>
            <p:cNvSpPr/>
            <p:nvPr/>
          </p:nvSpPr>
          <p:spPr>
            <a:xfrm>
              <a:off x="7421302" y="1333500"/>
              <a:ext cx="609600" cy="533400"/>
            </a:xfrm>
            <a:prstGeom prst="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7468659" y="990600"/>
              <a:ext cx="5148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 smtClean="0"/>
                <a:t>esp</a:t>
              </a:r>
              <a:endParaRPr lang="en-US" b="1" dirty="0"/>
            </a:p>
          </p:txBody>
        </p:sp>
      </p:grpSp>
      <p:sp>
        <p:nvSpPr>
          <p:cNvPr id="10" name="Right Brace 9"/>
          <p:cNvSpPr/>
          <p:nvPr/>
        </p:nvSpPr>
        <p:spPr>
          <a:xfrm rot="5400000">
            <a:off x="2172509" y="4228291"/>
            <a:ext cx="379381" cy="1371601"/>
          </a:xfrm>
          <a:prstGeom prst="rightBrace">
            <a:avLst>
              <a:gd name="adj1" fmla="val 2699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1828800" y="5029200"/>
            <a:ext cx="10711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4 bytes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4" name="Right Brace 93"/>
          <p:cNvSpPr/>
          <p:nvPr/>
        </p:nvSpPr>
        <p:spPr>
          <a:xfrm rot="5400000">
            <a:off x="5639609" y="4647391"/>
            <a:ext cx="379381" cy="533400"/>
          </a:xfrm>
          <a:prstGeom prst="rightBrace">
            <a:avLst>
              <a:gd name="adj1" fmla="val 2699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5673647" y="5029200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</p:txBody>
      </p:sp>
      <p:sp>
        <p:nvSpPr>
          <p:cNvPr id="106" name="Right Brace 105"/>
          <p:cNvSpPr/>
          <p:nvPr/>
        </p:nvSpPr>
        <p:spPr>
          <a:xfrm rot="5400000">
            <a:off x="6249209" y="4647391"/>
            <a:ext cx="379381" cy="533400"/>
          </a:xfrm>
          <a:prstGeom prst="rightBrace">
            <a:avLst>
              <a:gd name="adj1" fmla="val 2699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ight Brace 106"/>
          <p:cNvSpPr/>
          <p:nvPr/>
        </p:nvSpPr>
        <p:spPr>
          <a:xfrm rot="5400000">
            <a:off x="6858809" y="4649009"/>
            <a:ext cx="379381" cy="533400"/>
          </a:xfrm>
          <a:prstGeom prst="rightBrace">
            <a:avLst>
              <a:gd name="adj1" fmla="val 2699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ight Brace 117"/>
          <p:cNvSpPr/>
          <p:nvPr/>
        </p:nvSpPr>
        <p:spPr>
          <a:xfrm rot="5400000">
            <a:off x="7468409" y="4649009"/>
            <a:ext cx="379381" cy="533400"/>
          </a:xfrm>
          <a:prstGeom prst="rightBrace">
            <a:avLst>
              <a:gd name="adj1" fmla="val 2699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/>
          <p:cNvSpPr/>
          <p:nvPr/>
        </p:nvSpPr>
        <p:spPr>
          <a:xfrm>
            <a:off x="6318096" y="5029200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</p:txBody>
      </p:sp>
      <p:sp>
        <p:nvSpPr>
          <p:cNvPr id="120" name="Rectangle 119"/>
          <p:cNvSpPr/>
          <p:nvPr/>
        </p:nvSpPr>
        <p:spPr>
          <a:xfrm>
            <a:off x="6927696" y="5029200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</p:txBody>
      </p:sp>
      <p:sp>
        <p:nvSpPr>
          <p:cNvPr id="121" name="Rectangle 120"/>
          <p:cNvSpPr/>
          <p:nvPr/>
        </p:nvSpPr>
        <p:spPr>
          <a:xfrm>
            <a:off x="7537296" y="5029200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6975104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61" grpId="0"/>
      <p:bldP spid="63" grpId="0" animBg="1"/>
      <p:bldP spid="4" grpId="0"/>
      <p:bldP spid="8" grpId="0" animBg="1"/>
      <p:bldP spid="68" grpId="0" animBg="1"/>
      <p:bldP spid="69" grpId="0" animBg="1"/>
      <p:bldP spid="70" grpId="0" animBg="1"/>
      <p:bldP spid="72" grpId="0" animBg="1"/>
      <p:bldP spid="10" grpId="0" animBg="1"/>
      <p:bldP spid="93" grpId="0"/>
      <p:bldP spid="94" grpId="0" animBg="1"/>
      <p:bldP spid="105" grpId="0"/>
      <p:bldP spid="106" grpId="0" animBg="1"/>
      <p:bldP spid="107" grpId="0" animBg="1"/>
      <p:bldP spid="118" grpId="0" animBg="1"/>
      <p:bldP spid="119" grpId="0"/>
      <p:bldP spid="120" grpId="0"/>
      <p:bldP spid="12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>
          <a:xfrm>
            <a:off x="228600" y="1371600"/>
            <a:ext cx="8686800" cy="6711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0" y="3002101"/>
            <a:ext cx="3580342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bar: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pushl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%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ebp</a:t>
            </a:r>
            <a:endParaRPr lang="en-US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movl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%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esp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%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ebp</a:t>
            </a:r>
            <a:endParaRPr lang="en-US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subl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$5, %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esp</a:t>
            </a:r>
            <a:endParaRPr lang="en-US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movl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8(%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ebp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), %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eax</a:t>
            </a:r>
            <a:endParaRPr lang="en-US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movl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%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eax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4(%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esp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leal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-5(%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ebp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), %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eax</a:t>
            </a:r>
            <a:endParaRPr lang="en-US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movl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%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eax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, (%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esp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call  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strcpy</a:t>
            </a:r>
            <a:endParaRPr lang="en-US" sz="2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leave</a:t>
            </a:r>
          </a:p>
          <a:p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ret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8600" y="1522511"/>
            <a:ext cx="638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(bar)</a:t>
            </a:r>
            <a:endParaRPr lang="en-US" dirty="0"/>
          </a:p>
        </p:txBody>
      </p:sp>
      <p:sp>
        <p:nvSpPr>
          <p:cNvPr id="75" name="Rectangle 74"/>
          <p:cNvSpPr/>
          <p:nvPr/>
        </p:nvSpPr>
        <p:spPr>
          <a:xfrm>
            <a:off x="6400800" y="1371600"/>
            <a:ext cx="1219200" cy="6568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 smtClean="0"/>
              <a:t>caller</a:t>
            </a:r>
          </a:p>
          <a:p>
            <a:pPr algn="ctr"/>
            <a:r>
              <a:rPr lang="en-US" dirty="0" smtClean="0"/>
              <a:t>eip+2</a:t>
            </a:r>
            <a:endParaRPr lang="en-US" dirty="0"/>
          </a:p>
        </p:txBody>
      </p:sp>
      <p:sp>
        <p:nvSpPr>
          <p:cNvPr id="80" name="Rectangle 79"/>
          <p:cNvSpPr/>
          <p:nvPr/>
        </p:nvSpPr>
        <p:spPr>
          <a:xfrm>
            <a:off x="4953000" y="1371600"/>
            <a:ext cx="1371600" cy="65682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 smtClean="0"/>
              <a:t>caller</a:t>
            </a:r>
          </a:p>
          <a:p>
            <a:pPr algn="ctr"/>
            <a:r>
              <a:rPr lang="en-US" dirty="0" err="1" smtClean="0"/>
              <a:t>ebp</a:t>
            </a:r>
            <a:endParaRPr lang="en-US" dirty="0"/>
          </a:p>
        </p:txBody>
      </p:sp>
      <p:sp>
        <p:nvSpPr>
          <p:cNvPr id="26" name="Freeform 25"/>
          <p:cNvSpPr/>
          <p:nvPr/>
        </p:nvSpPr>
        <p:spPr>
          <a:xfrm>
            <a:off x="861676" y="1358721"/>
            <a:ext cx="128924" cy="669702"/>
          </a:xfrm>
          <a:custGeom>
            <a:avLst/>
            <a:gdLst>
              <a:gd name="connsiteX0" fmla="*/ 103094 w 128924"/>
              <a:gd name="connsiteY0" fmla="*/ 0 h 669702"/>
              <a:gd name="connsiteX1" fmla="*/ 63 w 128924"/>
              <a:gd name="connsiteY1" fmla="*/ 167425 h 669702"/>
              <a:gd name="connsiteX2" fmla="*/ 115973 w 128924"/>
              <a:gd name="connsiteY2" fmla="*/ 296214 h 669702"/>
              <a:gd name="connsiteX3" fmla="*/ 25821 w 128924"/>
              <a:gd name="connsiteY3" fmla="*/ 437882 h 669702"/>
              <a:gd name="connsiteX4" fmla="*/ 128852 w 128924"/>
              <a:gd name="connsiteY4" fmla="*/ 528034 h 669702"/>
              <a:gd name="connsiteX5" fmla="*/ 38699 w 128924"/>
              <a:gd name="connsiteY5" fmla="*/ 669702 h 669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8924" h="669702">
                <a:moveTo>
                  <a:pt x="103094" y="0"/>
                </a:moveTo>
                <a:cubicBezTo>
                  <a:pt x="50505" y="59028"/>
                  <a:pt x="-2083" y="118056"/>
                  <a:pt x="63" y="167425"/>
                </a:cubicBezTo>
                <a:cubicBezTo>
                  <a:pt x="2209" y="216794"/>
                  <a:pt x="111680" y="251138"/>
                  <a:pt x="115973" y="296214"/>
                </a:cubicBezTo>
                <a:cubicBezTo>
                  <a:pt x="120266" y="341290"/>
                  <a:pt x="23674" y="399245"/>
                  <a:pt x="25821" y="437882"/>
                </a:cubicBezTo>
                <a:cubicBezTo>
                  <a:pt x="27967" y="476519"/>
                  <a:pt x="126706" y="489397"/>
                  <a:pt x="128852" y="528034"/>
                </a:cubicBezTo>
                <a:cubicBezTo>
                  <a:pt x="130998" y="566671"/>
                  <a:pt x="84848" y="618186"/>
                  <a:pt x="38699" y="669702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457200" y="3629561"/>
            <a:ext cx="358034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void bar(char * in){</a:t>
            </a:r>
            <a:b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char name[5];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strcpy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(name, in);</a:t>
            </a:r>
          </a:p>
          <a:p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31" name="Rectangle 30"/>
          <p:cNvSpPr/>
          <p:nvPr/>
        </p:nvSpPr>
        <p:spPr>
          <a:xfrm>
            <a:off x="2286001" y="1371600"/>
            <a:ext cx="457200" cy="65682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7696200" y="1371600"/>
            <a:ext cx="1219201" cy="6568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 smtClean="0"/>
              <a:t>&amp;in</a:t>
            </a:r>
          </a:p>
        </p:txBody>
      </p:sp>
      <p:sp>
        <p:nvSpPr>
          <p:cNvPr id="33" name="Freeform 32"/>
          <p:cNvSpPr/>
          <p:nvPr/>
        </p:nvSpPr>
        <p:spPr>
          <a:xfrm>
            <a:off x="1776076" y="1371600"/>
            <a:ext cx="128924" cy="669702"/>
          </a:xfrm>
          <a:custGeom>
            <a:avLst/>
            <a:gdLst>
              <a:gd name="connsiteX0" fmla="*/ 103094 w 128924"/>
              <a:gd name="connsiteY0" fmla="*/ 0 h 669702"/>
              <a:gd name="connsiteX1" fmla="*/ 63 w 128924"/>
              <a:gd name="connsiteY1" fmla="*/ 167425 h 669702"/>
              <a:gd name="connsiteX2" fmla="*/ 115973 w 128924"/>
              <a:gd name="connsiteY2" fmla="*/ 296214 h 669702"/>
              <a:gd name="connsiteX3" fmla="*/ 25821 w 128924"/>
              <a:gd name="connsiteY3" fmla="*/ 437882 h 669702"/>
              <a:gd name="connsiteX4" fmla="*/ 128852 w 128924"/>
              <a:gd name="connsiteY4" fmla="*/ 528034 h 669702"/>
              <a:gd name="connsiteX5" fmla="*/ 38699 w 128924"/>
              <a:gd name="connsiteY5" fmla="*/ 669702 h 669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8924" h="669702">
                <a:moveTo>
                  <a:pt x="103094" y="0"/>
                </a:moveTo>
                <a:cubicBezTo>
                  <a:pt x="50505" y="59028"/>
                  <a:pt x="-2083" y="118056"/>
                  <a:pt x="63" y="167425"/>
                </a:cubicBezTo>
                <a:cubicBezTo>
                  <a:pt x="2209" y="216794"/>
                  <a:pt x="111680" y="251138"/>
                  <a:pt x="115973" y="296214"/>
                </a:cubicBezTo>
                <a:cubicBezTo>
                  <a:pt x="120266" y="341290"/>
                  <a:pt x="23674" y="399245"/>
                  <a:pt x="25821" y="437882"/>
                </a:cubicBezTo>
                <a:cubicBezTo>
                  <a:pt x="27967" y="476519"/>
                  <a:pt x="126706" y="489397"/>
                  <a:pt x="128852" y="528034"/>
                </a:cubicBezTo>
                <a:cubicBezTo>
                  <a:pt x="130998" y="566671"/>
                  <a:pt x="84848" y="618186"/>
                  <a:pt x="38699" y="669702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28600" y="1981200"/>
            <a:ext cx="600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.text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990600" y="1981200"/>
            <a:ext cx="657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.data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066800" y="1409700"/>
            <a:ext cx="633076" cy="5715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dirty="0" smtClean="0"/>
              <a:t>HEAP</a:t>
            </a:r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819400" y="1371600"/>
            <a:ext cx="457200" cy="65682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3352800" y="1371600"/>
            <a:ext cx="457200" cy="65682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3886200" y="1371600"/>
            <a:ext cx="457200" cy="65682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4419600" y="1371600"/>
            <a:ext cx="457200" cy="65682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dirty="0"/>
          </a:p>
        </p:txBody>
      </p:sp>
      <p:grpSp>
        <p:nvGrpSpPr>
          <p:cNvPr id="85" name="Group 84"/>
          <p:cNvGrpSpPr/>
          <p:nvPr/>
        </p:nvGrpSpPr>
        <p:grpSpPr>
          <a:xfrm>
            <a:off x="1981200" y="457200"/>
            <a:ext cx="609600" cy="876300"/>
            <a:chOff x="7421302" y="990600"/>
            <a:chExt cx="609600" cy="876300"/>
          </a:xfrm>
        </p:grpSpPr>
        <p:sp>
          <p:nvSpPr>
            <p:cNvPr id="86" name="Down Arrow 85"/>
            <p:cNvSpPr/>
            <p:nvPr/>
          </p:nvSpPr>
          <p:spPr>
            <a:xfrm>
              <a:off x="7421302" y="1333500"/>
              <a:ext cx="609600" cy="533400"/>
            </a:xfrm>
            <a:prstGeom prst="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7468659" y="990600"/>
              <a:ext cx="5148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 smtClean="0"/>
                <a:t>esp</a:t>
              </a:r>
              <a:endParaRPr lang="en-US" b="1" dirty="0"/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4572000" y="2013763"/>
            <a:ext cx="609600" cy="881837"/>
            <a:chOff x="8077200" y="2470963"/>
            <a:chExt cx="609600" cy="881837"/>
          </a:xfrm>
        </p:grpSpPr>
        <p:sp>
          <p:nvSpPr>
            <p:cNvPr id="98" name="Down Arrow 97"/>
            <p:cNvSpPr/>
            <p:nvPr/>
          </p:nvSpPr>
          <p:spPr>
            <a:xfrm rot="10800000">
              <a:off x="8077200" y="2470963"/>
              <a:ext cx="609600" cy="533400"/>
            </a:xfrm>
            <a:prstGeom prst="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8124557" y="2983468"/>
              <a:ext cx="5469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 smtClean="0"/>
                <a:t>ebp</a:t>
              </a:r>
              <a:endParaRPr lang="en-US" b="1" dirty="0"/>
            </a:p>
          </p:txBody>
        </p:sp>
      </p:grpSp>
      <p:sp>
        <p:nvSpPr>
          <p:cNvPr id="45" name="Rectangle 44"/>
          <p:cNvSpPr/>
          <p:nvPr/>
        </p:nvSpPr>
        <p:spPr>
          <a:xfrm>
            <a:off x="2286000" y="1371600"/>
            <a:ext cx="457200" cy="65682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 smtClean="0"/>
              <a:t>‘D’</a:t>
            </a:r>
          </a:p>
          <a:p>
            <a:pPr algn="ctr"/>
            <a:r>
              <a:rPr lang="en-US" dirty="0" smtClean="0"/>
              <a:t>0x44</a:t>
            </a:r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2819399" y="1371600"/>
            <a:ext cx="457200" cy="65682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 smtClean="0"/>
              <a:t>‘r’</a:t>
            </a:r>
          </a:p>
          <a:p>
            <a:pPr algn="ctr"/>
            <a:r>
              <a:rPr lang="en-US" dirty="0" smtClean="0"/>
              <a:t>0x72</a:t>
            </a:r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3352799" y="1371600"/>
            <a:ext cx="457200" cy="65682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 smtClean="0"/>
              <a:t>‘e’</a:t>
            </a:r>
          </a:p>
          <a:p>
            <a:pPr algn="ctr"/>
            <a:r>
              <a:rPr lang="en-US" dirty="0" smtClean="0"/>
              <a:t>0x65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3886199" y="1371600"/>
            <a:ext cx="457200" cy="65682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 smtClean="0"/>
              <a:t>‘w’</a:t>
            </a:r>
          </a:p>
          <a:p>
            <a:pPr algn="ctr"/>
            <a:r>
              <a:rPr lang="en-US" dirty="0" smtClean="0"/>
              <a:t>0x77</a:t>
            </a:r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>
            <a:off x="4419599" y="1371600"/>
            <a:ext cx="457200" cy="65682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 smtClean="0"/>
              <a:t>‘\0’</a:t>
            </a:r>
          </a:p>
          <a:p>
            <a:pPr algn="ctr"/>
            <a:r>
              <a:rPr lang="en-US" dirty="0" smtClean="0"/>
              <a:t>0x00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8265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5" grpId="0"/>
      <p:bldP spid="6" grpId="0"/>
      <p:bldP spid="75" grpId="0" animBg="1"/>
      <p:bldP spid="80" grpId="0" animBg="1"/>
      <p:bldP spid="26" grpId="0" animBg="1"/>
      <p:bldP spid="28" grpId="0"/>
      <p:bldP spid="31" grpId="0" animBg="1"/>
      <p:bldP spid="32" grpId="0" animBg="1"/>
      <p:bldP spid="33" grpId="0" animBg="1"/>
      <p:bldP spid="3" grpId="0"/>
      <p:bldP spid="38" grpId="0"/>
      <p:bldP spid="9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Assembly Code Tools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Let’s look at some programs for observing these phenomena</a:t>
            </a:r>
            <a:endParaRPr lang="en-US" dirty="0"/>
          </a:p>
        </p:txBody>
      </p:sp>
      <p:pic>
        <p:nvPicPr>
          <p:cNvPr id="8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 l="-17904" r="-1790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5917449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Tools: GCC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gcc</a:t>
            </a:r>
            <a:r>
              <a:rPr lang="en-US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–O0 –S </a:t>
            </a:r>
            <a:r>
              <a:rPr lang="en-US" sz="3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program.c</a:t>
            </a:r>
            <a:r>
              <a:rPr lang="en-US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–o </a:t>
            </a:r>
            <a:r>
              <a:rPr lang="en-US" sz="3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program.S</a:t>
            </a:r>
            <a:r>
              <a:rPr lang="en-US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–m32</a:t>
            </a:r>
          </a:p>
          <a:p>
            <a:pPr marL="0" indent="0">
              <a:buNone/>
            </a:pPr>
            <a:endParaRPr lang="en-US" sz="3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3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3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000" dirty="0" err="1">
                <a:latin typeface="Consolas" panose="020B0609020204030204" pitchFamily="49" charset="0"/>
                <a:cs typeface="Consolas" panose="020B0609020204030204" pitchFamily="49" charset="0"/>
              </a:rPr>
              <a:t>gcc</a:t>
            </a:r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 –O0 </a:t>
            </a:r>
            <a:r>
              <a:rPr lang="en-US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–g </a:t>
            </a:r>
            <a:r>
              <a:rPr lang="en-US" sz="3000" dirty="0" err="1">
                <a:latin typeface="Consolas" panose="020B0609020204030204" pitchFamily="49" charset="0"/>
                <a:cs typeface="Consolas" panose="020B0609020204030204" pitchFamily="49" charset="0"/>
              </a:rPr>
              <a:t>program.c</a:t>
            </a:r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 –o </a:t>
            </a:r>
            <a:r>
              <a:rPr lang="en-US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program </a:t>
            </a:r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–</a:t>
            </a:r>
            <a:r>
              <a:rPr lang="en-US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m32</a:t>
            </a:r>
            <a:endParaRPr lang="en-US" sz="3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97377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Processes are the front line of system 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Control a process and you get the privileges of its UID</a:t>
            </a:r>
          </a:p>
          <a:p>
            <a:r>
              <a:rPr lang="en-US" dirty="0" smtClean="0"/>
              <a:t>So how do you control a process?</a:t>
            </a:r>
          </a:p>
          <a:p>
            <a:pPr lvl="1"/>
            <a:r>
              <a:rPr lang="en-US" dirty="0" smtClean="0"/>
              <a:t>Send specially formed input to process</a:t>
            </a:r>
          </a:p>
        </p:txBody>
      </p:sp>
      <p:sp>
        <p:nvSpPr>
          <p:cNvPr id="29" name="Oval 28"/>
          <p:cNvSpPr/>
          <p:nvPr/>
        </p:nvSpPr>
        <p:spPr>
          <a:xfrm>
            <a:off x="3610914" y="4724400"/>
            <a:ext cx="1524000" cy="152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passwd</a:t>
            </a:r>
            <a:endParaRPr lang="en-US" dirty="0"/>
          </a:p>
        </p:txBody>
      </p:sp>
      <p:sp>
        <p:nvSpPr>
          <p:cNvPr id="30" name="Rounded Rectangle 29"/>
          <p:cNvSpPr/>
          <p:nvPr/>
        </p:nvSpPr>
        <p:spPr>
          <a:xfrm>
            <a:off x="3048000" y="5715000"/>
            <a:ext cx="1143000" cy="10668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RUID:</a:t>
            </a:r>
          </a:p>
          <a:p>
            <a:pPr algn="ctr"/>
            <a:r>
              <a:rPr lang="en-US" dirty="0" smtClean="0"/>
              <a:t>ace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6553200" y="4928316"/>
            <a:ext cx="2362200" cy="1143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/</a:t>
            </a:r>
            <a:r>
              <a:rPr lang="en-US" dirty="0" err="1" smtClean="0"/>
              <a:t>etc</a:t>
            </a:r>
            <a:r>
              <a:rPr lang="en-US" dirty="0" smtClean="0"/>
              <a:t>/shadow</a:t>
            </a:r>
            <a:endParaRPr lang="en-US" dirty="0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5334000" y="5486400"/>
            <a:ext cx="11430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569157" y="4955147"/>
            <a:ext cx="672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write</a:t>
            </a:r>
            <a:endParaRPr lang="en-US" dirty="0"/>
          </a:p>
        </p:txBody>
      </p:sp>
      <p:sp>
        <p:nvSpPr>
          <p:cNvPr id="34" name="Rounded Rectangle 33"/>
          <p:cNvSpPr/>
          <p:nvPr/>
        </p:nvSpPr>
        <p:spPr>
          <a:xfrm>
            <a:off x="4495800" y="5715000"/>
            <a:ext cx="1143000" cy="10668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EUID:</a:t>
            </a:r>
          </a:p>
          <a:p>
            <a:pPr algn="ctr"/>
            <a:r>
              <a:rPr lang="en-US" dirty="0" smtClean="0"/>
              <a:t>root</a:t>
            </a:r>
            <a:endParaRPr lang="en-US" dirty="0"/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800600"/>
            <a:ext cx="1117600" cy="1676400"/>
          </a:xfrm>
          <a:prstGeom prst="rect">
            <a:avLst/>
          </a:prstGeom>
        </p:spPr>
      </p:pic>
      <p:cxnSp>
        <p:nvCxnSpPr>
          <p:cNvPr id="36" name="Straight Arrow Connector 35"/>
          <p:cNvCxnSpPr/>
          <p:nvPr/>
        </p:nvCxnSpPr>
        <p:spPr>
          <a:xfrm>
            <a:off x="1752600" y="5550112"/>
            <a:ext cx="11430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987757" y="5018859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input</a:t>
            </a:r>
            <a:endParaRPr lang="en-US" dirty="0"/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4724400"/>
            <a:ext cx="1181100" cy="1865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4243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Tools: GDB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gdb</a:t>
            </a:r>
            <a:r>
              <a:rPr lang="en-US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program</a:t>
            </a:r>
          </a:p>
          <a:p>
            <a:pPr marL="0" indent="0">
              <a:buNone/>
            </a:pPr>
            <a:r>
              <a:rPr lang="en-US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3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gdb</a:t>
            </a:r>
            <a:r>
              <a:rPr lang="en-US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 run</a:t>
            </a:r>
          </a:p>
          <a:p>
            <a:pPr marL="0" indent="0">
              <a:buNone/>
            </a:pPr>
            <a:r>
              <a:rPr lang="en-US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3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gdb</a:t>
            </a:r>
            <a:r>
              <a:rPr lang="en-US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 decompile foo</a:t>
            </a:r>
          </a:p>
          <a:p>
            <a:pPr marL="0" indent="0">
              <a:buNone/>
            </a:pPr>
            <a:r>
              <a:rPr lang="en-US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3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gdb</a:t>
            </a:r>
            <a:r>
              <a:rPr lang="en-US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 quit</a:t>
            </a:r>
          </a:p>
        </p:txBody>
      </p:sp>
    </p:spTree>
    <p:extLst>
      <p:ext uri="{BB962C8B-B14F-4D97-AF65-F5344CB8AC3E}">
        <p14:creationId xmlns:p14="http://schemas.microsoft.com/office/powerpoint/2010/main" val="15917449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Tools: </a:t>
            </a:r>
            <a:r>
              <a:rPr lang="en-US" dirty="0" err="1" smtClean="0"/>
              <a:t>objdump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objdump</a:t>
            </a:r>
            <a:r>
              <a:rPr lang="en-US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–</a:t>
            </a:r>
            <a:r>
              <a:rPr lang="en-US" sz="3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Dwrt</a:t>
            </a:r>
            <a:r>
              <a:rPr lang="en-US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program</a:t>
            </a:r>
          </a:p>
        </p:txBody>
      </p:sp>
    </p:spTree>
    <p:extLst>
      <p:ext uri="{BB962C8B-B14F-4D97-AF65-F5344CB8AC3E}">
        <p14:creationId xmlns:p14="http://schemas.microsoft.com/office/powerpoint/2010/main" val="10992970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Tools: 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od –x program</a:t>
            </a:r>
          </a:p>
        </p:txBody>
      </p:sp>
    </p:spTree>
    <p:extLst>
      <p:ext uri="{BB962C8B-B14F-4D97-AF65-F5344CB8AC3E}">
        <p14:creationId xmlns:p14="http://schemas.microsoft.com/office/powerpoint/2010/main" val="25726603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Safety: Why and Why Not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40915" r="-40915"/>
          <a:stretch>
            <a:fillRect/>
          </a:stretch>
        </p:blipFill>
        <p:spPr>
          <a:xfrm>
            <a:off x="3581400" y="1752600"/>
            <a:ext cx="6650648" cy="3657600"/>
          </a:xfr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600200"/>
            <a:ext cx="4343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dirty="0" smtClean="0">
                <a:cs typeface="Consolas" panose="020B0609020204030204" pitchFamily="49" charset="0"/>
              </a:rPr>
              <a:t>The freedom from these shenanigans</a:t>
            </a:r>
          </a:p>
          <a:p>
            <a:r>
              <a:rPr lang="en-US" sz="3000" dirty="0" smtClean="0">
                <a:cs typeface="Consolas" panose="020B0609020204030204" pitchFamily="49" charset="0"/>
              </a:rPr>
              <a:t>X86 has little </a:t>
            </a:r>
            <a:r>
              <a:rPr lang="en-US" sz="3000" i="1" dirty="0" smtClean="0">
                <a:cs typeface="Consolas" panose="020B0609020204030204" pitchFamily="49" charset="0"/>
              </a:rPr>
              <a:t>inbuilt</a:t>
            </a:r>
            <a:r>
              <a:rPr lang="en-US" sz="3000" dirty="0" smtClean="0">
                <a:cs typeface="Consolas" panose="020B0609020204030204" pitchFamily="49" charset="0"/>
              </a:rPr>
              <a:t> notion of memory safety</a:t>
            </a:r>
          </a:p>
          <a:p>
            <a:pPr lvl="1"/>
            <a:r>
              <a:rPr lang="en-US" sz="2600" dirty="0" smtClean="0">
                <a:cs typeface="Consolas" panose="020B0609020204030204" pitchFamily="49" charset="0"/>
              </a:rPr>
              <a:t>Compiler or analysis can </a:t>
            </a:r>
            <a:endParaRPr lang="en-US" sz="2600" dirty="0" smtClean="0"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58429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>
                <a:cs typeface="Consolas" panose="020B0609020204030204" pitchFamily="49" charset="0"/>
              </a:rPr>
              <a:t>Basics of x86</a:t>
            </a:r>
          </a:p>
          <a:p>
            <a:pPr lvl="1"/>
            <a:r>
              <a:rPr lang="en-US" sz="2600" dirty="0" smtClean="0">
                <a:cs typeface="Consolas" panose="020B0609020204030204" pitchFamily="49" charset="0"/>
              </a:rPr>
              <a:t>Process layout</a:t>
            </a:r>
          </a:p>
          <a:p>
            <a:pPr lvl="1"/>
            <a:r>
              <a:rPr lang="en-US" sz="2600" dirty="0" smtClean="0">
                <a:cs typeface="Consolas" panose="020B0609020204030204" pitchFamily="49" charset="0"/>
              </a:rPr>
              <a:t>ISA details</a:t>
            </a:r>
          </a:p>
          <a:p>
            <a:pPr lvl="1"/>
            <a:r>
              <a:rPr lang="en-US" sz="2600" dirty="0" smtClean="0">
                <a:cs typeface="Consolas" panose="020B0609020204030204" pitchFamily="49" charset="0"/>
              </a:rPr>
              <a:t>Most of the instructions that you’ll need</a:t>
            </a:r>
          </a:p>
          <a:p>
            <a:r>
              <a:rPr lang="en-US" sz="3000" dirty="0" smtClean="0">
                <a:cs typeface="Consolas" panose="020B0609020204030204" pitchFamily="49" charset="0"/>
              </a:rPr>
              <a:t>Introduced the concept of a buffer overflow</a:t>
            </a:r>
          </a:p>
          <a:p>
            <a:r>
              <a:rPr lang="en-US" sz="3000" dirty="0" smtClean="0">
                <a:cs typeface="Consolas" panose="020B0609020204030204" pitchFamily="49" charset="0"/>
              </a:rPr>
              <a:t>Some tools to play around with x86 </a:t>
            </a:r>
            <a:r>
              <a:rPr lang="en-US" sz="3000" dirty="0" smtClean="0">
                <a:cs typeface="Consolas" panose="020B0609020204030204" pitchFamily="49" charset="0"/>
              </a:rPr>
              <a:t>assembly</a:t>
            </a:r>
          </a:p>
          <a:p>
            <a:endParaRPr lang="en-US" sz="3000" dirty="0">
              <a:cs typeface="Consolas" panose="020B0609020204030204" pitchFamily="49" charset="0"/>
            </a:endParaRPr>
          </a:p>
          <a:p>
            <a:r>
              <a:rPr lang="en-US" sz="3000" dirty="0" smtClean="0">
                <a:cs typeface="Consolas" panose="020B0609020204030204" pitchFamily="49" charset="0"/>
              </a:rPr>
              <a:t>Next time: exploiting these vulnerabilities</a:t>
            </a:r>
            <a:endParaRPr lang="en-US" sz="3000" dirty="0" smtClean="0"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26603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Privilege Escalation </a:t>
            </a:r>
            <a:endParaRPr lang="en-US" dirty="0"/>
          </a:p>
        </p:txBody>
      </p:sp>
      <p:pic>
        <p:nvPicPr>
          <p:cNvPr id="4" name="Content Placeholder 3" descr="Screen Shot 2016-01-27 at 1.39.55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6255" b="-16255"/>
          <a:stretch>
            <a:fillRect/>
          </a:stretch>
        </p:blipFill>
        <p:spPr>
          <a:xfrm>
            <a:off x="1600200" y="2438400"/>
            <a:ext cx="5880961" cy="3234301"/>
          </a:xfrm>
        </p:spPr>
      </p:pic>
      <p:sp>
        <p:nvSpPr>
          <p:cNvPr id="5" name="Freeform 4"/>
          <p:cNvSpPr/>
          <p:nvPr/>
        </p:nvSpPr>
        <p:spPr>
          <a:xfrm>
            <a:off x="1835979" y="2029883"/>
            <a:ext cx="2923363" cy="876364"/>
          </a:xfrm>
          <a:custGeom>
            <a:avLst/>
            <a:gdLst>
              <a:gd name="connsiteX0" fmla="*/ 2923363 w 2923363"/>
              <a:gd name="connsiteY0" fmla="*/ 201291 h 876364"/>
              <a:gd name="connsiteX1" fmla="*/ 1127169 w 2923363"/>
              <a:gd name="connsiteY1" fmla="*/ 6779 h 876364"/>
              <a:gd name="connsiteX2" fmla="*/ 108944 w 2923363"/>
              <a:gd name="connsiteY2" fmla="*/ 418688 h 876364"/>
              <a:gd name="connsiteX3" fmla="*/ 28859 w 2923363"/>
              <a:gd name="connsiteY3" fmla="*/ 876364 h 876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23363" h="876364">
                <a:moveTo>
                  <a:pt x="2923363" y="201291"/>
                </a:moveTo>
                <a:cubicBezTo>
                  <a:pt x="2259801" y="85918"/>
                  <a:pt x="1596239" y="-29454"/>
                  <a:pt x="1127169" y="6779"/>
                </a:cubicBezTo>
                <a:cubicBezTo>
                  <a:pt x="658099" y="43012"/>
                  <a:pt x="291996" y="273757"/>
                  <a:pt x="108944" y="418688"/>
                </a:cubicBezTo>
                <a:cubicBezTo>
                  <a:pt x="-74108" y="563619"/>
                  <a:pt x="28859" y="876364"/>
                  <a:pt x="28859" y="876364"/>
                </a:cubicBezTo>
              </a:path>
            </a:pathLst>
          </a:custGeom>
          <a:ln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800600" y="1905000"/>
            <a:ext cx="13644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504D"/>
                </a:solidFill>
                <a:latin typeface="Secret Society Italic"/>
                <a:cs typeface="Secret Society Italic"/>
              </a:rPr>
              <a:t>a</a:t>
            </a:r>
            <a:r>
              <a:rPr lang="en-US" dirty="0" smtClean="0">
                <a:solidFill>
                  <a:srgbClr val="C0504D"/>
                </a:solidFill>
                <a:latin typeface="Secret Society Italic"/>
                <a:cs typeface="Secret Society Italic"/>
              </a:rPr>
              <a:t>rticle published </a:t>
            </a:r>
          </a:p>
          <a:p>
            <a:r>
              <a:rPr lang="en-US" dirty="0" smtClean="0">
                <a:solidFill>
                  <a:srgbClr val="C0504D"/>
                </a:solidFill>
                <a:latin typeface="Secret Society Italic"/>
                <a:cs typeface="Secret Society Italic"/>
              </a:rPr>
              <a:t>last Thursday!</a:t>
            </a:r>
            <a:endParaRPr lang="en-US" dirty="0">
              <a:solidFill>
                <a:srgbClr val="C0504D"/>
              </a:solidFill>
              <a:latin typeface="Secret Society Italic"/>
              <a:cs typeface="Secret Society Italic"/>
            </a:endParaRPr>
          </a:p>
        </p:txBody>
      </p:sp>
    </p:spTree>
    <p:extLst>
      <p:ext uri="{BB962C8B-B14F-4D97-AF65-F5344CB8AC3E}">
        <p14:creationId xmlns:p14="http://schemas.microsoft.com/office/powerpoint/2010/main" val="12167876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b="51091"/>
          <a:stretch/>
        </p:blipFill>
        <p:spPr>
          <a:xfrm>
            <a:off x="-25885" y="-228600"/>
            <a:ext cx="9169885" cy="174650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n>
                  <a:solidFill>
                    <a:schemeClr val="tx1"/>
                  </a:solidFill>
                </a:ln>
              </a:rPr>
              <a:t>Lecture Roadmap</a:t>
            </a:r>
            <a:endParaRPr 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 smtClean="0"/>
              <a:t>Today</a:t>
            </a:r>
          </a:p>
          <a:p>
            <a:pPr lvl="1"/>
            <a:r>
              <a:rPr lang="en-US" dirty="0" smtClean="0"/>
              <a:t>Enough x86 to understand (some) process </a:t>
            </a:r>
            <a:r>
              <a:rPr lang="en-US" dirty="0" smtClean="0"/>
              <a:t>vulnerabilities</a:t>
            </a:r>
          </a:p>
          <a:p>
            <a:pPr lvl="2"/>
            <a:r>
              <a:rPr lang="en-US" dirty="0" smtClean="0"/>
              <a:t>Memory Layout</a:t>
            </a:r>
          </a:p>
          <a:p>
            <a:pPr lvl="2"/>
            <a:r>
              <a:rPr lang="en-US" dirty="0" smtClean="0"/>
              <a:t>Some x86 instruction semantics</a:t>
            </a:r>
          </a:p>
          <a:p>
            <a:pPr lvl="2"/>
            <a:r>
              <a:rPr lang="en-US" dirty="0" smtClean="0"/>
              <a:t>Tools for inspecting assembly</a:t>
            </a:r>
            <a:endParaRPr lang="en-US" dirty="0" smtClean="0"/>
          </a:p>
          <a:p>
            <a:r>
              <a:rPr lang="en-US" dirty="0" smtClean="0"/>
              <a:t>Next Time</a:t>
            </a:r>
          </a:p>
          <a:p>
            <a:pPr lvl="1"/>
            <a:r>
              <a:rPr lang="en-US" dirty="0" smtClean="0"/>
              <a:t>How </a:t>
            </a:r>
            <a:r>
              <a:rPr lang="en-US" dirty="0" smtClean="0"/>
              <a:t>such attacks occur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67227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Why do we need to look at assembly?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3733078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We understand code in this form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029200" y="3135146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Vulnerabilities exploited in this form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81000" y="4197481"/>
            <a:ext cx="3276600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foo(){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= 0;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 a + 7;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10200" y="3635276"/>
            <a:ext cx="3276600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ovl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%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ubl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$16, %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esp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$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-4(%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-4(%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%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$7, %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leave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3810000" y="4197481"/>
            <a:ext cx="1371600" cy="1200329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Compiler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399296" y="1607403"/>
            <a:ext cx="67786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“WYSINWYX: What you see is not what you </a:t>
            </a:r>
            <a:r>
              <a:rPr lang="en-US" sz="2400" dirty="0" err="1" smtClean="0"/>
              <a:t>eXecute</a:t>
            </a:r>
            <a:r>
              <a:rPr lang="en-US" sz="2400" dirty="0" smtClean="0"/>
              <a:t>”</a:t>
            </a:r>
          </a:p>
          <a:p>
            <a:r>
              <a:rPr lang="en-US" sz="2400" i="1" dirty="0" smtClean="0"/>
              <a:t>[</a:t>
            </a:r>
            <a:r>
              <a:rPr lang="en-US" sz="2400" i="1" dirty="0" err="1" smtClean="0"/>
              <a:t>Balakrishnan</a:t>
            </a:r>
            <a:r>
              <a:rPr lang="en-US" sz="2400" i="1" dirty="0" smtClean="0"/>
              <a:t> and Reps TOPLAS 2010]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2948085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 animBg="1"/>
      <p:bldP spid="8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X86: The De Facto Standard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441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Extremely popular f</a:t>
            </a:r>
            <a:r>
              <a:rPr lang="en-US" dirty="0" smtClean="0"/>
              <a:t>or desktop computers</a:t>
            </a:r>
            <a:endParaRPr lang="en-US" dirty="0" smtClean="0"/>
          </a:p>
          <a:p>
            <a:r>
              <a:rPr lang="en-US" dirty="0" smtClean="0"/>
              <a:t>Alternatives</a:t>
            </a:r>
          </a:p>
          <a:p>
            <a:pPr lvl="1"/>
            <a:r>
              <a:rPr lang="en-US" dirty="0" smtClean="0"/>
              <a:t>ARM: popular on mobile</a:t>
            </a:r>
          </a:p>
          <a:p>
            <a:pPr lvl="1"/>
            <a:r>
              <a:rPr lang="en-US" dirty="0" smtClean="0"/>
              <a:t>MIPS: very simple</a:t>
            </a:r>
          </a:p>
          <a:p>
            <a:pPr lvl="1"/>
            <a:r>
              <a:rPr lang="en-US" dirty="0" smtClean="0"/>
              <a:t>Itanium: ahead of its time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5400" y="1981200"/>
            <a:ext cx="3624648" cy="3599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3240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x86: Popular but Crazy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CISC (complex instruction set computing)</a:t>
            </a:r>
          </a:p>
          <a:p>
            <a:pPr lvl="1"/>
            <a:r>
              <a:rPr lang="en-US" dirty="0"/>
              <a:t>Over 100 distinct </a:t>
            </a:r>
            <a:r>
              <a:rPr lang="en-US" dirty="0" err="1"/>
              <a:t>opcodes</a:t>
            </a:r>
            <a:r>
              <a:rPr lang="en-US" dirty="0"/>
              <a:t> in the set</a:t>
            </a:r>
          </a:p>
          <a:p>
            <a:r>
              <a:rPr lang="en-US" dirty="0" smtClean="0"/>
              <a:t>Register </a:t>
            </a:r>
            <a:r>
              <a:rPr lang="en-US" dirty="0"/>
              <a:t>poor</a:t>
            </a:r>
          </a:p>
          <a:p>
            <a:pPr lvl="1"/>
            <a:r>
              <a:rPr lang="en-US" dirty="0"/>
              <a:t>Only 8 registers of 32-bits, only 6 are </a:t>
            </a:r>
            <a:r>
              <a:rPr lang="en-US" dirty="0" smtClean="0"/>
              <a:t>general-purpose</a:t>
            </a:r>
          </a:p>
          <a:p>
            <a:r>
              <a:rPr lang="en-US" dirty="0" smtClean="0"/>
              <a:t>Variable-length instructions</a:t>
            </a:r>
            <a:endParaRPr lang="en-US" dirty="0"/>
          </a:p>
          <a:p>
            <a:r>
              <a:rPr lang="en-US" dirty="0" smtClean="0"/>
              <a:t>Built of many backwards-compatible revisions</a:t>
            </a:r>
          </a:p>
          <a:p>
            <a:pPr lvl="1"/>
            <a:r>
              <a:rPr lang="en-US" dirty="0" smtClean="0"/>
              <a:t>Many security problems preventable… in hindsight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7386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Little History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249998" y="3886200"/>
            <a:ext cx="80772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478598" y="3657600"/>
            <a:ext cx="0" cy="533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 rot="2403118">
            <a:off x="76200" y="4658230"/>
            <a:ext cx="16877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Intel introduces</a:t>
            </a:r>
          </a:p>
          <a:p>
            <a:r>
              <a:rPr lang="en-US" dirty="0" smtClean="0"/>
              <a:t>8086 (16 bit)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52225" y="3159273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1978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648645" y="3657600"/>
            <a:ext cx="0" cy="533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316798" y="3159273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1982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 rot="2403118">
            <a:off x="1312118" y="4743870"/>
            <a:ext cx="1814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80186 and 80286</a:t>
            </a:r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2639245" y="3657600"/>
            <a:ext cx="0" cy="533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307398" y="3159273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1985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 rot="2403118">
            <a:off x="2337789" y="4636725"/>
            <a:ext cx="1519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80386 (32-bit)</a:t>
            </a:r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4060686" y="3657600"/>
            <a:ext cx="0" cy="533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728839" y="3159273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1989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 rot="2403118">
            <a:off x="3849800" y="4636725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</a:t>
            </a:r>
            <a:r>
              <a:rPr lang="en-US" dirty="0" smtClean="0"/>
              <a:t>486 (32-bit)</a:t>
            </a:r>
            <a:endParaRPr lang="en-US" dirty="0"/>
          </a:p>
        </p:txBody>
      </p:sp>
      <p:grpSp>
        <p:nvGrpSpPr>
          <p:cNvPr id="39" name="Group 38"/>
          <p:cNvGrpSpPr/>
          <p:nvPr/>
        </p:nvGrpSpPr>
        <p:grpSpPr>
          <a:xfrm>
            <a:off x="3556123" y="2274092"/>
            <a:ext cx="2747147" cy="1550933"/>
            <a:chOff x="3991925" y="2274092"/>
            <a:chExt cx="2747147" cy="1550933"/>
          </a:xfrm>
        </p:grpSpPr>
        <p:sp>
          <p:nvSpPr>
            <p:cNvPr id="25" name="Freeform 24"/>
            <p:cNvSpPr/>
            <p:nvPr/>
          </p:nvSpPr>
          <p:spPr>
            <a:xfrm>
              <a:off x="3991925" y="2794715"/>
              <a:ext cx="515681" cy="1030310"/>
            </a:xfrm>
            <a:custGeom>
              <a:avLst/>
              <a:gdLst>
                <a:gd name="connsiteX0" fmla="*/ 515681 w 515681"/>
                <a:gd name="connsiteY0" fmla="*/ 0 h 1030310"/>
                <a:gd name="connsiteX1" fmla="*/ 526 w 515681"/>
                <a:gd name="connsiteY1" fmla="*/ 386367 h 1030310"/>
                <a:gd name="connsiteX2" fmla="*/ 438407 w 515681"/>
                <a:gd name="connsiteY2" fmla="*/ 1030310 h 1030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15681" h="1030310">
                  <a:moveTo>
                    <a:pt x="515681" y="0"/>
                  </a:moveTo>
                  <a:cubicBezTo>
                    <a:pt x="264543" y="107324"/>
                    <a:pt x="13405" y="214649"/>
                    <a:pt x="526" y="386367"/>
                  </a:cubicBezTo>
                  <a:cubicBezTo>
                    <a:pt x="-12353" y="558085"/>
                    <a:pt x="213027" y="794197"/>
                    <a:pt x="438407" y="1030310"/>
                  </a:cubicBezTo>
                </a:path>
              </a:pathLst>
            </a:custGeom>
            <a:noFill/>
            <a:ln>
              <a:solidFill>
                <a:schemeClr val="accent2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 rot="20948125">
              <a:off x="4515386" y="2274092"/>
              <a:ext cx="222368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2"/>
                  </a:solidFill>
                  <a:latin typeface="Secret Society Italic"/>
                  <a:cs typeface="Secret Society Italic"/>
                </a:rPr>
                <a:t>Intel attempts to trademark</a:t>
              </a:r>
            </a:p>
            <a:p>
              <a:r>
                <a:rPr lang="en-US" dirty="0">
                  <a:solidFill>
                    <a:schemeClr val="accent2"/>
                  </a:solidFill>
                  <a:latin typeface="Secret Society Italic"/>
                  <a:cs typeface="Secret Society Italic"/>
                </a:rPr>
                <a:t>t</a:t>
              </a:r>
              <a:r>
                <a:rPr lang="en-US" dirty="0" smtClean="0">
                  <a:solidFill>
                    <a:schemeClr val="accent2"/>
                  </a:solidFill>
                  <a:latin typeface="Secret Society Italic"/>
                  <a:cs typeface="Secret Society Italic"/>
                </a:rPr>
                <a:t>he number 486, gets denied</a:t>
              </a:r>
              <a:endParaRPr lang="en-US" dirty="0">
                <a:solidFill>
                  <a:schemeClr val="accent2"/>
                </a:solidFill>
                <a:latin typeface="Secret Society Italic"/>
                <a:cs typeface="Secret Society Italic"/>
              </a:endParaRPr>
            </a:p>
          </p:txBody>
        </p:sp>
      </p:grpSp>
      <p:cxnSp>
        <p:nvCxnSpPr>
          <p:cNvPr id="28" name="Straight Connector 27"/>
          <p:cNvCxnSpPr/>
          <p:nvPr/>
        </p:nvCxnSpPr>
        <p:spPr>
          <a:xfrm>
            <a:off x="5611045" y="3657600"/>
            <a:ext cx="0" cy="533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279198" y="3159273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1993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 rot="2403118">
            <a:off x="5360498" y="4459718"/>
            <a:ext cx="969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Pentium</a:t>
            </a:r>
            <a:endParaRPr lang="en-US" dirty="0"/>
          </a:p>
        </p:txBody>
      </p:sp>
      <p:grpSp>
        <p:nvGrpSpPr>
          <p:cNvPr id="37" name="Group 36"/>
          <p:cNvGrpSpPr/>
          <p:nvPr/>
        </p:nvGrpSpPr>
        <p:grpSpPr>
          <a:xfrm>
            <a:off x="5029200" y="4662152"/>
            <a:ext cx="690881" cy="1161314"/>
            <a:chOff x="5465002" y="4662152"/>
            <a:chExt cx="690881" cy="1161314"/>
          </a:xfrm>
        </p:grpSpPr>
        <p:sp>
          <p:nvSpPr>
            <p:cNvPr id="32" name="Freeform 31"/>
            <p:cNvSpPr/>
            <p:nvPr/>
          </p:nvSpPr>
          <p:spPr>
            <a:xfrm>
              <a:off x="5821251" y="4662152"/>
              <a:ext cx="193183" cy="759854"/>
            </a:xfrm>
            <a:custGeom>
              <a:avLst/>
              <a:gdLst>
                <a:gd name="connsiteX0" fmla="*/ 0 w 193183"/>
                <a:gd name="connsiteY0" fmla="*/ 759854 h 759854"/>
                <a:gd name="connsiteX1" fmla="*/ 38636 w 193183"/>
                <a:gd name="connsiteY1" fmla="*/ 296214 h 759854"/>
                <a:gd name="connsiteX2" fmla="*/ 193183 w 193183"/>
                <a:gd name="connsiteY2" fmla="*/ 0 h 759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3183" h="759854">
                  <a:moveTo>
                    <a:pt x="0" y="759854"/>
                  </a:moveTo>
                  <a:cubicBezTo>
                    <a:pt x="3219" y="591355"/>
                    <a:pt x="6439" y="422856"/>
                    <a:pt x="38636" y="296214"/>
                  </a:cubicBezTo>
                  <a:cubicBezTo>
                    <a:pt x="70833" y="169572"/>
                    <a:pt x="132008" y="84786"/>
                    <a:pt x="193183" y="0"/>
                  </a:cubicBezTo>
                </a:path>
              </a:pathLst>
            </a:custGeom>
            <a:ln>
              <a:tailEnd type="triangle" w="lg" len="lg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465002" y="5454134"/>
              <a:ext cx="6908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2"/>
                  </a:solidFill>
                  <a:latin typeface="Secret Society Italic"/>
                  <a:cs typeface="Secret Society Italic"/>
                </a:rPr>
                <a:t>“five”</a:t>
              </a:r>
              <a:endParaRPr lang="en-US" dirty="0">
                <a:solidFill>
                  <a:schemeClr val="accent2"/>
                </a:solidFill>
                <a:latin typeface="Secret Society Italic"/>
                <a:cs typeface="Secret Society Italic"/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5638741" y="4945487"/>
            <a:ext cx="979755" cy="1126983"/>
            <a:chOff x="6074543" y="4945487"/>
            <a:chExt cx="979755" cy="1126983"/>
          </a:xfrm>
        </p:grpSpPr>
        <p:sp>
          <p:nvSpPr>
            <p:cNvPr id="35" name="TextBox 34"/>
            <p:cNvSpPr txBox="1"/>
            <p:nvPr/>
          </p:nvSpPr>
          <p:spPr>
            <a:xfrm rot="20567533">
              <a:off x="6074543" y="5703138"/>
              <a:ext cx="9797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2"/>
                  </a:solidFill>
                  <a:latin typeface="Secret Society Italic"/>
                  <a:cs typeface="Secret Society Italic"/>
                </a:rPr>
                <a:t>Science-y?</a:t>
              </a:r>
              <a:endParaRPr lang="en-US" dirty="0">
                <a:solidFill>
                  <a:schemeClr val="accent2"/>
                </a:solidFill>
                <a:latin typeface="Secret Society Italic"/>
                <a:cs typeface="Secret Society Italic"/>
              </a:endParaRPr>
            </a:p>
          </p:txBody>
        </p:sp>
        <p:sp>
          <p:nvSpPr>
            <p:cNvPr id="36" name="Freeform 35"/>
            <p:cNvSpPr/>
            <p:nvPr/>
          </p:nvSpPr>
          <p:spPr>
            <a:xfrm>
              <a:off x="6275353" y="4945487"/>
              <a:ext cx="176962" cy="708338"/>
            </a:xfrm>
            <a:custGeom>
              <a:avLst/>
              <a:gdLst>
                <a:gd name="connsiteX0" fmla="*/ 176962 w 176962"/>
                <a:gd name="connsiteY0" fmla="*/ 708338 h 708338"/>
                <a:gd name="connsiteX1" fmla="*/ 9537 w 176962"/>
                <a:gd name="connsiteY1" fmla="*/ 334851 h 708338"/>
                <a:gd name="connsiteX2" fmla="*/ 35295 w 176962"/>
                <a:gd name="connsiteY2" fmla="*/ 0 h 708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6962" h="708338">
                  <a:moveTo>
                    <a:pt x="176962" y="708338"/>
                  </a:moveTo>
                  <a:cubicBezTo>
                    <a:pt x="105055" y="580622"/>
                    <a:pt x="33148" y="452907"/>
                    <a:pt x="9537" y="334851"/>
                  </a:cubicBezTo>
                  <a:cubicBezTo>
                    <a:pt x="-14074" y="216795"/>
                    <a:pt x="10610" y="108397"/>
                    <a:pt x="35295" y="0"/>
                  </a:cubicBezTo>
                </a:path>
              </a:pathLst>
            </a:custGeom>
            <a:ln>
              <a:tailEnd type="triangle" w="lg" len="lg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41" name="Straight Connector 40"/>
          <p:cNvCxnSpPr/>
          <p:nvPr/>
        </p:nvCxnSpPr>
        <p:spPr>
          <a:xfrm>
            <a:off x="6464928" y="3657600"/>
            <a:ext cx="0" cy="533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6133081" y="3159273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1995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 rot="2403118">
            <a:off x="6182367" y="4590939"/>
            <a:ext cx="1339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Pentium Pro</a:t>
            </a:r>
            <a:endParaRPr lang="en-US" dirty="0"/>
          </a:p>
        </p:txBody>
      </p:sp>
      <p:cxnSp>
        <p:nvCxnSpPr>
          <p:cNvPr id="45" name="Straight Connector 44"/>
          <p:cNvCxnSpPr/>
          <p:nvPr/>
        </p:nvCxnSpPr>
        <p:spPr>
          <a:xfrm>
            <a:off x="8166811" y="3650329"/>
            <a:ext cx="0" cy="533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7834964" y="3152002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2003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 rot="2403118">
            <a:off x="7776432" y="4592895"/>
            <a:ext cx="15552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AMD makes</a:t>
            </a:r>
          </a:p>
          <a:p>
            <a:r>
              <a:rPr lang="en-US" dirty="0" smtClean="0"/>
              <a:t>x86-64 (64 bit)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8462494" y="371126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4191000" y="5943600"/>
            <a:ext cx="1143000" cy="3442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667000" y="5983069"/>
            <a:ext cx="16209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  <a:latin typeface="Secret Society Italic"/>
                <a:cs typeface="Secret Society Italic"/>
              </a:rPr>
              <a:t>This is not a joke.</a:t>
            </a:r>
          </a:p>
          <a:p>
            <a:r>
              <a:rPr lang="en-US" dirty="0" smtClean="0">
                <a:solidFill>
                  <a:schemeClr val="accent1"/>
                </a:solidFill>
                <a:latin typeface="Secret Society Italic"/>
                <a:cs typeface="Secret Society Italic"/>
              </a:rPr>
              <a:t>It’s the real reason</a:t>
            </a:r>
            <a:endParaRPr lang="en-US" dirty="0">
              <a:solidFill>
                <a:schemeClr val="accent1"/>
              </a:solidFill>
              <a:latin typeface="Secret Society Italic"/>
              <a:cs typeface="Secret Society Italic"/>
            </a:endParaRPr>
          </a:p>
        </p:txBody>
      </p:sp>
    </p:spTree>
    <p:extLst>
      <p:ext uri="{BB962C8B-B14F-4D97-AF65-F5344CB8AC3E}">
        <p14:creationId xmlns:p14="http://schemas.microsoft.com/office/powerpoint/2010/main" val="14313362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2830</TotalTime>
  <Words>1457</Words>
  <Application>Microsoft Macintosh PowerPoint</Application>
  <PresentationFormat>On-screen Show (4:3)</PresentationFormat>
  <Paragraphs>514</Paragraphs>
  <Slides>34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Office Theme</vt:lpstr>
      <vt:lpstr>CS642: Computer Security</vt:lpstr>
      <vt:lpstr>From Last Time</vt:lpstr>
      <vt:lpstr>Processes are the front line of system security</vt:lpstr>
      <vt:lpstr>Privilege Escalation </vt:lpstr>
      <vt:lpstr>Lecture Roadmap</vt:lpstr>
      <vt:lpstr>Why do we need to look at assembly?</vt:lpstr>
      <vt:lpstr>X86: The De Facto Standard</vt:lpstr>
      <vt:lpstr>x86: Popular but Crazy </vt:lpstr>
      <vt:lpstr>A Little History</vt:lpstr>
      <vt:lpstr>Let’s Dive in To X86!</vt:lpstr>
      <vt:lpstr>Registers</vt:lpstr>
      <vt:lpstr>Process memory layout</vt:lpstr>
      <vt:lpstr>Heap and Stack Design</vt:lpstr>
      <vt:lpstr>Heap and Stack use: Example</vt:lpstr>
      <vt:lpstr>Reminder: These are conventions</vt:lpstr>
      <vt:lpstr>Instruction Syntax</vt:lpstr>
      <vt:lpstr>Register Instructions: sub</vt:lpstr>
      <vt:lpstr>Frame Instructions: push</vt:lpstr>
      <vt:lpstr>Frame Instructions: pop</vt:lpstr>
      <vt:lpstr>Control flow instructions: jmp</vt:lpstr>
      <vt:lpstr>Control flow instructions: call</vt:lpstr>
      <vt:lpstr>Control flow instructions: ret</vt:lpstr>
      <vt:lpstr>Stack instructions: leave</vt:lpstr>
      <vt:lpstr>Implementing a function call</vt:lpstr>
      <vt:lpstr>Function Calls: High level points</vt:lpstr>
      <vt:lpstr>Data types / Endianness</vt:lpstr>
      <vt:lpstr>Arrays</vt:lpstr>
      <vt:lpstr>Assembly Code Tools</vt:lpstr>
      <vt:lpstr>Tools: GCC</vt:lpstr>
      <vt:lpstr>Tools: GDB</vt:lpstr>
      <vt:lpstr>Tools: objdump</vt:lpstr>
      <vt:lpstr>Tools: od</vt:lpstr>
      <vt:lpstr>Memory Safety: Why and Why Not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X86 A Tale of Woe</dc:title>
  <dc:creator>drew</dc:creator>
  <cp:lastModifiedBy>Drew Davidson</cp:lastModifiedBy>
  <cp:revision>117</cp:revision>
  <dcterms:created xsi:type="dcterms:W3CDTF">2014-01-15T00:35:02Z</dcterms:created>
  <dcterms:modified xsi:type="dcterms:W3CDTF">2016-01-27T22:00:59Z</dcterms:modified>
</cp:coreProperties>
</file>