
<file path=[Content_Types].xml><?xml version="1.0" encoding="utf-8"?>
<Types xmlns="http://schemas.openxmlformats.org/package/2006/content-types">
  <Default Extension="emf" ContentType="image/x-emf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sldIdLst>
    <p:sldId id="256" r:id="rId5"/>
  </p:sldIdLst>
  <p:sldSz cx="4622800" cy="20104100"/>
  <p:notesSz cx="4622800" cy="201041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44"/>
    <p:restoredTop sz="94643"/>
  </p:normalViewPr>
  <p:slideViewPr>
    <p:cSldViewPr>
      <p:cViewPr>
        <p:scale>
          <a:sx n="174" d="100"/>
          <a:sy n="174" d="100"/>
        </p:scale>
        <p:origin x="2680" y="-1681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k Van Staden" userId="23913532-f561-4965-b673-c320b26cbe22" providerId="ADAL" clId="{7F759A09-81F2-0A40-88ED-4C8D5599E95C}"/>
    <pc:docChg chg="modSld">
      <pc:chgData name="Mark Van Staden" userId="23913532-f561-4965-b673-c320b26cbe22" providerId="ADAL" clId="{7F759A09-81F2-0A40-88ED-4C8D5599E95C}" dt="2023-11-29T15:16:11.698" v="4" actId="20577"/>
      <pc:docMkLst>
        <pc:docMk/>
      </pc:docMkLst>
      <pc:sldChg chg="modSp mod">
        <pc:chgData name="Mark Van Staden" userId="23913532-f561-4965-b673-c320b26cbe22" providerId="ADAL" clId="{7F759A09-81F2-0A40-88ED-4C8D5599E95C}" dt="2023-11-29T15:16:11.698" v="4" actId="20577"/>
        <pc:sldMkLst>
          <pc:docMk/>
          <pc:sldMk cId="0" sldId="256"/>
        </pc:sldMkLst>
        <pc:spChg chg="mod">
          <ac:chgData name="Mark Van Staden" userId="23913532-f561-4965-b673-c320b26cbe22" providerId="ADAL" clId="{7F759A09-81F2-0A40-88ED-4C8D5599E95C}" dt="2023-11-29T15:16:05.751" v="2" actId="20577"/>
          <ac:spMkLst>
            <pc:docMk/>
            <pc:sldMk cId="0" sldId="256"/>
            <ac:spMk id="8" creationId="{00000000-0000-0000-0000-000000000000}"/>
          </ac:spMkLst>
        </pc:spChg>
        <pc:spChg chg="mod">
          <ac:chgData name="Mark Van Staden" userId="23913532-f561-4965-b673-c320b26cbe22" providerId="ADAL" clId="{7F759A09-81F2-0A40-88ED-4C8D5599E95C}" dt="2023-11-29T15:16:11.698" v="4" actId="20577"/>
          <ac:spMkLst>
            <pc:docMk/>
            <pc:sldMk cId="0" sldId="256"/>
            <ac:spMk id="12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6710" y="6232271"/>
            <a:ext cx="3929380" cy="422186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3420" y="11258296"/>
            <a:ext cx="3235960" cy="50260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11/29/23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11/29/23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1140" y="4623943"/>
            <a:ext cx="2010918" cy="1326870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80742" y="4623943"/>
            <a:ext cx="2010918" cy="1326870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11/29/23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11/29/23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11/29/23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19397941"/>
            <a:ext cx="4620260" cy="706755"/>
          </a:xfrm>
          <a:custGeom>
            <a:avLst/>
            <a:gdLst/>
            <a:ahLst/>
            <a:cxnLst/>
            <a:rect l="l" t="t" r="r" b="b"/>
            <a:pathLst>
              <a:path w="4620260" h="706755">
                <a:moveTo>
                  <a:pt x="4619665" y="0"/>
                </a:moveTo>
                <a:lnTo>
                  <a:pt x="0" y="0"/>
                </a:lnTo>
                <a:lnTo>
                  <a:pt x="0" y="706158"/>
                </a:lnTo>
                <a:lnTo>
                  <a:pt x="4619665" y="706158"/>
                </a:lnTo>
                <a:lnTo>
                  <a:pt x="4619665" y="0"/>
                </a:lnTo>
                <a:close/>
              </a:path>
            </a:pathLst>
          </a:custGeom>
          <a:solidFill>
            <a:srgbClr val="FFF8F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bg object 1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309832" y="865221"/>
            <a:ext cx="2309832" cy="179902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31140" y="804164"/>
            <a:ext cx="4160520" cy="321665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31140" y="4623943"/>
            <a:ext cx="4160520" cy="1326870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571752" y="18696814"/>
            <a:ext cx="1479296" cy="10052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31140" y="18696814"/>
            <a:ext cx="1063244" cy="10052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11/29/23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3328416" y="18696814"/>
            <a:ext cx="1063244" cy="10052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13" Type="http://schemas.openxmlformats.org/officeDocument/2006/relationships/image" Target="../media/image11.png"/><Relationship Id="rId3" Type="http://schemas.openxmlformats.org/officeDocument/2006/relationships/hyperlink" Target="https://www.microsoft.com/en-us/industry/blog/consumer-goods/2023/06/06/whats-my-generative-ai-strategy-microsoft-is-helping-consumer-goods-brand-marketers-embrace-the-era-of-ai/" TargetMode="External"/><Relationship Id="rId7" Type="http://schemas.openxmlformats.org/officeDocument/2006/relationships/image" Target="../media/image5.emf"/><Relationship Id="rId12" Type="http://schemas.openxmlformats.org/officeDocument/2006/relationships/image" Target="../media/image10.emf"/><Relationship Id="rId2" Type="http://schemas.openxmlformats.org/officeDocument/2006/relationships/hyperlink" Target="https://chainstoreage.com/exclusive-how-important-ai-retail" TargetMode="Externa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emf"/><Relationship Id="rId11" Type="http://schemas.openxmlformats.org/officeDocument/2006/relationships/image" Target="../media/image9.emf"/><Relationship Id="rId5" Type="http://schemas.openxmlformats.org/officeDocument/2006/relationships/image" Target="../media/image3.emf"/><Relationship Id="rId15" Type="http://schemas.openxmlformats.org/officeDocument/2006/relationships/image" Target="../media/image13.png"/><Relationship Id="rId10" Type="http://schemas.openxmlformats.org/officeDocument/2006/relationships/image" Target="../media/image8.emf"/><Relationship Id="rId4" Type="http://schemas.openxmlformats.org/officeDocument/2006/relationships/image" Target="../media/image2.png"/><Relationship Id="rId9" Type="http://schemas.openxmlformats.org/officeDocument/2006/relationships/image" Target="../media/image7.emf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865221"/>
            <a:ext cx="2310130" cy="1800000"/>
          </a:xfrm>
          <a:prstGeom prst="rect">
            <a:avLst/>
          </a:prstGeom>
          <a:solidFill>
            <a:srgbClr val="2A446F"/>
          </a:solidFill>
        </p:spPr>
        <p:txBody>
          <a:bodyPr vert="horz" wrap="square" lIns="0" tIns="44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2050" b="1" dirty="0">
              <a:latin typeface="Segoe UI Semibold" panose="020B0502040204020203" pitchFamily="34" charset="0"/>
              <a:cs typeface="Segoe UI Semibold" panose="020B0502040204020203" pitchFamily="34" charset="0"/>
            </a:endParaRPr>
          </a:p>
          <a:p>
            <a:pPr marL="281940" marR="394335">
              <a:lnSpc>
                <a:spcPct val="102000"/>
              </a:lnSpc>
            </a:pPr>
            <a:r>
              <a:rPr sz="1850" b="1" dirty="0">
                <a:solidFill>
                  <a:srgbClr val="FFFFFF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How</a:t>
            </a:r>
            <a:r>
              <a:rPr sz="1850" b="1" spc="25" dirty="0">
                <a:solidFill>
                  <a:srgbClr val="FFFFFF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 </a:t>
            </a:r>
            <a:r>
              <a:rPr sz="1850" b="1" dirty="0">
                <a:solidFill>
                  <a:srgbClr val="FFFFFF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do</a:t>
            </a:r>
            <a:r>
              <a:rPr sz="1850" b="1" spc="25" dirty="0">
                <a:solidFill>
                  <a:srgbClr val="FFFFFF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 </a:t>
            </a:r>
            <a:r>
              <a:rPr sz="1850" b="1" dirty="0">
                <a:solidFill>
                  <a:srgbClr val="FFFFFF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AI</a:t>
            </a:r>
            <a:r>
              <a:rPr sz="1850" b="1" spc="30" dirty="0">
                <a:solidFill>
                  <a:srgbClr val="FFFFFF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 </a:t>
            </a:r>
            <a:r>
              <a:rPr sz="1850" b="1" spc="-25" dirty="0">
                <a:solidFill>
                  <a:srgbClr val="FFFFFF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and </a:t>
            </a:r>
            <a:r>
              <a:rPr sz="1850" b="1" dirty="0">
                <a:solidFill>
                  <a:srgbClr val="FFFFFF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data</a:t>
            </a:r>
            <a:r>
              <a:rPr sz="1850" b="1" spc="45" dirty="0">
                <a:solidFill>
                  <a:srgbClr val="FFFFFF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 </a:t>
            </a:r>
            <a:r>
              <a:rPr sz="1850" b="1" spc="-10" dirty="0">
                <a:solidFill>
                  <a:srgbClr val="FFFFFF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analytics </a:t>
            </a:r>
            <a:r>
              <a:rPr sz="1850" b="1" dirty="0">
                <a:solidFill>
                  <a:srgbClr val="FFFFFF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benefit</a:t>
            </a:r>
            <a:r>
              <a:rPr sz="1850" b="1" spc="30" dirty="0">
                <a:solidFill>
                  <a:srgbClr val="FFFFFF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 </a:t>
            </a:r>
            <a:r>
              <a:rPr sz="1850" b="1" spc="-10" dirty="0">
                <a:solidFill>
                  <a:srgbClr val="FFFFFF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retail organizations?</a:t>
            </a:r>
            <a:endParaRPr sz="1850" b="1" dirty="0">
              <a:latin typeface="Segoe UI Semibold" panose="020B0502040204020203" pitchFamily="34" charset="0"/>
              <a:cs typeface="Segoe UI Semibold" panose="020B0502040204020203" pitchFamily="3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0" y="2664247"/>
            <a:ext cx="4620260" cy="836294"/>
          </a:xfrm>
          <a:prstGeom prst="rect">
            <a:avLst/>
          </a:prstGeom>
          <a:solidFill>
            <a:srgbClr val="FFF8F3"/>
          </a:solidFill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1300">
              <a:latin typeface="Times New Roman"/>
              <a:cs typeface="Times New Roman"/>
            </a:endParaRPr>
          </a:p>
          <a:p>
            <a:pPr marL="307975" marR="396875">
              <a:lnSpc>
                <a:spcPct val="112300"/>
              </a:lnSpc>
            </a:pPr>
            <a:r>
              <a:rPr sz="800" dirty="0">
                <a:latin typeface="Segoe UI"/>
                <a:cs typeface="Segoe UI"/>
              </a:rPr>
              <a:t>As a Microsoft</a:t>
            </a:r>
            <a:r>
              <a:rPr sz="800" spc="5" dirty="0">
                <a:latin typeface="Segoe UI"/>
                <a:cs typeface="Segoe UI"/>
              </a:rPr>
              <a:t> </a:t>
            </a:r>
            <a:r>
              <a:rPr sz="800" dirty="0">
                <a:latin typeface="Segoe UI"/>
                <a:cs typeface="Segoe UI"/>
              </a:rPr>
              <a:t>partner, we are</a:t>
            </a:r>
            <a:r>
              <a:rPr sz="800" spc="5" dirty="0">
                <a:latin typeface="Segoe UI"/>
                <a:cs typeface="Segoe UI"/>
              </a:rPr>
              <a:t> </a:t>
            </a:r>
            <a:r>
              <a:rPr sz="800" dirty="0">
                <a:latin typeface="Segoe UI"/>
                <a:cs typeface="Segoe UI"/>
              </a:rPr>
              <a:t>committed to helping</a:t>
            </a:r>
            <a:r>
              <a:rPr sz="800" spc="5" dirty="0">
                <a:latin typeface="Segoe UI"/>
                <a:cs typeface="Segoe UI"/>
              </a:rPr>
              <a:t> </a:t>
            </a:r>
            <a:r>
              <a:rPr sz="800" dirty="0">
                <a:latin typeface="Segoe UI"/>
                <a:cs typeface="Segoe UI"/>
              </a:rPr>
              <a:t>move retail</a:t>
            </a:r>
            <a:r>
              <a:rPr sz="800" spc="5" dirty="0">
                <a:latin typeface="Segoe UI"/>
                <a:cs typeface="Segoe UI"/>
              </a:rPr>
              <a:t> </a:t>
            </a:r>
            <a:r>
              <a:rPr sz="800" dirty="0">
                <a:latin typeface="Segoe UI"/>
                <a:cs typeface="Segoe UI"/>
              </a:rPr>
              <a:t>organizations </a:t>
            </a:r>
            <a:r>
              <a:rPr sz="800" spc="-20" dirty="0">
                <a:latin typeface="Segoe UI"/>
                <a:cs typeface="Segoe UI"/>
              </a:rPr>
              <a:t>into</a:t>
            </a:r>
            <a:r>
              <a:rPr sz="800" spc="500" dirty="0">
                <a:latin typeface="Segoe UI"/>
                <a:cs typeface="Segoe UI"/>
              </a:rPr>
              <a:t> </a:t>
            </a:r>
            <a:r>
              <a:rPr sz="800" dirty="0">
                <a:latin typeface="Segoe UI"/>
                <a:cs typeface="Segoe UI"/>
              </a:rPr>
              <a:t>the</a:t>
            </a:r>
            <a:r>
              <a:rPr sz="800" spc="10" dirty="0">
                <a:latin typeface="Segoe UI"/>
                <a:cs typeface="Segoe UI"/>
              </a:rPr>
              <a:t> </a:t>
            </a:r>
            <a:r>
              <a:rPr sz="800" dirty="0">
                <a:latin typeface="Segoe UI"/>
                <a:cs typeface="Segoe UI"/>
              </a:rPr>
              <a:t>digital</a:t>
            </a:r>
            <a:r>
              <a:rPr sz="800" spc="10" dirty="0">
                <a:latin typeface="Segoe UI"/>
                <a:cs typeface="Segoe UI"/>
              </a:rPr>
              <a:t> </a:t>
            </a:r>
            <a:r>
              <a:rPr sz="800" dirty="0">
                <a:latin typeface="Segoe UI"/>
                <a:cs typeface="Segoe UI"/>
              </a:rPr>
              <a:t>age,</a:t>
            </a:r>
            <a:r>
              <a:rPr sz="800" spc="10" dirty="0">
                <a:latin typeface="Segoe UI"/>
                <a:cs typeface="Segoe UI"/>
              </a:rPr>
              <a:t> </a:t>
            </a:r>
            <a:r>
              <a:rPr sz="800" dirty="0">
                <a:latin typeface="Segoe UI"/>
                <a:cs typeface="Segoe UI"/>
              </a:rPr>
              <a:t>and</a:t>
            </a:r>
            <a:r>
              <a:rPr sz="800" spc="10" dirty="0">
                <a:latin typeface="Segoe UI"/>
                <a:cs typeface="Segoe UI"/>
              </a:rPr>
              <a:t> </a:t>
            </a:r>
            <a:r>
              <a:rPr sz="800" dirty="0">
                <a:latin typeface="Segoe UI"/>
                <a:cs typeface="Segoe UI"/>
              </a:rPr>
              <a:t>to</a:t>
            </a:r>
            <a:r>
              <a:rPr sz="800" spc="10" dirty="0">
                <a:latin typeface="Segoe UI"/>
                <a:cs typeface="Segoe UI"/>
              </a:rPr>
              <a:t> </a:t>
            </a:r>
            <a:r>
              <a:rPr sz="800" dirty="0">
                <a:latin typeface="Segoe UI"/>
                <a:cs typeface="Segoe UI"/>
              </a:rPr>
              <a:t>enable</a:t>
            </a:r>
            <a:r>
              <a:rPr sz="800" spc="10" dirty="0">
                <a:latin typeface="Segoe UI"/>
                <a:cs typeface="Segoe UI"/>
              </a:rPr>
              <a:t> </a:t>
            </a:r>
            <a:r>
              <a:rPr sz="800" dirty="0">
                <a:latin typeface="Segoe UI"/>
                <a:cs typeface="Segoe UI"/>
              </a:rPr>
              <a:t>them</a:t>
            </a:r>
            <a:r>
              <a:rPr sz="800" spc="10" dirty="0">
                <a:latin typeface="Segoe UI"/>
                <a:cs typeface="Segoe UI"/>
              </a:rPr>
              <a:t> </a:t>
            </a:r>
            <a:r>
              <a:rPr sz="800" dirty="0">
                <a:latin typeface="Segoe UI"/>
                <a:cs typeface="Segoe UI"/>
              </a:rPr>
              <a:t>to</a:t>
            </a:r>
            <a:r>
              <a:rPr sz="800" spc="15" dirty="0">
                <a:latin typeface="Segoe UI"/>
                <a:cs typeface="Segoe UI"/>
              </a:rPr>
              <a:t> </a:t>
            </a:r>
            <a:r>
              <a:rPr sz="800" dirty="0">
                <a:latin typeface="Segoe UI"/>
                <a:cs typeface="Segoe UI"/>
              </a:rPr>
              <a:t>drive</a:t>
            </a:r>
            <a:r>
              <a:rPr sz="800" spc="10" dirty="0">
                <a:latin typeface="Segoe UI"/>
                <a:cs typeface="Segoe UI"/>
              </a:rPr>
              <a:t> </a:t>
            </a:r>
            <a:r>
              <a:rPr sz="800" dirty="0">
                <a:latin typeface="Segoe UI"/>
                <a:cs typeface="Segoe UI"/>
              </a:rPr>
              <a:t>sustained</a:t>
            </a:r>
            <a:r>
              <a:rPr sz="800" spc="10" dirty="0">
                <a:latin typeface="Segoe UI"/>
                <a:cs typeface="Segoe UI"/>
              </a:rPr>
              <a:t> </a:t>
            </a:r>
            <a:r>
              <a:rPr sz="800" dirty="0">
                <a:latin typeface="Segoe UI"/>
                <a:cs typeface="Segoe UI"/>
              </a:rPr>
              <a:t>profitability</a:t>
            </a:r>
            <a:r>
              <a:rPr sz="800" spc="10" dirty="0">
                <a:latin typeface="Segoe UI"/>
                <a:cs typeface="Segoe UI"/>
              </a:rPr>
              <a:t> </a:t>
            </a:r>
            <a:r>
              <a:rPr sz="800" dirty="0">
                <a:latin typeface="Segoe UI"/>
                <a:cs typeface="Segoe UI"/>
              </a:rPr>
              <a:t>and</a:t>
            </a:r>
            <a:r>
              <a:rPr sz="800" spc="10" dirty="0">
                <a:latin typeface="Segoe UI"/>
                <a:cs typeface="Segoe UI"/>
              </a:rPr>
              <a:t> </a:t>
            </a:r>
            <a:r>
              <a:rPr sz="800" dirty="0">
                <a:latin typeface="Segoe UI"/>
                <a:cs typeface="Segoe UI"/>
              </a:rPr>
              <a:t>growth</a:t>
            </a:r>
            <a:r>
              <a:rPr sz="800" spc="10" dirty="0">
                <a:latin typeface="Segoe UI"/>
                <a:cs typeface="Segoe UI"/>
              </a:rPr>
              <a:t> </a:t>
            </a:r>
            <a:r>
              <a:rPr sz="800" spc="-10" dirty="0">
                <a:latin typeface="Segoe UI"/>
                <a:cs typeface="Segoe UI"/>
              </a:rPr>
              <a:t>through </a:t>
            </a:r>
            <a:r>
              <a:rPr sz="800" dirty="0">
                <a:latin typeface="Segoe UI"/>
                <a:cs typeface="Segoe UI"/>
              </a:rPr>
              <a:t>innovative</a:t>
            </a:r>
            <a:r>
              <a:rPr sz="800" spc="15" dirty="0">
                <a:latin typeface="Segoe UI"/>
                <a:cs typeface="Segoe UI"/>
              </a:rPr>
              <a:t> </a:t>
            </a:r>
            <a:r>
              <a:rPr sz="800" dirty="0">
                <a:latin typeface="Segoe UI"/>
                <a:cs typeface="Segoe UI"/>
              </a:rPr>
              <a:t>data</a:t>
            </a:r>
            <a:r>
              <a:rPr sz="800" spc="15" dirty="0">
                <a:latin typeface="Segoe UI"/>
                <a:cs typeface="Segoe UI"/>
              </a:rPr>
              <a:t> </a:t>
            </a:r>
            <a:r>
              <a:rPr sz="800" spc="-10" dirty="0">
                <a:latin typeface="Segoe UI"/>
                <a:cs typeface="Segoe UI"/>
              </a:rPr>
              <a:t>analytics.</a:t>
            </a:r>
            <a:endParaRPr sz="800">
              <a:latin typeface="Segoe UI"/>
              <a:cs typeface="Segoe U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5277" y="17119741"/>
            <a:ext cx="3806190" cy="990206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600" b="1" dirty="0">
                <a:solidFill>
                  <a:srgbClr val="0078D4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Next</a:t>
            </a:r>
            <a:r>
              <a:rPr sz="1600" b="1" spc="15" dirty="0">
                <a:solidFill>
                  <a:srgbClr val="0078D4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 </a:t>
            </a:r>
            <a:r>
              <a:rPr sz="1600" b="1" spc="-10" dirty="0">
                <a:solidFill>
                  <a:srgbClr val="0078D4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steps</a:t>
            </a:r>
            <a:endParaRPr sz="1600" b="1" dirty="0">
              <a:latin typeface="Segoe UI Semibold" panose="020B0502040204020203" pitchFamily="34" charset="0"/>
              <a:cs typeface="Segoe UI Semibold" panose="020B0502040204020203" pitchFamily="34" charset="0"/>
            </a:endParaRPr>
          </a:p>
          <a:p>
            <a:pPr marL="12700" marR="5080">
              <a:lnSpc>
                <a:spcPct val="101000"/>
              </a:lnSpc>
              <a:spcBef>
                <a:spcPts val="850"/>
              </a:spcBef>
            </a:pPr>
            <a:r>
              <a:rPr sz="800" spc="-10" dirty="0">
                <a:latin typeface="Segoe UI"/>
                <a:cs typeface="Segoe UI"/>
              </a:rPr>
              <a:t>We’d</a:t>
            </a:r>
            <a:r>
              <a:rPr sz="800" spc="5" dirty="0">
                <a:latin typeface="Segoe UI"/>
                <a:cs typeface="Segoe UI"/>
              </a:rPr>
              <a:t> </a:t>
            </a:r>
            <a:r>
              <a:rPr sz="800" dirty="0">
                <a:latin typeface="Segoe UI"/>
                <a:cs typeface="Segoe UI"/>
              </a:rPr>
              <a:t>love</a:t>
            </a:r>
            <a:r>
              <a:rPr sz="800" spc="5" dirty="0">
                <a:latin typeface="Segoe UI"/>
                <a:cs typeface="Segoe UI"/>
              </a:rPr>
              <a:t> </a:t>
            </a:r>
            <a:r>
              <a:rPr sz="800" dirty="0">
                <a:latin typeface="Segoe UI"/>
                <a:cs typeface="Segoe UI"/>
              </a:rPr>
              <a:t>to</a:t>
            </a:r>
            <a:r>
              <a:rPr sz="800" spc="10" dirty="0">
                <a:latin typeface="Segoe UI"/>
                <a:cs typeface="Segoe UI"/>
              </a:rPr>
              <a:t> </a:t>
            </a:r>
            <a:r>
              <a:rPr sz="800" dirty="0">
                <a:latin typeface="Segoe UI"/>
                <a:cs typeface="Segoe UI"/>
              </a:rPr>
              <a:t>engage</a:t>
            </a:r>
            <a:r>
              <a:rPr sz="800" spc="5" dirty="0">
                <a:latin typeface="Segoe UI"/>
                <a:cs typeface="Segoe UI"/>
              </a:rPr>
              <a:t> </a:t>
            </a:r>
            <a:r>
              <a:rPr sz="800" dirty="0">
                <a:latin typeface="Segoe UI"/>
                <a:cs typeface="Segoe UI"/>
              </a:rPr>
              <a:t>with</a:t>
            </a:r>
            <a:r>
              <a:rPr sz="800" spc="10" dirty="0">
                <a:latin typeface="Segoe UI"/>
                <a:cs typeface="Segoe UI"/>
              </a:rPr>
              <a:t> </a:t>
            </a:r>
            <a:r>
              <a:rPr sz="800" dirty="0">
                <a:latin typeface="Segoe UI"/>
                <a:cs typeface="Segoe UI"/>
              </a:rPr>
              <a:t>you</a:t>
            </a:r>
            <a:r>
              <a:rPr sz="800" spc="5" dirty="0">
                <a:latin typeface="Segoe UI"/>
                <a:cs typeface="Segoe UI"/>
              </a:rPr>
              <a:t> </a:t>
            </a:r>
            <a:r>
              <a:rPr sz="800" dirty="0">
                <a:latin typeface="Segoe UI"/>
                <a:cs typeface="Segoe UI"/>
              </a:rPr>
              <a:t>to</a:t>
            </a:r>
            <a:r>
              <a:rPr sz="800" spc="10" dirty="0">
                <a:latin typeface="Segoe UI"/>
                <a:cs typeface="Segoe UI"/>
              </a:rPr>
              <a:t> </a:t>
            </a:r>
            <a:r>
              <a:rPr sz="800" dirty="0">
                <a:latin typeface="Segoe UI"/>
                <a:cs typeface="Segoe UI"/>
              </a:rPr>
              <a:t>find</a:t>
            </a:r>
            <a:r>
              <a:rPr sz="800" spc="5" dirty="0">
                <a:latin typeface="Segoe UI"/>
                <a:cs typeface="Segoe UI"/>
              </a:rPr>
              <a:t> </a:t>
            </a:r>
            <a:r>
              <a:rPr sz="800" dirty="0">
                <a:latin typeface="Segoe UI"/>
                <a:cs typeface="Segoe UI"/>
              </a:rPr>
              <a:t>out</a:t>
            </a:r>
            <a:r>
              <a:rPr sz="800" spc="10" dirty="0">
                <a:latin typeface="Segoe UI"/>
                <a:cs typeface="Segoe UI"/>
              </a:rPr>
              <a:t> </a:t>
            </a:r>
            <a:r>
              <a:rPr sz="800" dirty="0">
                <a:latin typeface="Segoe UI"/>
                <a:cs typeface="Segoe UI"/>
              </a:rPr>
              <a:t>what</a:t>
            </a:r>
            <a:r>
              <a:rPr sz="800" spc="5" dirty="0">
                <a:latin typeface="Segoe UI"/>
                <a:cs typeface="Segoe UI"/>
              </a:rPr>
              <a:t> </a:t>
            </a:r>
            <a:r>
              <a:rPr sz="800" dirty="0">
                <a:latin typeface="Segoe UI"/>
                <a:cs typeface="Segoe UI"/>
              </a:rPr>
              <a:t>your</a:t>
            </a:r>
            <a:r>
              <a:rPr sz="800" spc="10" dirty="0">
                <a:latin typeface="Segoe UI"/>
                <a:cs typeface="Segoe UI"/>
              </a:rPr>
              <a:t> </a:t>
            </a:r>
            <a:r>
              <a:rPr sz="800" dirty="0">
                <a:latin typeface="Segoe UI"/>
                <a:cs typeface="Segoe UI"/>
              </a:rPr>
              <a:t>vision</a:t>
            </a:r>
            <a:r>
              <a:rPr sz="800" spc="5" dirty="0">
                <a:latin typeface="Segoe UI"/>
                <a:cs typeface="Segoe UI"/>
              </a:rPr>
              <a:t> </a:t>
            </a:r>
            <a:r>
              <a:rPr sz="800" dirty="0">
                <a:latin typeface="Segoe UI"/>
                <a:cs typeface="Segoe UI"/>
              </a:rPr>
              <a:t>is</a:t>
            </a:r>
            <a:r>
              <a:rPr sz="800" spc="10" dirty="0">
                <a:latin typeface="Segoe UI"/>
                <a:cs typeface="Segoe UI"/>
              </a:rPr>
              <a:t> </a:t>
            </a:r>
            <a:r>
              <a:rPr sz="800" dirty="0">
                <a:latin typeface="Segoe UI"/>
                <a:cs typeface="Segoe UI"/>
              </a:rPr>
              <a:t>for</a:t>
            </a:r>
            <a:r>
              <a:rPr sz="800" spc="5" dirty="0">
                <a:latin typeface="Segoe UI"/>
                <a:cs typeface="Segoe UI"/>
              </a:rPr>
              <a:t> </a:t>
            </a:r>
            <a:r>
              <a:rPr sz="800" dirty="0">
                <a:latin typeface="Segoe UI"/>
                <a:cs typeface="Segoe UI"/>
              </a:rPr>
              <a:t>your</a:t>
            </a:r>
            <a:r>
              <a:rPr sz="800" spc="10" dirty="0">
                <a:latin typeface="Segoe UI"/>
                <a:cs typeface="Segoe UI"/>
              </a:rPr>
              <a:t> </a:t>
            </a:r>
            <a:r>
              <a:rPr sz="800" spc="-10" dirty="0">
                <a:latin typeface="Segoe UI"/>
                <a:cs typeface="Segoe UI"/>
              </a:rPr>
              <a:t>organization </a:t>
            </a:r>
            <a:r>
              <a:rPr sz="800" dirty="0">
                <a:latin typeface="Segoe UI"/>
                <a:cs typeface="Segoe UI"/>
              </a:rPr>
              <a:t>going</a:t>
            </a:r>
            <a:r>
              <a:rPr sz="800" spc="10" dirty="0">
                <a:latin typeface="Segoe UI"/>
                <a:cs typeface="Segoe UI"/>
              </a:rPr>
              <a:t> </a:t>
            </a:r>
            <a:r>
              <a:rPr sz="800" dirty="0">
                <a:latin typeface="Segoe UI"/>
                <a:cs typeface="Segoe UI"/>
              </a:rPr>
              <a:t>forward.</a:t>
            </a:r>
            <a:r>
              <a:rPr sz="800" spc="15" dirty="0">
                <a:latin typeface="Segoe UI"/>
                <a:cs typeface="Segoe UI"/>
              </a:rPr>
              <a:t> </a:t>
            </a:r>
            <a:r>
              <a:rPr sz="800" dirty="0">
                <a:latin typeface="Segoe UI"/>
                <a:cs typeface="Segoe UI"/>
              </a:rPr>
              <a:t>As</a:t>
            </a:r>
            <a:r>
              <a:rPr sz="800" spc="15" dirty="0">
                <a:latin typeface="Segoe UI"/>
                <a:cs typeface="Segoe UI"/>
              </a:rPr>
              <a:t> </a:t>
            </a:r>
            <a:r>
              <a:rPr sz="800" dirty="0">
                <a:latin typeface="Segoe UI"/>
                <a:cs typeface="Segoe UI"/>
              </a:rPr>
              <a:t>a</a:t>
            </a:r>
            <a:r>
              <a:rPr sz="800" spc="10" dirty="0">
                <a:latin typeface="Segoe UI"/>
                <a:cs typeface="Segoe UI"/>
              </a:rPr>
              <a:t> </a:t>
            </a:r>
            <a:r>
              <a:rPr sz="800" dirty="0">
                <a:latin typeface="Segoe UI"/>
                <a:cs typeface="Segoe UI"/>
              </a:rPr>
              <a:t>Microsoft</a:t>
            </a:r>
            <a:r>
              <a:rPr sz="800" spc="15" dirty="0">
                <a:latin typeface="Segoe UI"/>
                <a:cs typeface="Segoe UI"/>
              </a:rPr>
              <a:t> </a:t>
            </a:r>
            <a:r>
              <a:rPr sz="800" spc="-10" dirty="0">
                <a:latin typeface="Segoe UI"/>
                <a:cs typeface="Segoe UI"/>
              </a:rPr>
              <a:t>parner,</a:t>
            </a:r>
            <a:r>
              <a:rPr sz="800" spc="15" dirty="0">
                <a:latin typeface="Segoe UI"/>
                <a:cs typeface="Segoe UI"/>
              </a:rPr>
              <a:t> </a:t>
            </a:r>
            <a:r>
              <a:rPr sz="800" dirty="0">
                <a:latin typeface="Segoe UI"/>
                <a:cs typeface="Segoe UI"/>
              </a:rPr>
              <a:t>we</a:t>
            </a:r>
            <a:r>
              <a:rPr sz="800" spc="10" dirty="0">
                <a:latin typeface="Segoe UI"/>
                <a:cs typeface="Segoe UI"/>
              </a:rPr>
              <a:t> </a:t>
            </a:r>
            <a:r>
              <a:rPr sz="800" dirty="0">
                <a:latin typeface="Segoe UI"/>
                <a:cs typeface="Segoe UI"/>
              </a:rPr>
              <a:t>have</a:t>
            </a:r>
            <a:r>
              <a:rPr sz="800" spc="15" dirty="0">
                <a:latin typeface="Segoe UI"/>
                <a:cs typeface="Segoe UI"/>
              </a:rPr>
              <a:t> </a:t>
            </a:r>
            <a:r>
              <a:rPr sz="800" dirty="0">
                <a:latin typeface="Segoe UI"/>
                <a:cs typeface="Segoe UI"/>
              </a:rPr>
              <a:t>the</a:t>
            </a:r>
            <a:r>
              <a:rPr sz="800" spc="15" dirty="0">
                <a:latin typeface="Segoe UI"/>
                <a:cs typeface="Segoe UI"/>
              </a:rPr>
              <a:t> </a:t>
            </a:r>
            <a:r>
              <a:rPr sz="800" dirty="0">
                <a:latin typeface="Segoe UI"/>
                <a:cs typeface="Segoe UI"/>
              </a:rPr>
              <a:t>expertise</a:t>
            </a:r>
            <a:r>
              <a:rPr sz="800" spc="10" dirty="0">
                <a:latin typeface="Segoe UI"/>
                <a:cs typeface="Segoe UI"/>
              </a:rPr>
              <a:t> </a:t>
            </a:r>
            <a:r>
              <a:rPr sz="800" dirty="0">
                <a:latin typeface="Segoe UI"/>
                <a:cs typeface="Segoe UI"/>
              </a:rPr>
              <a:t>and</a:t>
            </a:r>
            <a:r>
              <a:rPr sz="800" spc="15" dirty="0">
                <a:latin typeface="Segoe UI"/>
                <a:cs typeface="Segoe UI"/>
              </a:rPr>
              <a:t> </a:t>
            </a:r>
            <a:r>
              <a:rPr sz="800" dirty="0">
                <a:latin typeface="Segoe UI"/>
                <a:cs typeface="Segoe UI"/>
              </a:rPr>
              <a:t>resources</a:t>
            </a:r>
            <a:r>
              <a:rPr sz="800" spc="15" dirty="0">
                <a:latin typeface="Segoe UI"/>
                <a:cs typeface="Segoe UI"/>
              </a:rPr>
              <a:t> </a:t>
            </a:r>
            <a:r>
              <a:rPr sz="800" dirty="0">
                <a:latin typeface="Segoe UI"/>
                <a:cs typeface="Segoe UI"/>
              </a:rPr>
              <a:t>to</a:t>
            </a:r>
            <a:r>
              <a:rPr sz="800" spc="10" dirty="0">
                <a:latin typeface="Segoe UI"/>
                <a:cs typeface="Segoe UI"/>
              </a:rPr>
              <a:t> </a:t>
            </a:r>
            <a:r>
              <a:rPr sz="800" spc="-10" dirty="0">
                <a:latin typeface="Segoe UI"/>
                <a:cs typeface="Segoe UI"/>
              </a:rPr>
              <a:t>advise </a:t>
            </a:r>
            <a:r>
              <a:rPr sz="800" dirty="0">
                <a:latin typeface="Segoe UI"/>
                <a:cs typeface="Segoe UI"/>
              </a:rPr>
              <a:t>and</a:t>
            </a:r>
            <a:r>
              <a:rPr sz="800" spc="10" dirty="0">
                <a:latin typeface="Segoe UI"/>
                <a:cs typeface="Segoe UI"/>
              </a:rPr>
              <a:t> </a:t>
            </a:r>
            <a:r>
              <a:rPr sz="800" dirty="0">
                <a:latin typeface="Segoe UI"/>
                <a:cs typeface="Segoe UI"/>
              </a:rPr>
              <a:t>assist</a:t>
            </a:r>
            <a:r>
              <a:rPr sz="800" spc="15" dirty="0">
                <a:latin typeface="Segoe UI"/>
                <a:cs typeface="Segoe UI"/>
              </a:rPr>
              <a:t> </a:t>
            </a:r>
            <a:r>
              <a:rPr sz="800" dirty="0">
                <a:latin typeface="Segoe UI"/>
                <a:cs typeface="Segoe UI"/>
              </a:rPr>
              <a:t>you</a:t>
            </a:r>
            <a:r>
              <a:rPr sz="800" spc="10" dirty="0">
                <a:latin typeface="Segoe UI"/>
                <a:cs typeface="Segoe UI"/>
              </a:rPr>
              <a:t> </a:t>
            </a:r>
            <a:r>
              <a:rPr sz="800" dirty="0">
                <a:latin typeface="Segoe UI"/>
                <a:cs typeface="Segoe UI"/>
              </a:rPr>
              <a:t>in</a:t>
            </a:r>
            <a:r>
              <a:rPr sz="800" spc="15" dirty="0">
                <a:latin typeface="Segoe UI"/>
                <a:cs typeface="Segoe UI"/>
              </a:rPr>
              <a:t> </a:t>
            </a:r>
            <a:r>
              <a:rPr sz="800" dirty="0">
                <a:latin typeface="Segoe UI"/>
                <a:cs typeface="Segoe UI"/>
              </a:rPr>
              <a:t>driving</a:t>
            </a:r>
            <a:r>
              <a:rPr sz="800" spc="10" dirty="0">
                <a:latin typeface="Segoe UI"/>
                <a:cs typeface="Segoe UI"/>
              </a:rPr>
              <a:t> </a:t>
            </a:r>
            <a:r>
              <a:rPr sz="800" dirty="0">
                <a:latin typeface="Segoe UI"/>
                <a:cs typeface="Segoe UI"/>
              </a:rPr>
              <a:t>transformation</a:t>
            </a:r>
            <a:r>
              <a:rPr sz="800" spc="15" dirty="0">
                <a:latin typeface="Segoe UI"/>
                <a:cs typeface="Segoe UI"/>
              </a:rPr>
              <a:t> </a:t>
            </a:r>
            <a:r>
              <a:rPr sz="800" dirty="0">
                <a:latin typeface="Segoe UI"/>
                <a:cs typeface="Segoe UI"/>
              </a:rPr>
              <a:t>in</a:t>
            </a:r>
            <a:r>
              <a:rPr sz="800" spc="10" dirty="0">
                <a:latin typeface="Segoe UI"/>
                <a:cs typeface="Segoe UI"/>
              </a:rPr>
              <a:t> </a:t>
            </a:r>
            <a:r>
              <a:rPr sz="800" dirty="0">
                <a:latin typeface="Segoe UI"/>
                <a:cs typeface="Segoe UI"/>
              </a:rPr>
              <a:t>your</a:t>
            </a:r>
            <a:r>
              <a:rPr sz="800" spc="15" dirty="0">
                <a:latin typeface="Segoe UI"/>
                <a:cs typeface="Segoe UI"/>
              </a:rPr>
              <a:t> </a:t>
            </a:r>
            <a:r>
              <a:rPr sz="800" dirty="0">
                <a:latin typeface="Segoe UI"/>
                <a:cs typeface="Segoe UI"/>
              </a:rPr>
              <a:t>retail</a:t>
            </a:r>
            <a:r>
              <a:rPr sz="800" spc="15" dirty="0">
                <a:latin typeface="Segoe UI"/>
                <a:cs typeface="Segoe UI"/>
              </a:rPr>
              <a:t> </a:t>
            </a:r>
            <a:r>
              <a:rPr sz="800" dirty="0">
                <a:latin typeface="Segoe UI"/>
                <a:cs typeface="Segoe UI"/>
              </a:rPr>
              <a:t>organization.</a:t>
            </a:r>
            <a:r>
              <a:rPr sz="800" spc="10" dirty="0">
                <a:latin typeface="Segoe UI"/>
                <a:cs typeface="Segoe UI"/>
              </a:rPr>
              <a:t> </a:t>
            </a:r>
            <a:r>
              <a:rPr sz="800" dirty="0">
                <a:latin typeface="Segoe UI"/>
                <a:cs typeface="Segoe UI"/>
              </a:rPr>
              <a:t>We</a:t>
            </a:r>
            <a:r>
              <a:rPr sz="800" spc="15" dirty="0">
                <a:latin typeface="Segoe UI"/>
                <a:cs typeface="Segoe UI"/>
              </a:rPr>
              <a:t> </a:t>
            </a:r>
            <a:r>
              <a:rPr sz="800" dirty="0">
                <a:latin typeface="Segoe UI"/>
                <a:cs typeface="Segoe UI"/>
              </a:rPr>
              <a:t>can</a:t>
            </a:r>
            <a:r>
              <a:rPr sz="800" spc="10" dirty="0">
                <a:latin typeface="Segoe UI"/>
                <a:cs typeface="Segoe UI"/>
              </a:rPr>
              <a:t> </a:t>
            </a:r>
            <a:r>
              <a:rPr sz="800" spc="-20" dirty="0">
                <a:latin typeface="Segoe UI"/>
                <a:cs typeface="Segoe UI"/>
              </a:rPr>
              <a:t>help</a:t>
            </a:r>
            <a:r>
              <a:rPr sz="800" spc="500" dirty="0">
                <a:latin typeface="Segoe UI"/>
                <a:cs typeface="Segoe UI"/>
              </a:rPr>
              <a:t> </a:t>
            </a:r>
            <a:r>
              <a:rPr sz="800" dirty="0">
                <a:latin typeface="Segoe UI"/>
                <a:cs typeface="Segoe UI"/>
              </a:rPr>
              <a:t>you</a:t>
            </a:r>
            <a:r>
              <a:rPr sz="800" spc="5" dirty="0">
                <a:latin typeface="Segoe UI"/>
                <a:cs typeface="Segoe UI"/>
              </a:rPr>
              <a:t> </a:t>
            </a:r>
            <a:r>
              <a:rPr sz="800" dirty="0">
                <a:latin typeface="Segoe UI"/>
                <a:cs typeface="Segoe UI"/>
              </a:rPr>
              <a:t>take</a:t>
            </a:r>
            <a:r>
              <a:rPr sz="800" spc="5" dirty="0">
                <a:latin typeface="Segoe UI"/>
                <a:cs typeface="Segoe UI"/>
              </a:rPr>
              <a:t> </a:t>
            </a:r>
            <a:r>
              <a:rPr sz="800" dirty="0">
                <a:latin typeface="Segoe UI"/>
                <a:cs typeface="Segoe UI"/>
              </a:rPr>
              <a:t>advantage</a:t>
            </a:r>
            <a:r>
              <a:rPr sz="800" spc="10" dirty="0">
                <a:latin typeface="Segoe UI"/>
                <a:cs typeface="Segoe UI"/>
              </a:rPr>
              <a:t> </a:t>
            </a:r>
            <a:r>
              <a:rPr sz="800" dirty="0">
                <a:latin typeface="Segoe UI"/>
                <a:cs typeface="Segoe UI"/>
              </a:rPr>
              <a:t>of</a:t>
            </a:r>
            <a:r>
              <a:rPr sz="800" spc="5" dirty="0">
                <a:latin typeface="Segoe UI"/>
                <a:cs typeface="Segoe UI"/>
              </a:rPr>
              <a:t> </a:t>
            </a:r>
            <a:r>
              <a:rPr sz="800" dirty="0">
                <a:latin typeface="Segoe UI"/>
                <a:cs typeface="Segoe UI"/>
              </a:rPr>
              <a:t>Microsoft</a:t>
            </a:r>
            <a:r>
              <a:rPr sz="800" spc="5" dirty="0">
                <a:latin typeface="Segoe UI"/>
                <a:cs typeface="Segoe UI"/>
              </a:rPr>
              <a:t> </a:t>
            </a:r>
            <a:r>
              <a:rPr sz="800" dirty="0">
                <a:latin typeface="Segoe UI"/>
                <a:cs typeface="Segoe UI"/>
              </a:rPr>
              <a:t>data</a:t>
            </a:r>
            <a:r>
              <a:rPr sz="800" spc="10" dirty="0">
                <a:latin typeface="Segoe UI"/>
                <a:cs typeface="Segoe UI"/>
              </a:rPr>
              <a:t> </a:t>
            </a:r>
            <a:r>
              <a:rPr sz="800" dirty="0">
                <a:latin typeface="Segoe UI"/>
                <a:cs typeface="Segoe UI"/>
              </a:rPr>
              <a:t>and</a:t>
            </a:r>
            <a:r>
              <a:rPr sz="800" spc="5" dirty="0">
                <a:latin typeface="Segoe UI"/>
                <a:cs typeface="Segoe UI"/>
              </a:rPr>
              <a:t> </a:t>
            </a:r>
            <a:r>
              <a:rPr sz="800" dirty="0">
                <a:latin typeface="Segoe UI"/>
                <a:cs typeface="Segoe UI"/>
              </a:rPr>
              <a:t>analytics</a:t>
            </a:r>
            <a:r>
              <a:rPr sz="800" spc="5" dirty="0">
                <a:latin typeface="Segoe UI"/>
                <a:cs typeface="Segoe UI"/>
              </a:rPr>
              <a:t> </a:t>
            </a:r>
            <a:r>
              <a:rPr sz="800" dirty="0">
                <a:latin typeface="Segoe UI"/>
                <a:cs typeface="Segoe UI"/>
              </a:rPr>
              <a:t>solutions</a:t>
            </a:r>
            <a:r>
              <a:rPr sz="800" spc="10" dirty="0">
                <a:latin typeface="Segoe UI"/>
                <a:cs typeface="Segoe UI"/>
              </a:rPr>
              <a:t> </a:t>
            </a:r>
            <a:r>
              <a:rPr sz="800" dirty="0">
                <a:latin typeface="Segoe UI"/>
                <a:cs typeface="Segoe UI"/>
              </a:rPr>
              <a:t>so</a:t>
            </a:r>
            <a:r>
              <a:rPr sz="800" spc="5" dirty="0">
                <a:latin typeface="Segoe UI"/>
                <a:cs typeface="Segoe UI"/>
              </a:rPr>
              <a:t> </a:t>
            </a:r>
            <a:r>
              <a:rPr sz="800" dirty="0">
                <a:latin typeface="Segoe UI"/>
                <a:cs typeface="Segoe UI"/>
              </a:rPr>
              <a:t>you</a:t>
            </a:r>
            <a:r>
              <a:rPr sz="800" spc="5" dirty="0">
                <a:latin typeface="Segoe UI"/>
                <a:cs typeface="Segoe UI"/>
              </a:rPr>
              <a:t> </a:t>
            </a:r>
            <a:r>
              <a:rPr sz="800" dirty="0">
                <a:latin typeface="Segoe UI"/>
                <a:cs typeface="Segoe UI"/>
              </a:rPr>
              <a:t>can</a:t>
            </a:r>
            <a:r>
              <a:rPr sz="800" spc="10" dirty="0">
                <a:latin typeface="Segoe UI"/>
                <a:cs typeface="Segoe UI"/>
              </a:rPr>
              <a:t> </a:t>
            </a:r>
            <a:r>
              <a:rPr sz="800" spc="-10" dirty="0">
                <a:latin typeface="Segoe UI"/>
                <a:cs typeface="Segoe UI"/>
              </a:rPr>
              <a:t>transform </a:t>
            </a:r>
            <a:r>
              <a:rPr sz="800" dirty="0">
                <a:latin typeface="Segoe UI"/>
                <a:cs typeface="Segoe UI"/>
              </a:rPr>
              <a:t>business operations</a:t>
            </a:r>
            <a:r>
              <a:rPr sz="800" spc="5" dirty="0">
                <a:latin typeface="Segoe UI"/>
                <a:cs typeface="Segoe UI"/>
              </a:rPr>
              <a:t> </a:t>
            </a:r>
            <a:r>
              <a:rPr sz="800" dirty="0">
                <a:latin typeface="Segoe UI"/>
                <a:cs typeface="Segoe UI"/>
              </a:rPr>
              <a:t>and</a:t>
            </a:r>
            <a:r>
              <a:rPr sz="800" spc="5" dirty="0">
                <a:latin typeface="Segoe UI"/>
                <a:cs typeface="Segoe UI"/>
              </a:rPr>
              <a:t> </a:t>
            </a:r>
            <a:r>
              <a:rPr sz="800" dirty="0">
                <a:latin typeface="Segoe UI"/>
                <a:cs typeface="Segoe UI"/>
              </a:rPr>
              <a:t>provide</a:t>
            </a:r>
            <a:r>
              <a:rPr sz="800" spc="5" dirty="0">
                <a:latin typeface="Segoe UI"/>
                <a:cs typeface="Segoe UI"/>
              </a:rPr>
              <a:t> </a:t>
            </a:r>
            <a:r>
              <a:rPr sz="800" dirty="0">
                <a:latin typeface="Segoe UI"/>
                <a:cs typeface="Segoe UI"/>
              </a:rPr>
              <a:t>exceptional</a:t>
            </a:r>
            <a:r>
              <a:rPr sz="800" spc="5" dirty="0">
                <a:latin typeface="Segoe UI"/>
                <a:cs typeface="Segoe UI"/>
              </a:rPr>
              <a:t> </a:t>
            </a:r>
            <a:r>
              <a:rPr sz="800" dirty="0">
                <a:latin typeface="Segoe UI"/>
                <a:cs typeface="Segoe UI"/>
              </a:rPr>
              <a:t>shopping</a:t>
            </a:r>
            <a:r>
              <a:rPr sz="800" spc="5" dirty="0">
                <a:latin typeface="Segoe UI"/>
                <a:cs typeface="Segoe UI"/>
              </a:rPr>
              <a:t> </a:t>
            </a:r>
            <a:r>
              <a:rPr sz="800" dirty="0">
                <a:latin typeface="Segoe UI"/>
                <a:cs typeface="Segoe UI"/>
              </a:rPr>
              <a:t>experiences</a:t>
            </a:r>
            <a:r>
              <a:rPr sz="800" spc="5" dirty="0">
                <a:latin typeface="Segoe UI"/>
                <a:cs typeface="Segoe UI"/>
              </a:rPr>
              <a:t> </a:t>
            </a:r>
            <a:r>
              <a:rPr sz="800" dirty="0">
                <a:latin typeface="Segoe UI"/>
                <a:cs typeface="Segoe UI"/>
              </a:rPr>
              <a:t>for</a:t>
            </a:r>
            <a:r>
              <a:rPr sz="800" spc="5" dirty="0">
                <a:latin typeface="Segoe UI"/>
                <a:cs typeface="Segoe UI"/>
              </a:rPr>
              <a:t> </a:t>
            </a:r>
            <a:r>
              <a:rPr sz="800" spc="-10" dirty="0">
                <a:latin typeface="Segoe UI"/>
                <a:cs typeface="Segoe UI"/>
              </a:rPr>
              <a:t>consumers.</a:t>
            </a:r>
            <a:endParaRPr sz="800" dirty="0">
              <a:latin typeface="Segoe UI"/>
              <a:cs typeface="Segoe U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5276" y="19570406"/>
            <a:ext cx="3006723" cy="251351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ZA" sz="600" dirty="0">
                <a:solidFill>
                  <a:schemeClr val="tx1"/>
                </a:solidFill>
                <a:effectLst/>
                <a:latin typeface="Segoe UI" panose="020B0502040204020203" pitchFamily="34" charset="0"/>
                <a:hlinkClick r:id="rId2"/>
              </a:rPr>
              <a:t>Chain Store Age, Colman Parkes Research 2023</a:t>
            </a:r>
            <a:endParaRPr lang="en-ZA" sz="600" dirty="0">
              <a:solidFill>
                <a:schemeClr val="tx1"/>
              </a:solidFill>
              <a:latin typeface="Segoe UI" panose="020B0502040204020203" pitchFamily="34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ZA" sz="600" dirty="0">
                <a:solidFill>
                  <a:schemeClr val="tx1"/>
                </a:solidFill>
                <a:effectLst/>
                <a:latin typeface="Segoe UI" panose="020B0502040204020203" pitchFamily="34" charset="0"/>
                <a:hlinkClick r:id="rId3"/>
              </a:rPr>
              <a:t>What's my generative AI strategy?, Microsoft industry blog 2023</a:t>
            </a:r>
            <a:endParaRPr lang="en-ZA" sz="600" dirty="0">
              <a:solidFill>
                <a:schemeClr val="tx1"/>
              </a:solidFill>
              <a:effectLst/>
              <a:latin typeface="Segoe UI" panose="020B0502040204020203" pitchFamily="34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65335" y="7413183"/>
            <a:ext cx="2325370" cy="260968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600" b="1" dirty="0">
                <a:solidFill>
                  <a:srgbClr val="0078D4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Microsoft’s</a:t>
            </a:r>
            <a:r>
              <a:rPr sz="1600" b="1" spc="-25" dirty="0">
                <a:solidFill>
                  <a:srgbClr val="0078D4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 </a:t>
            </a:r>
            <a:r>
              <a:rPr sz="1600" b="1" dirty="0">
                <a:solidFill>
                  <a:srgbClr val="0078D4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data</a:t>
            </a:r>
            <a:r>
              <a:rPr sz="1600" b="1" spc="-20" dirty="0">
                <a:solidFill>
                  <a:srgbClr val="0078D4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 </a:t>
            </a:r>
            <a:r>
              <a:rPr sz="1600" b="1" spc="-10" dirty="0">
                <a:solidFill>
                  <a:srgbClr val="0078D4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solution</a:t>
            </a:r>
            <a:endParaRPr sz="1600" b="1" dirty="0">
              <a:latin typeface="Segoe UI Semibold" panose="020B0502040204020203" pitchFamily="34" charset="0"/>
              <a:cs typeface="Segoe UI Semibold" panose="020B0502040204020203" pitchFamily="34" charset="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82312" y="7849585"/>
            <a:ext cx="1959610" cy="1236345"/>
          </a:xfrm>
          <a:custGeom>
            <a:avLst/>
            <a:gdLst/>
            <a:ahLst/>
            <a:cxnLst/>
            <a:rect l="l" t="t" r="r" b="b"/>
            <a:pathLst>
              <a:path w="1959610" h="1236345">
                <a:moveTo>
                  <a:pt x="1890640" y="0"/>
                </a:moveTo>
                <a:lnTo>
                  <a:pt x="68439" y="0"/>
                </a:lnTo>
                <a:lnTo>
                  <a:pt x="41800" y="5378"/>
                </a:lnTo>
                <a:lnTo>
                  <a:pt x="20046" y="20046"/>
                </a:lnTo>
                <a:lnTo>
                  <a:pt x="5378" y="41800"/>
                </a:lnTo>
                <a:lnTo>
                  <a:pt x="0" y="68439"/>
                </a:lnTo>
                <a:lnTo>
                  <a:pt x="0" y="1167526"/>
                </a:lnTo>
                <a:lnTo>
                  <a:pt x="5378" y="1194165"/>
                </a:lnTo>
                <a:lnTo>
                  <a:pt x="20046" y="1215919"/>
                </a:lnTo>
                <a:lnTo>
                  <a:pt x="41800" y="1230587"/>
                </a:lnTo>
                <a:lnTo>
                  <a:pt x="68439" y="1235965"/>
                </a:lnTo>
                <a:lnTo>
                  <a:pt x="1890640" y="1235965"/>
                </a:lnTo>
                <a:lnTo>
                  <a:pt x="1917279" y="1230587"/>
                </a:lnTo>
                <a:lnTo>
                  <a:pt x="1939033" y="1215919"/>
                </a:lnTo>
                <a:lnTo>
                  <a:pt x="1953701" y="1194165"/>
                </a:lnTo>
                <a:lnTo>
                  <a:pt x="1959080" y="1167526"/>
                </a:lnTo>
                <a:lnTo>
                  <a:pt x="1959080" y="68439"/>
                </a:lnTo>
                <a:lnTo>
                  <a:pt x="1953701" y="41800"/>
                </a:lnTo>
                <a:lnTo>
                  <a:pt x="1939033" y="20046"/>
                </a:lnTo>
                <a:lnTo>
                  <a:pt x="1917279" y="5378"/>
                </a:lnTo>
                <a:lnTo>
                  <a:pt x="1890640" y="0"/>
                </a:lnTo>
                <a:close/>
              </a:path>
            </a:pathLst>
          </a:custGeom>
          <a:solidFill>
            <a:srgbClr val="2A44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97936" y="7947419"/>
            <a:ext cx="1696085" cy="101981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000" b="1" dirty="0">
                <a:solidFill>
                  <a:srgbClr val="FFFFFF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A</a:t>
            </a:r>
            <a:r>
              <a:rPr sz="1000" b="1" spc="-5" dirty="0">
                <a:solidFill>
                  <a:srgbClr val="FFFFFF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 </a:t>
            </a:r>
            <a:r>
              <a:rPr lang="en-US" sz="1000" b="1" dirty="0">
                <a:solidFill>
                  <a:srgbClr val="FFFFFF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S</a:t>
            </a:r>
            <a:r>
              <a:rPr sz="1000" b="1" dirty="0">
                <a:solidFill>
                  <a:srgbClr val="FFFFFF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ingle </a:t>
            </a:r>
            <a:r>
              <a:rPr lang="en-US" sz="1000" b="1" dirty="0">
                <a:solidFill>
                  <a:srgbClr val="FFFFFF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S</a:t>
            </a:r>
            <a:r>
              <a:rPr sz="1000" b="1" dirty="0">
                <a:solidFill>
                  <a:srgbClr val="FFFFFF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ource of </a:t>
            </a:r>
            <a:r>
              <a:rPr lang="en-US" sz="1000" b="1" spc="-10" dirty="0">
                <a:solidFill>
                  <a:srgbClr val="FFFFFF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T</a:t>
            </a:r>
            <a:r>
              <a:rPr sz="1000" b="1" spc="-10" dirty="0">
                <a:solidFill>
                  <a:srgbClr val="FFFFFF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ruth</a:t>
            </a:r>
            <a:endParaRPr sz="1000" b="1" dirty="0">
              <a:latin typeface="Segoe UI Semibold" panose="020B0502040204020203" pitchFamily="34" charset="0"/>
              <a:cs typeface="Segoe UI Semibold" panose="020B0502040204020203" pitchFamily="34" charset="0"/>
            </a:endParaRPr>
          </a:p>
          <a:p>
            <a:pPr marL="12700" marR="123189">
              <a:lnSpc>
                <a:spcPct val="112300"/>
              </a:lnSpc>
              <a:spcBef>
                <a:spcPts val="555"/>
              </a:spcBef>
            </a:pPr>
            <a:r>
              <a:rPr sz="750" spc="-10" dirty="0">
                <a:solidFill>
                  <a:srgbClr val="FFFFFF"/>
                </a:solidFill>
                <a:latin typeface="Segoe UI"/>
                <a:cs typeface="Segoe UI"/>
              </a:rPr>
              <a:t>With</a:t>
            </a:r>
            <a:r>
              <a:rPr sz="750" spc="-1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750" dirty="0">
                <a:solidFill>
                  <a:srgbClr val="FFFFFF"/>
                </a:solidFill>
                <a:latin typeface="Segoe UI"/>
                <a:cs typeface="Segoe UI"/>
              </a:rPr>
              <a:t>a</a:t>
            </a:r>
            <a:r>
              <a:rPr sz="750" spc="-1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750" spc="-20" dirty="0">
                <a:solidFill>
                  <a:srgbClr val="FFFFFF"/>
                </a:solidFill>
                <a:latin typeface="Segoe UI"/>
                <a:cs typeface="Segoe UI"/>
              </a:rPr>
              <a:t>unified,</a:t>
            </a:r>
            <a:r>
              <a:rPr sz="750" spc="-1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750" spc="-20" dirty="0">
                <a:solidFill>
                  <a:srgbClr val="FFFFFF"/>
                </a:solidFill>
                <a:latin typeface="Segoe UI"/>
                <a:cs typeface="Segoe UI"/>
              </a:rPr>
              <a:t>governed</a:t>
            </a:r>
            <a:r>
              <a:rPr sz="750" spc="-1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750" spc="-10" dirty="0">
                <a:solidFill>
                  <a:srgbClr val="FFFFFF"/>
                </a:solidFill>
                <a:latin typeface="Segoe UI"/>
                <a:cs typeface="Segoe UI"/>
              </a:rPr>
              <a:t>foundation</a:t>
            </a:r>
            <a:r>
              <a:rPr sz="750" spc="50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750" spc="-10" dirty="0">
                <a:solidFill>
                  <a:srgbClr val="FFFFFF"/>
                </a:solidFill>
                <a:latin typeface="Segoe UI"/>
                <a:cs typeface="Segoe UI"/>
              </a:rPr>
              <a:t>for</a:t>
            </a:r>
            <a:r>
              <a:rPr sz="750" spc="-1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750" spc="-20" dirty="0">
                <a:solidFill>
                  <a:srgbClr val="FFFFFF"/>
                </a:solidFill>
                <a:latin typeface="Segoe UI"/>
                <a:cs typeface="Segoe UI"/>
              </a:rPr>
              <a:t>centralizing</a:t>
            </a:r>
            <a:r>
              <a:rPr sz="750" spc="-10" dirty="0">
                <a:solidFill>
                  <a:srgbClr val="FFFFFF"/>
                </a:solidFill>
                <a:latin typeface="Segoe UI"/>
                <a:cs typeface="Segoe UI"/>
              </a:rPr>
              <a:t> and </a:t>
            </a:r>
            <a:r>
              <a:rPr sz="750" spc="-20" dirty="0">
                <a:solidFill>
                  <a:srgbClr val="FFFFFF"/>
                </a:solidFill>
                <a:latin typeface="Segoe UI"/>
                <a:cs typeface="Segoe UI"/>
              </a:rPr>
              <a:t>curating</a:t>
            </a:r>
            <a:r>
              <a:rPr sz="750" spc="-10" dirty="0">
                <a:solidFill>
                  <a:srgbClr val="FFFFFF"/>
                </a:solidFill>
                <a:latin typeface="Segoe UI"/>
                <a:cs typeface="Segoe UI"/>
              </a:rPr>
              <a:t> data </a:t>
            </a:r>
            <a:r>
              <a:rPr sz="750" spc="-25" dirty="0">
                <a:solidFill>
                  <a:srgbClr val="FFFFFF"/>
                </a:solidFill>
                <a:latin typeface="Segoe UI"/>
                <a:cs typeface="Segoe UI"/>
              </a:rPr>
              <a:t>and</a:t>
            </a:r>
            <a:r>
              <a:rPr sz="750" spc="50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750" spc="-20" dirty="0">
                <a:solidFill>
                  <a:srgbClr val="FFFFFF"/>
                </a:solidFill>
                <a:latin typeface="Segoe UI"/>
                <a:cs typeface="Segoe UI"/>
              </a:rPr>
              <a:t>analytics</a:t>
            </a:r>
            <a:r>
              <a:rPr sz="750" spc="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750" spc="-20" dirty="0">
                <a:solidFill>
                  <a:srgbClr val="FFFFFF"/>
                </a:solidFill>
                <a:latin typeface="Segoe UI"/>
                <a:cs typeface="Segoe UI"/>
              </a:rPr>
              <a:t>workloads</a:t>
            </a:r>
            <a:r>
              <a:rPr sz="750" spc="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750" spc="-20" dirty="0">
                <a:solidFill>
                  <a:srgbClr val="FFFFFF"/>
                </a:solidFill>
                <a:latin typeface="Segoe UI"/>
                <a:cs typeface="Segoe UI"/>
              </a:rPr>
              <a:t>from</a:t>
            </a:r>
            <a:r>
              <a:rPr sz="750" spc="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750" spc="-25" dirty="0">
                <a:solidFill>
                  <a:srgbClr val="FFFFFF"/>
                </a:solidFill>
                <a:latin typeface="Segoe UI"/>
                <a:cs typeface="Segoe UI"/>
              </a:rPr>
              <a:t>on-</a:t>
            </a:r>
            <a:r>
              <a:rPr sz="750" spc="-20" dirty="0">
                <a:solidFill>
                  <a:srgbClr val="FFFFFF"/>
                </a:solidFill>
                <a:latin typeface="Segoe UI"/>
                <a:cs typeface="Segoe UI"/>
              </a:rPr>
              <a:t>prem</a:t>
            </a:r>
            <a:r>
              <a:rPr sz="750" spc="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750" spc="-25" dirty="0">
                <a:solidFill>
                  <a:srgbClr val="FFFFFF"/>
                </a:solidFill>
                <a:latin typeface="Segoe UI"/>
                <a:cs typeface="Segoe UI"/>
              </a:rPr>
              <a:t>to</a:t>
            </a:r>
            <a:r>
              <a:rPr sz="750" spc="50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750" spc="-20" dirty="0">
                <a:solidFill>
                  <a:srgbClr val="FFFFFF"/>
                </a:solidFill>
                <a:latin typeface="Segoe UI"/>
                <a:cs typeface="Segoe UI"/>
              </a:rPr>
              <a:t>clouds,</a:t>
            </a:r>
            <a:r>
              <a:rPr sz="75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750" spc="-20" dirty="0">
                <a:solidFill>
                  <a:srgbClr val="FFFFFF"/>
                </a:solidFill>
                <a:latin typeface="Segoe UI"/>
                <a:cs typeface="Segoe UI"/>
              </a:rPr>
              <a:t>retail</a:t>
            </a:r>
            <a:r>
              <a:rPr sz="75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750" spc="-20" dirty="0">
                <a:solidFill>
                  <a:srgbClr val="FFFFFF"/>
                </a:solidFill>
                <a:latin typeface="Segoe UI"/>
                <a:cs typeface="Segoe UI"/>
              </a:rPr>
              <a:t>organizations</a:t>
            </a:r>
            <a:r>
              <a:rPr sz="750" spc="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750" spc="-10" dirty="0">
                <a:solidFill>
                  <a:srgbClr val="FFFFFF"/>
                </a:solidFill>
                <a:latin typeface="Segoe UI"/>
                <a:cs typeface="Segoe UI"/>
              </a:rPr>
              <a:t>can</a:t>
            </a:r>
            <a:r>
              <a:rPr sz="75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750" spc="-10" dirty="0">
                <a:solidFill>
                  <a:srgbClr val="FFFFFF"/>
                </a:solidFill>
                <a:latin typeface="Segoe UI"/>
                <a:cs typeface="Segoe UI"/>
              </a:rPr>
              <a:t>future-</a:t>
            </a:r>
            <a:endParaRPr sz="750" dirty="0">
              <a:latin typeface="Segoe UI"/>
              <a:cs typeface="Segoe UI"/>
            </a:endParaRPr>
          </a:p>
          <a:p>
            <a:pPr marL="12700" marR="5080">
              <a:lnSpc>
                <a:spcPct val="112300"/>
              </a:lnSpc>
            </a:pPr>
            <a:r>
              <a:rPr sz="750" spc="-20" dirty="0">
                <a:solidFill>
                  <a:srgbClr val="FFFFFF"/>
                </a:solidFill>
                <a:latin typeface="Segoe UI"/>
                <a:cs typeface="Segoe UI"/>
              </a:rPr>
              <a:t>proof </a:t>
            </a:r>
            <a:r>
              <a:rPr sz="750" spc="-10" dirty="0">
                <a:solidFill>
                  <a:srgbClr val="FFFFFF"/>
                </a:solidFill>
                <a:latin typeface="Segoe UI"/>
                <a:cs typeface="Segoe UI"/>
              </a:rPr>
              <a:t>their</a:t>
            </a:r>
            <a:r>
              <a:rPr sz="750" spc="-2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750" spc="-10" dirty="0">
                <a:solidFill>
                  <a:srgbClr val="FFFFFF"/>
                </a:solidFill>
                <a:latin typeface="Segoe UI"/>
                <a:cs typeface="Segoe UI"/>
              </a:rPr>
              <a:t>data</a:t>
            </a:r>
            <a:r>
              <a:rPr sz="750" spc="-20" dirty="0">
                <a:solidFill>
                  <a:srgbClr val="FFFFFF"/>
                </a:solidFill>
                <a:latin typeface="Segoe UI"/>
                <a:cs typeface="Segoe UI"/>
              </a:rPr>
              <a:t> estate</a:t>
            </a:r>
            <a:r>
              <a:rPr sz="750" spc="-1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750" spc="-10" dirty="0">
                <a:solidFill>
                  <a:srgbClr val="FFFFFF"/>
                </a:solidFill>
                <a:latin typeface="Segoe UI"/>
                <a:cs typeface="Segoe UI"/>
              </a:rPr>
              <a:t>and</a:t>
            </a:r>
            <a:r>
              <a:rPr sz="750" spc="-20" dirty="0">
                <a:solidFill>
                  <a:srgbClr val="FFFFFF"/>
                </a:solidFill>
                <a:latin typeface="Segoe UI"/>
                <a:cs typeface="Segoe UI"/>
              </a:rPr>
              <a:t> accelerate </a:t>
            </a:r>
            <a:r>
              <a:rPr sz="750" spc="-25" dirty="0">
                <a:solidFill>
                  <a:srgbClr val="FFFFFF"/>
                </a:solidFill>
                <a:latin typeface="Segoe UI"/>
                <a:cs typeface="Segoe UI"/>
              </a:rPr>
              <a:t>the</a:t>
            </a:r>
            <a:r>
              <a:rPr sz="750" spc="50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750" spc="-20" dirty="0">
                <a:solidFill>
                  <a:srgbClr val="FFFFFF"/>
                </a:solidFill>
                <a:latin typeface="Segoe UI"/>
                <a:cs typeface="Segoe UI"/>
              </a:rPr>
              <a:t>value</a:t>
            </a:r>
            <a:r>
              <a:rPr sz="750" spc="-1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750" spc="-20" dirty="0">
                <a:solidFill>
                  <a:srgbClr val="FFFFFF"/>
                </a:solidFill>
                <a:latin typeface="Segoe UI"/>
                <a:cs typeface="Segoe UI"/>
              </a:rPr>
              <a:t>derived</a:t>
            </a:r>
            <a:r>
              <a:rPr sz="750" spc="-1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750" spc="-20" dirty="0">
                <a:solidFill>
                  <a:srgbClr val="FFFFFF"/>
                </a:solidFill>
                <a:latin typeface="Segoe UI"/>
                <a:cs typeface="Segoe UI"/>
              </a:rPr>
              <a:t>from</a:t>
            </a:r>
            <a:r>
              <a:rPr sz="750" spc="-1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750" spc="-10" dirty="0">
                <a:solidFill>
                  <a:srgbClr val="FFFFFF"/>
                </a:solidFill>
                <a:latin typeface="Segoe UI"/>
                <a:cs typeface="Segoe UI"/>
              </a:rPr>
              <a:t>their</a:t>
            </a:r>
            <a:r>
              <a:rPr sz="750" spc="-1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750" spc="-10" dirty="0">
                <a:solidFill>
                  <a:srgbClr val="FFFFFF"/>
                </a:solidFill>
                <a:latin typeface="Segoe UI"/>
                <a:cs typeface="Segoe UI"/>
              </a:rPr>
              <a:t>data.</a:t>
            </a:r>
            <a:endParaRPr sz="750" dirty="0">
              <a:latin typeface="Segoe UI"/>
              <a:cs typeface="Segoe U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82312" y="9162388"/>
            <a:ext cx="1959610" cy="1293495"/>
          </a:xfrm>
          <a:custGeom>
            <a:avLst/>
            <a:gdLst/>
            <a:ahLst/>
            <a:cxnLst/>
            <a:rect l="l" t="t" r="r" b="b"/>
            <a:pathLst>
              <a:path w="1959610" h="1293495">
                <a:moveTo>
                  <a:pt x="1890640" y="0"/>
                </a:moveTo>
                <a:lnTo>
                  <a:pt x="68439" y="0"/>
                </a:lnTo>
                <a:lnTo>
                  <a:pt x="41800" y="5378"/>
                </a:lnTo>
                <a:lnTo>
                  <a:pt x="20046" y="20046"/>
                </a:lnTo>
                <a:lnTo>
                  <a:pt x="5378" y="41800"/>
                </a:lnTo>
                <a:lnTo>
                  <a:pt x="0" y="68439"/>
                </a:lnTo>
                <a:lnTo>
                  <a:pt x="0" y="1224716"/>
                </a:lnTo>
                <a:lnTo>
                  <a:pt x="5378" y="1251358"/>
                </a:lnTo>
                <a:lnTo>
                  <a:pt x="20046" y="1273112"/>
                </a:lnTo>
                <a:lnTo>
                  <a:pt x="41800" y="1287778"/>
                </a:lnTo>
                <a:lnTo>
                  <a:pt x="68439" y="1293155"/>
                </a:lnTo>
                <a:lnTo>
                  <a:pt x="1890640" y="1293155"/>
                </a:lnTo>
                <a:lnTo>
                  <a:pt x="1917279" y="1287778"/>
                </a:lnTo>
                <a:lnTo>
                  <a:pt x="1939033" y="1273112"/>
                </a:lnTo>
                <a:lnTo>
                  <a:pt x="1953701" y="1251358"/>
                </a:lnTo>
                <a:lnTo>
                  <a:pt x="1959080" y="1224716"/>
                </a:lnTo>
                <a:lnTo>
                  <a:pt x="1959080" y="68439"/>
                </a:lnTo>
                <a:lnTo>
                  <a:pt x="1953701" y="41800"/>
                </a:lnTo>
                <a:lnTo>
                  <a:pt x="1939033" y="20046"/>
                </a:lnTo>
                <a:lnTo>
                  <a:pt x="1917279" y="5378"/>
                </a:lnTo>
                <a:lnTo>
                  <a:pt x="1890640" y="0"/>
                </a:lnTo>
                <a:close/>
              </a:path>
            </a:pathLst>
          </a:custGeom>
          <a:solidFill>
            <a:srgbClr val="2A44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97936" y="9268776"/>
            <a:ext cx="1497330" cy="101981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46050">
              <a:lnSpc>
                <a:spcPts val="1010"/>
              </a:lnSpc>
              <a:spcBef>
                <a:spcPts val="300"/>
              </a:spcBef>
            </a:pPr>
            <a:r>
              <a:rPr sz="1000" b="1" dirty="0">
                <a:solidFill>
                  <a:srgbClr val="FFFFFF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Personalized</a:t>
            </a:r>
            <a:r>
              <a:rPr sz="1000" b="1" spc="20" dirty="0">
                <a:solidFill>
                  <a:srgbClr val="FFFFFF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 </a:t>
            </a:r>
            <a:r>
              <a:rPr sz="1000" b="1" spc="-10" dirty="0">
                <a:solidFill>
                  <a:srgbClr val="FFFFFF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Customer Experience</a:t>
            </a:r>
            <a:endParaRPr sz="1000" b="1" dirty="0">
              <a:latin typeface="Segoe UI Semibold" panose="020B0502040204020203" pitchFamily="34" charset="0"/>
              <a:cs typeface="Segoe UI Semibold" panose="020B0502040204020203" pitchFamily="34" charset="0"/>
            </a:endParaRPr>
          </a:p>
          <a:p>
            <a:pPr marL="12700" marR="5080">
              <a:lnSpc>
                <a:spcPct val="112300"/>
              </a:lnSpc>
              <a:spcBef>
                <a:spcPts val="555"/>
              </a:spcBef>
            </a:pPr>
            <a:r>
              <a:rPr sz="750" spc="-20" dirty="0">
                <a:solidFill>
                  <a:srgbClr val="FFFFFF"/>
                </a:solidFill>
                <a:latin typeface="Segoe UI"/>
                <a:cs typeface="Segoe UI"/>
              </a:rPr>
              <a:t>Leverage</a:t>
            </a:r>
            <a:r>
              <a:rPr sz="750" spc="-3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750" dirty="0">
                <a:solidFill>
                  <a:srgbClr val="FFFFFF"/>
                </a:solidFill>
                <a:latin typeface="Segoe UI"/>
                <a:cs typeface="Segoe UI"/>
              </a:rPr>
              <a:t>AI</a:t>
            </a:r>
            <a:r>
              <a:rPr sz="750" spc="-3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750" spc="-10" dirty="0">
                <a:solidFill>
                  <a:srgbClr val="FFFFFF"/>
                </a:solidFill>
                <a:latin typeface="Segoe UI"/>
                <a:cs typeface="Segoe UI"/>
              </a:rPr>
              <a:t>and</a:t>
            </a:r>
            <a:r>
              <a:rPr sz="750" spc="-3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750" dirty="0">
                <a:solidFill>
                  <a:srgbClr val="FFFFFF"/>
                </a:solidFill>
                <a:latin typeface="Segoe UI"/>
                <a:cs typeface="Segoe UI"/>
              </a:rPr>
              <a:t>ML</a:t>
            </a:r>
            <a:r>
              <a:rPr sz="750" spc="-3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750" spc="-10" dirty="0">
                <a:solidFill>
                  <a:srgbClr val="FFFFFF"/>
                </a:solidFill>
                <a:latin typeface="Segoe UI"/>
                <a:cs typeface="Segoe UI"/>
              </a:rPr>
              <a:t>for</a:t>
            </a:r>
            <a:r>
              <a:rPr sz="750" spc="-3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750" spc="-10" dirty="0">
                <a:solidFill>
                  <a:srgbClr val="FFFFFF"/>
                </a:solidFill>
                <a:latin typeface="Segoe UI"/>
                <a:cs typeface="Segoe UI"/>
              </a:rPr>
              <a:t>superior</a:t>
            </a:r>
            <a:r>
              <a:rPr sz="750" spc="50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750" spc="-20" dirty="0">
                <a:solidFill>
                  <a:srgbClr val="FFFFFF"/>
                </a:solidFill>
                <a:latin typeface="Segoe UI"/>
                <a:cs typeface="Segoe UI"/>
              </a:rPr>
              <a:t>consumer</a:t>
            </a:r>
            <a:r>
              <a:rPr sz="750" spc="1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750" spc="-20" dirty="0">
                <a:solidFill>
                  <a:srgbClr val="FFFFFF"/>
                </a:solidFill>
                <a:latin typeface="Segoe UI"/>
                <a:cs typeface="Segoe UI"/>
              </a:rPr>
              <a:t>experiences,</a:t>
            </a:r>
            <a:r>
              <a:rPr sz="750" spc="1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750" spc="-10" dirty="0">
                <a:solidFill>
                  <a:srgbClr val="FFFFFF"/>
                </a:solidFill>
                <a:latin typeface="Segoe UI"/>
                <a:cs typeface="Segoe UI"/>
              </a:rPr>
              <a:t>transforming</a:t>
            </a:r>
            <a:r>
              <a:rPr sz="750" spc="50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750" spc="-20" dirty="0">
                <a:solidFill>
                  <a:srgbClr val="FFFFFF"/>
                </a:solidFill>
                <a:latin typeface="Segoe UI"/>
                <a:cs typeface="Segoe UI"/>
              </a:rPr>
              <a:t>customer</a:t>
            </a:r>
            <a:r>
              <a:rPr sz="750" spc="1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750" spc="-20" dirty="0">
                <a:solidFill>
                  <a:srgbClr val="FFFFFF"/>
                </a:solidFill>
                <a:latin typeface="Segoe UI"/>
                <a:cs typeface="Segoe UI"/>
              </a:rPr>
              <a:t>journeys,</a:t>
            </a:r>
            <a:r>
              <a:rPr sz="750" spc="1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750" spc="-10" dirty="0">
                <a:solidFill>
                  <a:srgbClr val="FFFFFF"/>
                </a:solidFill>
                <a:latin typeface="Segoe UI"/>
                <a:cs typeface="Segoe UI"/>
              </a:rPr>
              <a:t>providing</a:t>
            </a:r>
            <a:r>
              <a:rPr sz="750" spc="50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750" spc="-20" dirty="0">
                <a:solidFill>
                  <a:srgbClr val="FFFFFF"/>
                </a:solidFill>
                <a:latin typeface="Segoe UI"/>
                <a:cs typeface="Segoe UI"/>
              </a:rPr>
              <a:t>personalized</a:t>
            </a:r>
            <a:r>
              <a:rPr sz="750" spc="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750" spc="-20" dirty="0">
                <a:solidFill>
                  <a:srgbClr val="FFFFFF"/>
                </a:solidFill>
                <a:latin typeface="Segoe UI"/>
                <a:cs typeface="Segoe UI"/>
              </a:rPr>
              <a:t>offerings,</a:t>
            </a:r>
            <a:r>
              <a:rPr sz="750" spc="1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750" spc="-10" dirty="0">
                <a:solidFill>
                  <a:srgbClr val="FFFFFF"/>
                </a:solidFill>
                <a:latin typeface="Segoe UI"/>
                <a:cs typeface="Segoe UI"/>
              </a:rPr>
              <a:t>and</a:t>
            </a:r>
            <a:r>
              <a:rPr sz="750" spc="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750" spc="-10" dirty="0">
                <a:solidFill>
                  <a:srgbClr val="FFFFFF"/>
                </a:solidFill>
                <a:latin typeface="Segoe UI"/>
                <a:cs typeface="Segoe UI"/>
              </a:rPr>
              <a:t>building</a:t>
            </a:r>
            <a:r>
              <a:rPr sz="750" spc="50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750" spc="-20" dirty="0">
                <a:solidFill>
                  <a:srgbClr val="FFFFFF"/>
                </a:solidFill>
                <a:latin typeface="Segoe UI"/>
                <a:cs typeface="Segoe UI"/>
              </a:rPr>
              <a:t>meaningful</a:t>
            </a:r>
            <a:r>
              <a:rPr sz="750" spc="1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750" spc="-10" dirty="0">
                <a:solidFill>
                  <a:srgbClr val="FFFFFF"/>
                </a:solidFill>
                <a:latin typeface="Segoe UI"/>
                <a:cs typeface="Segoe UI"/>
              </a:rPr>
              <a:t>relationships.</a:t>
            </a:r>
            <a:endParaRPr sz="750" dirty="0">
              <a:latin typeface="Segoe UI"/>
              <a:cs typeface="Segoe U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378272" y="7849585"/>
            <a:ext cx="1959610" cy="1236345"/>
          </a:xfrm>
          <a:custGeom>
            <a:avLst/>
            <a:gdLst/>
            <a:ahLst/>
            <a:cxnLst/>
            <a:rect l="l" t="t" r="r" b="b"/>
            <a:pathLst>
              <a:path w="1959610" h="1236345">
                <a:moveTo>
                  <a:pt x="1890640" y="0"/>
                </a:moveTo>
                <a:lnTo>
                  <a:pt x="68439" y="0"/>
                </a:lnTo>
                <a:lnTo>
                  <a:pt x="41800" y="5378"/>
                </a:lnTo>
                <a:lnTo>
                  <a:pt x="20046" y="20046"/>
                </a:lnTo>
                <a:lnTo>
                  <a:pt x="5378" y="41800"/>
                </a:lnTo>
                <a:lnTo>
                  <a:pt x="0" y="68439"/>
                </a:lnTo>
                <a:lnTo>
                  <a:pt x="0" y="1167526"/>
                </a:lnTo>
                <a:lnTo>
                  <a:pt x="5378" y="1194165"/>
                </a:lnTo>
                <a:lnTo>
                  <a:pt x="20046" y="1215919"/>
                </a:lnTo>
                <a:lnTo>
                  <a:pt x="41800" y="1230587"/>
                </a:lnTo>
                <a:lnTo>
                  <a:pt x="68439" y="1235965"/>
                </a:lnTo>
                <a:lnTo>
                  <a:pt x="1890640" y="1235965"/>
                </a:lnTo>
                <a:lnTo>
                  <a:pt x="1917279" y="1230587"/>
                </a:lnTo>
                <a:lnTo>
                  <a:pt x="1939033" y="1215919"/>
                </a:lnTo>
                <a:lnTo>
                  <a:pt x="1953701" y="1194165"/>
                </a:lnTo>
                <a:lnTo>
                  <a:pt x="1959080" y="1167526"/>
                </a:lnTo>
                <a:lnTo>
                  <a:pt x="1959080" y="68439"/>
                </a:lnTo>
                <a:lnTo>
                  <a:pt x="1953701" y="41800"/>
                </a:lnTo>
                <a:lnTo>
                  <a:pt x="1939033" y="20046"/>
                </a:lnTo>
                <a:lnTo>
                  <a:pt x="1917279" y="5378"/>
                </a:lnTo>
                <a:lnTo>
                  <a:pt x="1890640" y="0"/>
                </a:lnTo>
                <a:close/>
              </a:path>
            </a:pathLst>
          </a:custGeom>
          <a:solidFill>
            <a:srgbClr val="2A44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493896" y="7947419"/>
            <a:ext cx="1660525" cy="101981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000" b="1" spc="-10" dirty="0">
                <a:solidFill>
                  <a:srgbClr val="FFFFFF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Real-</a:t>
            </a:r>
            <a:r>
              <a:rPr lang="en-US" sz="1000" b="1" dirty="0">
                <a:solidFill>
                  <a:srgbClr val="FFFFFF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T</a:t>
            </a:r>
            <a:r>
              <a:rPr sz="1000" b="1" dirty="0">
                <a:solidFill>
                  <a:srgbClr val="FFFFFF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ime</a:t>
            </a:r>
            <a:r>
              <a:rPr sz="1000" b="1" spc="25" dirty="0">
                <a:solidFill>
                  <a:srgbClr val="FFFFFF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 </a:t>
            </a:r>
            <a:r>
              <a:rPr lang="en-US" sz="1000" b="1" spc="-10" dirty="0">
                <a:solidFill>
                  <a:srgbClr val="FFFFFF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I</a:t>
            </a:r>
            <a:r>
              <a:rPr sz="1000" b="1" spc="-10" dirty="0">
                <a:solidFill>
                  <a:srgbClr val="FFFFFF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nsights</a:t>
            </a:r>
            <a:endParaRPr sz="1000" b="1" dirty="0">
              <a:latin typeface="Segoe UI Semibold" panose="020B0502040204020203" pitchFamily="34" charset="0"/>
              <a:cs typeface="Segoe UI Semibold" panose="020B0502040204020203" pitchFamily="34" charset="0"/>
            </a:endParaRPr>
          </a:p>
          <a:p>
            <a:pPr marL="12700" marR="5080">
              <a:lnSpc>
                <a:spcPct val="112300"/>
              </a:lnSpc>
              <a:spcBef>
                <a:spcPts val="555"/>
              </a:spcBef>
            </a:pPr>
            <a:r>
              <a:rPr sz="750" spc="-10" dirty="0">
                <a:solidFill>
                  <a:srgbClr val="FFFFFF"/>
                </a:solidFill>
                <a:latin typeface="Segoe UI"/>
                <a:cs typeface="Segoe UI"/>
              </a:rPr>
              <a:t>Achieve</a:t>
            </a:r>
            <a:r>
              <a:rPr sz="750" spc="-2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750" dirty="0">
                <a:solidFill>
                  <a:srgbClr val="FFFFFF"/>
                </a:solidFill>
                <a:latin typeface="Segoe UI"/>
                <a:cs typeface="Segoe UI"/>
              </a:rPr>
              <a:t>timely</a:t>
            </a:r>
            <a:r>
              <a:rPr sz="750" spc="-1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750" spc="-10" dirty="0">
                <a:solidFill>
                  <a:srgbClr val="FFFFFF"/>
                </a:solidFill>
                <a:latin typeface="Segoe UI"/>
                <a:cs typeface="Segoe UI"/>
              </a:rPr>
              <a:t>insights</a:t>
            </a:r>
            <a:r>
              <a:rPr sz="750" spc="-1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750" dirty="0">
                <a:solidFill>
                  <a:srgbClr val="FFFFFF"/>
                </a:solidFill>
                <a:latin typeface="Segoe UI"/>
                <a:cs typeface="Segoe UI"/>
              </a:rPr>
              <a:t>at</a:t>
            </a:r>
            <a:r>
              <a:rPr sz="750" spc="-2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750" spc="-10" dirty="0">
                <a:solidFill>
                  <a:srgbClr val="FFFFFF"/>
                </a:solidFill>
                <a:latin typeface="Segoe UI"/>
                <a:cs typeface="Segoe UI"/>
              </a:rPr>
              <a:t>enterprise</a:t>
            </a:r>
            <a:r>
              <a:rPr sz="750" dirty="0">
                <a:solidFill>
                  <a:srgbClr val="FFFFFF"/>
                </a:solidFill>
                <a:latin typeface="Segoe UI"/>
                <a:cs typeface="Segoe UI"/>
              </a:rPr>
              <a:t> scale,</a:t>
            </a:r>
            <a:r>
              <a:rPr sz="750" spc="-2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750" spc="-10" dirty="0">
                <a:solidFill>
                  <a:srgbClr val="FFFFFF"/>
                </a:solidFill>
                <a:latin typeface="Segoe UI"/>
                <a:cs typeface="Segoe UI"/>
              </a:rPr>
              <a:t>meeting</a:t>
            </a:r>
            <a:r>
              <a:rPr sz="750" spc="-2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750" dirty="0">
                <a:solidFill>
                  <a:srgbClr val="FFFFFF"/>
                </a:solidFill>
                <a:latin typeface="Segoe UI"/>
                <a:cs typeface="Segoe UI"/>
              </a:rPr>
              <a:t>your</a:t>
            </a:r>
            <a:r>
              <a:rPr sz="750" spc="-2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750" spc="-10" dirty="0">
                <a:solidFill>
                  <a:srgbClr val="FFFFFF"/>
                </a:solidFill>
                <a:latin typeface="Segoe UI"/>
                <a:cs typeface="Segoe UI"/>
              </a:rPr>
              <a:t>business</a:t>
            </a:r>
            <a:r>
              <a:rPr sz="750" spc="50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750" spc="-10" dirty="0">
                <a:solidFill>
                  <a:srgbClr val="FFFFFF"/>
                </a:solidFill>
                <a:latin typeface="Segoe UI"/>
                <a:cs typeface="Segoe UI"/>
              </a:rPr>
              <a:t>intelligence,</a:t>
            </a:r>
            <a:r>
              <a:rPr sz="750" dirty="0">
                <a:solidFill>
                  <a:srgbClr val="FFFFFF"/>
                </a:solidFill>
                <a:latin typeface="Segoe UI"/>
                <a:cs typeface="Segoe UI"/>
              </a:rPr>
              <a:t> data </a:t>
            </a:r>
            <a:r>
              <a:rPr sz="750" spc="-10" dirty="0">
                <a:solidFill>
                  <a:srgbClr val="FFFFFF"/>
                </a:solidFill>
                <a:latin typeface="Segoe UI"/>
                <a:cs typeface="Segoe UI"/>
              </a:rPr>
              <a:t>warehouse,</a:t>
            </a:r>
            <a:r>
              <a:rPr sz="750" spc="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750" spc="-10" dirty="0">
                <a:solidFill>
                  <a:srgbClr val="FFFFFF"/>
                </a:solidFill>
                <a:latin typeface="Segoe UI"/>
                <a:cs typeface="Segoe UI"/>
              </a:rPr>
              <a:t>advanced</a:t>
            </a:r>
            <a:r>
              <a:rPr sz="750" spc="50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750" spc="-10" dirty="0">
                <a:solidFill>
                  <a:srgbClr val="FFFFFF"/>
                </a:solidFill>
                <a:latin typeface="Segoe UI"/>
                <a:cs typeface="Segoe UI"/>
              </a:rPr>
              <a:t>analytics,</a:t>
            </a:r>
            <a:r>
              <a:rPr sz="750" spc="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750" dirty="0">
                <a:solidFill>
                  <a:srgbClr val="FFFFFF"/>
                </a:solidFill>
                <a:latin typeface="Segoe UI"/>
                <a:cs typeface="Segoe UI"/>
              </a:rPr>
              <a:t>data</a:t>
            </a:r>
            <a:r>
              <a:rPr sz="750" spc="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750" spc="-10" dirty="0">
                <a:solidFill>
                  <a:srgbClr val="FFFFFF"/>
                </a:solidFill>
                <a:latin typeface="Segoe UI"/>
                <a:cs typeface="Segoe UI"/>
              </a:rPr>
              <a:t>governance,</a:t>
            </a:r>
            <a:r>
              <a:rPr sz="750" spc="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750" spc="-25" dirty="0">
                <a:solidFill>
                  <a:srgbClr val="FFFFFF"/>
                </a:solidFill>
                <a:latin typeface="Segoe UI"/>
                <a:cs typeface="Segoe UI"/>
              </a:rPr>
              <a:t>and</a:t>
            </a:r>
            <a:r>
              <a:rPr sz="750" spc="50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750" spc="-10" dirty="0">
                <a:solidFill>
                  <a:srgbClr val="FFFFFF"/>
                </a:solidFill>
                <a:latin typeface="Segoe UI"/>
                <a:cs typeface="Segoe UI"/>
              </a:rPr>
              <a:t>machine</a:t>
            </a:r>
            <a:r>
              <a:rPr sz="75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750" spc="-10" dirty="0">
                <a:solidFill>
                  <a:srgbClr val="FFFFFF"/>
                </a:solidFill>
                <a:latin typeface="Segoe UI"/>
                <a:cs typeface="Segoe UI"/>
              </a:rPr>
              <a:t>learning</a:t>
            </a:r>
            <a:r>
              <a:rPr sz="750" spc="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750" spc="-10" dirty="0">
                <a:solidFill>
                  <a:srgbClr val="FFFFFF"/>
                </a:solidFill>
                <a:latin typeface="Segoe UI"/>
                <a:cs typeface="Segoe UI"/>
              </a:rPr>
              <a:t>objectives</a:t>
            </a:r>
            <a:r>
              <a:rPr sz="750" dirty="0">
                <a:solidFill>
                  <a:srgbClr val="FFFFFF"/>
                </a:solidFill>
                <a:latin typeface="Segoe UI"/>
                <a:cs typeface="Segoe UI"/>
              </a:rPr>
              <a:t> with</a:t>
            </a:r>
            <a:r>
              <a:rPr sz="750" spc="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750" spc="-10" dirty="0">
                <a:solidFill>
                  <a:srgbClr val="FFFFFF"/>
                </a:solidFill>
                <a:latin typeface="Segoe UI"/>
                <a:cs typeface="Segoe UI"/>
              </a:rPr>
              <a:t>highly</a:t>
            </a:r>
            <a:r>
              <a:rPr sz="750" spc="50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750" spc="-10" dirty="0">
                <a:solidFill>
                  <a:srgbClr val="FFFFFF"/>
                </a:solidFill>
                <a:latin typeface="Segoe UI"/>
                <a:cs typeface="Segoe UI"/>
              </a:rPr>
              <a:t>secure</a:t>
            </a:r>
            <a:r>
              <a:rPr sz="750" spc="1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750" dirty="0">
                <a:solidFill>
                  <a:srgbClr val="FFFFFF"/>
                </a:solidFill>
                <a:latin typeface="Segoe UI"/>
                <a:cs typeface="Segoe UI"/>
              </a:rPr>
              <a:t>and</a:t>
            </a:r>
            <a:r>
              <a:rPr sz="750" spc="1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750" spc="-25" dirty="0">
                <a:solidFill>
                  <a:srgbClr val="FFFFFF"/>
                </a:solidFill>
                <a:latin typeface="Segoe UI"/>
                <a:cs typeface="Segoe UI"/>
              </a:rPr>
              <a:t>cost-</a:t>
            </a:r>
            <a:r>
              <a:rPr sz="750" spc="-10" dirty="0">
                <a:solidFill>
                  <a:srgbClr val="FFFFFF"/>
                </a:solidFill>
                <a:latin typeface="Segoe UI"/>
                <a:cs typeface="Segoe UI"/>
              </a:rPr>
              <a:t>effective</a:t>
            </a:r>
            <a:r>
              <a:rPr sz="750" spc="1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750" spc="-10" dirty="0">
                <a:solidFill>
                  <a:srgbClr val="FFFFFF"/>
                </a:solidFill>
                <a:latin typeface="Segoe UI"/>
                <a:cs typeface="Segoe UI"/>
              </a:rPr>
              <a:t>services.</a:t>
            </a:r>
            <a:endParaRPr sz="750" dirty="0">
              <a:latin typeface="Segoe UI"/>
              <a:cs typeface="Segoe U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378272" y="9162388"/>
            <a:ext cx="1959610" cy="1293495"/>
          </a:xfrm>
          <a:custGeom>
            <a:avLst/>
            <a:gdLst/>
            <a:ahLst/>
            <a:cxnLst/>
            <a:rect l="l" t="t" r="r" b="b"/>
            <a:pathLst>
              <a:path w="1959610" h="1293495">
                <a:moveTo>
                  <a:pt x="1890640" y="0"/>
                </a:moveTo>
                <a:lnTo>
                  <a:pt x="68439" y="0"/>
                </a:lnTo>
                <a:lnTo>
                  <a:pt x="41800" y="5378"/>
                </a:lnTo>
                <a:lnTo>
                  <a:pt x="20046" y="20046"/>
                </a:lnTo>
                <a:lnTo>
                  <a:pt x="5378" y="41800"/>
                </a:lnTo>
                <a:lnTo>
                  <a:pt x="0" y="68439"/>
                </a:lnTo>
                <a:lnTo>
                  <a:pt x="0" y="1224716"/>
                </a:lnTo>
                <a:lnTo>
                  <a:pt x="5378" y="1251358"/>
                </a:lnTo>
                <a:lnTo>
                  <a:pt x="20046" y="1273112"/>
                </a:lnTo>
                <a:lnTo>
                  <a:pt x="41800" y="1287778"/>
                </a:lnTo>
                <a:lnTo>
                  <a:pt x="68439" y="1293155"/>
                </a:lnTo>
                <a:lnTo>
                  <a:pt x="1890640" y="1293155"/>
                </a:lnTo>
                <a:lnTo>
                  <a:pt x="1917279" y="1287778"/>
                </a:lnTo>
                <a:lnTo>
                  <a:pt x="1939033" y="1273112"/>
                </a:lnTo>
                <a:lnTo>
                  <a:pt x="1953701" y="1251358"/>
                </a:lnTo>
                <a:lnTo>
                  <a:pt x="1959080" y="1224716"/>
                </a:lnTo>
                <a:lnTo>
                  <a:pt x="1959080" y="68439"/>
                </a:lnTo>
                <a:lnTo>
                  <a:pt x="1953701" y="41800"/>
                </a:lnTo>
                <a:lnTo>
                  <a:pt x="1939033" y="20046"/>
                </a:lnTo>
                <a:lnTo>
                  <a:pt x="1917279" y="5378"/>
                </a:lnTo>
                <a:lnTo>
                  <a:pt x="1890640" y="0"/>
                </a:lnTo>
                <a:close/>
              </a:path>
            </a:pathLst>
          </a:custGeom>
          <a:solidFill>
            <a:srgbClr val="2A44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493896" y="9268776"/>
            <a:ext cx="1630045" cy="8915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000" b="1" dirty="0">
                <a:solidFill>
                  <a:srgbClr val="FFFFFF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Resilient</a:t>
            </a:r>
            <a:r>
              <a:rPr sz="1000" b="1" spc="-30" dirty="0">
                <a:solidFill>
                  <a:srgbClr val="FFFFFF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 </a:t>
            </a:r>
            <a:r>
              <a:rPr sz="1000" b="1" spc="-10" dirty="0">
                <a:solidFill>
                  <a:srgbClr val="FFFFFF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Retail</a:t>
            </a:r>
            <a:endParaRPr sz="1000" b="1" dirty="0">
              <a:latin typeface="Segoe UI Semibold" panose="020B0502040204020203" pitchFamily="34" charset="0"/>
              <a:cs typeface="Segoe UI Semibold" panose="020B0502040204020203" pitchFamily="34" charset="0"/>
            </a:endParaRPr>
          </a:p>
          <a:p>
            <a:pPr marL="12700" marR="5080">
              <a:lnSpc>
                <a:spcPct val="112300"/>
              </a:lnSpc>
              <a:spcBef>
                <a:spcPts val="555"/>
              </a:spcBef>
            </a:pPr>
            <a:r>
              <a:rPr sz="750" spc="-10" dirty="0">
                <a:solidFill>
                  <a:srgbClr val="FFFFFF"/>
                </a:solidFill>
                <a:latin typeface="Segoe UI"/>
                <a:cs typeface="Segoe UI"/>
              </a:rPr>
              <a:t>Achieve</a:t>
            </a:r>
            <a:r>
              <a:rPr sz="75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750" spc="-10" dirty="0">
                <a:solidFill>
                  <a:srgbClr val="FFFFFF"/>
                </a:solidFill>
                <a:latin typeface="Segoe UI"/>
                <a:cs typeface="Segoe UI"/>
              </a:rPr>
              <a:t>resilient</a:t>
            </a:r>
            <a:r>
              <a:rPr sz="75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750" spc="-10" dirty="0">
                <a:solidFill>
                  <a:srgbClr val="FFFFFF"/>
                </a:solidFill>
                <a:latin typeface="Segoe UI"/>
                <a:cs typeface="Segoe UI"/>
              </a:rPr>
              <a:t>retail</a:t>
            </a:r>
            <a:r>
              <a:rPr sz="750" dirty="0">
                <a:solidFill>
                  <a:srgbClr val="FFFFFF"/>
                </a:solidFill>
                <a:latin typeface="Segoe UI"/>
                <a:cs typeface="Segoe UI"/>
              </a:rPr>
              <a:t> by </a:t>
            </a:r>
            <a:r>
              <a:rPr sz="750" spc="-10" dirty="0">
                <a:solidFill>
                  <a:srgbClr val="FFFFFF"/>
                </a:solidFill>
                <a:latin typeface="Segoe UI"/>
                <a:cs typeface="Segoe UI"/>
              </a:rPr>
              <a:t>leveraging</a:t>
            </a:r>
            <a:r>
              <a:rPr sz="750" spc="50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750" spc="-10" dirty="0">
                <a:solidFill>
                  <a:srgbClr val="FFFFFF"/>
                </a:solidFill>
                <a:latin typeface="Segoe UI"/>
                <a:cs typeface="Segoe UI"/>
              </a:rPr>
              <a:t>managed</a:t>
            </a:r>
            <a:r>
              <a:rPr sz="750" spc="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750" spc="-10" dirty="0">
                <a:solidFill>
                  <a:srgbClr val="FFFFFF"/>
                </a:solidFill>
                <a:latin typeface="Segoe UI"/>
                <a:cs typeface="Segoe UI"/>
              </a:rPr>
              <a:t>databases,</a:t>
            </a:r>
            <a:r>
              <a:rPr sz="750" spc="1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750" spc="-10" dirty="0">
                <a:solidFill>
                  <a:srgbClr val="FFFFFF"/>
                </a:solidFill>
                <a:latin typeface="Segoe UI"/>
                <a:cs typeface="Segoe UI"/>
              </a:rPr>
              <a:t>analytics</a:t>
            </a:r>
            <a:r>
              <a:rPr sz="750" spc="1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750" spc="-10" dirty="0">
                <a:solidFill>
                  <a:srgbClr val="FFFFFF"/>
                </a:solidFill>
                <a:latin typeface="Segoe UI"/>
                <a:cs typeface="Segoe UI"/>
              </a:rPr>
              <a:t>services,</a:t>
            </a:r>
            <a:r>
              <a:rPr sz="750" dirty="0">
                <a:solidFill>
                  <a:srgbClr val="FFFFFF"/>
                </a:solidFill>
                <a:latin typeface="Segoe UI"/>
                <a:cs typeface="Segoe UI"/>
              </a:rPr>
              <a:t> and</a:t>
            </a:r>
            <a:r>
              <a:rPr sz="750" spc="-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750" dirty="0">
                <a:solidFill>
                  <a:srgbClr val="FFFFFF"/>
                </a:solidFill>
                <a:latin typeface="Segoe UI"/>
                <a:cs typeface="Segoe UI"/>
              </a:rPr>
              <a:t>AI </a:t>
            </a:r>
            <a:r>
              <a:rPr sz="750" spc="-10" dirty="0">
                <a:solidFill>
                  <a:srgbClr val="FFFFFF"/>
                </a:solidFill>
                <a:latin typeface="Segoe UI"/>
                <a:cs typeface="Segoe UI"/>
              </a:rPr>
              <a:t>offerings,</a:t>
            </a:r>
            <a:r>
              <a:rPr sz="75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750" spc="-10" dirty="0">
                <a:solidFill>
                  <a:srgbClr val="FFFFFF"/>
                </a:solidFill>
                <a:latin typeface="Segoe UI"/>
                <a:cs typeface="Segoe UI"/>
              </a:rPr>
              <a:t>streamlining</a:t>
            </a:r>
            <a:r>
              <a:rPr sz="75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750" spc="-20" dirty="0">
                <a:solidFill>
                  <a:srgbClr val="FFFFFF"/>
                </a:solidFill>
                <a:latin typeface="Segoe UI"/>
                <a:cs typeface="Segoe UI"/>
              </a:rPr>
              <a:t>data</a:t>
            </a:r>
            <a:r>
              <a:rPr sz="750" spc="50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750" spc="-10" dirty="0">
                <a:solidFill>
                  <a:srgbClr val="FFFFFF"/>
                </a:solidFill>
                <a:latin typeface="Segoe UI"/>
                <a:cs typeface="Segoe UI"/>
              </a:rPr>
              <a:t>integration </a:t>
            </a:r>
            <a:r>
              <a:rPr sz="750" dirty="0">
                <a:solidFill>
                  <a:srgbClr val="FFFFFF"/>
                </a:solidFill>
                <a:latin typeface="Segoe UI"/>
                <a:cs typeface="Segoe UI"/>
              </a:rPr>
              <a:t>and</a:t>
            </a:r>
            <a:r>
              <a:rPr sz="750" spc="-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750" spc="-10" dirty="0">
                <a:solidFill>
                  <a:srgbClr val="FFFFFF"/>
                </a:solidFill>
                <a:latin typeface="Segoe UI"/>
                <a:cs typeface="Segoe UI"/>
              </a:rPr>
              <a:t>management </a:t>
            </a:r>
            <a:r>
              <a:rPr sz="750" dirty="0">
                <a:solidFill>
                  <a:srgbClr val="FFFFFF"/>
                </a:solidFill>
                <a:latin typeface="Segoe UI"/>
                <a:cs typeface="Segoe UI"/>
              </a:rPr>
              <a:t>to</a:t>
            </a:r>
            <a:r>
              <a:rPr sz="750" spc="-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750" spc="-10" dirty="0">
                <a:solidFill>
                  <a:srgbClr val="FFFFFF"/>
                </a:solidFill>
                <a:latin typeface="Segoe UI"/>
                <a:cs typeface="Segoe UI"/>
              </a:rPr>
              <a:t>allow</a:t>
            </a:r>
            <a:r>
              <a:rPr sz="750" dirty="0">
                <a:solidFill>
                  <a:srgbClr val="FFFFFF"/>
                </a:solidFill>
                <a:latin typeface="Segoe UI"/>
                <a:cs typeface="Segoe UI"/>
              </a:rPr>
              <a:t> more</a:t>
            </a:r>
            <a:r>
              <a:rPr sz="750" spc="-2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750" spc="-10" dirty="0">
                <a:solidFill>
                  <a:srgbClr val="FFFFFF"/>
                </a:solidFill>
                <a:latin typeface="Segoe UI"/>
                <a:cs typeface="Segoe UI"/>
              </a:rPr>
              <a:t>focus</a:t>
            </a:r>
            <a:r>
              <a:rPr sz="750" spc="-2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750" dirty="0">
                <a:solidFill>
                  <a:srgbClr val="FFFFFF"/>
                </a:solidFill>
                <a:latin typeface="Segoe UI"/>
                <a:cs typeface="Segoe UI"/>
              </a:rPr>
              <a:t>on</a:t>
            </a:r>
            <a:r>
              <a:rPr sz="750" spc="-1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750" spc="-10" dirty="0">
                <a:solidFill>
                  <a:srgbClr val="FFFFFF"/>
                </a:solidFill>
                <a:latin typeface="Segoe UI"/>
                <a:cs typeface="Segoe UI"/>
              </a:rPr>
              <a:t>creating</a:t>
            </a:r>
            <a:r>
              <a:rPr sz="750" spc="-2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750" spc="-10" dirty="0">
                <a:solidFill>
                  <a:srgbClr val="FFFFFF"/>
                </a:solidFill>
                <a:latin typeface="Segoe UI"/>
                <a:cs typeface="Segoe UI"/>
              </a:rPr>
              <a:t>value.</a:t>
            </a:r>
            <a:endParaRPr sz="750" dirty="0">
              <a:latin typeface="Segoe UI"/>
              <a:cs typeface="Segoe U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0" y="10746754"/>
            <a:ext cx="4620260" cy="6099810"/>
          </a:xfrm>
          <a:custGeom>
            <a:avLst/>
            <a:gdLst/>
            <a:ahLst/>
            <a:cxnLst/>
            <a:rect l="l" t="t" r="r" b="b"/>
            <a:pathLst>
              <a:path w="4620260" h="6099809">
                <a:moveTo>
                  <a:pt x="4619665" y="0"/>
                </a:moveTo>
                <a:lnTo>
                  <a:pt x="0" y="0"/>
                </a:lnTo>
                <a:lnTo>
                  <a:pt x="0" y="6099327"/>
                </a:lnTo>
                <a:lnTo>
                  <a:pt x="4619665" y="6099327"/>
                </a:lnTo>
                <a:lnTo>
                  <a:pt x="4619665" y="0"/>
                </a:lnTo>
                <a:close/>
              </a:path>
            </a:pathLst>
          </a:custGeom>
          <a:solidFill>
            <a:srgbClr val="FFF8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 txBox="1"/>
          <p:nvPr/>
        </p:nvSpPr>
        <p:spPr>
          <a:xfrm>
            <a:off x="269612" y="12178817"/>
            <a:ext cx="1770380" cy="31322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1000"/>
              </a:lnSpc>
              <a:spcBef>
                <a:spcPts val="95"/>
              </a:spcBef>
            </a:pPr>
            <a:r>
              <a:rPr sz="1000" b="1" spc="-10" dirty="0">
                <a:solidFill>
                  <a:srgbClr val="0078D4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Reply</a:t>
            </a:r>
            <a:r>
              <a:rPr sz="1000" b="1" spc="-25" dirty="0">
                <a:solidFill>
                  <a:srgbClr val="0078D4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 </a:t>
            </a:r>
            <a:r>
              <a:rPr sz="1000" b="1" dirty="0">
                <a:solidFill>
                  <a:srgbClr val="0078D4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to</a:t>
            </a:r>
            <a:r>
              <a:rPr sz="1000" b="1" spc="-20" dirty="0">
                <a:solidFill>
                  <a:srgbClr val="0078D4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 </a:t>
            </a:r>
            <a:r>
              <a:rPr sz="1000" b="1" spc="-10" dirty="0">
                <a:solidFill>
                  <a:srgbClr val="0078D4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customers</a:t>
            </a:r>
            <a:r>
              <a:rPr sz="1000" b="1" spc="-20" dirty="0">
                <a:solidFill>
                  <a:srgbClr val="0078D4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 faster, with </a:t>
            </a:r>
            <a:r>
              <a:rPr sz="1000" b="1" spc="-10" dirty="0">
                <a:solidFill>
                  <a:srgbClr val="0078D4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localized,</a:t>
            </a:r>
            <a:r>
              <a:rPr sz="1000" b="1" dirty="0">
                <a:solidFill>
                  <a:srgbClr val="0078D4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 </a:t>
            </a:r>
            <a:r>
              <a:rPr sz="1000" b="1" spc="-10" dirty="0">
                <a:solidFill>
                  <a:srgbClr val="0078D4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on-</a:t>
            </a:r>
            <a:r>
              <a:rPr sz="1000" b="1" dirty="0">
                <a:solidFill>
                  <a:srgbClr val="0078D4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brand</a:t>
            </a:r>
            <a:r>
              <a:rPr sz="1000" b="1" spc="5" dirty="0">
                <a:solidFill>
                  <a:srgbClr val="0078D4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 </a:t>
            </a:r>
            <a:r>
              <a:rPr sz="1000" b="1" spc="-10" dirty="0">
                <a:solidFill>
                  <a:srgbClr val="0078D4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messaging</a:t>
            </a:r>
            <a:endParaRPr sz="1000" b="1" dirty="0">
              <a:latin typeface="Segoe UI Semibold" panose="020B0502040204020203" pitchFamily="34" charset="0"/>
              <a:cs typeface="Segoe UI Semibold" panose="020B0502040204020203" pitchFamily="34" charset="0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390391" y="12178817"/>
            <a:ext cx="1421765" cy="31322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1000"/>
              </a:lnSpc>
              <a:spcBef>
                <a:spcPts val="95"/>
              </a:spcBef>
            </a:pPr>
            <a:r>
              <a:rPr sz="1000" b="1" spc="-10" dirty="0">
                <a:solidFill>
                  <a:srgbClr val="0078D4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Reach</a:t>
            </a:r>
            <a:r>
              <a:rPr sz="1000" b="1" spc="-20" dirty="0">
                <a:solidFill>
                  <a:srgbClr val="0078D4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 </a:t>
            </a:r>
            <a:r>
              <a:rPr sz="1000" b="1" spc="-10" dirty="0">
                <a:solidFill>
                  <a:srgbClr val="0078D4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customers</a:t>
            </a:r>
            <a:r>
              <a:rPr sz="1000" b="1" spc="-20" dirty="0">
                <a:solidFill>
                  <a:srgbClr val="0078D4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 </a:t>
            </a:r>
            <a:r>
              <a:rPr sz="1000" b="1" dirty="0">
                <a:solidFill>
                  <a:srgbClr val="0078D4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in</a:t>
            </a:r>
            <a:r>
              <a:rPr sz="1000" b="1" spc="-15" dirty="0">
                <a:solidFill>
                  <a:srgbClr val="0078D4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 </a:t>
            </a:r>
            <a:r>
              <a:rPr sz="1000" b="1" spc="-20" dirty="0">
                <a:solidFill>
                  <a:srgbClr val="0078D4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new, </a:t>
            </a:r>
            <a:r>
              <a:rPr sz="1000" b="1" spc="-10" dirty="0">
                <a:solidFill>
                  <a:srgbClr val="0078D4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native</a:t>
            </a:r>
            <a:r>
              <a:rPr sz="1000" b="1" spc="-30" dirty="0">
                <a:solidFill>
                  <a:srgbClr val="0078D4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 </a:t>
            </a:r>
            <a:r>
              <a:rPr sz="1000" b="1" dirty="0">
                <a:solidFill>
                  <a:srgbClr val="0078D4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ways</a:t>
            </a:r>
            <a:r>
              <a:rPr sz="1000" b="1" spc="-30" dirty="0">
                <a:solidFill>
                  <a:srgbClr val="0078D4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 </a:t>
            </a:r>
            <a:r>
              <a:rPr sz="1000" b="1" spc="-10" dirty="0">
                <a:solidFill>
                  <a:srgbClr val="0078D4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online</a:t>
            </a:r>
            <a:endParaRPr sz="1000" b="1" dirty="0">
              <a:latin typeface="Segoe UI Semibold" panose="020B0502040204020203" pitchFamily="34" charset="0"/>
              <a:cs typeface="Segoe UI Semibold" panose="020B0502040204020203" pitchFamily="34" charset="0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69612" y="14567631"/>
            <a:ext cx="1736089" cy="6413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1000"/>
              </a:lnSpc>
              <a:spcBef>
                <a:spcPts val="95"/>
              </a:spcBef>
            </a:pPr>
            <a:r>
              <a:rPr sz="1000" b="1" dirty="0">
                <a:solidFill>
                  <a:srgbClr val="0078D4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Make</a:t>
            </a:r>
            <a:r>
              <a:rPr sz="1000" b="1" spc="-40" dirty="0">
                <a:solidFill>
                  <a:srgbClr val="0078D4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 </a:t>
            </a:r>
            <a:r>
              <a:rPr sz="1000" b="1" spc="-20" dirty="0">
                <a:solidFill>
                  <a:srgbClr val="0078D4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faster,</a:t>
            </a:r>
            <a:r>
              <a:rPr sz="1000" b="1" spc="-40" dirty="0">
                <a:solidFill>
                  <a:srgbClr val="0078D4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 </a:t>
            </a:r>
            <a:r>
              <a:rPr sz="1000" b="1" dirty="0">
                <a:solidFill>
                  <a:srgbClr val="0078D4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more</a:t>
            </a:r>
            <a:r>
              <a:rPr sz="1000" b="1" spc="-35" dirty="0">
                <a:solidFill>
                  <a:srgbClr val="0078D4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 </a:t>
            </a:r>
            <a:r>
              <a:rPr sz="1000" b="1" spc="-10" dirty="0">
                <a:solidFill>
                  <a:srgbClr val="0078D4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informed decisions</a:t>
            </a:r>
            <a:r>
              <a:rPr sz="1000" b="1" spc="-30" dirty="0">
                <a:solidFill>
                  <a:srgbClr val="0078D4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 </a:t>
            </a:r>
            <a:r>
              <a:rPr sz="1000" b="1" dirty="0">
                <a:solidFill>
                  <a:srgbClr val="0078D4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on</a:t>
            </a:r>
            <a:r>
              <a:rPr sz="1000" b="1" spc="-30" dirty="0">
                <a:solidFill>
                  <a:srgbClr val="0078D4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 </a:t>
            </a:r>
            <a:r>
              <a:rPr sz="1000" b="1" dirty="0">
                <a:solidFill>
                  <a:srgbClr val="0078D4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where</a:t>
            </a:r>
            <a:r>
              <a:rPr sz="1000" b="1" spc="-30" dirty="0">
                <a:solidFill>
                  <a:srgbClr val="0078D4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 </a:t>
            </a:r>
            <a:r>
              <a:rPr sz="1000" b="1" dirty="0">
                <a:solidFill>
                  <a:srgbClr val="0078D4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to</a:t>
            </a:r>
            <a:r>
              <a:rPr sz="1000" b="1" spc="-30" dirty="0">
                <a:solidFill>
                  <a:srgbClr val="0078D4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 </a:t>
            </a:r>
            <a:r>
              <a:rPr sz="1000" b="1" spc="-10" dirty="0">
                <a:solidFill>
                  <a:srgbClr val="0078D4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invest </a:t>
            </a:r>
            <a:r>
              <a:rPr sz="1000" b="1" dirty="0">
                <a:solidFill>
                  <a:srgbClr val="0078D4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in</a:t>
            </a:r>
            <a:r>
              <a:rPr sz="1000" b="1" spc="-5" dirty="0">
                <a:solidFill>
                  <a:srgbClr val="0078D4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 </a:t>
            </a:r>
            <a:r>
              <a:rPr sz="1000" b="1" spc="-20" dirty="0">
                <a:solidFill>
                  <a:srgbClr val="0078D4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e-</a:t>
            </a:r>
            <a:r>
              <a:rPr sz="1000" b="1" spc="-10" dirty="0">
                <a:solidFill>
                  <a:srgbClr val="0078D4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commerce</a:t>
            </a:r>
            <a:r>
              <a:rPr sz="1000" b="1" spc="-5" dirty="0">
                <a:solidFill>
                  <a:srgbClr val="0078D4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 </a:t>
            </a:r>
            <a:r>
              <a:rPr sz="1000" b="1" spc="-10" dirty="0">
                <a:solidFill>
                  <a:srgbClr val="0078D4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improvements </a:t>
            </a:r>
            <a:r>
              <a:rPr sz="1000" b="1" dirty="0">
                <a:solidFill>
                  <a:srgbClr val="0078D4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with</a:t>
            </a:r>
            <a:r>
              <a:rPr sz="1000" b="1" spc="-15" dirty="0">
                <a:solidFill>
                  <a:srgbClr val="0078D4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 </a:t>
            </a:r>
            <a:r>
              <a:rPr sz="1000" b="1" spc="-10" dirty="0">
                <a:solidFill>
                  <a:srgbClr val="0078D4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accessible analytics</a:t>
            </a:r>
            <a:endParaRPr sz="1000" b="1">
              <a:latin typeface="Segoe UI Semibold" panose="020B0502040204020203" pitchFamily="34" charset="0"/>
              <a:cs typeface="Segoe UI Semibold" panose="020B0502040204020203" pitchFamily="34" charset="0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390391" y="13278132"/>
            <a:ext cx="16383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6700"/>
              </a:lnSpc>
              <a:spcBef>
                <a:spcPts val="95"/>
              </a:spcBef>
            </a:pPr>
            <a:r>
              <a:rPr sz="1000" b="1" spc="-10" dirty="0">
                <a:solidFill>
                  <a:srgbClr val="0078D4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Revolutionize</a:t>
            </a:r>
            <a:r>
              <a:rPr sz="1000" b="1" spc="-45" dirty="0">
                <a:solidFill>
                  <a:srgbClr val="0078D4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 </a:t>
            </a:r>
            <a:r>
              <a:rPr sz="1000" b="1" dirty="0">
                <a:solidFill>
                  <a:srgbClr val="0078D4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your</a:t>
            </a:r>
            <a:r>
              <a:rPr sz="1000" b="1" spc="-45" dirty="0">
                <a:solidFill>
                  <a:srgbClr val="0078D4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 </a:t>
            </a:r>
            <a:r>
              <a:rPr sz="1000" b="1" spc="-10" dirty="0">
                <a:solidFill>
                  <a:srgbClr val="0078D4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site’s search</a:t>
            </a:r>
            <a:r>
              <a:rPr sz="1000" b="1" spc="-45" dirty="0">
                <a:solidFill>
                  <a:srgbClr val="0078D4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 </a:t>
            </a:r>
            <a:r>
              <a:rPr sz="1000" b="1" dirty="0">
                <a:solidFill>
                  <a:srgbClr val="0078D4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engine,</a:t>
            </a:r>
            <a:r>
              <a:rPr sz="1000" b="1" spc="-40" dirty="0">
                <a:solidFill>
                  <a:srgbClr val="0078D4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 </a:t>
            </a:r>
            <a:r>
              <a:rPr sz="1000" b="1" dirty="0">
                <a:solidFill>
                  <a:srgbClr val="0078D4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with</a:t>
            </a:r>
            <a:r>
              <a:rPr sz="1000" b="1" spc="-40" dirty="0">
                <a:solidFill>
                  <a:srgbClr val="0078D4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 </a:t>
            </a:r>
            <a:r>
              <a:rPr sz="1000" b="1" spc="-20" dirty="0">
                <a:solidFill>
                  <a:srgbClr val="0078D4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rich </a:t>
            </a:r>
            <a:r>
              <a:rPr sz="1000" b="1" spc="-10" dirty="0">
                <a:solidFill>
                  <a:srgbClr val="0078D4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semantic search experiences</a:t>
            </a:r>
            <a:endParaRPr sz="1000" b="1">
              <a:latin typeface="Segoe UI Semibold" panose="020B0502040204020203" pitchFamily="34" charset="0"/>
              <a:cs typeface="Segoe UI Semibold" panose="020B0502040204020203" pitchFamily="34" charset="0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420334" y="15928171"/>
            <a:ext cx="1461135" cy="46865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1000"/>
              </a:lnSpc>
              <a:spcBef>
                <a:spcPts val="95"/>
              </a:spcBef>
            </a:pPr>
            <a:r>
              <a:rPr sz="1000" b="1" dirty="0">
                <a:solidFill>
                  <a:srgbClr val="0078D4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Drive</a:t>
            </a:r>
            <a:r>
              <a:rPr sz="1000" b="1" spc="-40" dirty="0">
                <a:solidFill>
                  <a:srgbClr val="0078D4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 </a:t>
            </a:r>
            <a:r>
              <a:rPr sz="1000" b="1" spc="-10" dirty="0">
                <a:solidFill>
                  <a:srgbClr val="0078D4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better</a:t>
            </a:r>
            <a:r>
              <a:rPr sz="1000" b="1" spc="-35" dirty="0">
                <a:solidFill>
                  <a:srgbClr val="0078D4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 </a:t>
            </a:r>
            <a:r>
              <a:rPr sz="1000" b="1" spc="-10" dirty="0">
                <a:solidFill>
                  <a:srgbClr val="0078D4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engagement </a:t>
            </a:r>
            <a:r>
              <a:rPr sz="1000" b="1" dirty="0">
                <a:solidFill>
                  <a:srgbClr val="0078D4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with</a:t>
            </a:r>
            <a:r>
              <a:rPr sz="1000" b="1" spc="-25" dirty="0">
                <a:solidFill>
                  <a:srgbClr val="0078D4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 </a:t>
            </a:r>
            <a:r>
              <a:rPr sz="1000" b="1" spc="-10" dirty="0">
                <a:solidFill>
                  <a:srgbClr val="0078D4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product</a:t>
            </a:r>
            <a:r>
              <a:rPr sz="1000" b="1" spc="-20" dirty="0">
                <a:solidFill>
                  <a:srgbClr val="0078D4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 </a:t>
            </a:r>
            <a:r>
              <a:rPr sz="1000" b="1" spc="-10" dirty="0">
                <a:solidFill>
                  <a:srgbClr val="0078D4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detail</a:t>
            </a:r>
            <a:r>
              <a:rPr sz="1000" b="1" spc="-20" dirty="0">
                <a:solidFill>
                  <a:srgbClr val="0078D4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 page </a:t>
            </a:r>
            <a:r>
              <a:rPr sz="1000" b="1" spc="-10" dirty="0">
                <a:solidFill>
                  <a:srgbClr val="0078D4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content</a:t>
            </a:r>
            <a:r>
              <a:rPr sz="1000" b="1" spc="-15" dirty="0">
                <a:solidFill>
                  <a:srgbClr val="0078D4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 </a:t>
            </a:r>
            <a:r>
              <a:rPr sz="1000" b="1" spc="-10" dirty="0">
                <a:solidFill>
                  <a:srgbClr val="0078D4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creation</a:t>
            </a:r>
            <a:endParaRPr sz="1000" b="1">
              <a:latin typeface="Segoe UI Semibold" panose="020B0502040204020203" pitchFamily="34" charset="0"/>
              <a:cs typeface="Segoe UI Semibold" panose="020B0502040204020203" pitchFamily="34" charset="0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69612" y="15925880"/>
            <a:ext cx="1452245" cy="6413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1000"/>
              </a:lnSpc>
              <a:spcBef>
                <a:spcPts val="95"/>
              </a:spcBef>
            </a:pPr>
            <a:r>
              <a:rPr sz="1000" b="1" spc="-10" dirty="0">
                <a:solidFill>
                  <a:srgbClr val="0078D4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Democratize</a:t>
            </a:r>
            <a:r>
              <a:rPr sz="1000" b="1" spc="-25" dirty="0">
                <a:solidFill>
                  <a:srgbClr val="0078D4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 </a:t>
            </a:r>
            <a:r>
              <a:rPr sz="1000" b="1" dirty="0">
                <a:solidFill>
                  <a:srgbClr val="0078D4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data</a:t>
            </a:r>
            <a:r>
              <a:rPr sz="1000" b="1" spc="-25" dirty="0">
                <a:solidFill>
                  <a:srgbClr val="0078D4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 for </a:t>
            </a:r>
            <a:r>
              <a:rPr sz="1000" b="1" spc="-10" dirty="0">
                <a:solidFill>
                  <a:srgbClr val="0078D4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non-technical</a:t>
            </a:r>
            <a:r>
              <a:rPr sz="1000" b="1" spc="-15" dirty="0">
                <a:solidFill>
                  <a:srgbClr val="0078D4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 </a:t>
            </a:r>
            <a:r>
              <a:rPr sz="1000" b="1" spc="-10" dirty="0">
                <a:solidFill>
                  <a:srgbClr val="0078D4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employees </a:t>
            </a:r>
            <a:r>
              <a:rPr sz="1000" b="1" dirty="0">
                <a:solidFill>
                  <a:srgbClr val="0078D4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to</a:t>
            </a:r>
            <a:r>
              <a:rPr sz="1000" b="1" spc="-30" dirty="0">
                <a:solidFill>
                  <a:srgbClr val="0078D4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 </a:t>
            </a:r>
            <a:r>
              <a:rPr sz="1000" b="1" dirty="0">
                <a:solidFill>
                  <a:srgbClr val="0078D4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make</a:t>
            </a:r>
            <a:r>
              <a:rPr sz="1000" b="1" spc="-25" dirty="0">
                <a:solidFill>
                  <a:srgbClr val="0078D4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 </a:t>
            </a:r>
            <a:r>
              <a:rPr sz="1000" b="1" spc="-20" dirty="0">
                <a:solidFill>
                  <a:srgbClr val="0078D4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real-</a:t>
            </a:r>
            <a:r>
              <a:rPr sz="1000" b="1" dirty="0">
                <a:solidFill>
                  <a:srgbClr val="0078D4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time</a:t>
            </a:r>
            <a:r>
              <a:rPr sz="1000" b="1" spc="-25" dirty="0">
                <a:solidFill>
                  <a:srgbClr val="0078D4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 and </a:t>
            </a:r>
            <a:r>
              <a:rPr sz="1000" b="1" spc="-10" dirty="0">
                <a:solidFill>
                  <a:srgbClr val="0078D4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predictive</a:t>
            </a:r>
            <a:r>
              <a:rPr sz="1000" b="1" spc="-25" dirty="0">
                <a:solidFill>
                  <a:srgbClr val="0078D4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 </a:t>
            </a:r>
            <a:r>
              <a:rPr sz="1000" b="1" spc="-10" dirty="0">
                <a:solidFill>
                  <a:srgbClr val="0078D4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optimizations</a:t>
            </a:r>
            <a:endParaRPr sz="1000" b="1">
              <a:latin typeface="Segoe UI Semibold" panose="020B0502040204020203" pitchFamily="34" charset="0"/>
              <a:cs typeface="Segoe UI Semibold" panose="020B0502040204020203" pitchFamily="34" charset="0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390391" y="14562478"/>
            <a:ext cx="1651635" cy="6413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1000"/>
              </a:lnSpc>
              <a:spcBef>
                <a:spcPts val="95"/>
              </a:spcBef>
            </a:pPr>
            <a:r>
              <a:rPr sz="1000" b="1" spc="-10" dirty="0">
                <a:solidFill>
                  <a:srgbClr val="0078D4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Experiment</a:t>
            </a:r>
            <a:r>
              <a:rPr sz="1000" b="1" spc="-20" dirty="0">
                <a:solidFill>
                  <a:srgbClr val="0078D4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 </a:t>
            </a:r>
            <a:r>
              <a:rPr sz="1000" b="1" dirty="0">
                <a:solidFill>
                  <a:srgbClr val="0078D4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with</a:t>
            </a:r>
            <a:r>
              <a:rPr sz="1000" b="1" spc="-20" dirty="0">
                <a:solidFill>
                  <a:srgbClr val="0078D4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 </a:t>
            </a:r>
            <a:r>
              <a:rPr sz="1000" b="1" spc="-10" dirty="0">
                <a:solidFill>
                  <a:srgbClr val="0078D4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automating content</a:t>
            </a:r>
            <a:r>
              <a:rPr sz="1000" b="1" spc="-15" dirty="0">
                <a:solidFill>
                  <a:srgbClr val="0078D4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 </a:t>
            </a:r>
            <a:r>
              <a:rPr sz="1000" b="1" spc="-10" dirty="0">
                <a:solidFill>
                  <a:srgbClr val="0078D4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generation</a:t>
            </a:r>
            <a:r>
              <a:rPr sz="1000" b="1" spc="-15" dirty="0">
                <a:solidFill>
                  <a:srgbClr val="0078D4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 </a:t>
            </a:r>
            <a:r>
              <a:rPr sz="1000" b="1" dirty="0">
                <a:solidFill>
                  <a:srgbClr val="0078D4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at</a:t>
            </a:r>
            <a:r>
              <a:rPr sz="1000" b="1" spc="-15" dirty="0">
                <a:solidFill>
                  <a:srgbClr val="0078D4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 </a:t>
            </a:r>
            <a:r>
              <a:rPr sz="1000" b="1" spc="-10" dirty="0">
                <a:solidFill>
                  <a:srgbClr val="0078D4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scale, </a:t>
            </a:r>
            <a:r>
              <a:rPr sz="1000" b="1" dirty="0">
                <a:solidFill>
                  <a:srgbClr val="0078D4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speeding</a:t>
            </a:r>
            <a:r>
              <a:rPr sz="1000" b="1" spc="-40" dirty="0">
                <a:solidFill>
                  <a:srgbClr val="0078D4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 </a:t>
            </a:r>
            <a:r>
              <a:rPr sz="1000" b="1" dirty="0">
                <a:solidFill>
                  <a:srgbClr val="0078D4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up</a:t>
            </a:r>
            <a:r>
              <a:rPr sz="1000" b="1" spc="-40" dirty="0">
                <a:solidFill>
                  <a:srgbClr val="0078D4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 </a:t>
            </a:r>
            <a:r>
              <a:rPr sz="1000" b="1" dirty="0">
                <a:solidFill>
                  <a:srgbClr val="0078D4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the</a:t>
            </a:r>
            <a:r>
              <a:rPr sz="1000" b="1" spc="-40" dirty="0">
                <a:solidFill>
                  <a:srgbClr val="0078D4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 </a:t>
            </a:r>
            <a:r>
              <a:rPr sz="1000" b="1" dirty="0">
                <a:solidFill>
                  <a:srgbClr val="0078D4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writing</a:t>
            </a:r>
            <a:r>
              <a:rPr sz="1000" b="1" spc="-35" dirty="0">
                <a:solidFill>
                  <a:srgbClr val="0078D4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 </a:t>
            </a:r>
            <a:r>
              <a:rPr sz="1000" b="1" spc="-25" dirty="0">
                <a:solidFill>
                  <a:srgbClr val="0078D4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and </a:t>
            </a:r>
            <a:r>
              <a:rPr sz="1000" b="1" dirty="0">
                <a:solidFill>
                  <a:srgbClr val="0078D4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image</a:t>
            </a:r>
            <a:r>
              <a:rPr sz="1000" b="1" spc="-30" dirty="0">
                <a:solidFill>
                  <a:srgbClr val="0078D4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 </a:t>
            </a:r>
            <a:r>
              <a:rPr sz="1000" b="1" spc="-10" dirty="0">
                <a:solidFill>
                  <a:srgbClr val="0078D4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generation</a:t>
            </a:r>
            <a:r>
              <a:rPr sz="1000" b="1" spc="-30" dirty="0">
                <a:solidFill>
                  <a:srgbClr val="0078D4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 </a:t>
            </a:r>
            <a:r>
              <a:rPr sz="1000" b="1" spc="-10" dirty="0">
                <a:solidFill>
                  <a:srgbClr val="0078D4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processes</a:t>
            </a:r>
            <a:endParaRPr sz="1000" b="1">
              <a:latin typeface="Segoe UI Semibold" panose="020B0502040204020203" pitchFamily="34" charset="0"/>
              <a:cs typeface="Segoe UI Semibold" panose="020B0502040204020203" pitchFamily="34" charset="0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78167" y="13309860"/>
            <a:ext cx="1561465" cy="46865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1000"/>
              </a:lnSpc>
              <a:spcBef>
                <a:spcPts val="95"/>
              </a:spcBef>
            </a:pPr>
            <a:r>
              <a:rPr sz="1000" b="1" spc="-10" dirty="0">
                <a:solidFill>
                  <a:srgbClr val="0078D4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Create</a:t>
            </a:r>
            <a:r>
              <a:rPr sz="1000" b="1" spc="-25" dirty="0">
                <a:solidFill>
                  <a:srgbClr val="0078D4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 </a:t>
            </a:r>
            <a:r>
              <a:rPr sz="1000" b="1" dirty="0">
                <a:solidFill>
                  <a:srgbClr val="0078D4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a</a:t>
            </a:r>
            <a:r>
              <a:rPr sz="1000" b="1" spc="-25" dirty="0">
                <a:solidFill>
                  <a:srgbClr val="0078D4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 </a:t>
            </a:r>
            <a:r>
              <a:rPr sz="1000" b="1" dirty="0">
                <a:solidFill>
                  <a:srgbClr val="0078D4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ChatGPT</a:t>
            </a:r>
            <a:r>
              <a:rPr sz="1000" b="1" spc="-25" dirty="0">
                <a:solidFill>
                  <a:srgbClr val="0078D4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 </a:t>
            </a:r>
            <a:r>
              <a:rPr sz="1000" b="1" spc="-20" dirty="0">
                <a:solidFill>
                  <a:srgbClr val="0078D4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like </a:t>
            </a:r>
            <a:r>
              <a:rPr sz="1000" b="1" spc="-10" dirty="0">
                <a:solidFill>
                  <a:srgbClr val="0078D4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experience</a:t>
            </a:r>
            <a:r>
              <a:rPr sz="1000" b="1" spc="-15" dirty="0">
                <a:solidFill>
                  <a:srgbClr val="0078D4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 </a:t>
            </a:r>
            <a:r>
              <a:rPr sz="1000" b="1" spc="-10" dirty="0">
                <a:solidFill>
                  <a:srgbClr val="0078D4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tailored </a:t>
            </a:r>
            <a:r>
              <a:rPr sz="1000" b="1" dirty="0">
                <a:solidFill>
                  <a:srgbClr val="0078D4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to</a:t>
            </a:r>
            <a:r>
              <a:rPr sz="1000" b="1" spc="-15" dirty="0">
                <a:solidFill>
                  <a:srgbClr val="0078D4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 </a:t>
            </a:r>
            <a:r>
              <a:rPr sz="1000" b="1" spc="-20" dirty="0">
                <a:solidFill>
                  <a:srgbClr val="0078D4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your </a:t>
            </a:r>
            <a:r>
              <a:rPr sz="1000" b="1" dirty="0">
                <a:solidFill>
                  <a:srgbClr val="0078D4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own</a:t>
            </a:r>
            <a:r>
              <a:rPr sz="1000" b="1" spc="-25" dirty="0">
                <a:solidFill>
                  <a:srgbClr val="0078D4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 </a:t>
            </a:r>
            <a:r>
              <a:rPr sz="1000" b="1" spc="-10" dirty="0">
                <a:solidFill>
                  <a:srgbClr val="0078D4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enterprise</a:t>
            </a:r>
            <a:r>
              <a:rPr sz="1000" b="1" spc="-20" dirty="0">
                <a:solidFill>
                  <a:srgbClr val="0078D4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 data</a:t>
            </a:r>
            <a:endParaRPr sz="1000" b="1">
              <a:latin typeface="Segoe UI Semibold" panose="020B0502040204020203" pitchFamily="34" charset="0"/>
              <a:cs typeface="Segoe UI Semibold" panose="020B0502040204020203" pitchFamily="34" charset="0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39935" y="10983713"/>
            <a:ext cx="3276600" cy="49385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 marR="30480">
              <a:lnSpc>
                <a:spcPct val="101000"/>
              </a:lnSpc>
              <a:spcBef>
                <a:spcPts val="95"/>
              </a:spcBef>
            </a:pPr>
            <a:r>
              <a:rPr sz="1600" b="1" dirty="0">
                <a:solidFill>
                  <a:srgbClr val="0078D4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8</a:t>
            </a:r>
            <a:r>
              <a:rPr sz="1600" b="1" spc="15" dirty="0">
                <a:solidFill>
                  <a:srgbClr val="0078D4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 </a:t>
            </a:r>
            <a:r>
              <a:rPr sz="1600" b="1" dirty="0">
                <a:solidFill>
                  <a:srgbClr val="0078D4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ways</a:t>
            </a:r>
            <a:r>
              <a:rPr sz="1600" b="1" spc="15" dirty="0">
                <a:solidFill>
                  <a:srgbClr val="0078D4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 </a:t>
            </a:r>
            <a:r>
              <a:rPr sz="1600" b="1" dirty="0">
                <a:solidFill>
                  <a:srgbClr val="0078D4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that</a:t>
            </a:r>
            <a:r>
              <a:rPr sz="1600" b="1" spc="20" dirty="0">
                <a:solidFill>
                  <a:srgbClr val="0078D4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 </a:t>
            </a:r>
            <a:r>
              <a:rPr sz="1600" b="1" dirty="0">
                <a:solidFill>
                  <a:srgbClr val="0078D4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AI</a:t>
            </a:r>
            <a:r>
              <a:rPr sz="1600" b="1" spc="20" dirty="0">
                <a:solidFill>
                  <a:srgbClr val="0078D4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 </a:t>
            </a:r>
            <a:r>
              <a:rPr sz="1600" b="1" dirty="0">
                <a:solidFill>
                  <a:srgbClr val="0078D4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can</a:t>
            </a:r>
            <a:r>
              <a:rPr sz="1600" b="1" spc="20" dirty="0">
                <a:solidFill>
                  <a:srgbClr val="0078D4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 </a:t>
            </a:r>
            <a:r>
              <a:rPr sz="1600" b="1" dirty="0">
                <a:solidFill>
                  <a:srgbClr val="0078D4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be</a:t>
            </a:r>
            <a:r>
              <a:rPr sz="1600" b="1" spc="15" dirty="0">
                <a:solidFill>
                  <a:srgbClr val="0078D4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 </a:t>
            </a:r>
            <a:r>
              <a:rPr sz="1600" b="1" dirty="0">
                <a:solidFill>
                  <a:srgbClr val="0078D4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used</a:t>
            </a:r>
            <a:r>
              <a:rPr sz="1600" b="1" spc="25" dirty="0">
                <a:solidFill>
                  <a:srgbClr val="0078D4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 </a:t>
            </a:r>
            <a:r>
              <a:rPr sz="1600" b="1" spc="-25" dirty="0">
                <a:solidFill>
                  <a:srgbClr val="0078D4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to </a:t>
            </a:r>
            <a:r>
              <a:rPr sz="1600" b="1" dirty="0">
                <a:solidFill>
                  <a:srgbClr val="0078D4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improve</a:t>
            </a:r>
            <a:r>
              <a:rPr sz="1600" b="1" spc="10" dirty="0">
                <a:solidFill>
                  <a:srgbClr val="0078D4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 </a:t>
            </a:r>
            <a:r>
              <a:rPr sz="1600" b="1" dirty="0">
                <a:solidFill>
                  <a:srgbClr val="0078D4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the</a:t>
            </a:r>
            <a:r>
              <a:rPr sz="1600" b="1" spc="25" dirty="0">
                <a:solidFill>
                  <a:srgbClr val="0078D4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 </a:t>
            </a:r>
            <a:r>
              <a:rPr sz="1600" b="1" dirty="0">
                <a:solidFill>
                  <a:srgbClr val="0078D4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customer</a:t>
            </a:r>
            <a:r>
              <a:rPr sz="1600" b="1" spc="25" dirty="0">
                <a:solidFill>
                  <a:srgbClr val="0078D4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 </a:t>
            </a:r>
            <a:r>
              <a:rPr sz="1600" b="1" dirty="0">
                <a:solidFill>
                  <a:srgbClr val="0078D4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experience</a:t>
            </a:r>
            <a:r>
              <a:rPr sz="1600" b="1" spc="-305" dirty="0">
                <a:solidFill>
                  <a:srgbClr val="0078D4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 </a:t>
            </a:r>
            <a:r>
              <a:rPr sz="675" b="1" spc="-37" baseline="111111" dirty="0">
                <a:solidFill>
                  <a:srgbClr val="0078D4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[2]</a:t>
            </a:r>
            <a:endParaRPr sz="675" b="1" baseline="111111" dirty="0">
              <a:latin typeface="Segoe UI Semibold" panose="020B0502040204020203" pitchFamily="34" charset="0"/>
              <a:cs typeface="Segoe UI Semibold" panose="020B0502040204020203" pitchFamily="34" charset="0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0" y="3499970"/>
            <a:ext cx="4620260" cy="3759835"/>
            <a:chOff x="0" y="3499970"/>
            <a:chExt cx="4620260" cy="3759835"/>
          </a:xfrm>
        </p:grpSpPr>
        <p:sp>
          <p:nvSpPr>
            <p:cNvPr id="27" name="object 27"/>
            <p:cNvSpPr/>
            <p:nvPr/>
          </p:nvSpPr>
          <p:spPr>
            <a:xfrm>
              <a:off x="0" y="3499970"/>
              <a:ext cx="4620260" cy="3759835"/>
            </a:xfrm>
            <a:custGeom>
              <a:avLst/>
              <a:gdLst/>
              <a:ahLst/>
              <a:cxnLst/>
              <a:rect l="l" t="t" r="r" b="b"/>
              <a:pathLst>
                <a:path w="4620260" h="3759834">
                  <a:moveTo>
                    <a:pt x="4619665" y="0"/>
                  </a:moveTo>
                  <a:lnTo>
                    <a:pt x="0" y="0"/>
                  </a:lnTo>
                  <a:lnTo>
                    <a:pt x="0" y="3759517"/>
                  </a:lnTo>
                  <a:lnTo>
                    <a:pt x="4619665" y="3759517"/>
                  </a:lnTo>
                  <a:lnTo>
                    <a:pt x="4619665" y="0"/>
                  </a:lnTo>
                  <a:close/>
                </a:path>
              </a:pathLst>
            </a:custGeom>
            <a:solidFill>
              <a:srgbClr val="2A446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82312" y="4376475"/>
              <a:ext cx="1283335" cy="1245870"/>
            </a:xfrm>
            <a:custGeom>
              <a:avLst/>
              <a:gdLst/>
              <a:ahLst/>
              <a:cxnLst/>
              <a:rect l="l" t="t" r="r" b="b"/>
              <a:pathLst>
                <a:path w="1283335" h="1245870">
                  <a:moveTo>
                    <a:pt x="1214800" y="0"/>
                  </a:moveTo>
                  <a:lnTo>
                    <a:pt x="68439" y="0"/>
                  </a:lnTo>
                  <a:lnTo>
                    <a:pt x="41800" y="5378"/>
                  </a:lnTo>
                  <a:lnTo>
                    <a:pt x="20046" y="20046"/>
                  </a:lnTo>
                  <a:lnTo>
                    <a:pt x="5378" y="41800"/>
                  </a:lnTo>
                  <a:lnTo>
                    <a:pt x="0" y="68439"/>
                  </a:lnTo>
                  <a:lnTo>
                    <a:pt x="0" y="1176859"/>
                  </a:lnTo>
                  <a:lnTo>
                    <a:pt x="5378" y="1203498"/>
                  </a:lnTo>
                  <a:lnTo>
                    <a:pt x="20046" y="1225252"/>
                  </a:lnTo>
                  <a:lnTo>
                    <a:pt x="41800" y="1239920"/>
                  </a:lnTo>
                  <a:lnTo>
                    <a:pt x="68439" y="1245299"/>
                  </a:lnTo>
                  <a:lnTo>
                    <a:pt x="1214800" y="1245299"/>
                  </a:lnTo>
                  <a:lnTo>
                    <a:pt x="1241439" y="1239920"/>
                  </a:lnTo>
                  <a:lnTo>
                    <a:pt x="1263194" y="1225252"/>
                  </a:lnTo>
                  <a:lnTo>
                    <a:pt x="1277861" y="1203498"/>
                  </a:lnTo>
                  <a:lnTo>
                    <a:pt x="1283240" y="1176859"/>
                  </a:lnTo>
                  <a:lnTo>
                    <a:pt x="1283240" y="68439"/>
                  </a:lnTo>
                  <a:lnTo>
                    <a:pt x="1277861" y="41800"/>
                  </a:lnTo>
                  <a:lnTo>
                    <a:pt x="1263194" y="20046"/>
                  </a:lnTo>
                  <a:lnTo>
                    <a:pt x="1241439" y="5378"/>
                  </a:lnTo>
                  <a:lnTo>
                    <a:pt x="1214800" y="0"/>
                  </a:lnTo>
                  <a:close/>
                </a:path>
              </a:pathLst>
            </a:custGeom>
            <a:solidFill>
              <a:srgbClr val="FFF8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397936" y="4345305"/>
            <a:ext cx="967105" cy="1123950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95"/>
              </a:spcBef>
            </a:pPr>
            <a:r>
              <a:rPr sz="2000" b="1" spc="-25" dirty="0">
                <a:solidFill>
                  <a:srgbClr val="0078D4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71%</a:t>
            </a:r>
            <a:endParaRPr sz="2000" b="1" dirty="0">
              <a:latin typeface="Segoe UI Semibold" panose="020B0502040204020203" pitchFamily="34" charset="0"/>
              <a:cs typeface="Segoe UI Semibold" panose="020B0502040204020203" pitchFamily="34" charset="0"/>
            </a:endParaRPr>
          </a:p>
          <a:p>
            <a:pPr marL="12700" marR="5080">
              <a:lnSpc>
                <a:spcPct val="112300"/>
              </a:lnSpc>
              <a:spcBef>
                <a:spcPts val="160"/>
              </a:spcBef>
            </a:pPr>
            <a:r>
              <a:rPr sz="800" dirty="0">
                <a:solidFill>
                  <a:srgbClr val="0078D4"/>
                </a:solidFill>
                <a:latin typeface="Segoe UI"/>
                <a:cs typeface="Segoe UI"/>
              </a:rPr>
              <a:t>of</a:t>
            </a:r>
            <a:r>
              <a:rPr sz="800" spc="-15" dirty="0">
                <a:solidFill>
                  <a:srgbClr val="0078D4"/>
                </a:solidFill>
                <a:latin typeface="Segoe UI"/>
                <a:cs typeface="Segoe UI"/>
              </a:rPr>
              <a:t> </a:t>
            </a:r>
            <a:r>
              <a:rPr sz="800" dirty="0">
                <a:solidFill>
                  <a:srgbClr val="0078D4"/>
                </a:solidFill>
                <a:latin typeface="Segoe UI"/>
                <a:cs typeface="Segoe UI"/>
              </a:rPr>
              <a:t>retail</a:t>
            </a:r>
            <a:r>
              <a:rPr sz="800" spc="-15" dirty="0">
                <a:solidFill>
                  <a:srgbClr val="0078D4"/>
                </a:solidFill>
                <a:latin typeface="Segoe UI"/>
                <a:cs typeface="Segoe UI"/>
              </a:rPr>
              <a:t> </a:t>
            </a:r>
            <a:r>
              <a:rPr sz="800" spc="-10" dirty="0">
                <a:solidFill>
                  <a:srgbClr val="0078D4"/>
                </a:solidFill>
                <a:latin typeface="Segoe UI"/>
                <a:cs typeface="Segoe UI"/>
              </a:rPr>
              <a:t>respondents </a:t>
            </a:r>
            <a:r>
              <a:rPr sz="800" dirty="0">
                <a:solidFill>
                  <a:srgbClr val="0078D4"/>
                </a:solidFill>
                <a:latin typeface="Segoe UI"/>
                <a:cs typeface="Segoe UI"/>
              </a:rPr>
              <a:t>said</a:t>
            </a:r>
            <a:r>
              <a:rPr sz="800" spc="10" dirty="0">
                <a:solidFill>
                  <a:srgbClr val="0078D4"/>
                </a:solidFill>
                <a:latin typeface="Segoe UI"/>
                <a:cs typeface="Segoe UI"/>
              </a:rPr>
              <a:t> </a:t>
            </a:r>
            <a:r>
              <a:rPr sz="800" spc="-10" dirty="0">
                <a:solidFill>
                  <a:srgbClr val="0078D4"/>
                </a:solidFill>
                <a:latin typeface="Segoe UI"/>
                <a:cs typeface="Segoe UI"/>
              </a:rPr>
              <a:t>artificial intelligence/machine </a:t>
            </a:r>
            <a:r>
              <a:rPr sz="800" dirty="0">
                <a:solidFill>
                  <a:srgbClr val="0078D4"/>
                </a:solidFill>
                <a:latin typeface="Segoe UI"/>
                <a:cs typeface="Segoe UI"/>
              </a:rPr>
              <a:t>learning</a:t>
            </a:r>
            <a:r>
              <a:rPr sz="800" spc="10" dirty="0">
                <a:solidFill>
                  <a:srgbClr val="0078D4"/>
                </a:solidFill>
                <a:latin typeface="Segoe UI"/>
                <a:cs typeface="Segoe UI"/>
              </a:rPr>
              <a:t> </a:t>
            </a:r>
            <a:r>
              <a:rPr sz="800" dirty="0">
                <a:solidFill>
                  <a:srgbClr val="0078D4"/>
                </a:solidFill>
                <a:latin typeface="Segoe UI"/>
                <a:cs typeface="Segoe UI"/>
              </a:rPr>
              <a:t>leads</a:t>
            </a:r>
            <a:r>
              <a:rPr sz="800" spc="10" dirty="0">
                <a:solidFill>
                  <a:srgbClr val="0078D4"/>
                </a:solidFill>
                <a:latin typeface="Segoe UI"/>
                <a:cs typeface="Segoe UI"/>
              </a:rPr>
              <a:t> </a:t>
            </a:r>
            <a:r>
              <a:rPr sz="800" spc="-10" dirty="0">
                <a:solidFill>
                  <a:srgbClr val="0078D4"/>
                </a:solidFill>
                <a:latin typeface="Segoe UI"/>
                <a:cs typeface="Segoe UI"/>
              </a:rPr>
              <a:t>their </a:t>
            </a:r>
            <a:r>
              <a:rPr sz="800" dirty="0">
                <a:solidFill>
                  <a:srgbClr val="0078D4"/>
                </a:solidFill>
                <a:latin typeface="Segoe UI"/>
                <a:cs typeface="Segoe UI"/>
              </a:rPr>
              <a:t>business</a:t>
            </a:r>
            <a:r>
              <a:rPr sz="800" spc="-5" dirty="0">
                <a:solidFill>
                  <a:srgbClr val="0078D4"/>
                </a:solidFill>
                <a:latin typeface="Segoe UI"/>
                <a:cs typeface="Segoe UI"/>
              </a:rPr>
              <a:t> </a:t>
            </a:r>
            <a:r>
              <a:rPr sz="800" spc="-10" dirty="0">
                <a:solidFill>
                  <a:srgbClr val="0078D4"/>
                </a:solidFill>
                <a:latin typeface="Segoe UI"/>
                <a:cs typeface="Segoe UI"/>
              </a:rPr>
              <a:t>strategy.</a:t>
            </a:r>
            <a:endParaRPr sz="800" dirty="0">
              <a:latin typeface="Segoe UI"/>
              <a:cs typeface="Segoe UI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282312" y="5714770"/>
            <a:ext cx="1283335" cy="1245870"/>
          </a:xfrm>
          <a:custGeom>
            <a:avLst/>
            <a:gdLst/>
            <a:ahLst/>
            <a:cxnLst/>
            <a:rect l="l" t="t" r="r" b="b"/>
            <a:pathLst>
              <a:path w="1283335" h="1245870">
                <a:moveTo>
                  <a:pt x="1214800" y="0"/>
                </a:moveTo>
                <a:lnTo>
                  <a:pt x="68439" y="0"/>
                </a:lnTo>
                <a:lnTo>
                  <a:pt x="41800" y="5378"/>
                </a:lnTo>
                <a:lnTo>
                  <a:pt x="20046" y="20046"/>
                </a:lnTo>
                <a:lnTo>
                  <a:pt x="5378" y="41800"/>
                </a:lnTo>
                <a:lnTo>
                  <a:pt x="0" y="68439"/>
                </a:lnTo>
                <a:lnTo>
                  <a:pt x="0" y="1176859"/>
                </a:lnTo>
                <a:lnTo>
                  <a:pt x="5378" y="1203498"/>
                </a:lnTo>
                <a:lnTo>
                  <a:pt x="20046" y="1225252"/>
                </a:lnTo>
                <a:lnTo>
                  <a:pt x="41800" y="1239920"/>
                </a:lnTo>
                <a:lnTo>
                  <a:pt x="68439" y="1245299"/>
                </a:lnTo>
                <a:lnTo>
                  <a:pt x="1214800" y="1245299"/>
                </a:lnTo>
                <a:lnTo>
                  <a:pt x="1241439" y="1239920"/>
                </a:lnTo>
                <a:lnTo>
                  <a:pt x="1263194" y="1225252"/>
                </a:lnTo>
                <a:lnTo>
                  <a:pt x="1277861" y="1203498"/>
                </a:lnTo>
                <a:lnTo>
                  <a:pt x="1283240" y="1176859"/>
                </a:lnTo>
                <a:lnTo>
                  <a:pt x="1283240" y="68439"/>
                </a:lnTo>
                <a:lnTo>
                  <a:pt x="1277861" y="41800"/>
                </a:lnTo>
                <a:lnTo>
                  <a:pt x="1263194" y="20046"/>
                </a:lnTo>
                <a:lnTo>
                  <a:pt x="1241439" y="5378"/>
                </a:lnTo>
                <a:lnTo>
                  <a:pt x="1214800" y="0"/>
                </a:lnTo>
                <a:close/>
              </a:path>
            </a:pathLst>
          </a:custGeom>
          <a:solidFill>
            <a:srgbClr val="FFF8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397936" y="5683598"/>
            <a:ext cx="1018540" cy="713740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95"/>
              </a:spcBef>
            </a:pPr>
            <a:r>
              <a:rPr sz="2000" b="1" spc="-25" dirty="0">
                <a:solidFill>
                  <a:srgbClr val="0078D4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56%</a:t>
            </a:r>
            <a:endParaRPr sz="2000" b="1" dirty="0">
              <a:latin typeface="Segoe UI Semibold" panose="020B0502040204020203" pitchFamily="34" charset="0"/>
              <a:cs typeface="Segoe UI Semibold" panose="020B0502040204020203" pitchFamily="34" charset="0"/>
            </a:endParaRPr>
          </a:p>
          <a:p>
            <a:pPr marL="12700" marR="5080">
              <a:lnSpc>
                <a:spcPct val="112300"/>
              </a:lnSpc>
              <a:spcBef>
                <a:spcPts val="160"/>
              </a:spcBef>
            </a:pPr>
            <a:r>
              <a:rPr sz="800" dirty="0">
                <a:solidFill>
                  <a:srgbClr val="0078D4"/>
                </a:solidFill>
                <a:latin typeface="Segoe UI"/>
                <a:cs typeface="Segoe UI"/>
              </a:rPr>
              <a:t>are</a:t>
            </a:r>
            <a:r>
              <a:rPr sz="800" spc="5" dirty="0">
                <a:solidFill>
                  <a:srgbClr val="0078D4"/>
                </a:solidFill>
                <a:latin typeface="Segoe UI"/>
                <a:cs typeface="Segoe UI"/>
              </a:rPr>
              <a:t> </a:t>
            </a:r>
            <a:r>
              <a:rPr sz="800" dirty="0">
                <a:solidFill>
                  <a:srgbClr val="0078D4"/>
                </a:solidFill>
                <a:latin typeface="Segoe UI"/>
                <a:cs typeface="Segoe UI"/>
              </a:rPr>
              <a:t>using</a:t>
            </a:r>
            <a:r>
              <a:rPr sz="800" spc="5" dirty="0">
                <a:solidFill>
                  <a:srgbClr val="0078D4"/>
                </a:solidFill>
                <a:latin typeface="Segoe UI"/>
                <a:cs typeface="Segoe UI"/>
              </a:rPr>
              <a:t> </a:t>
            </a:r>
            <a:r>
              <a:rPr sz="800" dirty="0">
                <a:solidFill>
                  <a:srgbClr val="0078D4"/>
                </a:solidFill>
                <a:latin typeface="Segoe UI"/>
                <a:cs typeface="Segoe UI"/>
              </a:rPr>
              <a:t>it</a:t>
            </a:r>
            <a:r>
              <a:rPr sz="800" spc="5" dirty="0">
                <a:solidFill>
                  <a:srgbClr val="0078D4"/>
                </a:solidFill>
                <a:latin typeface="Segoe UI"/>
                <a:cs typeface="Segoe UI"/>
              </a:rPr>
              <a:t> </a:t>
            </a:r>
            <a:r>
              <a:rPr sz="800" dirty="0">
                <a:solidFill>
                  <a:srgbClr val="0078D4"/>
                </a:solidFill>
                <a:latin typeface="Segoe UI"/>
                <a:cs typeface="Segoe UI"/>
              </a:rPr>
              <a:t>as</a:t>
            </a:r>
            <a:r>
              <a:rPr sz="800" spc="5" dirty="0">
                <a:solidFill>
                  <a:srgbClr val="0078D4"/>
                </a:solidFill>
                <a:latin typeface="Segoe UI"/>
                <a:cs typeface="Segoe UI"/>
              </a:rPr>
              <a:t> </a:t>
            </a:r>
            <a:r>
              <a:rPr sz="800" dirty="0">
                <a:solidFill>
                  <a:srgbClr val="0078D4"/>
                </a:solidFill>
                <a:latin typeface="Segoe UI"/>
                <a:cs typeface="Segoe UI"/>
              </a:rPr>
              <a:t>a</a:t>
            </a:r>
            <a:r>
              <a:rPr sz="800" spc="5" dirty="0">
                <a:solidFill>
                  <a:srgbClr val="0078D4"/>
                </a:solidFill>
                <a:latin typeface="Segoe UI"/>
                <a:cs typeface="Segoe UI"/>
              </a:rPr>
              <a:t> </a:t>
            </a:r>
            <a:r>
              <a:rPr sz="800" spc="-10" dirty="0">
                <a:solidFill>
                  <a:srgbClr val="0078D4"/>
                </a:solidFill>
                <a:latin typeface="Segoe UI"/>
                <a:cs typeface="Segoe UI"/>
              </a:rPr>
              <a:t>driver </a:t>
            </a:r>
            <a:r>
              <a:rPr sz="800" dirty="0">
                <a:solidFill>
                  <a:srgbClr val="0078D4"/>
                </a:solidFill>
                <a:latin typeface="Segoe UI"/>
                <a:cs typeface="Segoe UI"/>
              </a:rPr>
              <a:t>of</a:t>
            </a:r>
            <a:r>
              <a:rPr sz="800" spc="-10" dirty="0">
                <a:solidFill>
                  <a:srgbClr val="0078D4"/>
                </a:solidFill>
                <a:latin typeface="Segoe UI"/>
                <a:cs typeface="Segoe UI"/>
              </a:rPr>
              <a:t> innovation</a:t>
            </a:r>
            <a:endParaRPr sz="800" dirty="0">
              <a:latin typeface="Segoe UI"/>
              <a:cs typeface="Segoe UI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1670351" y="4376475"/>
            <a:ext cx="1283335" cy="1245870"/>
          </a:xfrm>
          <a:custGeom>
            <a:avLst/>
            <a:gdLst/>
            <a:ahLst/>
            <a:cxnLst/>
            <a:rect l="l" t="t" r="r" b="b"/>
            <a:pathLst>
              <a:path w="1283335" h="1245870">
                <a:moveTo>
                  <a:pt x="1214800" y="0"/>
                </a:moveTo>
                <a:lnTo>
                  <a:pt x="68439" y="0"/>
                </a:lnTo>
                <a:lnTo>
                  <a:pt x="41800" y="5378"/>
                </a:lnTo>
                <a:lnTo>
                  <a:pt x="20046" y="20046"/>
                </a:lnTo>
                <a:lnTo>
                  <a:pt x="5378" y="41800"/>
                </a:lnTo>
                <a:lnTo>
                  <a:pt x="0" y="68439"/>
                </a:lnTo>
                <a:lnTo>
                  <a:pt x="0" y="1176859"/>
                </a:lnTo>
                <a:lnTo>
                  <a:pt x="5378" y="1203498"/>
                </a:lnTo>
                <a:lnTo>
                  <a:pt x="20046" y="1225252"/>
                </a:lnTo>
                <a:lnTo>
                  <a:pt x="41800" y="1239920"/>
                </a:lnTo>
                <a:lnTo>
                  <a:pt x="68439" y="1245299"/>
                </a:lnTo>
                <a:lnTo>
                  <a:pt x="1214800" y="1245299"/>
                </a:lnTo>
                <a:lnTo>
                  <a:pt x="1241439" y="1239920"/>
                </a:lnTo>
                <a:lnTo>
                  <a:pt x="1263194" y="1225252"/>
                </a:lnTo>
                <a:lnTo>
                  <a:pt x="1277861" y="1203498"/>
                </a:lnTo>
                <a:lnTo>
                  <a:pt x="1283240" y="1176859"/>
                </a:lnTo>
                <a:lnTo>
                  <a:pt x="1283240" y="68439"/>
                </a:lnTo>
                <a:lnTo>
                  <a:pt x="1277861" y="41800"/>
                </a:lnTo>
                <a:lnTo>
                  <a:pt x="1263194" y="20046"/>
                </a:lnTo>
                <a:lnTo>
                  <a:pt x="1241439" y="5378"/>
                </a:lnTo>
                <a:lnTo>
                  <a:pt x="1214800" y="0"/>
                </a:lnTo>
                <a:close/>
              </a:path>
            </a:pathLst>
          </a:custGeom>
          <a:solidFill>
            <a:srgbClr val="FFF8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1785975" y="4345305"/>
            <a:ext cx="863600" cy="85026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95"/>
              </a:spcBef>
            </a:pPr>
            <a:r>
              <a:rPr sz="2000" b="1" spc="-25" dirty="0">
                <a:solidFill>
                  <a:srgbClr val="0078D4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62%</a:t>
            </a:r>
            <a:endParaRPr sz="2000" b="1" dirty="0">
              <a:latin typeface="Segoe UI Semibold" panose="020B0502040204020203" pitchFamily="34" charset="0"/>
              <a:cs typeface="Segoe UI Semibold" panose="020B0502040204020203" pitchFamily="34" charset="0"/>
            </a:endParaRPr>
          </a:p>
          <a:p>
            <a:pPr marL="12700" marR="5080">
              <a:lnSpc>
                <a:spcPct val="112300"/>
              </a:lnSpc>
              <a:spcBef>
                <a:spcPts val="160"/>
              </a:spcBef>
            </a:pPr>
            <a:r>
              <a:rPr sz="800" dirty="0">
                <a:solidFill>
                  <a:srgbClr val="0078D4"/>
                </a:solidFill>
                <a:latin typeface="Segoe UI"/>
                <a:cs typeface="Segoe UI"/>
              </a:rPr>
              <a:t>are</a:t>
            </a:r>
            <a:r>
              <a:rPr sz="800" spc="10" dirty="0">
                <a:solidFill>
                  <a:srgbClr val="0078D4"/>
                </a:solidFill>
                <a:latin typeface="Segoe UI"/>
                <a:cs typeface="Segoe UI"/>
              </a:rPr>
              <a:t> </a:t>
            </a:r>
            <a:r>
              <a:rPr sz="800" dirty="0">
                <a:solidFill>
                  <a:srgbClr val="0078D4"/>
                </a:solidFill>
                <a:latin typeface="Segoe UI"/>
                <a:cs typeface="Segoe UI"/>
              </a:rPr>
              <a:t>using</a:t>
            </a:r>
            <a:r>
              <a:rPr sz="800" spc="10" dirty="0">
                <a:solidFill>
                  <a:srgbClr val="0078D4"/>
                </a:solidFill>
                <a:latin typeface="Segoe UI"/>
                <a:cs typeface="Segoe UI"/>
              </a:rPr>
              <a:t> </a:t>
            </a:r>
            <a:r>
              <a:rPr sz="800" dirty="0">
                <a:solidFill>
                  <a:srgbClr val="0078D4"/>
                </a:solidFill>
                <a:latin typeface="Segoe UI"/>
                <a:cs typeface="Segoe UI"/>
              </a:rPr>
              <a:t>AI/ML</a:t>
            </a:r>
            <a:r>
              <a:rPr sz="800" spc="15" dirty="0">
                <a:solidFill>
                  <a:srgbClr val="0078D4"/>
                </a:solidFill>
                <a:latin typeface="Segoe UI"/>
                <a:cs typeface="Segoe UI"/>
              </a:rPr>
              <a:t> </a:t>
            </a:r>
            <a:r>
              <a:rPr sz="800" spc="-25" dirty="0">
                <a:solidFill>
                  <a:srgbClr val="0078D4"/>
                </a:solidFill>
                <a:latin typeface="Segoe UI"/>
                <a:cs typeface="Segoe UI"/>
              </a:rPr>
              <a:t>to</a:t>
            </a:r>
            <a:r>
              <a:rPr sz="800" dirty="0">
                <a:solidFill>
                  <a:srgbClr val="0078D4"/>
                </a:solidFill>
                <a:latin typeface="Segoe UI"/>
                <a:cs typeface="Segoe UI"/>
              </a:rPr>
              <a:t> predict</a:t>
            </a:r>
            <a:r>
              <a:rPr sz="800" spc="5" dirty="0">
                <a:solidFill>
                  <a:srgbClr val="0078D4"/>
                </a:solidFill>
                <a:latin typeface="Segoe UI"/>
                <a:cs typeface="Segoe UI"/>
              </a:rPr>
              <a:t> </a:t>
            </a:r>
            <a:r>
              <a:rPr sz="800" spc="-10" dirty="0">
                <a:solidFill>
                  <a:srgbClr val="0078D4"/>
                </a:solidFill>
                <a:latin typeface="Segoe UI"/>
                <a:cs typeface="Segoe UI"/>
              </a:rPr>
              <a:t>business performance</a:t>
            </a:r>
            <a:endParaRPr sz="800" dirty="0">
              <a:latin typeface="Segoe UI"/>
              <a:cs typeface="Segoe UI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1670351" y="5714770"/>
            <a:ext cx="1283335" cy="1245870"/>
          </a:xfrm>
          <a:custGeom>
            <a:avLst/>
            <a:gdLst/>
            <a:ahLst/>
            <a:cxnLst/>
            <a:rect l="l" t="t" r="r" b="b"/>
            <a:pathLst>
              <a:path w="1283335" h="1245870">
                <a:moveTo>
                  <a:pt x="1214800" y="0"/>
                </a:moveTo>
                <a:lnTo>
                  <a:pt x="68439" y="0"/>
                </a:lnTo>
                <a:lnTo>
                  <a:pt x="41800" y="5378"/>
                </a:lnTo>
                <a:lnTo>
                  <a:pt x="20046" y="20046"/>
                </a:lnTo>
                <a:lnTo>
                  <a:pt x="5378" y="41800"/>
                </a:lnTo>
                <a:lnTo>
                  <a:pt x="0" y="68439"/>
                </a:lnTo>
                <a:lnTo>
                  <a:pt x="0" y="1176859"/>
                </a:lnTo>
                <a:lnTo>
                  <a:pt x="5378" y="1203498"/>
                </a:lnTo>
                <a:lnTo>
                  <a:pt x="20046" y="1225252"/>
                </a:lnTo>
                <a:lnTo>
                  <a:pt x="41800" y="1239920"/>
                </a:lnTo>
                <a:lnTo>
                  <a:pt x="68439" y="1245299"/>
                </a:lnTo>
                <a:lnTo>
                  <a:pt x="1214800" y="1245299"/>
                </a:lnTo>
                <a:lnTo>
                  <a:pt x="1241439" y="1239920"/>
                </a:lnTo>
                <a:lnTo>
                  <a:pt x="1263194" y="1225252"/>
                </a:lnTo>
                <a:lnTo>
                  <a:pt x="1277861" y="1203498"/>
                </a:lnTo>
                <a:lnTo>
                  <a:pt x="1283240" y="1176859"/>
                </a:lnTo>
                <a:lnTo>
                  <a:pt x="1283240" y="68439"/>
                </a:lnTo>
                <a:lnTo>
                  <a:pt x="1277861" y="41800"/>
                </a:lnTo>
                <a:lnTo>
                  <a:pt x="1263194" y="20046"/>
                </a:lnTo>
                <a:lnTo>
                  <a:pt x="1241439" y="5378"/>
                </a:lnTo>
                <a:lnTo>
                  <a:pt x="1214800" y="0"/>
                </a:lnTo>
                <a:close/>
              </a:path>
            </a:pathLst>
          </a:custGeom>
          <a:solidFill>
            <a:srgbClr val="FFF8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1785975" y="5683598"/>
            <a:ext cx="895350" cy="1123950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95"/>
              </a:spcBef>
            </a:pPr>
            <a:r>
              <a:rPr sz="2000" b="1" spc="-25" dirty="0">
                <a:solidFill>
                  <a:srgbClr val="0078D4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52%</a:t>
            </a:r>
            <a:endParaRPr sz="2000" b="1" dirty="0">
              <a:latin typeface="Segoe UI Semibold" panose="020B0502040204020203" pitchFamily="34" charset="0"/>
              <a:cs typeface="Segoe UI Semibold" panose="020B0502040204020203" pitchFamily="34" charset="0"/>
            </a:endParaRPr>
          </a:p>
          <a:p>
            <a:pPr marL="12700" marR="5080">
              <a:lnSpc>
                <a:spcPct val="112300"/>
              </a:lnSpc>
              <a:spcBef>
                <a:spcPts val="160"/>
              </a:spcBef>
            </a:pPr>
            <a:r>
              <a:rPr sz="800" dirty="0">
                <a:solidFill>
                  <a:srgbClr val="0078D4"/>
                </a:solidFill>
                <a:latin typeface="Segoe UI"/>
                <a:cs typeface="Segoe UI"/>
              </a:rPr>
              <a:t>are</a:t>
            </a:r>
            <a:r>
              <a:rPr sz="800" spc="5" dirty="0">
                <a:solidFill>
                  <a:srgbClr val="0078D4"/>
                </a:solidFill>
                <a:latin typeface="Segoe UI"/>
                <a:cs typeface="Segoe UI"/>
              </a:rPr>
              <a:t> </a:t>
            </a:r>
            <a:r>
              <a:rPr sz="800" dirty="0">
                <a:solidFill>
                  <a:srgbClr val="0078D4"/>
                </a:solidFill>
                <a:latin typeface="Segoe UI"/>
                <a:cs typeface="Segoe UI"/>
              </a:rPr>
              <a:t>using</a:t>
            </a:r>
            <a:r>
              <a:rPr sz="800" spc="10" dirty="0">
                <a:solidFill>
                  <a:srgbClr val="0078D4"/>
                </a:solidFill>
                <a:latin typeface="Segoe UI"/>
                <a:cs typeface="Segoe UI"/>
              </a:rPr>
              <a:t> </a:t>
            </a:r>
            <a:r>
              <a:rPr sz="800" dirty="0">
                <a:solidFill>
                  <a:srgbClr val="0078D4"/>
                </a:solidFill>
                <a:latin typeface="Segoe UI"/>
                <a:cs typeface="Segoe UI"/>
              </a:rPr>
              <a:t>it</a:t>
            </a:r>
            <a:r>
              <a:rPr sz="800" spc="10" dirty="0">
                <a:solidFill>
                  <a:srgbClr val="0078D4"/>
                </a:solidFill>
                <a:latin typeface="Segoe UI"/>
                <a:cs typeface="Segoe UI"/>
              </a:rPr>
              <a:t> </a:t>
            </a:r>
            <a:r>
              <a:rPr sz="800" dirty="0">
                <a:solidFill>
                  <a:srgbClr val="0078D4"/>
                </a:solidFill>
                <a:latin typeface="Segoe UI"/>
                <a:cs typeface="Segoe UI"/>
              </a:rPr>
              <a:t>both</a:t>
            </a:r>
            <a:r>
              <a:rPr sz="800" spc="10" dirty="0">
                <a:solidFill>
                  <a:srgbClr val="0078D4"/>
                </a:solidFill>
                <a:latin typeface="Segoe UI"/>
                <a:cs typeface="Segoe UI"/>
              </a:rPr>
              <a:t> </a:t>
            </a:r>
            <a:r>
              <a:rPr sz="800" spc="-25" dirty="0">
                <a:solidFill>
                  <a:srgbClr val="0078D4"/>
                </a:solidFill>
                <a:latin typeface="Segoe UI"/>
                <a:cs typeface="Segoe UI"/>
              </a:rPr>
              <a:t>to</a:t>
            </a:r>
            <a:r>
              <a:rPr sz="800" dirty="0">
                <a:solidFill>
                  <a:srgbClr val="0078D4"/>
                </a:solidFill>
                <a:latin typeface="Segoe UI"/>
                <a:cs typeface="Segoe UI"/>
              </a:rPr>
              <a:t> improve</a:t>
            </a:r>
            <a:r>
              <a:rPr sz="800" spc="15" dirty="0">
                <a:solidFill>
                  <a:srgbClr val="0078D4"/>
                </a:solidFill>
                <a:latin typeface="Segoe UI"/>
                <a:cs typeface="Segoe UI"/>
              </a:rPr>
              <a:t> </a:t>
            </a:r>
            <a:r>
              <a:rPr sz="800" dirty="0">
                <a:solidFill>
                  <a:srgbClr val="0078D4"/>
                </a:solidFill>
                <a:latin typeface="Segoe UI"/>
                <a:cs typeface="Segoe UI"/>
              </a:rPr>
              <a:t>speed</a:t>
            </a:r>
            <a:r>
              <a:rPr sz="800" spc="15" dirty="0">
                <a:solidFill>
                  <a:srgbClr val="0078D4"/>
                </a:solidFill>
                <a:latin typeface="Segoe UI"/>
                <a:cs typeface="Segoe UI"/>
              </a:rPr>
              <a:t> </a:t>
            </a:r>
            <a:r>
              <a:rPr sz="800" spc="-25" dirty="0">
                <a:solidFill>
                  <a:srgbClr val="0078D4"/>
                </a:solidFill>
                <a:latin typeface="Segoe UI"/>
                <a:cs typeface="Segoe UI"/>
              </a:rPr>
              <a:t>and</a:t>
            </a:r>
            <a:r>
              <a:rPr sz="800" dirty="0">
                <a:solidFill>
                  <a:srgbClr val="0078D4"/>
                </a:solidFill>
                <a:latin typeface="Segoe UI"/>
                <a:cs typeface="Segoe UI"/>
              </a:rPr>
              <a:t> efficiency</a:t>
            </a:r>
            <a:r>
              <a:rPr sz="800" spc="20" dirty="0">
                <a:solidFill>
                  <a:srgbClr val="0078D4"/>
                </a:solidFill>
                <a:latin typeface="Segoe UI"/>
                <a:cs typeface="Segoe UI"/>
              </a:rPr>
              <a:t> </a:t>
            </a:r>
            <a:r>
              <a:rPr sz="800" dirty="0">
                <a:solidFill>
                  <a:srgbClr val="0078D4"/>
                </a:solidFill>
                <a:latin typeface="Segoe UI"/>
                <a:cs typeface="Segoe UI"/>
              </a:rPr>
              <a:t>and</a:t>
            </a:r>
            <a:r>
              <a:rPr sz="800" spc="25" dirty="0">
                <a:solidFill>
                  <a:srgbClr val="0078D4"/>
                </a:solidFill>
                <a:latin typeface="Segoe UI"/>
                <a:cs typeface="Segoe UI"/>
              </a:rPr>
              <a:t> </a:t>
            </a:r>
            <a:r>
              <a:rPr sz="800" spc="-25" dirty="0">
                <a:solidFill>
                  <a:srgbClr val="0078D4"/>
                </a:solidFill>
                <a:latin typeface="Segoe UI"/>
                <a:cs typeface="Segoe UI"/>
              </a:rPr>
              <a:t>to</a:t>
            </a:r>
            <a:r>
              <a:rPr sz="800" dirty="0">
                <a:solidFill>
                  <a:srgbClr val="0078D4"/>
                </a:solidFill>
                <a:latin typeface="Segoe UI"/>
                <a:cs typeface="Segoe UI"/>
              </a:rPr>
              <a:t> reduce risk</a:t>
            </a:r>
            <a:r>
              <a:rPr sz="800" spc="5" dirty="0">
                <a:solidFill>
                  <a:srgbClr val="0078D4"/>
                </a:solidFill>
                <a:latin typeface="Segoe UI"/>
                <a:cs typeface="Segoe UI"/>
              </a:rPr>
              <a:t> </a:t>
            </a:r>
            <a:r>
              <a:rPr sz="800" dirty="0">
                <a:solidFill>
                  <a:srgbClr val="0078D4"/>
                </a:solidFill>
                <a:latin typeface="Segoe UI"/>
                <a:cs typeface="Segoe UI"/>
              </a:rPr>
              <a:t>in</a:t>
            </a:r>
            <a:r>
              <a:rPr sz="800" spc="5" dirty="0">
                <a:solidFill>
                  <a:srgbClr val="0078D4"/>
                </a:solidFill>
                <a:latin typeface="Segoe UI"/>
                <a:cs typeface="Segoe UI"/>
              </a:rPr>
              <a:t> </a:t>
            </a:r>
            <a:r>
              <a:rPr sz="800" spc="-25" dirty="0">
                <a:solidFill>
                  <a:srgbClr val="0078D4"/>
                </a:solidFill>
                <a:latin typeface="Segoe UI"/>
                <a:cs typeface="Segoe UI"/>
              </a:rPr>
              <a:t>the</a:t>
            </a:r>
            <a:r>
              <a:rPr sz="800" spc="-10" dirty="0">
                <a:solidFill>
                  <a:srgbClr val="0078D4"/>
                </a:solidFill>
                <a:latin typeface="Segoe UI"/>
                <a:cs typeface="Segoe UI"/>
              </a:rPr>
              <a:t> future</a:t>
            </a:r>
            <a:endParaRPr sz="800" dirty="0">
              <a:latin typeface="Segoe UI"/>
              <a:cs typeface="Segoe UI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3054112" y="4376475"/>
            <a:ext cx="1283335" cy="1245870"/>
          </a:xfrm>
          <a:custGeom>
            <a:avLst/>
            <a:gdLst/>
            <a:ahLst/>
            <a:cxnLst/>
            <a:rect l="l" t="t" r="r" b="b"/>
            <a:pathLst>
              <a:path w="1283335" h="1245870">
                <a:moveTo>
                  <a:pt x="1214800" y="0"/>
                </a:moveTo>
                <a:lnTo>
                  <a:pt x="68439" y="0"/>
                </a:lnTo>
                <a:lnTo>
                  <a:pt x="41800" y="5378"/>
                </a:lnTo>
                <a:lnTo>
                  <a:pt x="20046" y="20046"/>
                </a:lnTo>
                <a:lnTo>
                  <a:pt x="5378" y="41800"/>
                </a:lnTo>
                <a:lnTo>
                  <a:pt x="0" y="68439"/>
                </a:lnTo>
                <a:lnTo>
                  <a:pt x="0" y="1176859"/>
                </a:lnTo>
                <a:lnTo>
                  <a:pt x="5378" y="1203498"/>
                </a:lnTo>
                <a:lnTo>
                  <a:pt x="20046" y="1225252"/>
                </a:lnTo>
                <a:lnTo>
                  <a:pt x="41800" y="1239920"/>
                </a:lnTo>
                <a:lnTo>
                  <a:pt x="68439" y="1245299"/>
                </a:lnTo>
                <a:lnTo>
                  <a:pt x="1214800" y="1245299"/>
                </a:lnTo>
                <a:lnTo>
                  <a:pt x="1241439" y="1239920"/>
                </a:lnTo>
                <a:lnTo>
                  <a:pt x="1263194" y="1225252"/>
                </a:lnTo>
                <a:lnTo>
                  <a:pt x="1277861" y="1203498"/>
                </a:lnTo>
                <a:lnTo>
                  <a:pt x="1283240" y="1176859"/>
                </a:lnTo>
                <a:lnTo>
                  <a:pt x="1283240" y="68439"/>
                </a:lnTo>
                <a:lnTo>
                  <a:pt x="1277861" y="41800"/>
                </a:lnTo>
                <a:lnTo>
                  <a:pt x="1263194" y="20046"/>
                </a:lnTo>
                <a:lnTo>
                  <a:pt x="1241439" y="5378"/>
                </a:lnTo>
                <a:lnTo>
                  <a:pt x="1214800" y="0"/>
                </a:lnTo>
                <a:close/>
              </a:path>
            </a:pathLst>
          </a:custGeom>
          <a:solidFill>
            <a:srgbClr val="FFF8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3169736" y="4345305"/>
            <a:ext cx="897890" cy="713740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95"/>
              </a:spcBef>
            </a:pPr>
            <a:r>
              <a:rPr sz="2000" b="1" spc="-25" dirty="0">
                <a:solidFill>
                  <a:srgbClr val="0078D4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61%</a:t>
            </a:r>
            <a:endParaRPr sz="2000" b="1" dirty="0">
              <a:latin typeface="Segoe UI Semibold" panose="020B0502040204020203" pitchFamily="34" charset="0"/>
              <a:cs typeface="Segoe UI Semibold" panose="020B0502040204020203" pitchFamily="34" charset="0"/>
            </a:endParaRPr>
          </a:p>
          <a:p>
            <a:pPr marL="12700" marR="5080">
              <a:lnSpc>
                <a:spcPct val="112300"/>
              </a:lnSpc>
              <a:spcBef>
                <a:spcPts val="160"/>
              </a:spcBef>
            </a:pPr>
            <a:r>
              <a:rPr sz="800" dirty="0">
                <a:solidFill>
                  <a:srgbClr val="0078D4"/>
                </a:solidFill>
                <a:latin typeface="Segoe UI"/>
                <a:cs typeface="Segoe UI"/>
              </a:rPr>
              <a:t>are</a:t>
            </a:r>
            <a:r>
              <a:rPr sz="800" spc="10" dirty="0">
                <a:solidFill>
                  <a:srgbClr val="0078D4"/>
                </a:solidFill>
                <a:latin typeface="Segoe UI"/>
                <a:cs typeface="Segoe UI"/>
              </a:rPr>
              <a:t> </a:t>
            </a:r>
            <a:r>
              <a:rPr sz="800" dirty="0">
                <a:solidFill>
                  <a:srgbClr val="0078D4"/>
                </a:solidFill>
                <a:latin typeface="Segoe UI"/>
                <a:cs typeface="Segoe UI"/>
              </a:rPr>
              <a:t>using</a:t>
            </a:r>
            <a:r>
              <a:rPr sz="800" spc="10" dirty="0">
                <a:solidFill>
                  <a:srgbClr val="0078D4"/>
                </a:solidFill>
                <a:latin typeface="Segoe UI"/>
                <a:cs typeface="Segoe UI"/>
              </a:rPr>
              <a:t> </a:t>
            </a:r>
            <a:r>
              <a:rPr sz="800" dirty="0">
                <a:solidFill>
                  <a:srgbClr val="0078D4"/>
                </a:solidFill>
                <a:latin typeface="Segoe UI"/>
                <a:cs typeface="Segoe UI"/>
              </a:rPr>
              <a:t>AI/ML</a:t>
            </a:r>
            <a:r>
              <a:rPr sz="800" spc="15" dirty="0">
                <a:solidFill>
                  <a:srgbClr val="0078D4"/>
                </a:solidFill>
                <a:latin typeface="Segoe UI"/>
                <a:cs typeface="Segoe UI"/>
              </a:rPr>
              <a:t> </a:t>
            </a:r>
            <a:r>
              <a:rPr sz="800" spc="-25" dirty="0">
                <a:solidFill>
                  <a:srgbClr val="0078D4"/>
                </a:solidFill>
                <a:latin typeface="Segoe UI"/>
                <a:cs typeface="Segoe UI"/>
              </a:rPr>
              <a:t>for</a:t>
            </a:r>
            <a:r>
              <a:rPr sz="800" dirty="0">
                <a:solidFill>
                  <a:srgbClr val="0078D4"/>
                </a:solidFill>
                <a:latin typeface="Segoe UI"/>
                <a:cs typeface="Segoe UI"/>
              </a:rPr>
              <a:t> data</a:t>
            </a:r>
            <a:r>
              <a:rPr sz="800" spc="15" dirty="0">
                <a:solidFill>
                  <a:srgbClr val="0078D4"/>
                </a:solidFill>
                <a:latin typeface="Segoe UI"/>
                <a:cs typeface="Segoe UI"/>
              </a:rPr>
              <a:t> </a:t>
            </a:r>
            <a:r>
              <a:rPr sz="800" spc="-10" dirty="0">
                <a:solidFill>
                  <a:srgbClr val="0078D4"/>
                </a:solidFill>
                <a:latin typeface="Segoe UI"/>
                <a:cs typeface="Segoe UI"/>
              </a:rPr>
              <a:t>analysis</a:t>
            </a:r>
            <a:endParaRPr sz="800" dirty="0">
              <a:latin typeface="Segoe UI"/>
              <a:cs typeface="Segoe UI"/>
            </a:endParaRPr>
          </a:p>
        </p:txBody>
      </p:sp>
      <p:pic>
        <p:nvPicPr>
          <p:cNvPr id="38" name="object 3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054112" y="5714770"/>
            <a:ext cx="1283240" cy="1245299"/>
          </a:xfrm>
          <a:prstGeom prst="rect">
            <a:avLst/>
          </a:prstGeom>
        </p:spPr>
      </p:pic>
      <p:sp>
        <p:nvSpPr>
          <p:cNvPr id="39" name="object 39"/>
          <p:cNvSpPr txBox="1"/>
          <p:nvPr/>
        </p:nvSpPr>
        <p:spPr>
          <a:xfrm>
            <a:off x="256337" y="3562392"/>
            <a:ext cx="3970020" cy="610235"/>
          </a:xfrm>
          <a:prstGeom prst="rect">
            <a:avLst/>
          </a:prstGeom>
        </p:spPr>
        <p:txBody>
          <a:bodyPr vert="horz" wrap="square" lIns="0" tIns="1581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45"/>
              </a:spcBef>
            </a:pPr>
            <a:r>
              <a:rPr sz="1600" b="1" dirty="0">
                <a:solidFill>
                  <a:srgbClr val="FFFFFF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It’s</a:t>
            </a:r>
            <a:r>
              <a:rPr sz="1600" b="1" spc="-15" dirty="0">
                <a:solidFill>
                  <a:srgbClr val="FFFFFF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 </a:t>
            </a:r>
            <a:r>
              <a:rPr sz="1600" b="1" dirty="0">
                <a:solidFill>
                  <a:srgbClr val="FFFFFF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not</a:t>
            </a:r>
            <a:r>
              <a:rPr sz="1600" b="1" spc="-10" dirty="0">
                <a:solidFill>
                  <a:srgbClr val="FFFFFF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 </a:t>
            </a:r>
            <a:r>
              <a:rPr sz="1600" b="1" dirty="0">
                <a:solidFill>
                  <a:srgbClr val="FFFFFF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just</a:t>
            </a:r>
            <a:r>
              <a:rPr sz="1600" b="1" spc="-10" dirty="0">
                <a:solidFill>
                  <a:srgbClr val="FFFFFF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 </a:t>
            </a:r>
            <a:r>
              <a:rPr sz="1600" b="1" dirty="0">
                <a:solidFill>
                  <a:srgbClr val="FFFFFF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a</a:t>
            </a:r>
            <a:r>
              <a:rPr sz="1600" b="1" spc="-15" dirty="0">
                <a:solidFill>
                  <a:srgbClr val="FFFFFF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 </a:t>
            </a:r>
            <a:r>
              <a:rPr sz="1600" b="1" dirty="0">
                <a:solidFill>
                  <a:srgbClr val="FFFFFF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trend</a:t>
            </a:r>
            <a:r>
              <a:rPr sz="1600" b="1" spc="-320" dirty="0">
                <a:solidFill>
                  <a:srgbClr val="FFFFFF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 </a:t>
            </a:r>
            <a:r>
              <a:rPr sz="675" spc="-37" baseline="111111" dirty="0">
                <a:solidFill>
                  <a:srgbClr val="FFFFFF"/>
                </a:solidFill>
                <a:latin typeface="Segoe UI"/>
                <a:cs typeface="Segoe UI"/>
              </a:rPr>
              <a:t>[1]</a:t>
            </a:r>
            <a:endParaRPr sz="675" baseline="111111" dirty="0">
              <a:latin typeface="Segoe UI"/>
              <a:cs typeface="Segoe UI"/>
            </a:endParaRPr>
          </a:p>
          <a:p>
            <a:pPr marL="51435">
              <a:lnSpc>
                <a:spcPct val="100000"/>
              </a:lnSpc>
              <a:spcBef>
                <a:spcPts val="575"/>
              </a:spcBef>
            </a:pPr>
            <a:r>
              <a:rPr sz="800" spc="-10" dirty="0">
                <a:solidFill>
                  <a:srgbClr val="FFFFFF"/>
                </a:solidFill>
                <a:latin typeface="Segoe UI"/>
                <a:cs typeface="Segoe UI"/>
              </a:rPr>
              <a:t>Recent</a:t>
            </a:r>
            <a:r>
              <a:rPr sz="800" spc="-1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800" spc="-10" dirty="0">
                <a:solidFill>
                  <a:srgbClr val="FFFFFF"/>
                </a:solidFill>
                <a:latin typeface="Segoe UI"/>
                <a:cs typeface="Segoe UI"/>
              </a:rPr>
              <a:t>research</a:t>
            </a:r>
            <a:r>
              <a:rPr sz="800" spc="-1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800" dirty="0">
                <a:solidFill>
                  <a:srgbClr val="FFFFFF"/>
                </a:solidFill>
                <a:latin typeface="Segoe UI"/>
                <a:cs typeface="Segoe UI"/>
              </a:rPr>
              <a:t>by</a:t>
            </a:r>
            <a:r>
              <a:rPr sz="800" spc="-1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800" dirty="0">
                <a:solidFill>
                  <a:srgbClr val="FFFFFF"/>
                </a:solidFill>
                <a:latin typeface="Segoe UI"/>
                <a:cs typeface="Segoe UI"/>
              </a:rPr>
              <a:t>Chain</a:t>
            </a:r>
            <a:r>
              <a:rPr sz="800" spc="-1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800" spc="-10" dirty="0">
                <a:solidFill>
                  <a:srgbClr val="FFFFFF"/>
                </a:solidFill>
                <a:latin typeface="Segoe UI"/>
                <a:cs typeface="Segoe UI"/>
              </a:rPr>
              <a:t>Store</a:t>
            </a:r>
            <a:r>
              <a:rPr sz="800" spc="-1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800" dirty="0">
                <a:solidFill>
                  <a:srgbClr val="FFFFFF"/>
                </a:solidFill>
                <a:latin typeface="Segoe UI"/>
                <a:cs typeface="Segoe UI"/>
              </a:rPr>
              <a:t>Age</a:t>
            </a:r>
            <a:r>
              <a:rPr sz="800" spc="-1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800" dirty="0">
                <a:solidFill>
                  <a:srgbClr val="FFFFFF"/>
                </a:solidFill>
                <a:latin typeface="Segoe UI"/>
                <a:cs typeface="Segoe UI"/>
              </a:rPr>
              <a:t>found</a:t>
            </a:r>
            <a:r>
              <a:rPr sz="800" spc="-1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800" dirty="0">
                <a:solidFill>
                  <a:srgbClr val="FFFFFF"/>
                </a:solidFill>
                <a:latin typeface="Segoe UI"/>
                <a:cs typeface="Segoe UI"/>
              </a:rPr>
              <a:t>that</a:t>
            </a:r>
            <a:r>
              <a:rPr sz="800" spc="-1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800" spc="-10" dirty="0">
                <a:solidFill>
                  <a:srgbClr val="FFFFFF"/>
                </a:solidFill>
                <a:latin typeface="Segoe UI"/>
                <a:cs typeface="Segoe UI"/>
              </a:rPr>
              <a:t>retailers</a:t>
            </a:r>
            <a:r>
              <a:rPr sz="800" spc="-1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800" dirty="0">
                <a:solidFill>
                  <a:srgbClr val="FFFFFF"/>
                </a:solidFill>
                <a:latin typeface="Segoe UI"/>
                <a:cs typeface="Segoe UI"/>
              </a:rPr>
              <a:t>using</a:t>
            </a:r>
            <a:r>
              <a:rPr sz="800" spc="-1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800" dirty="0">
                <a:solidFill>
                  <a:srgbClr val="FFFFFF"/>
                </a:solidFill>
                <a:latin typeface="Segoe UI"/>
                <a:cs typeface="Segoe UI"/>
              </a:rPr>
              <a:t>AI</a:t>
            </a:r>
            <a:r>
              <a:rPr sz="800" spc="-1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800" dirty="0">
                <a:solidFill>
                  <a:srgbClr val="FFFFFF"/>
                </a:solidFill>
                <a:latin typeface="Segoe UI"/>
                <a:cs typeface="Segoe UI"/>
              </a:rPr>
              <a:t>get</a:t>
            </a:r>
            <a:r>
              <a:rPr sz="800" spc="-1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800" spc="-10" dirty="0">
                <a:solidFill>
                  <a:srgbClr val="FFFFFF"/>
                </a:solidFill>
                <a:latin typeface="Segoe UI"/>
                <a:cs typeface="Segoe UI"/>
              </a:rPr>
              <a:t>significant</a:t>
            </a:r>
            <a:r>
              <a:rPr sz="800" spc="-1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800" spc="-10" dirty="0">
                <a:solidFill>
                  <a:srgbClr val="FFFFFF"/>
                </a:solidFill>
                <a:latin typeface="Segoe UI"/>
                <a:cs typeface="Segoe UI"/>
              </a:rPr>
              <a:t>benefits:</a:t>
            </a:r>
            <a:endParaRPr sz="800" dirty="0">
              <a:latin typeface="Segoe UI"/>
              <a:cs typeface="Segoe UI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290867" y="15780896"/>
            <a:ext cx="38735" cy="90170"/>
          </a:xfrm>
          <a:custGeom>
            <a:avLst/>
            <a:gdLst/>
            <a:ahLst/>
            <a:cxnLst/>
            <a:rect l="l" t="t" r="r" b="b"/>
            <a:pathLst>
              <a:path w="38735" h="90169">
                <a:moveTo>
                  <a:pt x="38497" y="0"/>
                </a:moveTo>
                <a:lnTo>
                  <a:pt x="0" y="0"/>
                </a:lnTo>
                <a:lnTo>
                  <a:pt x="0" y="89826"/>
                </a:lnTo>
                <a:lnTo>
                  <a:pt x="38497" y="89826"/>
                </a:lnTo>
                <a:lnTo>
                  <a:pt x="38497" y="0"/>
                </a:lnTo>
                <a:close/>
              </a:path>
            </a:pathLst>
          </a:custGeom>
          <a:solidFill>
            <a:srgbClr val="4FE5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355029" y="15716734"/>
            <a:ext cx="38735" cy="154305"/>
          </a:xfrm>
          <a:custGeom>
            <a:avLst/>
            <a:gdLst/>
            <a:ahLst/>
            <a:cxnLst/>
            <a:rect l="l" t="t" r="r" b="b"/>
            <a:pathLst>
              <a:path w="38735" h="154305">
                <a:moveTo>
                  <a:pt x="38497" y="0"/>
                </a:moveTo>
                <a:lnTo>
                  <a:pt x="0" y="0"/>
                </a:lnTo>
                <a:lnTo>
                  <a:pt x="0" y="153988"/>
                </a:lnTo>
                <a:lnTo>
                  <a:pt x="38497" y="153988"/>
                </a:lnTo>
                <a:lnTo>
                  <a:pt x="38497" y="0"/>
                </a:lnTo>
                <a:close/>
              </a:path>
            </a:pathLst>
          </a:custGeom>
          <a:solidFill>
            <a:srgbClr val="0078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419188" y="15460090"/>
            <a:ext cx="231140" cy="410845"/>
          </a:xfrm>
          <a:custGeom>
            <a:avLst/>
            <a:gdLst/>
            <a:ahLst/>
            <a:cxnLst/>
            <a:rect l="l" t="t" r="r" b="b"/>
            <a:pathLst>
              <a:path w="231140" h="410844">
                <a:moveTo>
                  <a:pt x="38493" y="192493"/>
                </a:moveTo>
                <a:lnTo>
                  <a:pt x="0" y="192493"/>
                </a:lnTo>
                <a:lnTo>
                  <a:pt x="0" y="410641"/>
                </a:lnTo>
                <a:lnTo>
                  <a:pt x="38493" y="410641"/>
                </a:lnTo>
                <a:lnTo>
                  <a:pt x="38493" y="192493"/>
                </a:lnTo>
                <a:close/>
              </a:path>
              <a:path w="231140" h="410844">
                <a:moveTo>
                  <a:pt x="102654" y="128320"/>
                </a:moveTo>
                <a:lnTo>
                  <a:pt x="64160" y="128320"/>
                </a:lnTo>
                <a:lnTo>
                  <a:pt x="64160" y="410641"/>
                </a:lnTo>
                <a:lnTo>
                  <a:pt x="102654" y="410641"/>
                </a:lnTo>
                <a:lnTo>
                  <a:pt x="102654" y="128320"/>
                </a:lnTo>
                <a:close/>
              </a:path>
              <a:path w="231140" h="410844">
                <a:moveTo>
                  <a:pt x="166814" y="64160"/>
                </a:moveTo>
                <a:lnTo>
                  <a:pt x="128320" y="64160"/>
                </a:lnTo>
                <a:lnTo>
                  <a:pt x="128320" y="410641"/>
                </a:lnTo>
                <a:lnTo>
                  <a:pt x="166814" y="410641"/>
                </a:lnTo>
                <a:lnTo>
                  <a:pt x="166814" y="64160"/>
                </a:lnTo>
                <a:close/>
              </a:path>
              <a:path w="231140" h="410844">
                <a:moveTo>
                  <a:pt x="230974" y="0"/>
                </a:moveTo>
                <a:lnTo>
                  <a:pt x="192481" y="0"/>
                </a:lnTo>
                <a:lnTo>
                  <a:pt x="192481" y="410641"/>
                </a:lnTo>
                <a:lnTo>
                  <a:pt x="230974" y="410641"/>
                </a:lnTo>
                <a:lnTo>
                  <a:pt x="23097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BB0468D5-89A0-E167-A3A1-124883E97912}"/>
              </a:ext>
            </a:extLst>
          </p:cNvPr>
          <p:cNvGrpSpPr/>
          <p:nvPr/>
        </p:nvGrpSpPr>
        <p:grpSpPr>
          <a:xfrm>
            <a:off x="243637" y="116380"/>
            <a:ext cx="4097418" cy="619094"/>
            <a:chOff x="-407113" y="264758"/>
            <a:chExt cx="5029913" cy="759989"/>
          </a:xfrm>
        </p:grpSpPr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770DF1BE-EF91-234A-5CA7-0338AD68DE6C}"/>
                </a:ext>
              </a:extLst>
            </p:cNvPr>
            <p:cNvSpPr txBox="1"/>
            <p:nvPr/>
          </p:nvSpPr>
          <p:spPr>
            <a:xfrm>
              <a:off x="-407113" y="264758"/>
              <a:ext cx="1734554" cy="759989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lIns="91440" tIns="45720" rIns="91440" bIns="45720" rtlCol="0" anchor="ctr">
              <a:noAutofit/>
            </a:bodyPr>
            <a:lstStyle/>
            <a:p>
              <a:pPr algn="ctr"/>
              <a:r>
                <a:rPr lang="en-US" sz="1000" spc="-5" dirty="0">
                  <a:ea typeface="Calibri" panose="020F0502020204030204" pitchFamily="34" charset="0"/>
                  <a:cs typeface="Segoe UI"/>
                </a:rPr>
                <a:t>LOGO PLACEHOLDER</a:t>
              </a:r>
            </a:p>
          </p:txBody>
        </p:sp>
        <p:pic>
          <p:nvPicPr>
            <p:cNvPr id="73" name="Picture 72">
              <a:extLst>
                <a:ext uri="{FF2B5EF4-FFF2-40B4-BE49-F238E27FC236}">
                  <a16:creationId xmlns:a16="http://schemas.microsoft.com/office/drawing/2014/main" id="{C8AB4E69-AAFF-6F95-B3B1-5245543FFC4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484530" y="527185"/>
              <a:ext cx="1138270" cy="242472"/>
            </a:xfrm>
            <a:prstGeom prst="rect">
              <a:avLst/>
            </a:prstGeom>
          </p:spPr>
        </p:pic>
      </p:grpSp>
      <p:pic>
        <p:nvPicPr>
          <p:cNvPr id="75" name="Picture 74">
            <a:extLst>
              <a:ext uri="{FF2B5EF4-FFF2-40B4-BE49-F238E27FC236}">
                <a16:creationId xmlns:a16="http://schemas.microsoft.com/office/drawing/2014/main" id="{890ED632-4016-E624-BA9B-10584E9C232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8189" y="11647309"/>
            <a:ext cx="452489" cy="452489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70DD7A4E-3CCA-12D0-50DD-8A16B884771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03089" y="11670255"/>
            <a:ext cx="550597" cy="406595"/>
          </a:xfrm>
          <a:prstGeom prst="rect">
            <a:avLst/>
          </a:prstGeom>
        </p:spPr>
      </p:pic>
      <p:pic>
        <p:nvPicPr>
          <p:cNvPr id="82" name="Picture 81">
            <a:extLst>
              <a:ext uri="{FF2B5EF4-FFF2-40B4-BE49-F238E27FC236}">
                <a16:creationId xmlns:a16="http://schemas.microsoft.com/office/drawing/2014/main" id="{6B7B5835-76E1-2478-8AAE-26CF2480792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5277" y="12766811"/>
            <a:ext cx="444445" cy="444445"/>
          </a:xfrm>
          <a:prstGeom prst="rect">
            <a:avLst/>
          </a:prstGeom>
        </p:spPr>
      </p:pic>
      <p:pic>
        <p:nvPicPr>
          <p:cNvPr id="84" name="Picture 83">
            <a:extLst>
              <a:ext uri="{FF2B5EF4-FFF2-40B4-BE49-F238E27FC236}">
                <a16:creationId xmlns:a16="http://schemas.microsoft.com/office/drawing/2014/main" id="{A38BB56D-9CFF-BF18-10A1-0D9A1D8AE0D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409549" y="12772404"/>
            <a:ext cx="444445" cy="444445"/>
          </a:xfrm>
          <a:prstGeom prst="rect">
            <a:avLst/>
          </a:prstGeom>
        </p:spPr>
      </p:pic>
      <p:pic>
        <p:nvPicPr>
          <p:cNvPr id="86" name="Picture 85">
            <a:extLst>
              <a:ext uri="{FF2B5EF4-FFF2-40B4-BE49-F238E27FC236}">
                <a16:creationId xmlns:a16="http://schemas.microsoft.com/office/drawing/2014/main" id="{55F08B2B-E6C0-4F64-6ABD-9E6B7E8993F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95747" y="14052194"/>
            <a:ext cx="443865" cy="443865"/>
          </a:xfrm>
          <a:prstGeom prst="rect">
            <a:avLst/>
          </a:prstGeom>
        </p:spPr>
      </p:pic>
      <p:pic>
        <p:nvPicPr>
          <p:cNvPr id="88" name="Picture 87">
            <a:extLst>
              <a:ext uri="{FF2B5EF4-FFF2-40B4-BE49-F238E27FC236}">
                <a16:creationId xmlns:a16="http://schemas.microsoft.com/office/drawing/2014/main" id="{DA71BC46-0C59-CC23-01B2-8F64180BB7D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409549" y="14058518"/>
            <a:ext cx="443865" cy="443865"/>
          </a:xfrm>
          <a:prstGeom prst="rect">
            <a:avLst/>
          </a:prstGeom>
        </p:spPr>
      </p:pic>
      <p:pic>
        <p:nvPicPr>
          <p:cNvPr id="90" name="Picture 89">
            <a:extLst>
              <a:ext uri="{FF2B5EF4-FFF2-40B4-BE49-F238E27FC236}">
                <a16:creationId xmlns:a16="http://schemas.microsoft.com/office/drawing/2014/main" id="{56569EC4-EAF1-194C-1327-1216109A756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441575" y="15427819"/>
            <a:ext cx="337185" cy="449579"/>
          </a:xfrm>
          <a:prstGeom prst="rect">
            <a:avLst/>
          </a:prstGeom>
        </p:spPr>
      </p:pic>
      <p:sp>
        <p:nvSpPr>
          <p:cNvPr id="91" name="TextBox 90">
            <a:extLst>
              <a:ext uri="{FF2B5EF4-FFF2-40B4-BE49-F238E27FC236}">
                <a16:creationId xmlns:a16="http://schemas.microsoft.com/office/drawing/2014/main" id="{9A43D03D-FBDA-8BEF-0D4C-D194773B8F3C}"/>
              </a:ext>
            </a:extLst>
          </p:cNvPr>
          <p:cNvSpPr txBox="1">
            <a:spLocks/>
          </p:cNvSpPr>
          <p:nvPr/>
        </p:nvSpPr>
        <p:spPr>
          <a:xfrm>
            <a:off x="303939" y="18281650"/>
            <a:ext cx="1849154" cy="241194"/>
          </a:xfrm>
          <a:prstGeom prst="rect">
            <a:avLst/>
          </a:prstGeom>
          <a:solidFill>
            <a:srgbClr val="FFFF00"/>
          </a:solidFill>
        </p:spPr>
        <p:txBody>
          <a:bodyPr wrap="square" lIns="91440" tIns="45720" rIns="91440" bIns="45720" rtlCol="0" anchor="ctr">
            <a:noAutofit/>
          </a:bodyPr>
          <a:lstStyle/>
          <a:p>
            <a:pPr algn="ctr"/>
            <a:r>
              <a:rPr lang="en-US" sz="900" dirty="0">
                <a:solidFill>
                  <a:srgbClr val="000000"/>
                </a:solidFill>
              </a:rPr>
              <a:t>[Placeholder for partner URL] </a:t>
            </a:r>
            <a:endParaRPr lang="en-US" sz="500" dirty="0">
              <a:solidFill>
                <a:srgbClr val="000000"/>
              </a:solidFill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A9C3F7A2-700C-2540-8E2A-FF9F066FD3B3}"/>
              </a:ext>
            </a:extLst>
          </p:cNvPr>
          <p:cNvSpPr txBox="1">
            <a:spLocks/>
          </p:cNvSpPr>
          <p:nvPr/>
        </p:nvSpPr>
        <p:spPr>
          <a:xfrm>
            <a:off x="303939" y="18570505"/>
            <a:ext cx="1849154" cy="241194"/>
          </a:xfrm>
          <a:prstGeom prst="rect">
            <a:avLst/>
          </a:prstGeom>
          <a:solidFill>
            <a:srgbClr val="FFFF00"/>
          </a:solidFill>
        </p:spPr>
        <p:txBody>
          <a:bodyPr wrap="square" lIns="91440" tIns="45720" rIns="91440" bIns="45720" rtlCol="0" anchor="ctr">
            <a:noAutofit/>
          </a:bodyPr>
          <a:lstStyle/>
          <a:p>
            <a:pPr algn="ctr"/>
            <a:r>
              <a:rPr lang="en-US" sz="900" dirty="0">
                <a:solidFill>
                  <a:srgbClr val="000000"/>
                </a:solidFill>
              </a:rPr>
              <a:t>[Placeholder for partner phone] </a:t>
            </a:r>
            <a:endParaRPr lang="en-US" sz="500" dirty="0">
              <a:solidFill>
                <a:srgbClr val="000000"/>
              </a:solidFill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739EFB86-2D44-C8B5-922D-9A250357A55B}"/>
              </a:ext>
            </a:extLst>
          </p:cNvPr>
          <p:cNvSpPr txBox="1">
            <a:spLocks/>
          </p:cNvSpPr>
          <p:nvPr/>
        </p:nvSpPr>
        <p:spPr>
          <a:xfrm>
            <a:off x="309847" y="18856746"/>
            <a:ext cx="1849154" cy="241194"/>
          </a:xfrm>
          <a:prstGeom prst="rect">
            <a:avLst/>
          </a:prstGeom>
          <a:solidFill>
            <a:srgbClr val="FFFF00"/>
          </a:solidFill>
        </p:spPr>
        <p:txBody>
          <a:bodyPr wrap="square" lIns="91440" tIns="45720" rIns="91440" bIns="45720" rtlCol="0" anchor="ctr">
            <a:noAutofit/>
          </a:bodyPr>
          <a:lstStyle/>
          <a:p>
            <a:pPr algn="ctr"/>
            <a:r>
              <a:rPr lang="en-US" sz="900">
                <a:solidFill>
                  <a:srgbClr val="000000"/>
                </a:solidFill>
              </a:rPr>
              <a:t>[Placeholder for partner URL] </a:t>
            </a:r>
            <a:endParaRPr lang="en-US" sz="500">
              <a:solidFill>
                <a:srgbClr val="000000"/>
              </a:solidFill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201C4A1-1755-5F98-E605-FBC61017CB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/>
        </p:nvGrpSpPr>
        <p:grpSpPr>
          <a:xfrm>
            <a:off x="-5706652" y="0"/>
            <a:ext cx="4823248" cy="8595360"/>
            <a:chOff x="-4114800" y="228600"/>
            <a:chExt cx="3947357" cy="7034458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C312B8D4-8663-061D-4770-6439814B20DE}"/>
                </a:ext>
              </a:extLst>
            </p:cNvPr>
            <p:cNvSpPr/>
            <p:nvPr/>
          </p:nvSpPr>
          <p:spPr>
            <a:xfrm>
              <a:off x="-4114800" y="228600"/>
              <a:ext cx="3947357" cy="703445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7C0DA301-17AA-99F4-1666-997501A85DBF}"/>
                </a:ext>
              </a:extLst>
            </p:cNvPr>
            <p:cNvSpPr txBox="1"/>
            <p:nvPr/>
          </p:nvSpPr>
          <p:spPr>
            <a:xfrm>
              <a:off x="-3852716" y="497168"/>
              <a:ext cx="3288948" cy="60452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spcBef>
                  <a:spcPts val="1200"/>
                </a:spcBef>
              </a:pPr>
              <a:r>
                <a:rPr lang="en-US" sz="1600" dirty="0">
                  <a:solidFill>
                    <a:srgbClr val="2F2F2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Use this PowerPoint deck as a template to create a custom piece for your brand by adding your logo, fonts, colors, and content.</a:t>
              </a:r>
              <a:endParaRPr lang="en-US" sz="1000" dirty="0">
                <a:solidFill>
                  <a:srgbClr val="2F2F2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5DBB1374-2DA3-786D-0584-BE6D7137423B}"/>
                </a:ext>
              </a:extLst>
            </p:cNvPr>
            <p:cNvSpPr txBox="1"/>
            <p:nvPr/>
          </p:nvSpPr>
          <p:spPr>
            <a:xfrm>
              <a:off x="-3852716" y="1238788"/>
              <a:ext cx="3190471" cy="340044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 rtlCol="0">
              <a:spAutoFit/>
            </a:bodyPr>
            <a:lstStyle/>
            <a:p>
              <a:r>
                <a:rPr lang="en-US" sz="1050" dirty="0">
                  <a:latin typeface="Arial" panose="020B0604020202020204" pitchFamily="34" charset="0"/>
                  <a:cs typeface="Arial" panose="020B0604020202020204" pitchFamily="34" charset="0"/>
                </a:rPr>
                <a:t>Yellow highlights in the template indicate the areas where text or graphics should be customized for your brand.</a:t>
              </a:r>
            </a:p>
          </p:txBody>
        </p: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6C445FD7-2746-F692-5C54-F0FB15707A1A}"/>
                </a:ext>
              </a:extLst>
            </p:cNvPr>
            <p:cNvGrpSpPr/>
            <p:nvPr/>
          </p:nvGrpSpPr>
          <p:grpSpPr>
            <a:xfrm>
              <a:off x="-3852716" y="3897267"/>
              <a:ext cx="3014516" cy="736763"/>
              <a:chOff x="-3852716" y="3897267"/>
              <a:chExt cx="3014516" cy="736763"/>
            </a:xfrm>
          </p:grpSpPr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DA6C6621-DF10-1359-0744-7FC1843A616D}"/>
                  </a:ext>
                </a:extLst>
              </p:cNvPr>
              <p:cNvSpPr txBox="1"/>
              <p:nvPr/>
            </p:nvSpPr>
            <p:spPr>
              <a:xfrm>
                <a:off x="-3633224" y="3897267"/>
                <a:ext cx="2795024" cy="7367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1050" b="1" dirty="0">
                    <a:solidFill>
                      <a:srgbClr val="2F2F2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Update the yellow-highlighted text with your brand-specific copy. </a:t>
                </a:r>
                <a:r>
                  <a:rPr lang="en-US" sz="1050" dirty="0">
                    <a:solidFill>
                      <a:srgbClr val="2F2F2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Match the surrounding type color </a:t>
                </a:r>
                <a:r>
                  <a:rPr lang="en-US" sz="1050" b="1" dirty="0">
                    <a:solidFill>
                      <a:srgbClr val="2F2F2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by removing the yellow highlight treatment. </a:t>
                </a:r>
                <a:r>
                  <a:rPr lang="en-US" sz="1050" dirty="0">
                    <a:solidFill>
                      <a:srgbClr val="2F2F2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Adjust the size and display of your fonts to fit the template</a:t>
                </a:r>
                <a:endParaRPr lang="en-US" sz="1100" b="1" dirty="0">
                  <a:solidFill>
                    <a:srgbClr val="2F2F2F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5E7D5187-9EB0-A9B5-8767-59C8F6CD169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-3852716" y="3908780"/>
                <a:ext cx="197566" cy="207805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050">
                    <a:cs typeface="Segoe UI" panose="020B0502040204020203" pitchFamily="34" charset="0"/>
                  </a:rPr>
                  <a:t>2</a:t>
                </a:r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30B13A04-4113-A1C6-48F4-C913B03FF554}"/>
                </a:ext>
              </a:extLst>
            </p:cNvPr>
            <p:cNvGrpSpPr/>
            <p:nvPr/>
          </p:nvGrpSpPr>
          <p:grpSpPr>
            <a:xfrm>
              <a:off x="-3852716" y="4723000"/>
              <a:ext cx="3083096" cy="869003"/>
              <a:chOff x="-3852716" y="4723000"/>
              <a:chExt cx="3083096" cy="869003"/>
            </a:xfrm>
          </p:grpSpPr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A18C03FD-2E6F-E87B-1C76-102F0316215B}"/>
                  </a:ext>
                </a:extLst>
              </p:cNvPr>
              <p:cNvSpPr txBox="1"/>
              <p:nvPr/>
            </p:nvSpPr>
            <p:spPr>
              <a:xfrm>
                <a:off x="-3633224" y="4723000"/>
                <a:ext cx="2863604" cy="8690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1050" b="1" dirty="0">
                    <a:solidFill>
                      <a:srgbClr val="2F2F2F"/>
                    </a:solidFill>
                    <a:latin typeface="Arial"/>
                    <a:cs typeface="Arial"/>
                  </a:rPr>
                  <a:t>Add your custom logo and icons to the slides and slide master. You may change the image to best represent your brand/targeting. If you choose to use the included images, im</a:t>
                </a:r>
                <a:r>
                  <a:rPr lang="en-US" sz="1050" b="1" dirty="0">
                    <a:solidFill>
                      <a:srgbClr val="000000"/>
                    </a:solidFill>
                    <a:latin typeface="Arial"/>
                    <a:cs typeface="Arial"/>
                  </a:rPr>
                  <a:t>ages</a:t>
                </a:r>
                <a:r>
                  <a:rPr lang="en-US" sz="1050" b="1" dirty="0">
                    <a:solidFill>
                      <a:srgbClr val="000000"/>
                    </a:solidFill>
                    <a:effectLst/>
                    <a:latin typeface="Arial"/>
                    <a:cs typeface="Arial"/>
                  </a:rPr>
                  <a:t> included in this template must remain for use exclusively in this template, must not be altered or used elsewhere.</a:t>
                </a:r>
                <a:endParaRPr lang="en-US" sz="1100" b="1" dirty="0">
                  <a:solidFill>
                    <a:srgbClr val="2F2F2F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0B6EDED1-E3D2-E301-3F71-C3C948D20AF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-3852716" y="4733480"/>
                <a:ext cx="197566" cy="207805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050">
                    <a:cs typeface="Segoe UI" panose="020B0502040204020203" pitchFamily="34" charset="0"/>
                  </a:rPr>
                  <a:t>3</a:t>
                </a:r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991EDC28-CE15-EF6B-1D70-A179F16E0E2A}"/>
                </a:ext>
              </a:extLst>
            </p:cNvPr>
            <p:cNvGrpSpPr/>
            <p:nvPr/>
          </p:nvGrpSpPr>
          <p:grpSpPr>
            <a:xfrm>
              <a:off x="-3852716" y="5854275"/>
              <a:ext cx="3185502" cy="1067212"/>
              <a:chOff x="-3852716" y="5854275"/>
              <a:chExt cx="3185502" cy="1067212"/>
            </a:xfrm>
          </p:grpSpPr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F0CC4FAD-B358-777A-1DCE-B9D1266D1B49}"/>
                  </a:ext>
                </a:extLst>
              </p:cNvPr>
              <p:cNvSpPr txBox="1"/>
              <p:nvPr/>
            </p:nvSpPr>
            <p:spPr>
              <a:xfrm>
                <a:off x="-3633224" y="5854275"/>
                <a:ext cx="2966010" cy="6045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1050" dirty="0">
                    <a:solidFill>
                      <a:srgbClr val="2F2F2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Save your final art. Name your file and choose the file destination. Delete the off-slide instructions and any remaining highlighting and use the </a:t>
                </a:r>
                <a:r>
                  <a:rPr lang="en-US" sz="1050" b="1" dirty="0">
                    <a:solidFill>
                      <a:srgbClr val="2F2F2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File</a:t>
                </a:r>
                <a:r>
                  <a:rPr lang="en-US" sz="1050" dirty="0">
                    <a:solidFill>
                      <a:srgbClr val="2F2F2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pulldown menu to select Export to save as a </a:t>
                </a:r>
                <a:r>
                  <a:rPr lang="en-US" sz="1050" b="1" dirty="0">
                    <a:solidFill>
                      <a:srgbClr val="2F2F2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PDF</a:t>
                </a:r>
                <a:r>
                  <a:rPr lang="en-US" sz="1050" dirty="0">
                    <a:solidFill>
                      <a:srgbClr val="2F2F2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 </a:t>
                </a:r>
                <a:endParaRPr lang="en-US" sz="1100" dirty="0">
                  <a:solidFill>
                    <a:srgbClr val="2F2F2F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48750B9D-9E74-6DDE-FDEA-F9EEB97319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-3852716" y="5865788"/>
                <a:ext cx="197566" cy="207805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050">
                    <a:cs typeface="Segoe UI" panose="020B0502040204020203" pitchFamily="34" charset="0"/>
                  </a:rPr>
                  <a:t>4</a:t>
                </a:r>
              </a:p>
            </p:txBody>
          </p:sp>
          <p:pic>
            <p:nvPicPr>
              <p:cNvPr id="53" name="Picture 52">
                <a:extLst>
                  <a:ext uri="{FF2B5EF4-FFF2-40B4-BE49-F238E27FC236}">
                    <a16:creationId xmlns:a16="http://schemas.microsoft.com/office/drawing/2014/main" id="{B94C63B7-A507-BBA5-3E5D-9E4B0E4F381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rcRect/>
              <a:stretch/>
            </p:blipFill>
            <p:spPr>
              <a:xfrm>
                <a:off x="-3496929" y="6673085"/>
                <a:ext cx="1797446" cy="248402"/>
              </a:xfrm>
              <a:prstGeom prst="rect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</p:pic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B2FED13D-6E8B-114D-AC4D-477617B5FAAB}"/>
                </a:ext>
              </a:extLst>
            </p:cNvPr>
            <p:cNvGrpSpPr/>
            <p:nvPr/>
          </p:nvGrpSpPr>
          <p:grpSpPr>
            <a:xfrm>
              <a:off x="-3852716" y="1813482"/>
              <a:ext cx="3423188" cy="1978904"/>
              <a:chOff x="-3852716" y="1813482"/>
              <a:chExt cx="3423188" cy="1978904"/>
            </a:xfrm>
          </p:grpSpPr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E077796A-DD2A-6EA0-C06B-3ECA3321D3A7}"/>
                  </a:ext>
                </a:extLst>
              </p:cNvPr>
              <p:cNvSpPr txBox="1"/>
              <p:nvPr/>
            </p:nvSpPr>
            <p:spPr>
              <a:xfrm>
                <a:off x="-3633224" y="1813482"/>
                <a:ext cx="2313602" cy="3400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1050" dirty="0">
                    <a:solidFill>
                      <a:srgbClr val="2F2F2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Customize your brand fonts and colors in the Slide Master</a:t>
                </a: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C1FBDAA2-80D5-74FD-3AEE-DADB2B1E41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-3852716" y="1824995"/>
                <a:ext cx="197566" cy="207805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050">
                    <a:cs typeface="Segoe UI" panose="020B0502040204020203" pitchFamily="34" charset="0"/>
                  </a:rPr>
                  <a:t>1</a:t>
                </a:r>
              </a:p>
            </p:txBody>
          </p:sp>
          <p:pic>
            <p:nvPicPr>
              <p:cNvPr id="49" name="Picture 48" descr="Graphical user interface, application&#10;&#10;Description automatically generated">
                <a:extLst>
                  <a:ext uri="{FF2B5EF4-FFF2-40B4-BE49-F238E27FC236}">
                    <a16:creationId xmlns:a16="http://schemas.microsoft.com/office/drawing/2014/main" id="{7F38BA05-72E8-9AE1-7C91-18DB4F9851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-3619997" y="2904854"/>
                <a:ext cx="1580254" cy="887532"/>
              </a:xfrm>
              <a:prstGeom prst="rect">
                <a:avLst/>
              </a:prstGeom>
            </p:spPr>
          </p:pic>
          <p:pic>
            <p:nvPicPr>
              <p:cNvPr id="50" name="Picture 49" descr="Graphical user interface, application, Word&#10;&#10;Description automatically generated">
                <a:extLst>
                  <a:ext uri="{FF2B5EF4-FFF2-40B4-BE49-F238E27FC236}">
                    <a16:creationId xmlns:a16="http://schemas.microsoft.com/office/drawing/2014/main" id="{91CCBD66-6802-2C40-5441-BDDAD75E3ED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-3615030" y="2273863"/>
                <a:ext cx="3185502" cy="474015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78D4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254ab26a-04f6-42f5-9555-e3c9fb1706a1" xsi:nil="true"/>
    <lcf76f155ced4ddcb4097134ff3c332f xmlns="a7384ce8-a2ad-4061-818a-88bf72b6eefd">
      <Terms xmlns="http://schemas.microsoft.com/office/infopath/2007/PartnerControls"/>
    </lcf76f155ced4ddcb4097134ff3c332f>
    <Thumbnail xmlns="a7384ce8-a2ad-4061-818a-88bf72b6eefd" xsi:nil="true"/>
    <_ip_UnifiedCompliancePolicyUIAction xmlns="http://schemas.microsoft.com/sharepoint/v3" xsi:nil="true"/>
    <Dateapproved xmlns="a7384ce8-a2ad-4061-818a-88bf72b6eefd" xsi:nil="true"/>
    <_ip_UnifiedCompliancePolicyProperties xmlns="http://schemas.microsoft.com/sharepoint/v3" xsi:nil="true"/>
    <Image xmlns="a7384ce8-a2ad-4061-818a-88bf72b6eefd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F743FB91453AB4DB8662F2E12DC3E10" ma:contentTypeVersion="25" ma:contentTypeDescription="Create a new document." ma:contentTypeScope="" ma:versionID="03f02f54765e57a1cfce084709accae5">
  <xsd:schema xmlns:xsd="http://www.w3.org/2001/XMLSchema" xmlns:xs="http://www.w3.org/2001/XMLSchema" xmlns:p="http://schemas.microsoft.com/office/2006/metadata/properties" xmlns:ns1="http://schemas.microsoft.com/sharepoint/v3" xmlns:ns2="a7384ce8-a2ad-4061-818a-88bf72b6eefd" xmlns:ns3="254ab26a-04f6-42f5-9555-e3c9fb1706a1" targetNamespace="http://schemas.microsoft.com/office/2006/metadata/properties" ma:root="true" ma:fieldsID="e95a8859d36d79d4d45685893279faa4" ns1:_="" ns2:_="" ns3:_="">
    <xsd:import namespace="http://schemas.microsoft.com/sharepoint/v3"/>
    <xsd:import namespace="a7384ce8-a2ad-4061-818a-88bf72b6eefd"/>
    <xsd:import namespace="254ab26a-04f6-42f5-9555-e3c9fb1706a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1:_ip_UnifiedCompliancePolicyProperties" minOccurs="0"/>
                <xsd:element ref="ns1:_ip_UnifiedCompliancePolicyUIAction" minOccurs="0"/>
                <xsd:element ref="ns2:MediaServiceDocTags" minOccurs="0"/>
                <xsd:element ref="ns3:SharedWithUsers" minOccurs="0"/>
                <xsd:element ref="ns3:SharedWithDetail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Location" minOccurs="0"/>
                <xsd:element ref="ns2:Dateapproved" minOccurs="0"/>
                <xsd:element ref="ns2:Thumbnail" minOccurs="0"/>
                <xsd:element ref="ns2:MediaServiceObjectDetectorVersions" minOccurs="0"/>
                <xsd:element ref="ns2:MediaServiceSystemTags" minOccurs="0"/>
                <xsd:element ref="ns2:Imag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1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2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7384ce8-a2ad-4061-818a-88bf72b6eef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13" nillable="true" ma:displayName="MediaServiceDocTags" ma:hidden="true" ma:internalName="MediaServiceDocTags" ma:readOnly="true">
      <xsd:simpleType>
        <xsd:restriction base="dms:Note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4" nillable="true" ma:displayName="Location" ma:indexed="true" ma:internalName="MediaServiceLocation" ma:readOnly="true">
      <xsd:simpleType>
        <xsd:restriction base="dms:Text"/>
      </xsd:simpleType>
    </xsd:element>
    <xsd:element name="Dateapproved" ma:index="25" nillable="true" ma:displayName="Notes" ma:description="Enter date approved here" ma:format="Dropdown" ma:internalName="Dateapproved">
      <xsd:simpleType>
        <xsd:restriction base="dms:Note">
          <xsd:maxLength value="255"/>
        </xsd:restriction>
      </xsd:simpleType>
    </xsd:element>
    <xsd:element name="Thumbnail" ma:index="26" nillable="true" ma:displayName="Thumbnail" ma:format="Thumbnail" ma:internalName="Thumbnail">
      <xsd:simpleType>
        <xsd:restriction base="dms:Unknown"/>
      </xsd:simpleType>
    </xsd:element>
    <xsd:element name="MediaServiceObjectDetectorVersions" ma:index="27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8" nillable="true" ma:displayName="MediaServiceSystemTags" ma:hidden="true" ma:internalName="MediaServiceSystemTags" ma:readOnly="true">
      <xsd:simpleType>
        <xsd:restriction base="dms:Note"/>
      </xsd:simpleType>
    </xsd:element>
    <xsd:element name="Image" ma:index="29" nillable="true" ma:displayName="Image" ma:format="Thumbnail" ma:internalName="Imag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54ab26a-04f6-42f5-9555-e3c9fb1706a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dbda739f-6e84-4682-ab84-dba308ad8f6a}" ma:internalName="TaxCatchAll" ma:showField="CatchAllData" ma:web="254ab26a-04f6-42f5-9555-e3c9fb1706a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84516F3-AF36-4EB0-B49A-C3CDA25262E1}">
  <ds:schemaRefs>
    <ds:schemaRef ds:uri="http://purl.org/dc/dcmitype/"/>
    <ds:schemaRef ds:uri="http://schemas.microsoft.com/office/infopath/2007/PartnerControls"/>
    <ds:schemaRef ds:uri="http://schemas.microsoft.com/sharepoint/v3"/>
    <ds:schemaRef ds:uri="http://schemas.microsoft.com/office/2006/metadata/properties"/>
    <ds:schemaRef ds:uri="http://purl.org/dc/terms/"/>
    <ds:schemaRef ds:uri="http://schemas.microsoft.com/office/2006/documentManagement/types"/>
    <ds:schemaRef ds:uri="254ab26a-04f6-42f5-9555-e3c9fb1706a1"/>
    <ds:schemaRef ds:uri="http://schemas.openxmlformats.org/package/2006/metadata/core-properties"/>
    <ds:schemaRef ds:uri="http://purl.org/dc/elements/1.1/"/>
    <ds:schemaRef ds:uri="a7384ce8-a2ad-4061-818a-88bf72b6eefd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7DCD4413-CFE5-4585-8BD2-83FC324170F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a7384ce8-a2ad-4061-818a-88bf72b6eefd"/>
    <ds:schemaRef ds:uri="254ab26a-04f6-42f5-9555-e3c9fb1706a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A8FA844-D68B-410F-8C5A-DADDA69950B0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</TotalTime>
  <Words>673</Words>
  <Application>Microsoft Macintosh PowerPoint</Application>
  <PresentationFormat>Custom</PresentationFormat>
  <Paragraphs>53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Segoe UI</vt:lpstr>
      <vt:lpstr>Segoe UI Semibold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Mark Van Staden</cp:lastModifiedBy>
  <cp:revision>6</cp:revision>
  <dcterms:created xsi:type="dcterms:W3CDTF">2023-11-22T10:20:56Z</dcterms:created>
  <dcterms:modified xsi:type="dcterms:W3CDTF">2023-11-29T17:17:27Z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2023-11-21T00:00:00Z</vt:filetime>
  </property>
  <property fmtid="{D5CDD505-2E9C-101B-9397-08002B2CF9AE}" pid="3" name="Creator">
    <vt:lpwstr>Adobe InDesign 19.0 (Macintosh)</vt:lpwstr>
  </property>
  <property fmtid="{D5CDD505-2E9C-101B-9397-08002B2CF9AE}" pid="4" name="LastSaved">
    <vt:filetime>2023-11-22T00:00:00Z</vt:filetime>
  </property>
  <property fmtid="{D5CDD505-2E9C-101B-9397-08002B2CF9AE}" pid="5" name="Producer">
    <vt:lpwstr>Adobe PDF Library 17.0</vt:lpwstr>
  </property>
  <property fmtid="{D5CDD505-2E9C-101B-9397-08002B2CF9AE}" pid="6" name="ContentTypeId">
    <vt:lpwstr>0x010100FF743FB91453AB4DB8662F2E12DC3E10</vt:lpwstr>
  </property>
  <property fmtid="{D5CDD505-2E9C-101B-9397-08002B2CF9AE}" pid="7" name="MediaServiceImageTags">
    <vt:lpwstr/>
  </property>
</Properties>
</file>