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.xml"/>
  <Override ContentType="application/vnd.openxmlformats-officedocument.presentationml.comments+xml" PartName="/ppt/comments/comment4.xml"/>
  <Override ContentType="application/vnd.openxmlformats-officedocument.presentationml.comments+xml" PartName="/ppt/comments/comment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Master Ito"/>
  <p:cmAuthor clrIdx="1" id="1" initials="" lastIdx="3" name="Semyon Grigore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2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>
    <p:pos x="6000" y="0"/>
    <p:text>Такое ощущенеие, что сейчас пойдёт очень много технических деталей. Это не нужно. Посмотрите http://se.math.spbu.ru/SE/YearlyProjects/yearlyProjectPresentation   
Проверено не одним десятком дипломников. Рекомендации достаточно общие, но полезные.</p:text>
  </p:cm>
  <p:cm authorId="1" idx="2">
    <p:pos x="6000" y="100"/>
    <p:text>Много, очень много скриншотов. На обзор существующих решений (и теоритических и практических) не больше 2 слайдов должно быть. Основное в презентации -- Ваши результаты. Обзор только для того, чтобы спозиционировать Вашу работу на фоне остальных.</p:text>
  </p:cm>
  <p:cm authorId="1" idx="3">
    <p:pos x="6000" y="200"/>
    <p:text>Мало перечислить исследования. Должен быть их обзор.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Пример
2 осн понятия
Актуальность для IDE
Актуальность для поддержки стар кода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Сказать, что обобщ граф не претендует на универсальность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Сказать про то, что вызовы методов у строк, которые не возвращают результат не поддерживаются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2"/>
              </a:buClr>
              <a:buSzPct val="100000"/>
              <a:defRPr sz="720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437551" y="4554650"/>
            <a:ext cx="629400" cy="46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 sz="13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437551" y="4554650"/>
            <a:ext cx="629400" cy="46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437551" y="4554650"/>
            <a:ext cx="629400" cy="46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437551" y="4554650"/>
            <a:ext cx="629400" cy="46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437551" y="4554650"/>
            <a:ext cx="629400" cy="46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437551" y="4554650"/>
            <a:ext cx="629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6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comments" Target="../comments/comment4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5000"/>
              <a:t>Построение регулярной аппроксимации встроенных языков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Студент: </a:t>
            </a:r>
            <a:r>
              <a:rPr lang="en" sz="2000">
                <a:solidFill>
                  <a:schemeClr val="dk1"/>
                </a:solidFill>
              </a:rPr>
              <a:t>Хабибуллин Марат Рафисович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Руководитель: </a:t>
            </a:r>
            <a:r>
              <a:rPr lang="en" sz="2000">
                <a:solidFill>
                  <a:schemeClr val="dk1"/>
                </a:solidFill>
              </a:rPr>
              <a:t>Григорьев Семён Вячеславович</a:t>
            </a:r>
          </a:p>
          <a:p>
            <a:pPr lv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СПбАУ НОЦНТ РАН,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Построение конечного автомата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82100" y="1288662"/>
            <a:ext cx="30317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Строковый литерал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943400" y="1153372"/>
            <a:ext cx="3718500" cy="10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Автомат, который принимает только этот литерал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817775" y="1302125"/>
            <a:ext cx="709199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⇔</a:t>
            </a:r>
          </a:p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482100" y="2056075"/>
            <a:ext cx="30317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Конкатенация и замена в строках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4943400" y="2056075"/>
            <a:ext cx="3718500" cy="92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Конкатенация и замена в автоматах</a:t>
            </a:r>
          </a:p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3817775" y="2149362"/>
            <a:ext cx="709199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⇔</a:t>
            </a:r>
          </a:p>
        </p:txBody>
      </p:sp>
      <p:sp>
        <p:nvSpPr>
          <p:cNvPr id="159" name="Shape 159"/>
          <p:cNvSpPr txBox="1"/>
          <p:nvPr>
            <p:ph idx="7" type="body"/>
          </p:nvPr>
        </p:nvSpPr>
        <p:spPr>
          <a:xfrm>
            <a:off x="482100" y="2974525"/>
            <a:ext cx="30317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Условный оператор</a:t>
            </a:r>
          </a:p>
        </p:txBody>
      </p:sp>
      <p:sp>
        <p:nvSpPr>
          <p:cNvPr id="160" name="Shape 160"/>
          <p:cNvSpPr txBox="1"/>
          <p:nvPr>
            <p:ph idx="8" type="body"/>
          </p:nvPr>
        </p:nvSpPr>
        <p:spPr>
          <a:xfrm>
            <a:off x="4943400" y="2974525"/>
            <a:ext cx="3718500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Объединение автоматов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61" name="Shape 161"/>
          <p:cNvSpPr txBox="1"/>
          <p:nvPr>
            <p:ph idx="9" type="body"/>
          </p:nvPr>
        </p:nvSpPr>
        <p:spPr>
          <a:xfrm>
            <a:off x="3817775" y="2974525"/>
            <a:ext cx="709199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⇔</a:t>
            </a:r>
          </a:p>
        </p:txBody>
      </p:sp>
      <p:sp>
        <p:nvSpPr>
          <p:cNvPr id="162" name="Shape 162"/>
          <p:cNvSpPr txBox="1"/>
          <p:nvPr>
            <p:ph idx="13" type="body"/>
          </p:nvPr>
        </p:nvSpPr>
        <p:spPr>
          <a:xfrm>
            <a:off x="482100" y="3547250"/>
            <a:ext cx="30317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Цикл</a:t>
            </a:r>
          </a:p>
        </p:txBody>
      </p:sp>
      <p:sp>
        <p:nvSpPr>
          <p:cNvPr id="163" name="Shape 163"/>
          <p:cNvSpPr txBox="1"/>
          <p:nvPr>
            <p:ph idx="14" type="body"/>
          </p:nvPr>
        </p:nvSpPr>
        <p:spPr>
          <a:xfrm>
            <a:off x="4943400" y="3547250"/>
            <a:ext cx="3718500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Расширение автоматов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64" name="Shape 164"/>
          <p:cNvSpPr txBox="1"/>
          <p:nvPr>
            <p:ph idx="15" type="body"/>
          </p:nvPr>
        </p:nvSpPr>
        <p:spPr>
          <a:xfrm>
            <a:off x="3817775" y="3547250"/>
            <a:ext cx="709199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⇔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  <p:sp>
        <p:nvSpPr>
          <p:cNvPr id="166" name="Shape 166"/>
          <p:cNvSpPr txBox="1"/>
          <p:nvPr>
            <p:ph idx="16" type="body"/>
          </p:nvPr>
        </p:nvSpPr>
        <p:spPr>
          <a:xfrm>
            <a:off x="482100" y="4228600"/>
            <a:ext cx="3031799" cy="5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Пользовательский ввод</a:t>
            </a:r>
          </a:p>
        </p:txBody>
      </p:sp>
      <p:sp>
        <p:nvSpPr>
          <p:cNvPr id="167" name="Shape 167"/>
          <p:cNvSpPr txBox="1"/>
          <p:nvPr>
            <p:ph idx="17" type="body"/>
          </p:nvPr>
        </p:nvSpPr>
        <p:spPr>
          <a:xfrm>
            <a:off x="4943400" y="4104475"/>
            <a:ext cx="3718500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Автомат, который принимает любые строки</a:t>
            </a:r>
          </a:p>
        </p:txBody>
      </p:sp>
      <p:sp>
        <p:nvSpPr>
          <p:cNvPr id="168" name="Shape 168"/>
          <p:cNvSpPr txBox="1"/>
          <p:nvPr>
            <p:ph idx="18" type="body"/>
          </p:nvPr>
        </p:nvSpPr>
        <p:spPr>
          <a:xfrm>
            <a:off x="3817775" y="4228600"/>
            <a:ext cx="709199" cy="7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⇔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Обработка функций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354475"/>
            <a:ext cx="8229600" cy="328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Межпроцедурное построение аппроксимации (рекурсивный запуск алгоритма)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Хвостовая рекурсия - предобработка графа потока управления (превращение в цикл)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Нехвостовая рекурсия - не поддерживается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Итоговая архитектура приложения</a:t>
            </a:r>
          </a:p>
        </p:txBody>
      </p:sp>
      <p:sp>
        <p:nvSpPr>
          <p:cNvPr id="181" name="Shape 181"/>
          <p:cNvSpPr/>
          <p:nvPr/>
        </p:nvSpPr>
        <p:spPr>
          <a:xfrm>
            <a:off x="2274250" y="1364737"/>
            <a:ext cx="2205599" cy="1585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600"/>
              <a:t>Поиск строк с кодом и построение обобщённого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600"/>
              <a:t>графа потока управления</a:t>
            </a:r>
          </a:p>
          <a:p>
            <a:pPr algn="ctr">
              <a:spcBef>
                <a:spcPts val="0"/>
              </a:spcBef>
              <a:buNone/>
            </a:pPr>
            <a:r>
              <a:rPr lang="en" sz="1600"/>
              <a:t>для C#</a:t>
            </a:r>
          </a:p>
        </p:txBody>
      </p:sp>
      <p:sp>
        <p:nvSpPr>
          <p:cNvPr id="182" name="Shape 182"/>
          <p:cNvSpPr/>
          <p:nvPr/>
        </p:nvSpPr>
        <p:spPr>
          <a:xfrm>
            <a:off x="4771587" y="2441037"/>
            <a:ext cx="2447700" cy="12461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Межпроцедурное построение регулярной аппроксимации по обобщённому графу</a:t>
            </a:r>
          </a:p>
        </p:txBody>
      </p:sp>
      <p:sp>
        <p:nvSpPr>
          <p:cNvPr id="183" name="Shape 183"/>
          <p:cNvSpPr/>
          <p:nvPr/>
        </p:nvSpPr>
        <p:spPr>
          <a:xfrm>
            <a:off x="2274250" y="3218962"/>
            <a:ext cx="2205599" cy="1585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Поиск строк с кодом и построение обобщённого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графа потока управления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для JavaScript</a:t>
            </a:r>
          </a:p>
        </p:txBody>
      </p:sp>
      <p:cxnSp>
        <p:nvCxnSpPr>
          <p:cNvPr id="184" name="Shape 184"/>
          <p:cNvCxnSpPr>
            <a:stCxn id="182" idx="3"/>
          </p:cNvCxnSpPr>
          <p:nvPr/>
        </p:nvCxnSpPr>
        <p:spPr>
          <a:xfrm>
            <a:off x="7219287" y="3064137"/>
            <a:ext cx="16332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7265200" y="2425500"/>
            <a:ext cx="1587300" cy="59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600"/>
              <a:t>Интеграция в YaccContructor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53900" y="1594853"/>
            <a:ext cx="1587300" cy="11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Исходный код </a:t>
            </a:r>
            <a:r>
              <a:rPr lang="en" sz="1600">
                <a:solidFill>
                  <a:schemeClr val="dk1"/>
                </a:solidFill>
              </a:rPr>
              <a:t>на C#</a:t>
            </a:r>
            <a:r>
              <a:rPr lang="en" sz="1600"/>
              <a:t> со встроенным кодом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53900" y="3449062"/>
            <a:ext cx="1587300" cy="11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Исходный код </a:t>
            </a:r>
            <a:r>
              <a:rPr lang="en" sz="1600">
                <a:solidFill>
                  <a:schemeClr val="dk1"/>
                </a:solidFill>
              </a:rPr>
              <a:t>на JavaScript</a:t>
            </a:r>
            <a:r>
              <a:rPr lang="en" sz="1600"/>
              <a:t> со встроенным кодом </a:t>
            </a:r>
          </a:p>
        </p:txBody>
      </p:sp>
      <p:cxnSp>
        <p:nvCxnSpPr>
          <p:cNvPr id="189" name="Shape 189"/>
          <p:cNvCxnSpPr>
            <a:stCxn id="187" idx="3"/>
            <a:endCxn id="181" idx="1"/>
          </p:cNvCxnSpPr>
          <p:nvPr/>
        </p:nvCxnSpPr>
        <p:spPr>
          <a:xfrm>
            <a:off x="2041200" y="2157503"/>
            <a:ext cx="23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>
            <a:stCxn id="188" idx="3"/>
            <a:endCxn id="183" idx="1"/>
          </p:cNvCxnSpPr>
          <p:nvPr/>
        </p:nvCxnSpPr>
        <p:spPr>
          <a:xfrm>
            <a:off x="2041200" y="4011712"/>
            <a:ext cx="23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4490725" y="2723700"/>
            <a:ext cx="27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>
            <a:off x="4501975" y="3432750"/>
            <a:ext cx="2924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Результаты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108400"/>
            <a:ext cx="8229600" cy="39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900"/>
              <a:t>Реализовано построение регулярной аппроксимации</a:t>
            </a:r>
          </a:p>
          <a:p>
            <a:pPr indent="-34925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900"/>
              <a:t>Поддержаны основные операции над строками и основные операторы потока управления</a:t>
            </a:r>
          </a:p>
          <a:p>
            <a:pPr indent="-34925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900"/>
              <a:t>Поддержаны нерекурсивные функции и хвостовая рекурсия (межпроцедурная аппроксимация)</a:t>
            </a:r>
          </a:p>
          <a:p>
            <a:pPr indent="-34925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900"/>
              <a:t>Реализован оператор расширения автоматов для поддержки циклов</a:t>
            </a:r>
          </a:p>
          <a:p>
            <a:pPr indent="-3492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900"/>
              <a:t>Реализован обобщённый граф потока управления на основе которого строится аппроксимация</a:t>
            </a:r>
          </a:p>
          <a:p>
            <a:pPr indent="-3492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900"/>
              <a:t>Интегрировано в YaccConstructor</a:t>
            </a:r>
          </a:p>
          <a:p>
            <a:pPr indent="-3492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900"/>
              <a:t>Реализовано построение аппроксимации для C# и JavaScript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Введение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57200" y="1250800"/>
            <a:ext cx="4436699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Entries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getEntries() {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usual =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"SELECT * FROM "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cond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 +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"Table_1"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else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 =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 +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"Table_2"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exec(sql);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6" name="Shape 46"/>
          <p:cNvSpPr/>
          <p:nvPr/>
        </p:nvSpPr>
        <p:spPr>
          <a:xfrm>
            <a:off x="4893900" y="1266850"/>
            <a:ext cx="3792899" cy="3651600"/>
          </a:xfrm>
          <a:prstGeom prst="snip1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5220325" y="2130400"/>
            <a:ext cx="3355800" cy="192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Статический анализ встроенных языков для: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</a:rPr>
              <a:t>сред разработки 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</a:rPr>
              <a:t>реинжиниринга</a:t>
            </a:r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Реинжиниринг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04300" y="1503300"/>
            <a:ext cx="81354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Сбор статистики по коду на встроенном языке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формальные метрики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специфичные метрики (используемость таблиц в SQL запросах)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Автоматизированная трансформация 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Существующие решения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188650"/>
            <a:ext cx="8229600" cy="375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000"/>
              <a:t>PhpStorm </a:t>
            </a:r>
            <a:r>
              <a:rPr lang="en" sz="2000"/>
              <a:t>- не поддерживает строковые операции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000"/>
              <a:t>IntelliLang </a:t>
            </a:r>
            <a:r>
              <a:rPr lang="en" sz="2000"/>
              <a:t>- не умеет находить встроенный код сам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000"/>
              <a:t>Alvor </a:t>
            </a:r>
            <a:r>
              <a:rPr lang="en" sz="2000"/>
              <a:t>- SQL внутри Java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000"/>
              <a:t>Varis </a:t>
            </a:r>
            <a:r>
              <a:rPr lang="en" sz="2000"/>
              <a:t>- JavaScript, CSS, HTML в Php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000"/>
              <a:t>Java String Analyzer</a:t>
            </a:r>
            <a:r>
              <a:rPr lang="en" sz="2000"/>
              <a:t> - любые языки внутри Java (плохо расширяем)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000"/>
              <a:t>Php String Analyzer</a:t>
            </a:r>
            <a:r>
              <a:rPr lang="en" sz="2000"/>
              <a:t> - любые языки внутри Php (плохо расширяем)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Подход к решению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3213475"/>
            <a:ext cx="8229600" cy="15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Fang Yu, Muath Alkhalaf,Tevfik Bultan,Oscar H. Ibarra.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Automata-based symbolic string analysis for vulnerability detection (2014)</a:t>
            </a:r>
          </a:p>
        </p:txBody>
      </p:sp>
      <p:sp>
        <p:nvSpPr>
          <p:cNvPr id="69" name="Shape 69"/>
          <p:cNvSpPr/>
          <p:nvPr/>
        </p:nvSpPr>
        <p:spPr>
          <a:xfrm>
            <a:off x="437825" y="1648775"/>
            <a:ext cx="1531799" cy="10805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Анализ исходного кода</a:t>
            </a:r>
          </a:p>
        </p:txBody>
      </p:sp>
      <p:sp>
        <p:nvSpPr>
          <p:cNvPr id="70" name="Shape 70"/>
          <p:cNvSpPr/>
          <p:nvPr/>
        </p:nvSpPr>
        <p:spPr>
          <a:xfrm>
            <a:off x="2402350" y="1373100"/>
            <a:ext cx="1910700" cy="16322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Регулярная аппроксимация строк со встроенным кодом</a:t>
            </a:r>
          </a:p>
        </p:txBody>
      </p:sp>
      <p:sp>
        <p:nvSpPr>
          <p:cNvPr id="71" name="Shape 71"/>
          <p:cNvSpPr/>
          <p:nvPr/>
        </p:nvSpPr>
        <p:spPr>
          <a:xfrm>
            <a:off x="4745772" y="1648775"/>
            <a:ext cx="1531799" cy="10805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Статический анализ</a:t>
            </a:r>
          </a:p>
        </p:txBody>
      </p:sp>
      <p:sp>
        <p:nvSpPr>
          <p:cNvPr id="72" name="Shape 72"/>
          <p:cNvSpPr/>
          <p:nvPr/>
        </p:nvSpPr>
        <p:spPr>
          <a:xfrm>
            <a:off x="6710300" y="1648775"/>
            <a:ext cx="1910700" cy="10805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Сбор метрик, трансформации</a:t>
            </a:r>
          </a:p>
        </p:txBody>
      </p:sp>
      <p:cxnSp>
        <p:nvCxnSpPr>
          <p:cNvPr id="73" name="Shape 73"/>
          <p:cNvCxnSpPr>
            <a:stCxn id="69" idx="3"/>
            <a:endCxn id="70" idx="1"/>
          </p:cNvCxnSpPr>
          <p:nvPr/>
        </p:nvCxnSpPr>
        <p:spPr>
          <a:xfrm>
            <a:off x="1969624" y="2189074"/>
            <a:ext cx="4326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stCxn id="70" idx="3"/>
            <a:endCxn id="71" idx="1"/>
          </p:cNvCxnSpPr>
          <p:nvPr/>
        </p:nvCxnSpPr>
        <p:spPr>
          <a:xfrm flipH="1" rot="10800000">
            <a:off x="4313050" y="2188949"/>
            <a:ext cx="4326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71" idx="3"/>
            <a:endCxn id="72" idx="1"/>
          </p:cNvCxnSpPr>
          <p:nvPr/>
        </p:nvCxnSpPr>
        <p:spPr>
          <a:xfrm>
            <a:off x="6277572" y="2189074"/>
            <a:ext cx="4325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Цель и задачи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60525"/>
            <a:ext cx="8229600" cy="334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Цель - построение регулярной аппроксимации строковых выражений без привязки к основному языку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Задачи: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Реализовать алгоритм построения аппроксимации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Сделать решение независимым от основного языка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Интегрировать результат в YaccConstructor</a:t>
            </a:r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Реализовать для конкретного языка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Схема решения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73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Поиск строк со встроенным кодом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Построение графа потока управления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Конвертиция в обобщённый графа потока управления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Построение конечного автомата по обощённому графу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57200" y="1250800"/>
            <a:ext cx="4514999" cy="351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Entries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getEntries() {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usual =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"SELECT * FROM "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cond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 +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"Table_1"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else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 =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 + </a:t>
            </a:r>
            <a:r>
              <a:rPr lang="en" sz="18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"Table_2"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96" name="Shape 96"/>
          <p:cNvCxnSpPr/>
          <p:nvPr/>
        </p:nvCxnSpPr>
        <p:spPr>
          <a:xfrm rot="10800000">
            <a:off x="2374924" y="2419849"/>
            <a:ext cx="3714000" cy="76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Поиск строчек с кодом</a:t>
            </a:r>
          </a:p>
        </p:txBody>
      </p:sp>
      <p:cxnSp>
        <p:nvCxnSpPr>
          <p:cNvPr id="98" name="Shape 98"/>
          <p:cNvCxnSpPr/>
          <p:nvPr/>
        </p:nvCxnSpPr>
        <p:spPr>
          <a:xfrm rot="10800000">
            <a:off x="2701400" y="4501775"/>
            <a:ext cx="1192799" cy="2477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3987300" y="4501775"/>
            <a:ext cx="4670700" cy="95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Ищем функции с таким именем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143100" y="2925612"/>
            <a:ext cx="2543699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Эта переменная содержит код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x="3432450" y="3725375"/>
            <a:ext cx="2723999" cy="56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6171900" y="1974049"/>
            <a:ext cx="24861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Тут нет кода</a:t>
            </a:r>
          </a:p>
        </p:txBody>
      </p:sp>
      <p:cxnSp>
        <p:nvCxnSpPr>
          <p:cNvPr id="103" name="Shape 103"/>
          <p:cNvCxnSpPr/>
          <p:nvPr/>
        </p:nvCxnSpPr>
        <p:spPr>
          <a:xfrm rot="10800000">
            <a:off x="2521025" y="2037249"/>
            <a:ext cx="3567899" cy="22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Построение множества значений</a:t>
            </a:r>
          </a:p>
        </p:txBody>
      </p:sp>
      <p:sp>
        <p:nvSpPr>
          <p:cNvPr id="110" name="Shape 110"/>
          <p:cNvSpPr/>
          <p:nvPr/>
        </p:nvSpPr>
        <p:spPr>
          <a:xfrm>
            <a:off x="3227340" y="1597558"/>
            <a:ext cx="530399" cy="21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725387" y="2017625"/>
            <a:ext cx="551699" cy="21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2" name="Shape 112"/>
          <p:cNvSpPr/>
          <p:nvPr/>
        </p:nvSpPr>
        <p:spPr>
          <a:xfrm>
            <a:off x="3729405" y="2017625"/>
            <a:ext cx="608999" cy="21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3" name="Shape 113"/>
          <p:cNvSpPr/>
          <p:nvPr/>
        </p:nvSpPr>
        <p:spPr>
          <a:xfrm>
            <a:off x="3277244" y="2519640"/>
            <a:ext cx="452100" cy="21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14" name="Shape 114"/>
          <p:cNvCxnSpPr>
            <a:endCxn id="110" idx="0"/>
          </p:cNvCxnSpPr>
          <p:nvPr/>
        </p:nvCxnSpPr>
        <p:spPr>
          <a:xfrm>
            <a:off x="3490740" y="1387858"/>
            <a:ext cx="1800" cy="2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10" idx="2"/>
            <a:endCxn id="111" idx="0"/>
          </p:cNvCxnSpPr>
          <p:nvPr/>
        </p:nvCxnSpPr>
        <p:spPr>
          <a:xfrm flipH="1">
            <a:off x="3001140" y="1816858"/>
            <a:ext cx="491400" cy="2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10" idx="2"/>
            <a:endCxn id="112" idx="0"/>
          </p:cNvCxnSpPr>
          <p:nvPr/>
        </p:nvCxnSpPr>
        <p:spPr>
          <a:xfrm>
            <a:off x="3492540" y="1816858"/>
            <a:ext cx="541500" cy="2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12" idx="2"/>
            <a:endCxn id="113" idx="0"/>
          </p:cNvCxnSpPr>
          <p:nvPr/>
        </p:nvCxnSpPr>
        <p:spPr>
          <a:xfrm flipH="1">
            <a:off x="3503205" y="2236925"/>
            <a:ext cx="530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1" idx="2"/>
            <a:endCxn id="113" idx="0"/>
          </p:cNvCxnSpPr>
          <p:nvPr/>
        </p:nvCxnSpPr>
        <p:spPr>
          <a:xfrm>
            <a:off x="3001237" y="2236925"/>
            <a:ext cx="5022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113" idx="2"/>
          </p:cNvCxnSpPr>
          <p:nvPr/>
        </p:nvCxnSpPr>
        <p:spPr>
          <a:xfrm>
            <a:off x="3503294" y="2738940"/>
            <a:ext cx="0" cy="2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>
            <a:off x="3519353" y="3087783"/>
            <a:ext cx="1800" cy="209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endCxn id="122" idx="0"/>
          </p:cNvCxnSpPr>
          <p:nvPr/>
        </p:nvCxnSpPr>
        <p:spPr>
          <a:xfrm flipH="1">
            <a:off x="3001250" y="3586750"/>
            <a:ext cx="519900" cy="1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endCxn id="124" idx="0"/>
          </p:cNvCxnSpPr>
          <p:nvPr/>
        </p:nvCxnSpPr>
        <p:spPr>
          <a:xfrm>
            <a:off x="3521200" y="3586650"/>
            <a:ext cx="5127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>
            <a:off x="3531817" y="4006800"/>
            <a:ext cx="530699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x="3029850" y="4006800"/>
            <a:ext cx="5022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3520256" y="4571990"/>
            <a:ext cx="0" cy="222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3269150" y="3297475"/>
            <a:ext cx="502200" cy="282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782800" y="3755850"/>
            <a:ext cx="502200" cy="282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750150" y="3746050"/>
            <a:ext cx="502200" cy="282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269150" y="4289400"/>
            <a:ext cx="502200" cy="282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013050" y="1323750"/>
            <a:ext cx="1264200" cy="5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С#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715550" y="4152300"/>
            <a:ext cx="1314300" cy="5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JavaScript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57200" y="2707600"/>
            <a:ext cx="1913399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ReSharper SDK</a:t>
            </a:r>
          </a:p>
        </p:txBody>
      </p:sp>
      <p:cxnSp>
        <p:nvCxnSpPr>
          <p:cNvPr id="133" name="Shape 133"/>
          <p:cNvCxnSpPr/>
          <p:nvPr/>
        </p:nvCxnSpPr>
        <p:spPr>
          <a:xfrm flipH="1" rot="10800000">
            <a:off x="2262200" y="2419887"/>
            <a:ext cx="416399" cy="30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>
            <a:off x="2284750" y="3162625"/>
            <a:ext cx="360299" cy="32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>
            <a:off x="7075893" y="1644935"/>
            <a:ext cx="3600" cy="3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endCxn id="137" idx="0"/>
          </p:cNvCxnSpPr>
          <p:nvPr/>
        </p:nvCxnSpPr>
        <p:spPr>
          <a:xfrm flipH="1">
            <a:off x="6125470" y="2375314"/>
            <a:ext cx="9540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39" idx="2"/>
            <a:endCxn id="140" idx="0"/>
          </p:cNvCxnSpPr>
          <p:nvPr/>
        </p:nvCxnSpPr>
        <p:spPr>
          <a:xfrm>
            <a:off x="7077672" y="2375225"/>
            <a:ext cx="1071600" cy="3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7100017" y="3090024"/>
            <a:ext cx="1030200" cy="480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>
            <a:off x="6125433" y="3090024"/>
            <a:ext cx="974700" cy="480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7100172" y="3944136"/>
            <a:ext cx="0" cy="400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/>
          <p:nvPr/>
        </p:nvSpPr>
        <p:spPr>
          <a:xfrm>
            <a:off x="6541872" y="2002025"/>
            <a:ext cx="1071599" cy="3731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589670" y="2716714"/>
            <a:ext cx="1071599" cy="3731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613398" y="2702863"/>
            <a:ext cx="1071599" cy="3731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541872" y="3570767"/>
            <a:ext cx="1071599" cy="3731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14525" y="2771035"/>
            <a:ext cx="539100" cy="26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768187" y="2017625"/>
            <a:ext cx="1636499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800"/>
              <a:t>Обобщённый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11275" y="4804475"/>
            <a:ext cx="7809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/13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