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4" r:id="rId3"/>
    <p:sldId id="257" r:id="rId4"/>
    <p:sldId id="259" r:id="rId5"/>
    <p:sldId id="273" r:id="rId6"/>
    <p:sldId id="263" r:id="rId7"/>
    <p:sldId id="270" r:id="rId8"/>
    <p:sldId id="271" r:id="rId9"/>
    <p:sldId id="260" r:id="rId10"/>
    <p:sldId id="265" r:id="rId11"/>
    <p:sldId id="262" r:id="rId12"/>
    <p:sldId id="267" r:id="rId13"/>
    <p:sldId id="269" r:id="rId14"/>
    <p:sldId id="266" r:id="rId15"/>
    <p:sldId id="272"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9838" autoAdjust="0"/>
    <p:restoredTop sz="94660"/>
  </p:normalViewPr>
  <p:slideViewPr>
    <p:cSldViewPr snapToGrid="0" showGuides="1">
      <p:cViewPr varScale="1">
        <p:scale>
          <a:sx n="68" d="100"/>
          <a:sy n="68" d="100"/>
        </p:scale>
        <p:origin x="378"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244"/>
    </p:cViewPr>
  </p:sorterViewPr>
  <p:notesViewPr>
    <p:cSldViewPr snapToGrid="0" showGuides="1">
      <p:cViewPr>
        <p:scale>
          <a:sx n="100" d="100"/>
          <a:sy n="100" d="100"/>
        </p:scale>
        <p:origin x="954" y="-153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rat\Desktop\final%20project-%20whale\poblaciones%20de%20ballenas%20y%20vaquita%20marin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'poblaciones de ballenas y vaqui'!$B$1</c:f>
              <c:strCache>
                <c:ptCount val="1"/>
                <c:pt idx="0">
                  <c:v>POBLACION_ESTIMADA_BALLENA_GRIS_(INDIVIDUOS)</c:v>
                </c:pt>
              </c:strCache>
            </c:strRef>
          </c:tx>
          <c:spPr>
            <a:ln w="28575" cap="rnd">
              <a:solidFill>
                <a:schemeClr val="accent1"/>
              </a:solidFill>
              <a:round/>
            </a:ln>
            <a:effectLst/>
          </c:spPr>
          <c:marker>
            <c:symbol val="none"/>
          </c:marker>
          <c:cat>
            <c:strRef>
              <c:f>'poblaciones de ballenas y vaqui'!$A$2:$A$24</c:f>
              <c:strCache>
                <c:ptCount val="23"/>
                <c:pt idx="0">
                  <c:v>1995-1996</c:v>
                </c:pt>
                <c:pt idx="1">
                  <c:v>1996-1997</c:v>
                </c:pt>
                <c:pt idx="2">
                  <c:v>1997-1998</c:v>
                </c:pt>
                <c:pt idx="3">
                  <c:v>1998 - 1999</c:v>
                </c:pt>
                <c:pt idx="4">
                  <c:v>1999 - 2000</c:v>
                </c:pt>
                <c:pt idx="5">
                  <c:v>2000-2001</c:v>
                </c:pt>
                <c:pt idx="6">
                  <c:v>2001-2002</c:v>
                </c:pt>
                <c:pt idx="7">
                  <c:v>2002-2003</c:v>
                </c:pt>
                <c:pt idx="8">
                  <c:v>2003-2004</c:v>
                </c:pt>
                <c:pt idx="9">
                  <c:v>2004-2005</c:v>
                </c:pt>
                <c:pt idx="10">
                  <c:v>2005-2006</c:v>
                </c:pt>
                <c:pt idx="11">
                  <c:v>2006-2007</c:v>
                </c:pt>
                <c:pt idx="12">
                  <c:v>2007-2008</c:v>
                </c:pt>
                <c:pt idx="13">
                  <c:v>2008-2009</c:v>
                </c:pt>
                <c:pt idx="14">
                  <c:v>2009-2010</c:v>
                </c:pt>
                <c:pt idx="15">
                  <c:v>2010-2011</c:v>
                </c:pt>
                <c:pt idx="16">
                  <c:v>2011-2012</c:v>
                </c:pt>
                <c:pt idx="17">
                  <c:v>2012-2013</c:v>
                </c:pt>
                <c:pt idx="18">
                  <c:v>2013-2014</c:v>
                </c:pt>
                <c:pt idx="19">
                  <c:v>2014-2015</c:v>
                </c:pt>
                <c:pt idx="20">
                  <c:v>2015-2016</c:v>
                </c:pt>
                <c:pt idx="21">
                  <c:v>2016-2017</c:v>
                </c:pt>
                <c:pt idx="22">
                  <c:v>2017-2018</c:v>
                </c:pt>
              </c:strCache>
            </c:strRef>
          </c:cat>
          <c:val>
            <c:numRef>
              <c:f>'poblaciones de ballenas y vaqui'!$B$2:$B$24</c:f>
              <c:numCache>
                <c:formatCode>General</c:formatCode>
                <c:ptCount val="23"/>
                <c:pt idx="0">
                  <c:v>1475</c:v>
                </c:pt>
                <c:pt idx="1">
                  <c:v>1948</c:v>
                </c:pt>
                <c:pt idx="2">
                  <c:v>1743</c:v>
                </c:pt>
                <c:pt idx="3">
                  <c:v>987</c:v>
                </c:pt>
                <c:pt idx="4">
                  <c:v>941</c:v>
                </c:pt>
                <c:pt idx="5">
                  <c:v>880</c:v>
                </c:pt>
                <c:pt idx="6">
                  <c:v>1454</c:v>
                </c:pt>
                <c:pt idx="7">
                  <c:v>1420</c:v>
                </c:pt>
                <c:pt idx="8">
                  <c:v>2278</c:v>
                </c:pt>
                <c:pt idx="9">
                  <c:v>2195</c:v>
                </c:pt>
                <c:pt idx="10">
                  <c:v>2219</c:v>
                </c:pt>
                <c:pt idx="11">
                  <c:v>1129</c:v>
                </c:pt>
                <c:pt idx="12">
                  <c:v>1440</c:v>
                </c:pt>
                <c:pt idx="13">
                  <c:v>1231</c:v>
                </c:pt>
                <c:pt idx="14">
                  <c:v>781</c:v>
                </c:pt>
                <c:pt idx="15">
                  <c:v>1858</c:v>
                </c:pt>
                <c:pt idx="16">
                  <c:v>3069</c:v>
                </c:pt>
                <c:pt idx="17">
                  <c:v>1713</c:v>
                </c:pt>
                <c:pt idx="18">
                  <c:v>2419</c:v>
                </c:pt>
                <c:pt idx="19">
                  <c:v>2652</c:v>
                </c:pt>
                <c:pt idx="20">
                  <c:v>2531</c:v>
                </c:pt>
                <c:pt idx="21">
                  <c:v>1851</c:v>
                </c:pt>
                <c:pt idx="22">
                  <c:v>1879</c:v>
                </c:pt>
              </c:numCache>
            </c:numRef>
          </c:val>
          <c:smooth val="0"/>
          <c:extLst>
            <c:ext xmlns:c16="http://schemas.microsoft.com/office/drawing/2014/chart" uri="{C3380CC4-5D6E-409C-BE32-E72D297353CC}">
              <c16:uniqueId val="{00000000-5138-47F2-A8AF-0CD8CB8DAC53}"/>
            </c:ext>
          </c:extLst>
        </c:ser>
        <c:dLbls>
          <c:showLegendKey val="0"/>
          <c:showVal val="0"/>
          <c:showCatName val="0"/>
          <c:showSerName val="0"/>
          <c:showPercent val="0"/>
          <c:showBubbleSize val="0"/>
        </c:dLbls>
        <c:smooth val="0"/>
        <c:axId val="390097840"/>
        <c:axId val="390097200"/>
      </c:lineChart>
      <c:catAx>
        <c:axId val="39009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US"/>
          </a:p>
        </c:txPr>
        <c:crossAx val="390097200"/>
        <c:crosses val="autoZero"/>
        <c:auto val="1"/>
        <c:lblAlgn val="ctr"/>
        <c:lblOffset val="100"/>
        <c:noMultiLvlLbl val="0"/>
      </c:catAx>
      <c:valAx>
        <c:axId val="390097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US"/>
          </a:p>
        </c:txPr>
        <c:crossAx val="390097840"/>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98448-0ACE-4E87-8345-5BCD162AE13D}" type="datetimeFigureOut">
              <a:rPr lang="es-US" smtClean="0"/>
              <a:t>4/14/2020</a:t>
            </a:fld>
            <a:endParaRPr lang="es-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FD869-F5AD-4E94-B8C6-7A902496606A}" type="slidenum">
              <a:rPr lang="es-US" smtClean="0"/>
              <a:t>‹#›</a:t>
            </a:fld>
            <a:endParaRPr lang="es-US"/>
          </a:p>
        </p:txBody>
      </p:sp>
    </p:spTree>
    <p:extLst>
      <p:ext uri="{BB962C8B-B14F-4D97-AF65-F5344CB8AC3E}">
        <p14:creationId xmlns:p14="http://schemas.microsoft.com/office/powerpoint/2010/main" val="1965140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endParaRPr lang="en-US" dirty="0"/>
          </a:p>
          <a:p>
            <a:r>
              <a:rPr lang="en-US" dirty="0"/>
              <a:t>My name </a:t>
            </a:r>
          </a:p>
          <a:p>
            <a:endParaRPr lang="en-US" dirty="0"/>
          </a:p>
          <a:p>
            <a:r>
              <a:rPr lang="en-US" dirty="0"/>
              <a:t>I have been researching the migratory patterns of the grey whales for a bit now as I realized that there could be an interesting correlation between the incidence of legislation and the actual number of whales spotted along the  migration path of the grey whales.</a:t>
            </a:r>
          </a:p>
          <a:p>
            <a:endParaRPr lang="en-US" dirty="0"/>
          </a:p>
          <a:p>
            <a:r>
              <a:rPr lang="en-US" dirty="0"/>
              <a:t>I looked to surveys of grey whales from established sources, physical counts, for this exercise and used r and the tools in tableau for the analysis as these are frequency counts and trend analyses.</a:t>
            </a:r>
            <a:endParaRPr lang="es-US" dirty="0"/>
          </a:p>
        </p:txBody>
      </p:sp>
      <p:sp>
        <p:nvSpPr>
          <p:cNvPr id="4" name="Slide Number Placeholder 3"/>
          <p:cNvSpPr>
            <a:spLocks noGrp="1"/>
          </p:cNvSpPr>
          <p:nvPr>
            <p:ph type="sldNum" sz="quarter" idx="5"/>
          </p:nvPr>
        </p:nvSpPr>
        <p:spPr/>
        <p:txBody>
          <a:bodyPr/>
          <a:lstStyle/>
          <a:p>
            <a:fld id="{34CFD869-F5AD-4E94-B8C6-7A902496606A}" type="slidenum">
              <a:rPr lang="es-US" smtClean="0"/>
              <a:t>1</a:t>
            </a:fld>
            <a:endParaRPr lang="es-US"/>
          </a:p>
        </p:txBody>
      </p:sp>
    </p:spTree>
    <p:extLst>
      <p:ext uri="{BB962C8B-B14F-4D97-AF65-F5344CB8AC3E}">
        <p14:creationId xmlns:p14="http://schemas.microsoft.com/office/powerpoint/2010/main" val="2636418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a:p>
        </p:txBody>
      </p:sp>
      <p:sp>
        <p:nvSpPr>
          <p:cNvPr id="4" name="Slide Number Placeholder 3"/>
          <p:cNvSpPr>
            <a:spLocks noGrp="1"/>
          </p:cNvSpPr>
          <p:nvPr>
            <p:ph type="sldNum" sz="quarter" idx="5"/>
          </p:nvPr>
        </p:nvSpPr>
        <p:spPr/>
        <p:txBody>
          <a:bodyPr/>
          <a:lstStyle/>
          <a:p>
            <a:fld id="{34CFD869-F5AD-4E94-B8C6-7A902496606A}" type="slidenum">
              <a:rPr lang="es-US" smtClean="0"/>
              <a:t>10</a:t>
            </a:fld>
            <a:endParaRPr lang="es-US"/>
          </a:p>
        </p:txBody>
      </p:sp>
    </p:spTree>
    <p:extLst>
      <p:ext uri="{BB962C8B-B14F-4D97-AF65-F5344CB8AC3E}">
        <p14:creationId xmlns:p14="http://schemas.microsoft.com/office/powerpoint/2010/main" val="2408668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dirty="0"/>
          </a:p>
        </p:txBody>
      </p:sp>
      <p:sp>
        <p:nvSpPr>
          <p:cNvPr id="4" name="Slide Number Placeholder 3"/>
          <p:cNvSpPr>
            <a:spLocks noGrp="1"/>
          </p:cNvSpPr>
          <p:nvPr>
            <p:ph type="sldNum" sz="quarter" idx="5"/>
          </p:nvPr>
        </p:nvSpPr>
        <p:spPr/>
        <p:txBody>
          <a:bodyPr/>
          <a:lstStyle/>
          <a:p>
            <a:fld id="{34CFD869-F5AD-4E94-B8C6-7A902496606A}" type="slidenum">
              <a:rPr lang="es-US" smtClean="0"/>
              <a:t>11</a:t>
            </a:fld>
            <a:endParaRPr lang="es-US"/>
          </a:p>
        </p:txBody>
      </p:sp>
    </p:spTree>
    <p:extLst>
      <p:ext uri="{BB962C8B-B14F-4D97-AF65-F5344CB8AC3E}">
        <p14:creationId xmlns:p14="http://schemas.microsoft.com/office/powerpoint/2010/main" val="376907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a:p>
        </p:txBody>
      </p:sp>
      <p:sp>
        <p:nvSpPr>
          <p:cNvPr id="4" name="Slide Number Placeholder 3"/>
          <p:cNvSpPr>
            <a:spLocks noGrp="1"/>
          </p:cNvSpPr>
          <p:nvPr>
            <p:ph type="sldNum" sz="quarter" idx="5"/>
          </p:nvPr>
        </p:nvSpPr>
        <p:spPr/>
        <p:txBody>
          <a:bodyPr/>
          <a:lstStyle/>
          <a:p>
            <a:fld id="{34CFD869-F5AD-4E94-B8C6-7A902496606A}" type="slidenum">
              <a:rPr lang="es-US" smtClean="0"/>
              <a:t>12</a:t>
            </a:fld>
            <a:endParaRPr lang="es-US"/>
          </a:p>
        </p:txBody>
      </p:sp>
    </p:spTree>
    <p:extLst>
      <p:ext uri="{BB962C8B-B14F-4D97-AF65-F5344CB8AC3E}">
        <p14:creationId xmlns:p14="http://schemas.microsoft.com/office/powerpoint/2010/main" val="2033441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a:p>
        </p:txBody>
      </p:sp>
      <p:sp>
        <p:nvSpPr>
          <p:cNvPr id="4" name="Slide Number Placeholder 3"/>
          <p:cNvSpPr>
            <a:spLocks noGrp="1"/>
          </p:cNvSpPr>
          <p:nvPr>
            <p:ph type="sldNum" sz="quarter" idx="5"/>
          </p:nvPr>
        </p:nvSpPr>
        <p:spPr/>
        <p:txBody>
          <a:bodyPr/>
          <a:lstStyle/>
          <a:p>
            <a:fld id="{34CFD869-F5AD-4E94-B8C6-7A902496606A}" type="slidenum">
              <a:rPr lang="es-US" smtClean="0"/>
              <a:t>13</a:t>
            </a:fld>
            <a:endParaRPr lang="es-US"/>
          </a:p>
        </p:txBody>
      </p:sp>
    </p:spTree>
    <p:extLst>
      <p:ext uri="{BB962C8B-B14F-4D97-AF65-F5344CB8AC3E}">
        <p14:creationId xmlns:p14="http://schemas.microsoft.com/office/powerpoint/2010/main" val="405506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a:p>
        </p:txBody>
      </p:sp>
      <p:sp>
        <p:nvSpPr>
          <p:cNvPr id="4" name="Slide Number Placeholder 3"/>
          <p:cNvSpPr>
            <a:spLocks noGrp="1"/>
          </p:cNvSpPr>
          <p:nvPr>
            <p:ph type="sldNum" sz="quarter" idx="5"/>
          </p:nvPr>
        </p:nvSpPr>
        <p:spPr/>
        <p:txBody>
          <a:bodyPr/>
          <a:lstStyle/>
          <a:p>
            <a:fld id="{34CFD869-F5AD-4E94-B8C6-7A902496606A}" type="slidenum">
              <a:rPr lang="es-US" smtClean="0"/>
              <a:t>14</a:t>
            </a:fld>
            <a:endParaRPr lang="es-US"/>
          </a:p>
        </p:txBody>
      </p:sp>
    </p:spTree>
    <p:extLst>
      <p:ext uri="{BB962C8B-B14F-4D97-AF65-F5344CB8AC3E}">
        <p14:creationId xmlns:p14="http://schemas.microsoft.com/office/powerpoint/2010/main" val="927416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a:p>
        </p:txBody>
      </p:sp>
      <p:sp>
        <p:nvSpPr>
          <p:cNvPr id="4" name="Slide Number Placeholder 3"/>
          <p:cNvSpPr>
            <a:spLocks noGrp="1"/>
          </p:cNvSpPr>
          <p:nvPr>
            <p:ph type="sldNum" sz="quarter" idx="5"/>
          </p:nvPr>
        </p:nvSpPr>
        <p:spPr/>
        <p:txBody>
          <a:bodyPr/>
          <a:lstStyle/>
          <a:p>
            <a:fld id="{34CFD869-F5AD-4E94-B8C6-7A902496606A}" type="slidenum">
              <a:rPr lang="es-US" smtClean="0"/>
              <a:t>15</a:t>
            </a:fld>
            <a:endParaRPr lang="es-US"/>
          </a:p>
        </p:txBody>
      </p:sp>
    </p:spTree>
    <p:extLst>
      <p:ext uri="{BB962C8B-B14F-4D97-AF65-F5344CB8AC3E}">
        <p14:creationId xmlns:p14="http://schemas.microsoft.com/office/powerpoint/2010/main" val="3384119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a:p>
        </p:txBody>
      </p:sp>
      <p:sp>
        <p:nvSpPr>
          <p:cNvPr id="4" name="Slide Number Placeholder 3"/>
          <p:cNvSpPr>
            <a:spLocks noGrp="1"/>
          </p:cNvSpPr>
          <p:nvPr>
            <p:ph type="sldNum" sz="quarter" idx="5"/>
          </p:nvPr>
        </p:nvSpPr>
        <p:spPr/>
        <p:txBody>
          <a:bodyPr/>
          <a:lstStyle/>
          <a:p>
            <a:fld id="{34CFD869-F5AD-4E94-B8C6-7A902496606A}" type="slidenum">
              <a:rPr lang="es-US" smtClean="0"/>
              <a:t>16</a:t>
            </a:fld>
            <a:endParaRPr lang="es-US"/>
          </a:p>
        </p:txBody>
      </p:sp>
    </p:spTree>
    <p:extLst>
      <p:ext uri="{BB962C8B-B14F-4D97-AF65-F5344CB8AC3E}">
        <p14:creationId xmlns:p14="http://schemas.microsoft.com/office/powerpoint/2010/main" val="637307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ENP gray whale population is now responding in several ways to environmental changes &amp; possible over utilization and decline of its primary food resources, and the potential influence of human activities to these responses:</a:t>
            </a:r>
          </a:p>
          <a:p>
            <a:endParaRPr lang="en-US" dirty="0"/>
          </a:p>
          <a:p>
            <a:r>
              <a:rPr lang="en-US" dirty="0"/>
              <a:t>Conclusions</a:t>
            </a:r>
          </a:p>
          <a:p>
            <a:endParaRPr lang="en-US" dirty="0"/>
          </a:p>
          <a:p>
            <a:r>
              <a:rPr lang="en-US" dirty="0"/>
              <a:t>Increased pressure from fisheries/ hunting and nets</a:t>
            </a:r>
          </a:p>
          <a:p>
            <a:endParaRPr lang="en-US" dirty="0"/>
          </a:p>
          <a:p>
            <a:r>
              <a:rPr lang="en-US" dirty="0"/>
              <a:t> Reduction in the production of calves </a:t>
            </a:r>
          </a:p>
          <a:p>
            <a:endParaRPr lang="en-US" dirty="0"/>
          </a:p>
          <a:p>
            <a:r>
              <a:rPr lang="en-US" dirty="0"/>
              <a:t>Changes in the timing of migration and distribution of ENP gray whales on the winter breeding range</a:t>
            </a:r>
          </a:p>
          <a:p>
            <a:endParaRPr lang="en-US" dirty="0"/>
          </a:p>
          <a:p>
            <a:r>
              <a:rPr lang="en-US" dirty="0"/>
              <a:t>Environmental changes</a:t>
            </a:r>
          </a:p>
          <a:p>
            <a:endParaRPr lang="en-US" dirty="0"/>
          </a:p>
          <a:p>
            <a:r>
              <a:rPr lang="en-US" dirty="0"/>
              <a:t>All impact the grey whale</a:t>
            </a:r>
          </a:p>
          <a:p>
            <a:endParaRPr lang="es-US" dirty="0"/>
          </a:p>
          <a:p>
            <a:endParaRPr lang="es-US" dirty="0"/>
          </a:p>
        </p:txBody>
      </p:sp>
      <p:sp>
        <p:nvSpPr>
          <p:cNvPr id="4" name="Slide Number Placeholder 3"/>
          <p:cNvSpPr>
            <a:spLocks noGrp="1"/>
          </p:cNvSpPr>
          <p:nvPr>
            <p:ph type="sldNum" sz="quarter" idx="5"/>
          </p:nvPr>
        </p:nvSpPr>
        <p:spPr/>
        <p:txBody>
          <a:bodyPr/>
          <a:lstStyle/>
          <a:p>
            <a:fld id="{34CFD869-F5AD-4E94-B8C6-7A902496606A}" type="slidenum">
              <a:rPr lang="es-US" smtClean="0"/>
              <a:t>17</a:t>
            </a:fld>
            <a:endParaRPr lang="es-US"/>
          </a:p>
        </p:txBody>
      </p:sp>
    </p:spTree>
    <p:extLst>
      <p:ext uri="{BB962C8B-B14F-4D97-AF65-F5344CB8AC3E}">
        <p14:creationId xmlns:p14="http://schemas.microsoft.com/office/powerpoint/2010/main" val="3486546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a:p>
        </p:txBody>
      </p:sp>
      <p:sp>
        <p:nvSpPr>
          <p:cNvPr id="4" name="Slide Number Placeholder 3"/>
          <p:cNvSpPr>
            <a:spLocks noGrp="1"/>
          </p:cNvSpPr>
          <p:nvPr>
            <p:ph type="sldNum" sz="quarter" idx="5"/>
          </p:nvPr>
        </p:nvSpPr>
        <p:spPr/>
        <p:txBody>
          <a:bodyPr/>
          <a:lstStyle/>
          <a:p>
            <a:fld id="{34CFD869-F5AD-4E94-B8C6-7A902496606A}" type="slidenum">
              <a:rPr lang="es-US" smtClean="0"/>
              <a:t>18</a:t>
            </a:fld>
            <a:endParaRPr lang="es-US"/>
          </a:p>
        </p:txBody>
      </p:sp>
    </p:spTree>
    <p:extLst>
      <p:ext uri="{BB962C8B-B14F-4D97-AF65-F5344CB8AC3E}">
        <p14:creationId xmlns:p14="http://schemas.microsoft.com/office/powerpoint/2010/main" val="28008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been around a bit, having worked in sales and marketing for international banks for over 20 years out of New York.  I have a BS from the University of Texas at Austin.</a:t>
            </a:r>
            <a:endParaRPr lang="es-US" dirty="0"/>
          </a:p>
        </p:txBody>
      </p:sp>
      <p:sp>
        <p:nvSpPr>
          <p:cNvPr id="4" name="Slide Number Placeholder 3"/>
          <p:cNvSpPr>
            <a:spLocks noGrp="1"/>
          </p:cNvSpPr>
          <p:nvPr>
            <p:ph type="sldNum" sz="quarter" idx="5"/>
          </p:nvPr>
        </p:nvSpPr>
        <p:spPr/>
        <p:txBody>
          <a:bodyPr/>
          <a:lstStyle/>
          <a:p>
            <a:fld id="{34CFD869-F5AD-4E94-B8C6-7A902496606A}" type="slidenum">
              <a:rPr lang="es-US" smtClean="0"/>
              <a:t>2</a:t>
            </a:fld>
            <a:endParaRPr lang="es-US"/>
          </a:p>
        </p:txBody>
      </p:sp>
    </p:spTree>
    <p:extLst>
      <p:ext uri="{BB962C8B-B14F-4D97-AF65-F5344CB8AC3E}">
        <p14:creationId xmlns:p14="http://schemas.microsoft.com/office/powerpoint/2010/main" val="296788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4550" y="882650"/>
            <a:ext cx="5486400" cy="3086100"/>
          </a:xfrm>
        </p:spPr>
      </p:sp>
      <p:sp>
        <p:nvSpPr>
          <p:cNvPr id="3" name="Notes Placeholder 2"/>
          <p:cNvSpPr>
            <a:spLocks noGrp="1"/>
          </p:cNvSpPr>
          <p:nvPr>
            <p:ph type="body" idx="1"/>
          </p:nvPr>
        </p:nvSpPr>
        <p:spPr/>
        <p:txBody>
          <a:bodyPr/>
          <a:lstStyle/>
          <a:p>
            <a:endParaRPr lang="en-US" dirty="0"/>
          </a:p>
          <a:p>
            <a:r>
              <a:rPr lang="es-US" dirty="0"/>
              <a:t>It </a:t>
            </a:r>
            <a:r>
              <a:rPr lang="es-US" dirty="0" err="1"/>
              <a:t>seemed</a:t>
            </a:r>
            <a:r>
              <a:rPr lang="es-US" dirty="0"/>
              <a:t> </a:t>
            </a:r>
            <a:r>
              <a:rPr lang="es-US" dirty="0" err="1"/>
              <a:t>like</a:t>
            </a:r>
            <a:r>
              <a:rPr lang="es-US" dirty="0"/>
              <a:t> the more I </a:t>
            </a:r>
            <a:r>
              <a:rPr lang="es-US" dirty="0" err="1"/>
              <a:t>pulled</a:t>
            </a:r>
            <a:r>
              <a:rPr lang="es-US" dirty="0"/>
              <a:t> the more I </a:t>
            </a:r>
            <a:r>
              <a:rPr lang="es-US" dirty="0" err="1"/>
              <a:t>unraveled</a:t>
            </a:r>
            <a:r>
              <a:rPr lang="es-US" dirty="0"/>
              <a:t>, as I will share </a:t>
            </a:r>
            <a:r>
              <a:rPr lang="es-US" dirty="0" err="1"/>
              <a:t>with</a:t>
            </a:r>
            <a:r>
              <a:rPr lang="es-US" dirty="0"/>
              <a:t> </a:t>
            </a:r>
            <a:r>
              <a:rPr lang="es-US" dirty="0" err="1"/>
              <a:t>you</a:t>
            </a:r>
            <a:r>
              <a:rPr lang="es-US" dirty="0"/>
              <a:t>.</a:t>
            </a:r>
          </a:p>
        </p:txBody>
      </p:sp>
      <p:sp>
        <p:nvSpPr>
          <p:cNvPr id="4" name="Slide Number Placeholder 3"/>
          <p:cNvSpPr>
            <a:spLocks noGrp="1"/>
          </p:cNvSpPr>
          <p:nvPr>
            <p:ph type="sldNum" sz="quarter" idx="5"/>
          </p:nvPr>
        </p:nvSpPr>
        <p:spPr/>
        <p:txBody>
          <a:bodyPr/>
          <a:lstStyle/>
          <a:p>
            <a:fld id="{34CFD869-F5AD-4E94-B8C6-7A902496606A}" type="slidenum">
              <a:rPr lang="es-US" smtClean="0"/>
              <a:t>3</a:t>
            </a:fld>
            <a:endParaRPr lang="es-US"/>
          </a:p>
        </p:txBody>
      </p:sp>
    </p:spTree>
    <p:extLst>
      <p:ext uri="{BB962C8B-B14F-4D97-AF65-F5344CB8AC3E}">
        <p14:creationId xmlns:p14="http://schemas.microsoft.com/office/powerpoint/2010/main" val="3562265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s-US" dirty="0"/>
          </a:p>
          <a:p>
            <a:r>
              <a:rPr lang="es-US" dirty="0"/>
              <a:t>Key to understand/ </a:t>
            </a:r>
            <a:r>
              <a:rPr lang="es-US" dirty="0" err="1"/>
              <a:t>whales</a:t>
            </a:r>
            <a:r>
              <a:rPr lang="es-US" dirty="0"/>
              <a:t> </a:t>
            </a:r>
            <a:r>
              <a:rPr lang="es-US" dirty="0" err="1"/>
              <a:t>weigh</a:t>
            </a:r>
            <a:endParaRPr lang="es-US" dirty="0"/>
          </a:p>
          <a:p>
            <a:endParaRPr lang="es-US" dirty="0"/>
          </a:p>
          <a:p>
            <a:r>
              <a:rPr lang="es-US" dirty="0" err="1"/>
              <a:t>Length</a:t>
            </a:r>
            <a:endParaRPr lang="es-US" dirty="0"/>
          </a:p>
          <a:p>
            <a:endParaRPr lang="es-US" dirty="0"/>
          </a:p>
          <a:p>
            <a:r>
              <a:rPr lang="es-US" dirty="0" err="1"/>
              <a:t>Calf</a:t>
            </a:r>
            <a:endParaRPr lang="es-US" dirty="0"/>
          </a:p>
          <a:p>
            <a:endParaRPr lang="es-US" dirty="0"/>
          </a:p>
          <a:p>
            <a:r>
              <a:rPr lang="es-US" dirty="0"/>
              <a:t>Head </a:t>
            </a:r>
            <a:r>
              <a:rPr lang="es-US" dirty="0" err="1"/>
              <a:t>slope</a:t>
            </a:r>
            <a:r>
              <a:rPr lang="es-US" dirty="0"/>
              <a:t> and </a:t>
            </a:r>
            <a:r>
              <a:rPr lang="es-US" dirty="0" err="1"/>
              <a:t>arches</a:t>
            </a:r>
            <a:r>
              <a:rPr lang="es-US" dirty="0"/>
              <a:t> </a:t>
            </a:r>
            <a:r>
              <a:rPr lang="es-US" dirty="0" err="1"/>
              <a:t>between</a:t>
            </a:r>
            <a:r>
              <a:rPr lang="es-US" dirty="0"/>
              <a:t> </a:t>
            </a:r>
            <a:r>
              <a:rPr lang="es-US" dirty="0" err="1"/>
              <a:t>blowhole</a:t>
            </a:r>
            <a:r>
              <a:rPr lang="es-US" dirty="0"/>
              <a:t> and the </a:t>
            </a:r>
            <a:r>
              <a:rPr lang="es-US" dirty="0" err="1"/>
              <a:t>snout</a:t>
            </a:r>
            <a:r>
              <a:rPr lang="es-US" dirty="0"/>
              <a:t>, </a:t>
            </a:r>
            <a:r>
              <a:rPr lang="es-US" dirty="0" err="1"/>
              <a:t>behind</a:t>
            </a:r>
            <a:r>
              <a:rPr lang="es-US" dirty="0"/>
              <a:t> the head </a:t>
            </a:r>
            <a:r>
              <a:rPr lang="es-US" dirty="0" err="1"/>
              <a:t>is</a:t>
            </a:r>
            <a:r>
              <a:rPr lang="es-US" dirty="0"/>
              <a:t> the </a:t>
            </a:r>
            <a:r>
              <a:rPr lang="es-US" dirty="0" err="1"/>
              <a:t>blowhole</a:t>
            </a:r>
            <a:endParaRPr lang="es-US" dirty="0"/>
          </a:p>
          <a:p>
            <a:endParaRPr lang="es-US" dirty="0"/>
          </a:p>
          <a:p>
            <a:r>
              <a:rPr lang="es-US" dirty="0"/>
              <a:t>Grey skin, light </a:t>
            </a:r>
            <a:r>
              <a:rPr lang="es-US" dirty="0" err="1"/>
              <a:t>colored</a:t>
            </a:r>
            <a:r>
              <a:rPr lang="es-US" dirty="0"/>
              <a:t> </a:t>
            </a:r>
            <a:r>
              <a:rPr lang="es-US" dirty="0" err="1"/>
              <a:t>blotches</a:t>
            </a:r>
            <a:r>
              <a:rPr lang="es-US" dirty="0"/>
              <a:t>, White, </a:t>
            </a:r>
            <a:r>
              <a:rPr lang="es-US" dirty="0" err="1"/>
              <a:t>yello</a:t>
            </a:r>
            <a:r>
              <a:rPr lang="es-US" dirty="0"/>
              <a:t>, Orange </a:t>
            </a:r>
            <a:r>
              <a:rPr lang="es-US" dirty="0" err="1"/>
              <a:t>patches</a:t>
            </a:r>
            <a:endParaRPr lang="es-US" dirty="0"/>
          </a:p>
          <a:p>
            <a:endParaRPr lang="es-US" dirty="0"/>
          </a:p>
          <a:p>
            <a:r>
              <a:rPr lang="es-US" dirty="0" err="1"/>
              <a:t>Fluke</a:t>
            </a:r>
            <a:r>
              <a:rPr lang="es-US" dirty="0"/>
              <a:t> </a:t>
            </a:r>
            <a:r>
              <a:rPr lang="es-US" dirty="0" err="1"/>
              <a:t>mottled</a:t>
            </a:r>
            <a:r>
              <a:rPr lang="es-US" dirty="0"/>
              <a:t> </a:t>
            </a:r>
            <a:r>
              <a:rPr lang="es-US" dirty="0" err="1"/>
              <a:t>with</a:t>
            </a:r>
            <a:r>
              <a:rPr lang="es-US" dirty="0"/>
              <a:t> </a:t>
            </a:r>
            <a:r>
              <a:rPr lang="es-US" dirty="0" err="1"/>
              <a:t>ragged</a:t>
            </a:r>
            <a:r>
              <a:rPr lang="es-US" dirty="0"/>
              <a:t> </a:t>
            </a:r>
            <a:r>
              <a:rPr lang="es-US" dirty="0" err="1"/>
              <a:t>edges</a:t>
            </a:r>
            <a:r>
              <a:rPr lang="es-US" dirty="0"/>
              <a:t> and </a:t>
            </a:r>
            <a:r>
              <a:rPr lang="es-US" dirty="0" err="1"/>
              <a:t>often</a:t>
            </a:r>
            <a:r>
              <a:rPr lang="es-US" dirty="0"/>
              <a:t> </a:t>
            </a:r>
            <a:r>
              <a:rPr lang="es-US" dirty="0" err="1"/>
              <a:t>bear</a:t>
            </a:r>
            <a:r>
              <a:rPr lang="es-US" dirty="0"/>
              <a:t> </a:t>
            </a:r>
            <a:r>
              <a:rPr lang="es-US" dirty="0" err="1"/>
              <a:t>scars</a:t>
            </a:r>
            <a:r>
              <a:rPr lang="es-US" dirty="0"/>
              <a:t> </a:t>
            </a:r>
            <a:r>
              <a:rPr lang="es-US" dirty="0" err="1"/>
              <a:t>from</a:t>
            </a:r>
            <a:r>
              <a:rPr lang="es-US" dirty="0"/>
              <a:t> </a:t>
            </a:r>
            <a:r>
              <a:rPr lang="es-US" dirty="0" err="1"/>
              <a:t>killer</a:t>
            </a:r>
            <a:r>
              <a:rPr lang="es-US" dirty="0"/>
              <a:t> </a:t>
            </a:r>
            <a:r>
              <a:rPr lang="es-US" dirty="0" err="1"/>
              <a:t>whale</a:t>
            </a:r>
            <a:r>
              <a:rPr lang="es-US" dirty="0"/>
              <a:t> </a:t>
            </a:r>
            <a:r>
              <a:rPr lang="es-US" dirty="0" err="1"/>
              <a:t>attack</a:t>
            </a:r>
            <a:r>
              <a:rPr lang="es-US" dirty="0"/>
              <a:t> and </a:t>
            </a:r>
            <a:r>
              <a:rPr lang="es-US" dirty="0" err="1"/>
              <a:t>fishing</a:t>
            </a:r>
            <a:r>
              <a:rPr lang="es-US" dirty="0"/>
              <a:t> </a:t>
            </a:r>
            <a:r>
              <a:rPr lang="es-US" dirty="0" err="1"/>
              <a:t>boats</a:t>
            </a:r>
            <a:endParaRPr lang="es-US" dirty="0"/>
          </a:p>
          <a:p>
            <a:endParaRPr lang="es-US" dirty="0"/>
          </a:p>
          <a:p>
            <a:r>
              <a:rPr lang="es-US" dirty="0"/>
              <a:t>On </a:t>
            </a:r>
            <a:r>
              <a:rPr lang="es-US" dirty="0" err="1"/>
              <a:t>its</a:t>
            </a:r>
            <a:r>
              <a:rPr lang="es-US" dirty="0"/>
              <a:t> back, </a:t>
            </a:r>
            <a:r>
              <a:rPr lang="es-US" dirty="0" err="1"/>
              <a:t>knuckles</a:t>
            </a:r>
            <a:r>
              <a:rPr lang="es-US" dirty="0"/>
              <a:t> and </a:t>
            </a:r>
            <a:r>
              <a:rPr lang="es-US" dirty="0" err="1"/>
              <a:t>flesht</a:t>
            </a:r>
            <a:r>
              <a:rPr lang="es-US" dirty="0"/>
              <a:t> </a:t>
            </a:r>
            <a:r>
              <a:rPr lang="es-US" dirty="0" err="1"/>
              <a:t>knobs</a:t>
            </a:r>
            <a:r>
              <a:rPr lang="es-US" dirty="0"/>
              <a:t>, the tal </a:t>
            </a:r>
            <a:r>
              <a:rPr lang="es-US" dirty="0" err="1"/>
              <a:t>flukes</a:t>
            </a:r>
            <a:r>
              <a:rPr lang="es-US" dirty="0"/>
              <a:t> are </a:t>
            </a:r>
            <a:r>
              <a:rPr lang="es-US" dirty="0" err="1"/>
              <a:t>identifiers</a:t>
            </a:r>
            <a:r>
              <a:rPr lang="es-US" dirty="0"/>
              <a:t>, </a:t>
            </a:r>
            <a:r>
              <a:rPr lang="es-US" dirty="0" err="1"/>
              <a:t>like</a:t>
            </a:r>
            <a:r>
              <a:rPr lang="es-US" dirty="0"/>
              <a:t> id </a:t>
            </a:r>
            <a:r>
              <a:rPr lang="es-US" dirty="0" err="1"/>
              <a:t>cards</a:t>
            </a:r>
            <a:endParaRPr lang="es-US" dirty="0"/>
          </a:p>
          <a:p>
            <a:endParaRPr lang="es-US" dirty="0"/>
          </a:p>
          <a:p>
            <a:r>
              <a:rPr lang="es-US" dirty="0"/>
              <a:t>The dorsal fin </a:t>
            </a:r>
            <a:r>
              <a:rPr lang="es-US" dirty="0" err="1"/>
              <a:t>is</a:t>
            </a:r>
            <a:r>
              <a:rPr lang="es-US" dirty="0"/>
              <a:t> a </a:t>
            </a:r>
            <a:r>
              <a:rPr lang="es-US" dirty="0" err="1"/>
              <a:t>small</a:t>
            </a:r>
            <a:r>
              <a:rPr lang="es-US" dirty="0"/>
              <a:t> </a:t>
            </a:r>
            <a:r>
              <a:rPr lang="es-US" dirty="0" err="1"/>
              <a:t>hump</a:t>
            </a:r>
            <a:endParaRPr lang="es-US" dirty="0"/>
          </a:p>
          <a:p>
            <a:endParaRPr lang="es-US" dirty="0"/>
          </a:p>
          <a:p>
            <a:r>
              <a:rPr lang="es-US" dirty="0" err="1"/>
              <a:t>Why</a:t>
            </a:r>
            <a:r>
              <a:rPr lang="es-US" dirty="0"/>
              <a:t> </a:t>
            </a:r>
            <a:r>
              <a:rPr lang="es-US" dirty="0" err="1"/>
              <a:t>is</a:t>
            </a:r>
            <a:r>
              <a:rPr lang="es-US" dirty="0"/>
              <a:t> this </a:t>
            </a:r>
            <a:r>
              <a:rPr lang="es-US" dirty="0" err="1"/>
              <a:t>important</a:t>
            </a:r>
            <a:endParaRPr lang="es-US" dirty="0"/>
          </a:p>
        </p:txBody>
      </p:sp>
      <p:sp>
        <p:nvSpPr>
          <p:cNvPr id="4" name="Slide Number Placeholder 3"/>
          <p:cNvSpPr>
            <a:spLocks noGrp="1"/>
          </p:cNvSpPr>
          <p:nvPr>
            <p:ph type="sldNum" sz="quarter" idx="5"/>
          </p:nvPr>
        </p:nvSpPr>
        <p:spPr/>
        <p:txBody>
          <a:bodyPr/>
          <a:lstStyle/>
          <a:p>
            <a:fld id="{34CFD869-F5AD-4E94-B8C6-7A902496606A}" type="slidenum">
              <a:rPr lang="es-US" smtClean="0"/>
              <a:t>4</a:t>
            </a:fld>
            <a:endParaRPr lang="es-US"/>
          </a:p>
        </p:txBody>
      </p:sp>
    </p:spTree>
    <p:extLst>
      <p:ext uri="{BB962C8B-B14F-4D97-AF65-F5344CB8AC3E}">
        <p14:creationId xmlns:p14="http://schemas.microsoft.com/office/powerpoint/2010/main" val="2240490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Scientists track the back knuckles, visible knobs and blotches, the scars and flukes to determine identity.</a:t>
            </a:r>
          </a:p>
          <a:p>
            <a:endParaRPr lang="en-US" dirty="0"/>
          </a:p>
          <a:p>
            <a:r>
              <a:rPr lang="en-US" dirty="0"/>
              <a:t>It is that distinctive, no two whales are exactly alike.</a:t>
            </a:r>
          </a:p>
          <a:p>
            <a:endParaRPr lang="en-US" dirty="0"/>
          </a:p>
          <a:p>
            <a:r>
              <a:rPr lang="en-US" dirty="0"/>
              <a:t>It is also how we know how many are out there, and how many are not making the </a:t>
            </a:r>
            <a:r>
              <a:rPr lang="en-US"/>
              <a:t>trip back.</a:t>
            </a:r>
            <a:endParaRPr lang="es-US" dirty="0"/>
          </a:p>
        </p:txBody>
      </p:sp>
      <p:sp>
        <p:nvSpPr>
          <p:cNvPr id="4" name="Slide Number Placeholder 3"/>
          <p:cNvSpPr>
            <a:spLocks noGrp="1"/>
          </p:cNvSpPr>
          <p:nvPr>
            <p:ph type="sldNum" sz="quarter" idx="5"/>
          </p:nvPr>
        </p:nvSpPr>
        <p:spPr/>
        <p:txBody>
          <a:bodyPr/>
          <a:lstStyle/>
          <a:p>
            <a:fld id="{34CFD869-F5AD-4E94-B8C6-7A902496606A}" type="slidenum">
              <a:rPr lang="es-US" smtClean="0"/>
              <a:t>5</a:t>
            </a:fld>
            <a:endParaRPr lang="es-US"/>
          </a:p>
        </p:txBody>
      </p:sp>
    </p:spTree>
    <p:extLst>
      <p:ext uri="{BB962C8B-B14F-4D97-AF65-F5344CB8AC3E}">
        <p14:creationId xmlns:p14="http://schemas.microsoft.com/office/powerpoint/2010/main" val="1666556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a:p>
        </p:txBody>
      </p:sp>
      <p:sp>
        <p:nvSpPr>
          <p:cNvPr id="4" name="Slide Number Placeholder 3"/>
          <p:cNvSpPr>
            <a:spLocks noGrp="1"/>
          </p:cNvSpPr>
          <p:nvPr>
            <p:ph type="sldNum" sz="quarter" idx="5"/>
          </p:nvPr>
        </p:nvSpPr>
        <p:spPr/>
        <p:txBody>
          <a:bodyPr/>
          <a:lstStyle/>
          <a:p>
            <a:fld id="{34CFD869-F5AD-4E94-B8C6-7A902496606A}" type="slidenum">
              <a:rPr lang="es-US" smtClean="0"/>
              <a:t>6</a:t>
            </a:fld>
            <a:endParaRPr lang="es-US"/>
          </a:p>
        </p:txBody>
      </p:sp>
    </p:spTree>
    <p:extLst>
      <p:ext uri="{BB962C8B-B14F-4D97-AF65-F5344CB8AC3E}">
        <p14:creationId xmlns:p14="http://schemas.microsoft.com/office/powerpoint/2010/main" val="212795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a:p>
        </p:txBody>
      </p:sp>
      <p:sp>
        <p:nvSpPr>
          <p:cNvPr id="4" name="Slide Number Placeholder 3"/>
          <p:cNvSpPr>
            <a:spLocks noGrp="1"/>
          </p:cNvSpPr>
          <p:nvPr>
            <p:ph type="sldNum" sz="quarter" idx="5"/>
          </p:nvPr>
        </p:nvSpPr>
        <p:spPr/>
        <p:txBody>
          <a:bodyPr/>
          <a:lstStyle/>
          <a:p>
            <a:fld id="{34CFD869-F5AD-4E94-B8C6-7A902496606A}" type="slidenum">
              <a:rPr lang="es-US" smtClean="0"/>
              <a:t>7</a:t>
            </a:fld>
            <a:endParaRPr lang="es-US"/>
          </a:p>
        </p:txBody>
      </p:sp>
    </p:spTree>
    <p:extLst>
      <p:ext uri="{BB962C8B-B14F-4D97-AF65-F5344CB8AC3E}">
        <p14:creationId xmlns:p14="http://schemas.microsoft.com/office/powerpoint/2010/main" val="398168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a:p>
        </p:txBody>
      </p:sp>
      <p:sp>
        <p:nvSpPr>
          <p:cNvPr id="4" name="Slide Number Placeholder 3"/>
          <p:cNvSpPr>
            <a:spLocks noGrp="1"/>
          </p:cNvSpPr>
          <p:nvPr>
            <p:ph type="sldNum" sz="quarter" idx="5"/>
          </p:nvPr>
        </p:nvSpPr>
        <p:spPr/>
        <p:txBody>
          <a:bodyPr/>
          <a:lstStyle/>
          <a:p>
            <a:fld id="{34CFD869-F5AD-4E94-B8C6-7A902496606A}" type="slidenum">
              <a:rPr lang="es-US" smtClean="0"/>
              <a:t>8</a:t>
            </a:fld>
            <a:endParaRPr lang="es-US"/>
          </a:p>
        </p:txBody>
      </p:sp>
    </p:spTree>
    <p:extLst>
      <p:ext uri="{BB962C8B-B14F-4D97-AF65-F5344CB8AC3E}">
        <p14:creationId xmlns:p14="http://schemas.microsoft.com/office/powerpoint/2010/main" val="580482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a:p>
        </p:txBody>
      </p:sp>
      <p:sp>
        <p:nvSpPr>
          <p:cNvPr id="4" name="Slide Number Placeholder 3"/>
          <p:cNvSpPr>
            <a:spLocks noGrp="1"/>
          </p:cNvSpPr>
          <p:nvPr>
            <p:ph type="sldNum" sz="quarter" idx="5"/>
          </p:nvPr>
        </p:nvSpPr>
        <p:spPr/>
        <p:txBody>
          <a:bodyPr/>
          <a:lstStyle/>
          <a:p>
            <a:fld id="{34CFD869-F5AD-4E94-B8C6-7A902496606A}" type="slidenum">
              <a:rPr lang="es-US" smtClean="0"/>
              <a:t>9</a:t>
            </a:fld>
            <a:endParaRPr lang="es-US"/>
          </a:p>
        </p:txBody>
      </p:sp>
    </p:spTree>
    <p:extLst>
      <p:ext uri="{BB962C8B-B14F-4D97-AF65-F5344CB8AC3E}">
        <p14:creationId xmlns:p14="http://schemas.microsoft.com/office/powerpoint/2010/main" val="1512840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4/14/2020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s://journeynorth.org/gwhale/data_la.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www.sanignaciograywhales.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us.whales.org/whales-dolphins/species-guide/common-minke-whale/"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hyperlink" Target="http://us.whales.org/whales-dolphins/species-guide/sei-whale/" TargetMode="External"/><Relationship Id="rId4" Type="http://schemas.openxmlformats.org/officeDocument/2006/relationships/hyperlink" Target="http://us.whales.org/whales-dolphins/species-guide/brydes-whal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mmi.oregonstate.edu/wtg/research-projects/gray-whale/western-gray-whale-map-period-10-04-2010-02-05-2011"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6B37-4702-4FA8-8C51-189D01548EA3}"/>
              </a:ext>
            </a:extLst>
          </p:cNvPr>
          <p:cNvSpPr>
            <a:spLocks noGrp="1"/>
          </p:cNvSpPr>
          <p:nvPr>
            <p:ph type="title"/>
          </p:nvPr>
        </p:nvSpPr>
        <p:spPr/>
        <p:txBody>
          <a:bodyPr/>
          <a:lstStyle/>
          <a:p>
            <a:r>
              <a:rPr lang="en-US" dirty="0"/>
              <a:t>The Great Grey</a:t>
            </a:r>
            <a:endParaRPr lang="es-US" dirty="0"/>
          </a:p>
        </p:txBody>
      </p:sp>
      <p:pic>
        <p:nvPicPr>
          <p:cNvPr id="7" name="Picture Placeholder 6" descr="A whale jumping out of the water&#10;&#10;Description automatically generated">
            <a:extLst>
              <a:ext uri="{FF2B5EF4-FFF2-40B4-BE49-F238E27FC236}">
                <a16:creationId xmlns:a16="http://schemas.microsoft.com/office/drawing/2014/main" id="{A4AF779D-60E4-4E1A-A49A-A8AEED3007B1}"/>
              </a:ext>
            </a:extLst>
          </p:cNvPr>
          <p:cNvPicPr>
            <a:picLocks noGrp="1" noChangeAspect="1"/>
          </p:cNvPicPr>
          <p:nvPr>
            <p:ph type="pic" idx="1"/>
          </p:nvPr>
        </p:nvPicPr>
        <p:blipFill>
          <a:blip r:embed="rId3"/>
          <a:srcRect t="21850" b="21850"/>
          <a:stretch>
            <a:fillRect/>
          </a:stretch>
        </p:blipFill>
        <p:spPr>
          <a:xfrm>
            <a:off x="14063" y="14064"/>
            <a:ext cx="12188952" cy="4572000"/>
          </a:xfrm>
        </p:spPr>
      </p:pic>
      <p:sp>
        <p:nvSpPr>
          <p:cNvPr id="3" name="Subtitle 2">
            <a:extLst>
              <a:ext uri="{FF2B5EF4-FFF2-40B4-BE49-F238E27FC236}">
                <a16:creationId xmlns:a16="http://schemas.microsoft.com/office/drawing/2014/main" id="{DE62BED1-23BE-4E2A-87AD-70BB4291B44A}"/>
              </a:ext>
            </a:extLst>
          </p:cNvPr>
          <p:cNvSpPr>
            <a:spLocks noGrp="1"/>
          </p:cNvSpPr>
          <p:nvPr>
            <p:ph type="body" sz="half" idx="2"/>
          </p:nvPr>
        </p:nvSpPr>
        <p:spPr/>
        <p:txBody>
          <a:bodyPr/>
          <a:lstStyle/>
          <a:p>
            <a:r>
              <a:rPr lang="en-US" dirty="0"/>
              <a:t>Human Impact on the Migration Patterns of the Great Grey Whale</a:t>
            </a:r>
            <a:endParaRPr lang="es-US" dirty="0"/>
          </a:p>
        </p:txBody>
      </p:sp>
    </p:spTree>
    <p:extLst>
      <p:ext uri="{BB962C8B-B14F-4D97-AF65-F5344CB8AC3E}">
        <p14:creationId xmlns:p14="http://schemas.microsoft.com/office/powerpoint/2010/main" val="137038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E41F-D93C-4313-A5F6-28CC88308FC8}"/>
              </a:ext>
            </a:extLst>
          </p:cNvPr>
          <p:cNvSpPr>
            <a:spLocks noGrp="1"/>
          </p:cNvSpPr>
          <p:nvPr>
            <p:ph type="title"/>
          </p:nvPr>
        </p:nvSpPr>
        <p:spPr>
          <a:xfrm>
            <a:off x="1024128" y="374196"/>
            <a:ext cx="9720072" cy="1499616"/>
          </a:xfrm>
        </p:spPr>
        <p:txBody>
          <a:bodyPr/>
          <a:lstStyle/>
          <a:p>
            <a:r>
              <a:rPr lang="es-US" dirty="0" err="1"/>
              <a:t>Sightings</a:t>
            </a:r>
            <a:r>
              <a:rPr lang="es-US" dirty="0"/>
              <a:t> Tracking </a:t>
            </a:r>
            <a:r>
              <a:rPr lang="es-US" dirty="0" err="1"/>
              <a:t>yoy</a:t>
            </a:r>
            <a:r>
              <a:rPr lang="es-US" dirty="0"/>
              <a:t> 2009-2014</a:t>
            </a:r>
          </a:p>
        </p:txBody>
      </p:sp>
      <p:pic>
        <p:nvPicPr>
          <p:cNvPr id="4" name="Picture 3">
            <a:extLst>
              <a:ext uri="{FF2B5EF4-FFF2-40B4-BE49-F238E27FC236}">
                <a16:creationId xmlns:a16="http://schemas.microsoft.com/office/drawing/2014/main" id="{F8A97F57-161D-4332-8C52-6DAF9AD24D61}"/>
              </a:ext>
            </a:extLst>
          </p:cNvPr>
          <p:cNvPicPr>
            <a:picLocks noChangeAspect="1"/>
          </p:cNvPicPr>
          <p:nvPr/>
        </p:nvPicPr>
        <p:blipFill>
          <a:blip r:embed="rId3"/>
          <a:stretch>
            <a:fillRect/>
          </a:stretch>
        </p:blipFill>
        <p:spPr>
          <a:xfrm>
            <a:off x="4597322" y="1568676"/>
            <a:ext cx="6895983" cy="4951699"/>
          </a:xfrm>
          <a:prstGeom prst="rect">
            <a:avLst/>
          </a:prstGeom>
        </p:spPr>
      </p:pic>
      <p:sp>
        <p:nvSpPr>
          <p:cNvPr id="3" name="Rectangle 2">
            <a:extLst>
              <a:ext uri="{FF2B5EF4-FFF2-40B4-BE49-F238E27FC236}">
                <a16:creationId xmlns:a16="http://schemas.microsoft.com/office/drawing/2014/main" id="{22C65299-6AAE-4952-A0C0-AD7D73A3C4EC}"/>
              </a:ext>
            </a:extLst>
          </p:cNvPr>
          <p:cNvSpPr/>
          <p:nvPr/>
        </p:nvSpPr>
        <p:spPr>
          <a:xfrm>
            <a:off x="5089150" y="6483804"/>
            <a:ext cx="4461478" cy="369332"/>
          </a:xfrm>
          <a:prstGeom prst="rect">
            <a:avLst/>
          </a:prstGeom>
        </p:spPr>
        <p:txBody>
          <a:bodyPr wrap="none">
            <a:spAutoFit/>
          </a:bodyPr>
          <a:lstStyle/>
          <a:p>
            <a:r>
              <a:rPr lang="es-US" dirty="0">
                <a:hlinkClick r:id="rId4"/>
              </a:rPr>
              <a:t>https://journeynorth.org/gwhale/data_la.html</a:t>
            </a:r>
            <a:endParaRPr lang="es-US" dirty="0"/>
          </a:p>
        </p:txBody>
      </p:sp>
      <p:pic>
        <p:nvPicPr>
          <p:cNvPr id="7" name="Picture 6" descr="Grey whale">
            <a:extLst>
              <a:ext uri="{FF2B5EF4-FFF2-40B4-BE49-F238E27FC236}">
                <a16:creationId xmlns:a16="http://schemas.microsoft.com/office/drawing/2014/main" id="{09766AFB-1CA8-45FA-B139-7E28868BAF7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4127" y="2848712"/>
            <a:ext cx="3463467" cy="2398537"/>
          </a:xfrm>
          <a:prstGeom prst="rect">
            <a:avLst/>
          </a:prstGeom>
          <a:noFill/>
          <a:ln>
            <a:noFill/>
          </a:ln>
        </p:spPr>
      </p:pic>
    </p:spTree>
    <p:extLst>
      <p:ext uri="{BB962C8B-B14F-4D97-AF65-F5344CB8AC3E}">
        <p14:creationId xmlns:p14="http://schemas.microsoft.com/office/powerpoint/2010/main" val="3528853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0719CF2-5BD4-4E02-A2C4-FED3C15A16D4}"/>
              </a:ext>
            </a:extLst>
          </p:cNvPr>
          <p:cNvPicPr>
            <a:picLocks noChangeAspect="1"/>
          </p:cNvPicPr>
          <p:nvPr/>
        </p:nvPicPr>
        <p:blipFill>
          <a:blip r:embed="rId3"/>
          <a:stretch>
            <a:fillRect/>
          </a:stretch>
        </p:blipFill>
        <p:spPr>
          <a:xfrm>
            <a:off x="1864239" y="1375376"/>
            <a:ext cx="8039849" cy="5108428"/>
          </a:xfrm>
          <a:prstGeom prst="rect">
            <a:avLst/>
          </a:prstGeom>
        </p:spPr>
      </p:pic>
      <p:sp>
        <p:nvSpPr>
          <p:cNvPr id="14" name="Title 1">
            <a:extLst>
              <a:ext uri="{FF2B5EF4-FFF2-40B4-BE49-F238E27FC236}">
                <a16:creationId xmlns:a16="http://schemas.microsoft.com/office/drawing/2014/main" id="{A29A0509-E04A-49D5-BD3D-37CCF58D18A5}"/>
              </a:ext>
            </a:extLst>
          </p:cNvPr>
          <p:cNvSpPr>
            <a:spLocks noGrp="1"/>
          </p:cNvSpPr>
          <p:nvPr>
            <p:ph type="title"/>
          </p:nvPr>
        </p:nvSpPr>
        <p:spPr>
          <a:xfrm>
            <a:off x="1024128" y="374196"/>
            <a:ext cx="9720072" cy="1499616"/>
          </a:xfrm>
        </p:spPr>
        <p:txBody>
          <a:bodyPr/>
          <a:lstStyle/>
          <a:p>
            <a:r>
              <a:rPr lang="es-US" dirty="0"/>
              <a:t>Calves </a:t>
            </a:r>
            <a:r>
              <a:rPr lang="es-US" dirty="0" err="1"/>
              <a:t>peak</a:t>
            </a:r>
            <a:r>
              <a:rPr lang="es-US" dirty="0"/>
              <a:t> and decline</a:t>
            </a:r>
          </a:p>
        </p:txBody>
      </p:sp>
    </p:spTree>
    <p:extLst>
      <p:ext uri="{BB962C8B-B14F-4D97-AF65-F5344CB8AC3E}">
        <p14:creationId xmlns:p14="http://schemas.microsoft.com/office/powerpoint/2010/main" val="391529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C6BB2CF-CB49-4FEC-9735-F903BBFFF63C}"/>
              </a:ext>
            </a:extLst>
          </p:cNvPr>
          <p:cNvSpPr txBox="1">
            <a:spLocks/>
          </p:cNvSpPr>
          <p:nvPr/>
        </p:nvSpPr>
        <p:spPr>
          <a:xfrm>
            <a:off x="1024127" y="374196"/>
            <a:ext cx="10469177"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Grey whale estimated annualized population</a:t>
            </a:r>
          </a:p>
        </p:txBody>
      </p:sp>
      <p:graphicFrame>
        <p:nvGraphicFramePr>
          <p:cNvPr id="4" name="Chart 3">
            <a:extLst>
              <a:ext uri="{FF2B5EF4-FFF2-40B4-BE49-F238E27FC236}">
                <a16:creationId xmlns:a16="http://schemas.microsoft.com/office/drawing/2014/main" id="{71D9CBC6-01BA-4DA0-9FFA-DF53B76DC2C0}"/>
              </a:ext>
            </a:extLst>
          </p:cNvPr>
          <p:cNvGraphicFramePr>
            <a:graphicFrameLocks/>
          </p:cNvGraphicFramePr>
          <p:nvPr>
            <p:extLst>
              <p:ext uri="{D42A27DB-BD31-4B8C-83A1-F6EECF244321}">
                <p14:modId xmlns:p14="http://schemas.microsoft.com/office/powerpoint/2010/main" val="3389158579"/>
              </p:ext>
            </p:extLst>
          </p:nvPr>
        </p:nvGraphicFramePr>
        <p:xfrm>
          <a:off x="1230923" y="1229421"/>
          <a:ext cx="9404252" cy="5254383"/>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43EAA2AB-275D-427E-AB2B-66038A8A1215}"/>
              </a:ext>
            </a:extLst>
          </p:cNvPr>
          <p:cNvSpPr/>
          <p:nvPr/>
        </p:nvSpPr>
        <p:spPr>
          <a:xfrm>
            <a:off x="7585375" y="6483804"/>
            <a:ext cx="3907929" cy="369332"/>
          </a:xfrm>
          <a:prstGeom prst="rect">
            <a:avLst/>
          </a:prstGeom>
        </p:spPr>
        <p:txBody>
          <a:bodyPr wrap="none">
            <a:spAutoFit/>
          </a:bodyPr>
          <a:lstStyle/>
          <a:p>
            <a:r>
              <a:rPr lang="es-US" dirty="0">
                <a:hlinkClick r:id="rId4"/>
              </a:rPr>
              <a:t>https://www.sanignaciograywhales.org/</a:t>
            </a:r>
            <a:endParaRPr lang="es-US" dirty="0"/>
          </a:p>
        </p:txBody>
      </p:sp>
    </p:spTree>
    <p:extLst>
      <p:ext uri="{BB962C8B-B14F-4D97-AF65-F5344CB8AC3E}">
        <p14:creationId xmlns:p14="http://schemas.microsoft.com/office/powerpoint/2010/main" val="346211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16EB-530E-4A04-9605-6A31E9B5E303}"/>
              </a:ext>
            </a:extLst>
          </p:cNvPr>
          <p:cNvSpPr>
            <a:spLocks noGrp="1"/>
          </p:cNvSpPr>
          <p:nvPr>
            <p:ph type="title"/>
          </p:nvPr>
        </p:nvSpPr>
        <p:spPr/>
        <p:txBody>
          <a:bodyPr/>
          <a:lstStyle/>
          <a:p>
            <a:r>
              <a:rPr lang="en-US" dirty="0"/>
              <a:t>F</a:t>
            </a:r>
            <a:r>
              <a:rPr lang="es-US" dirty="0" err="1"/>
              <a:t>orecast</a:t>
            </a:r>
            <a:r>
              <a:rPr lang="es-US" dirty="0"/>
              <a:t>- </a:t>
            </a:r>
            <a:r>
              <a:rPr lang="es-US" dirty="0" err="1"/>
              <a:t>trend</a:t>
            </a:r>
            <a:endParaRPr lang="es-US" dirty="0"/>
          </a:p>
        </p:txBody>
      </p:sp>
      <p:pic>
        <p:nvPicPr>
          <p:cNvPr id="4" name="Picture 3">
            <a:extLst>
              <a:ext uri="{FF2B5EF4-FFF2-40B4-BE49-F238E27FC236}">
                <a16:creationId xmlns:a16="http://schemas.microsoft.com/office/drawing/2014/main" id="{6AA6BCD7-9E74-436E-B471-68B335279C4A}"/>
              </a:ext>
            </a:extLst>
          </p:cNvPr>
          <p:cNvPicPr>
            <a:picLocks noChangeAspect="1"/>
          </p:cNvPicPr>
          <p:nvPr/>
        </p:nvPicPr>
        <p:blipFill>
          <a:blip r:embed="rId3"/>
          <a:stretch>
            <a:fillRect/>
          </a:stretch>
        </p:blipFill>
        <p:spPr>
          <a:xfrm>
            <a:off x="4609116" y="1597830"/>
            <a:ext cx="7049484" cy="4915586"/>
          </a:xfrm>
          <a:prstGeom prst="rect">
            <a:avLst/>
          </a:prstGeom>
        </p:spPr>
      </p:pic>
    </p:spTree>
    <p:extLst>
      <p:ext uri="{BB962C8B-B14F-4D97-AF65-F5344CB8AC3E}">
        <p14:creationId xmlns:p14="http://schemas.microsoft.com/office/powerpoint/2010/main" val="4258356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40AB-6189-4E04-80C5-05CFD5F41649}"/>
              </a:ext>
            </a:extLst>
          </p:cNvPr>
          <p:cNvSpPr>
            <a:spLocks noGrp="1"/>
          </p:cNvSpPr>
          <p:nvPr>
            <p:ph type="title"/>
          </p:nvPr>
        </p:nvSpPr>
        <p:spPr/>
        <p:txBody>
          <a:bodyPr/>
          <a:lstStyle/>
          <a:p>
            <a:r>
              <a:rPr lang="es-US" dirty="0" err="1"/>
              <a:t>Legislation</a:t>
            </a:r>
            <a:r>
              <a:rPr lang="es-US" dirty="0"/>
              <a:t>- the case </a:t>
            </a:r>
            <a:r>
              <a:rPr lang="es-US" dirty="0" err="1"/>
              <a:t>of</a:t>
            </a:r>
            <a:r>
              <a:rPr lang="es-US" dirty="0"/>
              <a:t> </a:t>
            </a:r>
            <a:r>
              <a:rPr lang="es-US" dirty="0" err="1"/>
              <a:t>japan</a:t>
            </a:r>
            <a:endParaRPr lang="es-US" dirty="0"/>
          </a:p>
        </p:txBody>
      </p:sp>
      <p:sp>
        <p:nvSpPr>
          <p:cNvPr id="3" name="Text Placeholder 2">
            <a:extLst>
              <a:ext uri="{FF2B5EF4-FFF2-40B4-BE49-F238E27FC236}">
                <a16:creationId xmlns:a16="http://schemas.microsoft.com/office/drawing/2014/main" id="{39065DE1-CBC8-43C2-86ED-466A75E6A077}"/>
              </a:ext>
            </a:extLst>
          </p:cNvPr>
          <p:cNvSpPr>
            <a:spLocks noGrp="1"/>
          </p:cNvSpPr>
          <p:nvPr>
            <p:ph type="body" idx="1"/>
          </p:nvPr>
        </p:nvSpPr>
        <p:spPr/>
        <p:txBody>
          <a:bodyPr/>
          <a:lstStyle/>
          <a:p>
            <a:r>
              <a:rPr lang="es-US" dirty="0"/>
              <a:t>In </a:t>
            </a:r>
            <a:r>
              <a:rPr lang="es-US" dirty="0" err="1"/>
              <a:t>practice</a:t>
            </a:r>
            <a:endParaRPr lang="es-US" dirty="0"/>
          </a:p>
        </p:txBody>
      </p:sp>
      <p:sp>
        <p:nvSpPr>
          <p:cNvPr id="4" name="Content Placeholder 3">
            <a:extLst>
              <a:ext uri="{FF2B5EF4-FFF2-40B4-BE49-F238E27FC236}">
                <a16:creationId xmlns:a16="http://schemas.microsoft.com/office/drawing/2014/main" id="{49EDF28C-E1EB-40FB-886D-65DF57952E07}"/>
              </a:ext>
            </a:extLst>
          </p:cNvPr>
          <p:cNvSpPr>
            <a:spLocks noGrp="1"/>
          </p:cNvSpPr>
          <p:nvPr>
            <p:ph sz="half" idx="2"/>
          </p:nvPr>
        </p:nvSpPr>
        <p:spPr>
          <a:xfrm>
            <a:off x="1024128" y="2967788"/>
            <a:ext cx="4754880" cy="3341572"/>
          </a:xfrm>
        </p:spPr>
        <p:txBody>
          <a:bodyPr>
            <a:normAutofit/>
          </a:bodyPr>
          <a:lstStyle/>
          <a:p>
            <a:pPr>
              <a:buFont typeface="Arial" panose="020B0604020202020204" pitchFamily="34" charset="0"/>
              <a:buChar char="•"/>
            </a:pPr>
            <a:r>
              <a:rPr lang="en-US" sz="1800" dirty="0"/>
              <a:t>Japan's Antarctic whaling program was declared illegal by the UN Court of Justice on 31st March 2014.  It had been actively ´researching´ in international waters.</a:t>
            </a:r>
          </a:p>
          <a:p>
            <a:pPr>
              <a:buFont typeface="Arial" panose="020B0604020202020204" pitchFamily="34" charset="0"/>
              <a:buChar char="•"/>
            </a:pPr>
            <a:r>
              <a:rPr lang="en-US" sz="1800" dirty="0"/>
              <a:t>Until this recent announcement Japan used the loophole of 'scientific whaling' to side step the IWC ban  and the meat is sold on the open market.</a:t>
            </a:r>
            <a:endParaRPr lang="es-US" sz="1800" dirty="0"/>
          </a:p>
        </p:txBody>
      </p:sp>
      <p:sp>
        <p:nvSpPr>
          <p:cNvPr id="5" name="Text Placeholder 4">
            <a:extLst>
              <a:ext uri="{FF2B5EF4-FFF2-40B4-BE49-F238E27FC236}">
                <a16:creationId xmlns:a16="http://schemas.microsoft.com/office/drawing/2014/main" id="{8094EFF8-0B11-4BA5-9503-D92A9CB17B66}"/>
              </a:ext>
            </a:extLst>
          </p:cNvPr>
          <p:cNvSpPr>
            <a:spLocks noGrp="1"/>
          </p:cNvSpPr>
          <p:nvPr>
            <p:ph type="body" sz="quarter" idx="3"/>
          </p:nvPr>
        </p:nvSpPr>
        <p:spPr/>
        <p:txBody>
          <a:bodyPr/>
          <a:lstStyle/>
          <a:p>
            <a:r>
              <a:rPr lang="es-US" dirty="0" err="1"/>
              <a:t>Legislation</a:t>
            </a:r>
            <a:endParaRPr lang="es-US" dirty="0"/>
          </a:p>
        </p:txBody>
      </p:sp>
      <p:sp>
        <p:nvSpPr>
          <p:cNvPr id="6" name="Content Placeholder 5">
            <a:extLst>
              <a:ext uri="{FF2B5EF4-FFF2-40B4-BE49-F238E27FC236}">
                <a16:creationId xmlns:a16="http://schemas.microsoft.com/office/drawing/2014/main" id="{81E5A239-EC2D-430D-8591-F8CBA2E7B55E}"/>
              </a:ext>
            </a:extLst>
          </p:cNvPr>
          <p:cNvSpPr>
            <a:spLocks noGrp="1"/>
          </p:cNvSpPr>
          <p:nvPr>
            <p:ph sz="quarter" idx="4"/>
          </p:nvPr>
        </p:nvSpPr>
        <p:spPr>
          <a:xfrm>
            <a:off x="6096000" y="2967788"/>
            <a:ext cx="4649768" cy="3341572"/>
          </a:xfrm>
        </p:spPr>
        <p:txBody>
          <a:bodyPr>
            <a:normAutofit/>
          </a:bodyPr>
          <a:lstStyle/>
          <a:p>
            <a:pPr>
              <a:buFont typeface="Arial" panose="020B0604020202020204" pitchFamily="34" charset="0"/>
              <a:buChar char="•"/>
            </a:pPr>
            <a:r>
              <a:rPr lang="en-US" sz="1800" dirty="0"/>
              <a:t>On December 26th 2018, Japan announced it would resume commercial whaling in July 2019. On July 1st, whalers set sail to hunt 52 </a:t>
            </a:r>
            <a:r>
              <a:rPr lang="en-US" sz="1800" dirty="0">
                <a:hlinkClick r:id="rId3">
                  <a:extLst>
                    <a:ext uri="{A12FA001-AC4F-418D-AE19-62706E023703}">
                      <ahyp:hlinkClr xmlns:ahyp="http://schemas.microsoft.com/office/drawing/2018/hyperlinkcolor" val="tx"/>
                    </a:ext>
                  </a:extLst>
                </a:hlinkClick>
              </a:rPr>
              <a:t>minke whales</a:t>
            </a:r>
            <a:r>
              <a:rPr lang="en-US" sz="1800" dirty="0"/>
              <a:t>, 187 </a:t>
            </a:r>
            <a:r>
              <a:rPr lang="en-US" sz="1800" dirty="0" err="1">
                <a:hlinkClick r:id="rId4">
                  <a:extLst>
                    <a:ext uri="{A12FA001-AC4F-418D-AE19-62706E023703}">
                      <ahyp:hlinkClr xmlns:ahyp="http://schemas.microsoft.com/office/drawing/2018/hyperlinkcolor" val="tx"/>
                    </a:ext>
                  </a:extLst>
                </a:hlinkClick>
              </a:rPr>
              <a:t>Bryde's</a:t>
            </a:r>
            <a:r>
              <a:rPr lang="en-US" sz="1800" dirty="0">
                <a:hlinkClick r:id="rId4">
                  <a:extLst>
                    <a:ext uri="{A12FA001-AC4F-418D-AE19-62706E023703}">
                      <ahyp:hlinkClr xmlns:ahyp="http://schemas.microsoft.com/office/drawing/2018/hyperlinkcolor" val="tx"/>
                    </a:ext>
                  </a:extLst>
                </a:hlinkClick>
              </a:rPr>
              <a:t> whales</a:t>
            </a:r>
            <a:r>
              <a:rPr lang="en-US" sz="1800" dirty="0"/>
              <a:t> and 25 </a:t>
            </a:r>
            <a:r>
              <a:rPr lang="en-US" sz="1800" dirty="0">
                <a:hlinkClick r:id="rId5">
                  <a:extLst>
                    <a:ext uri="{A12FA001-AC4F-418D-AE19-62706E023703}">
                      <ahyp:hlinkClr xmlns:ahyp="http://schemas.microsoft.com/office/drawing/2018/hyperlinkcolor" val="tx"/>
                    </a:ext>
                  </a:extLst>
                </a:hlinkClick>
              </a:rPr>
              <a:t>sei whales</a:t>
            </a:r>
            <a:r>
              <a:rPr lang="en-US" sz="1800" dirty="0"/>
              <a:t>.</a:t>
            </a:r>
          </a:p>
          <a:p>
            <a:pPr>
              <a:buFont typeface="Arial" panose="020B0604020202020204" pitchFamily="34" charset="0"/>
              <a:buChar char="•"/>
            </a:pPr>
            <a:r>
              <a:rPr lang="en-US" sz="1800" dirty="0"/>
              <a:t>Figures from Japan's whaling expedition to Antarctica during 2017/18 reveal that 122 out of the 181 female minke whales killed were pregnant.</a:t>
            </a:r>
          </a:p>
          <a:p>
            <a:endParaRPr lang="es-US" dirty="0"/>
          </a:p>
        </p:txBody>
      </p:sp>
    </p:spTree>
    <p:extLst>
      <p:ext uri="{BB962C8B-B14F-4D97-AF65-F5344CB8AC3E}">
        <p14:creationId xmlns:p14="http://schemas.microsoft.com/office/powerpoint/2010/main" val="223404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40AB-6189-4E04-80C5-05CFD5F41649}"/>
              </a:ext>
            </a:extLst>
          </p:cNvPr>
          <p:cNvSpPr>
            <a:spLocks noGrp="1"/>
          </p:cNvSpPr>
          <p:nvPr>
            <p:ph type="title"/>
          </p:nvPr>
        </p:nvSpPr>
        <p:spPr/>
        <p:txBody>
          <a:bodyPr/>
          <a:lstStyle/>
          <a:p>
            <a:r>
              <a:rPr lang="es-US" dirty="0" err="1"/>
              <a:t>Fisheries</a:t>
            </a:r>
            <a:r>
              <a:rPr lang="es-US" dirty="0"/>
              <a:t> and the IWC</a:t>
            </a:r>
          </a:p>
        </p:txBody>
      </p:sp>
      <p:sp>
        <p:nvSpPr>
          <p:cNvPr id="3" name="Text Placeholder 2">
            <a:extLst>
              <a:ext uri="{FF2B5EF4-FFF2-40B4-BE49-F238E27FC236}">
                <a16:creationId xmlns:a16="http://schemas.microsoft.com/office/drawing/2014/main" id="{39065DE1-CBC8-43C2-86ED-466A75E6A077}"/>
              </a:ext>
            </a:extLst>
          </p:cNvPr>
          <p:cNvSpPr>
            <a:spLocks noGrp="1"/>
          </p:cNvSpPr>
          <p:nvPr>
            <p:ph type="body" idx="1"/>
          </p:nvPr>
        </p:nvSpPr>
        <p:spPr/>
        <p:txBody>
          <a:bodyPr/>
          <a:lstStyle/>
          <a:p>
            <a:r>
              <a:rPr lang="es-US" dirty="0"/>
              <a:t>Congestión and </a:t>
            </a:r>
            <a:r>
              <a:rPr lang="es-US" dirty="0" err="1"/>
              <a:t>Feeding</a:t>
            </a:r>
            <a:r>
              <a:rPr lang="es-US" dirty="0"/>
              <a:t> </a:t>
            </a:r>
            <a:r>
              <a:rPr lang="es-US" dirty="0" err="1"/>
              <a:t>Areas</a:t>
            </a:r>
            <a:endParaRPr lang="es-US" dirty="0"/>
          </a:p>
        </p:txBody>
      </p:sp>
      <p:sp>
        <p:nvSpPr>
          <p:cNvPr id="4" name="Content Placeholder 3">
            <a:extLst>
              <a:ext uri="{FF2B5EF4-FFF2-40B4-BE49-F238E27FC236}">
                <a16:creationId xmlns:a16="http://schemas.microsoft.com/office/drawing/2014/main" id="{49EDF28C-E1EB-40FB-886D-65DF57952E07}"/>
              </a:ext>
            </a:extLst>
          </p:cNvPr>
          <p:cNvSpPr>
            <a:spLocks noGrp="1"/>
          </p:cNvSpPr>
          <p:nvPr>
            <p:ph sz="half" idx="2"/>
          </p:nvPr>
        </p:nvSpPr>
        <p:spPr>
          <a:xfrm>
            <a:off x="1024128" y="2967788"/>
            <a:ext cx="4754880" cy="3341572"/>
          </a:xfrm>
        </p:spPr>
        <p:txBody>
          <a:bodyPr>
            <a:normAutofit fontScale="77500" lnSpcReduction="20000"/>
          </a:bodyPr>
          <a:lstStyle/>
          <a:p>
            <a:pPr>
              <a:buFont typeface="Arial" panose="020B0604020202020204" pitchFamily="34" charset="0"/>
              <a:buChar char="•"/>
            </a:pPr>
            <a:r>
              <a:rPr lang="en-US" sz="2600" dirty="0"/>
              <a:t>Near shore industrialization and shipping congestion</a:t>
            </a:r>
          </a:p>
          <a:p>
            <a:pPr>
              <a:buFont typeface="Arial" panose="020B0604020202020204" pitchFamily="34" charset="0"/>
              <a:buChar char="•"/>
            </a:pPr>
            <a:r>
              <a:rPr lang="en-US" sz="2600" dirty="0"/>
              <a:t>Exposure to pollutants</a:t>
            </a:r>
          </a:p>
          <a:p>
            <a:pPr>
              <a:buFont typeface="Arial" panose="020B0604020202020204" pitchFamily="34" charset="0"/>
              <a:buChar char="•"/>
            </a:pPr>
            <a:r>
              <a:rPr lang="en-US" sz="2600" dirty="0"/>
              <a:t>Ship strikes as well as a general degradation of the habitat</a:t>
            </a:r>
          </a:p>
          <a:p>
            <a:pPr>
              <a:buFont typeface="Arial" panose="020B0604020202020204" pitchFamily="34" charset="0"/>
              <a:buChar char="•"/>
            </a:pPr>
            <a:r>
              <a:rPr lang="en-US" sz="2600" dirty="0"/>
              <a:t>Migratory routes of these whales at risk </a:t>
            </a:r>
          </a:p>
          <a:p>
            <a:pPr>
              <a:buFont typeface="Arial" panose="020B0604020202020204" pitchFamily="34" charset="0"/>
              <a:buChar char="•"/>
            </a:pPr>
            <a:r>
              <a:rPr lang="en-US" sz="2600" dirty="0"/>
              <a:t>Operations of this nature have introduced new sources of underwater noise, including seismic surveys, increased shipping traffic, habitat modification, and risks associated with oil spills (Weller et al. 2002).</a:t>
            </a:r>
          </a:p>
          <a:p>
            <a:endParaRPr lang="en-US" dirty="0"/>
          </a:p>
        </p:txBody>
      </p:sp>
      <p:sp>
        <p:nvSpPr>
          <p:cNvPr id="5" name="Text Placeholder 4">
            <a:extLst>
              <a:ext uri="{FF2B5EF4-FFF2-40B4-BE49-F238E27FC236}">
                <a16:creationId xmlns:a16="http://schemas.microsoft.com/office/drawing/2014/main" id="{8094EFF8-0B11-4BA5-9503-D92A9CB17B66}"/>
              </a:ext>
            </a:extLst>
          </p:cNvPr>
          <p:cNvSpPr>
            <a:spLocks noGrp="1"/>
          </p:cNvSpPr>
          <p:nvPr>
            <p:ph type="body" sz="quarter" idx="3"/>
          </p:nvPr>
        </p:nvSpPr>
        <p:spPr/>
        <p:txBody>
          <a:bodyPr/>
          <a:lstStyle/>
          <a:p>
            <a:r>
              <a:rPr lang="es-US" dirty="0"/>
              <a:t>WNP and ENP</a:t>
            </a:r>
          </a:p>
        </p:txBody>
      </p:sp>
      <p:sp>
        <p:nvSpPr>
          <p:cNvPr id="6" name="Content Placeholder 5">
            <a:extLst>
              <a:ext uri="{FF2B5EF4-FFF2-40B4-BE49-F238E27FC236}">
                <a16:creationId xmlns:a16="http://schemas.microsoft.com/office/drawing/2014/main" id="{81E5A239-EC2D-430D-8591-F8CBA2E7B55E}"/>
              </a:ext>
            </a:extLst>
          </p:cNvPr>
          <p:cNvSpPr>
            <a:spLocks noGrp="1"/>
          </p:cNvSpPr>
          <p:nvPr>
            <p:ph sz="quarter" idx="4"/>
          </p:nvPr>
        </p:nvSpPr>
        <p:spPr>
          <a:xfrm>
            <a:off x="6095999" y="2967788"/>
            <a:ext cx="5743075" cy="3341572"/>
          </a:xfrm>
        </p:spPr>
        <p:txBody>
          <a:bodyPr>
            <a:noAutofit/>
          </a:bodyPr>
          <a:lstStyle/>
          <a:p>
            <a:pPr>
              <a:buFont typeface="Arial" panose="020B0604020202020204" pitchFamily="34" charset="0"/>
              <a:buChar char="•"/>
            </a:pPr>
            <a:r>
              <a:rPr lang="en-US" sz="1800" dirty="0"/>
              <a:t>The decline of gray whales in the WNP is attributable to commercial hunting off Korea and Japan between the 1890s and 1960s. </a:t>
            </a:r>
          </a:p>
          <a:p>
            <a:pPr>
              <a:buFont typeface="Arial" panose="020B0604020202020204" pitchFamily="34" charset="0"/>
              <a:buChar char="•"/>
            </a:pPr>
            <a:r>
              <a:rPr lang="en-US" sz="1800" dirty="0"/>
              <a:t>The pre-exploitation abundance of WNP gray whales is unknown, but has been estimated to be between 1,500 and 10,000 individuals</a:t>
            </a:r>
          </a:p>
          <a:p>
            <a:pPr>
              <a:buFont typeface="Arial" panose="020B0604020202020204" pitchFamily="34" charset="0"/>
              <a:buChar char="•"/>
            </a:pPr>
            <a:r>
              <a:rPr lang="en-US" sz="1800" dirty="0"/>
              <a:t>By 1910, it is estimated that only 1,000 to 1,500 gray whales remained in the WNP population (</a:t>
            </a:r>
            <a:r>
              <a:rPr lang="en-US" sz="1800" dirty="0" err="1"/>
              <a:t>Berzin</a:t>
            </a:r>
            <a:r>
              <a:rPr lang="en-US" sz="1800" dirty="0"/>
              <a:t> and </a:t>
            </a:r>
            <a:r>
              <a:rPr lang="en-US" sz="1800" dirty="0" err="1"/>
              <a:t>Vladimirov</a:t>
            </a:r>
            <a:r>
              <a:rPr lang="en-US" sz="1800" dirty="0"/>
              <a:t> 1981). </a:t>
            </a:r>
          </a:p>
          <a:p>
            <a:pPr>
              <a:buFont typeface="Arial" panose="020B0604020202020204" pitchFamily="34" charset="0"/>
              <a:buChar char="•"/>
            </a:pPr>
            <a:r>
              <a:rPr lang="en-US" sz="1800" dirty="0"/>
              <a:t>Between 2005 and 2007, four female gray whales (including one mother-calf pair and one yearling) died in fishing nets on the Pacific coast of Japan. </a:t>
            </a:r>
          </a:p>
        </p:txBody>
      </p:sp>
    </p:spTree>
    <p:extLst>
      <p:ext uri="{BB962C8B-B14F-4D97-AF65-F5344CB8AC3E}">
        <p14:creationId xmlns:p14="http://schemas.microsoft.com/office/powerpoint/2010/main" val="2052264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2101-AEC5-438F-98B6-7506C7B21FC4}"/>
              </a:ext>
            </a:extLst>
          </p:cNvPr>
          <p:cNvSpPr>
            <a:spLocks noGrp="1"/>
          </p:cNvSpPr>
          <p:nvPr>
            <p:ph type="title"/>
          </p:nvPr>
        </p:nvSpPr>
        <p:spPr/>
        <p:txBody>
          <a:bodyPr/>
          <a:lstStyle/>
          <a:p>
            <a:r>
              <a:rPr lang="en-US" dirty="0"/>
              <a:t>Unexpected impact/ </a:t>
            </a:r>
            <a:r>
              <a:rPr lang="en-US" dirty="0" err="1"/>
              <a:t>Emanciation</a:t>
            </a:r>
            <a:endParaRPr lang="es-US" dirty="0"/>
          </a:p>
        </p:txBody>
      </p:sp>
      <p:sp>
        <p:nvSpPr>
          <p:cNvPr id="3" name="Text Placeholder 2">
            <a:extLst>
              <a:ext uri="{FF2B5EF4-FFF2-40B4-BE49-F238E27FC236}">
                <a16:creationId xmlns:a16="http://schemas.microsoft.com/office/drawing/2014/main" id="{A4785BD3-7AD4-48B5-9C43-EE12F0B4F59F}"/>
              </a:ext>
            </a:extLst>
          </p:cNvPr>
          <p:cNvSpPr>
            <a:spLocks noGrp="1"/>
          </p:cNvSpPr>
          <p:nvPr>
            <p:ph type="body" idx="1"/>
          </p:nvPr>
        </p:nvSpPr>
        <p:spPr/>
        <p:txBody>
          <a:bodyPr/>
          <a:lstStyle/>
          <a:p>
            <a:r>
              <a:rPr lang="en-US" dirty="0"/>
              <a:t>Unusual Mortality Event</a:t>
            </a:r>
            <a:endParaRPr lang="es-US" dirty="0"/>
          </a:p>
        </p:txBody>
      </p:sp>
      <p:pic>
        <p:nvPicPr>
          <p:cNvPr id="8" name="Content Placeholder 7" descr="A screenshot of a cell phone&#10;&#10;Description automatically generated">
            <a:extLst>
              <a:ext uri="{FF2B5EF4-FFF2-40B4-BE49-F238E27FC236}">
                <a16:creationId xmlns:a16="http://schemas.microsoft.com/office/drawing/2014/main" id="{AAB34AF0-AE6B-4038-BE90-0AC1C4A6D73C}"/>
              </a:ext>
            </a:extLst>
          </p:cNvPr>
          <p:cNvPicPr>
            <a:picLocks noGrp="1" noChangeAspect="1"/>
          </p:cNvPicPr>
          <p:nvPr>
            <p:ph sz="half" idx="2"/>
          </p:nvPr>
        </p:nvPicPr>
        <p:blipFill>
          <a:blip r:embed="rId3"/>
          <a:stretch>
            <a:fillRect/>
          </a:stretch>
        </p:blipFill>
        <p:spPr>
          <a:xfrm>
            <a:off x="1024128" y="2914598"/>
            <a:ext cx="4682724" cy="3394762"/>
          </a:xfrm>
        </p:spPr>
      </p:pic>
      <p:pic>
        <p:nvPicPr>
          <p:cNvPr id="12" name="Picture 11">
            <a:extLst>
              <a:ext uri="{FF2B5EF4-FFF2-40B4-BE49-F238E27FC236}">
                <a16:creationId xmlns:a16="http://schemas.microsoft.com/office/drawing/2014/main" id="{232E3871-64BF-4632-B571-F9C1875744EF}"/>
              </a:ext>
            </a:extLst>
          </p:cNvPr>
          <p:cNvPicPr>
            <a:picLocks noChangeAspect="1"/>
          </p:cNvPicPr>
          <p:nvPr/>
        </p:nvPicPr>
        <p:blipFill>
          <a:blip r:embed="rId4"/>
          <a:stretch>
            <a:fillRect/>
          </a:stretch>
        </p:blipFill>
        <p:spPr>
          <a:xfrm>
            <a:off x="6138204" y="2347936"/>
            <a:ext cx="5792008" cy="3924848"/>
          </a:xfrm>
          <a:prstGeom prst="rect">
            <a:avLst/>
          </a:prstGeom>
        </p:spPr>
      </p:pic>
    </p:spTree>
    <p:extLst>
      <p:ext uri="{BB962C8B-B14F-4D97-AF65-F5344CB8AC3E}">
        <p14:creationId xmlns:p14="http://schemas.microsoft.com/office/powerpoint/2010/main" val="2952331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38A8-9D31-4327-A2D1-BC3B45BB97B9}"/>
              </a:ext>
            </a:extLst>
          </p:cNvPr>
          <p:cNvSpPr>
            <a:spLocks noGrp="1"/>
          </p:cNvSpPr>
          <p:nvPr>
            <p:ph type="title"/>
          </p:nvPr>
        </p:nvSpPr>
        <p:spPr/>
        <p:txBody>
          <a:bodyPr/>
          <a:lstStyle/>
          <a:p>
            <a:r>
              <a:rPr lang="en-US" dirty="0"/>
              <a:t>Climate change- Greys are a barometer</a:t>
            </a:r>
            <a:endParaRPr lang="es-US" dirty="0"/>
          </a:p>
        </p:txBody>
      </p:sp>
      <p:sp>
        <p:nvSpPr>
          <p:cNvPr id="3" name="Content Placeholder 2">
            <a:extLst>
              <a:ext uri="{FF2B5EF4-FFF2-40B4-BE49-F238E27FC236}">
                <a16:creationId xmlns:a16="http://schemas.microsoft.com/office/drawing/2014/main" id="{89E85C7B-ED14-4BA9-B014-7007872F8988}"/>
              </a:ext>
            </a:extLst>
          </p:cNvPr>
          <p:cNvSpPr>
            <a:spLocks noGrp="1"/>
          </p:cNvSpPr>
          <p:nvPr>
            <p:ph sz="half" idx="1"/>
          </p:nvPr>
        </p:nvSpPr>
        <p:spPr/>
        <p:txBody>
          <a:bodyPr>
            <a:normAutofit/>
          </a:bodyPr>
          <a:lstStyle/>
          <a:p>
            <a:pPr>
              <a:buFont typeface="Arial" panose="020B0604020202020204" pitchFamily="34" charset="0"/>
              <a:buChar char="•"/>
            </a:pPr>
            <a:r>
              <a:rPr lang="en-US" dirty="0"/>
              <a:t>In San Ignacio Lagoon, scientists typically see at least 75 mother-calf pairs each year. In 2019, they saw only about 40.  Calf sightings typically peak in March and early April.</a:t>
            </a:r>
          </a:p>
          <a:p>
            <a:pPr>
              <a:buFont typeface="Arial" panose="020B0604020202020204" pitchFamily="34" charset="0"/>
              <a:buChar char="•"/>
            </a:pPr>
            <a:r>
              <a:rPr lang="en-US" dirty="0"/>
              <a:t> We have much to learn about the small crustaceans gray whales rely on for food. However, declines in Arctic sea ice or other ecological changes could be making prey more scarce and causing UMAs.</a:t>
            </a:r>
            <a:endParaRPr lang="es-US" dirty="0"/>
          </a:p>
        </p:txBody>
      </p:sp>
      <p:pic>
        <p:nvPicPr>
          <p:cNvPr id="6" name="Content Placeholder 5" descr="A close up of a fish&#10;&#10;Description automatically generated">
            <a:extLst>
              <a:ext uri="{FF2B5EF4-FFF2-40B4-BE49-F238E27FC236}">
                <a16:creationId xmlns:a16="http://schemas.microsoft.com/office/drawing/2014/main" id="{D22E8C42-214A-4A61-A996-D9FB39760550}"/>
              </a:ext>
            </a:extLst>
          </p:cNvPr>
          <p:cNvPicPr>
            <a:picLocks noGrp="1" noChangeAspect="1"/>
          </p:cNvPicPr>
          <p:nvPr>
            <p:ph sz="half" idx="2"/>
          </p:nvPr>
        </p:nvPicPr>
        <p:blipFill>
          <a:blip r:embed="rId3"/>
          <a:stretch>
            <a:fillRect/>
          </a:stretch>
        </p:blipFill>
        <p:spPr>
          <a:xfrm>
            <a:off x="6096000" y="2439669"/>
            <a:ext cx="4754562" cy="3096408"/>
          </a:xfrm>
        </p:spPr>
      </p:pic>
    </p:spTree>
    <p:extLst>
      <p:ext uri="{BB962C8B-B14F-4D97-AF65-F5344CB8AC3E}">
        <p14:creationId xmlns:p14="http://schemas.microsoft.com/office/powerpoint/2010/main" val="3226063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ale jumping out of the water&#10;&#10;Description automatically generated">
            <a:extLst>
              <a:ext uri="{FF2B5EF4-FFF2-40B4-BE49-F238E27FC236}">
                <a16:creationId xmlns:a16="http://schemas.microsoft.com/office/drawing/2014/main" id="{4F62AC8C-1CB2-4516-9ACD-9354DF85EDCD}"/>
              </a:ext>
            </a:extLst>
          </p:cNvPr>
          <p:cNvPicPr>
            <a:picLocks noChangeAspect="1"/>
          </p:cNvPicPr>
          <p:nvPr/>
        </p:nvPicPr>
        <p:blipFill>
          <a:blip r:embed="rId3"/>
          <a:stretch>
            <a:fillRect/>
          </a:stretch>
        </p:blipFill>
        <p:spPr>
          <a:xfrm>
            <a:off x="-17628" y="-13869"/>
            <a:ext cx="12209627" cy="6872488"/>
          </a:xfrm>
          <a:prstGeom prst="rect">
            <a:avLst/>
          </a:prstGeom>
          <a:effectLst>
            <a:outerShdw blurRad="1270000" dist="50800" dir="5400000" algn="ctr" rotWithShape="0">
              <a:srgbClr val="000000">
                <a:alpha val="0"/>
              </a:srgbClr>
            </a:outerShdw>
          </a:effectLst>
        </p:spPr>
      </p:pic>
      <p:sp>
        <p:nvSpPr>
          <p:cNvPr id="2" name="TextBox 1">
            <a:extLst>
              <a:ext uri="{FF2B5EF4-FFF2-40B4-BE49-F238E27FC236}">
                <a16:creationId xmlns:a16="http://schemas.microsoft.com/office/drawing/2014/main" id="{C6DBB58A-CAD4-47CF-A305-DC0C8BB9AF2D}"/>
              </a:ext>
            </a:extLst>
          </p:cNvPr>
          <p:cNvSpPr txBox="1"/>
          <p:nvPr/>
        </p:nvSpPr>
        <p:spPr>
          <a:xfrm flipH="1">
            <a:off x="6309387" y="365760"/>
            <a:ext cx="5620016" cy="369332"/>
          </a:xfrm>
          <a:prstGeom prst="rect">
            <a:avLst/>
          </a:prstGeom>
          <a:noFill/>
        </p:spPr>
        <p:txBody>
          <a:bodyPr wrap="square" rtlCol="0">
            <a:spAutoFit/>
          </a:bodyPr>
          <a:lstStyle/>
          <a:p>
            <a:r>
              <a:rPr lang="es-US" dirty="0" err="1"/>
              <a:t>Thank</a:t>
            </a:r>
            <a:r>
              <a:rPr lang="es-US" dirty="0"/>
              <a:t> </a:t>
            </a:r>
            <a:r>
              <a:rPr lang="es-US" dirty="0" err="1"/>
              <a:t>you</a:t>
            </a:r>
            <a:endParaRPr lang="es-US" dirty="0"/>
          </a:p>
        </p:txBody>
      </p:sp>
    </p:spTree>
    <p:extLst>
      <p:ext uri="{BB962C8B-B14F-4D97-AF65-F5344CB8AC3E}">
        <p14:creationId xmlns:p14="http://schemas.microsoft.com/office/powerpoint/2010/main" val="158197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DDA5-1473-4EB6-AB1E-5EB1D173A280}"/>
              </a:ext>
            </a:extLst>
          </p:cNvPr>
          <p:cNvSpPr>
            <a:spLocks noGrp="1"/>
          </p:cNvSpPr>
          <p:nvPr>
            <p:ph type="title"/>
          </p:nvPr>
        </p:nvSpPr>
        <p:spPr>
          <a:xfrm>
            <a:off x="1057974" y="732013"/>
            <a:ext cx="9720072" cy="898358"/>
          </a:xfrm>
        </p:spPr>
        <p:txBody>
          <a:bodyPr/>
          <a:lstStyle/>
          <a:p>
            <a:r>
              <a:rPr lang="en-US" dirty="0"/>
              <a:t>Background</a:t>
            </a:r>
            <a:endParaRPr lang="es-US" dirty="0"/>
          </a:p>
        </p:txBody>
      </p:sp>
      <p:graphicFrame>
        <p:nvGraphicFramePr>
          <p:cNvPr id="4" name="Table 4">
            <a:extLst>
              <a:ext uri="{FF2B5EF4-FFF2-40B4-BE49-F238E27FC236}">
                <a16:creationId xmlns:a16="http://schemas.microsoft.com/office/drawing/2014/main" id="{BC150A52-799D-41C9-A814-1556ECE938A6}"/>
              </a:ext>
            </a:extLst>
          </p:cNvPr>
          <p:cNvGraphicFramePr>
            <a:graphicFrameLocks noGrp="1"/>
          </p:cNvGraphicFramePr>
          <p:nvPr>
            <p:ph idx="1"/>
            <p:extLst>
              <p:ext uri="{D42A27DB-BD31-4B8C-83A1-F6EECF244321}">
                <p14:modId xmlns:p14="http://schemas.microsoft.com/office/powerpoint/2010/main" val="417195130"/>
              </p:ext>
            </p:extLst>
          </p:nvPr>
        </p:nvGraphicFramePr>
        <p:xfrm>
          <a:off x="1091821" y="1764631"/>
          <a:ext cx="9652378" cy="4145280"/>
        </p:xfrm>
        <a:graphic>
          <a:graphicData uri="http://schemas.openxmlformats.org/drawingml/2006/table">
            <a:tbl>
              <a:tblPr firstRow="1" bandRow="1">
                <a:tableStyleId>{073A0DAA-6AF3-43AB-8588-CEC1D06C72B9}</a:tableStyleId>
              </a:tblPr>
              <a:tblGrid>
                <a:gridCol w="3733397">
                  <a:extLst>
                    <a:ext uri="{9D8B030D-6E8A-4147-A177-3AD203B41FA5}">
                      <a16:colId xmlns:a16="http://schemas.microsoft.com/office/drawing/2014/main" val="2547048567"/>
                    </a:ext>
                  </a:extLst>
                </a:gridCol>
                <a:gridCol w="5918981">
                  <a:extLst>
                    <a:ext uri="{9D8B030D-6E8A-4147-A177-3AD203B41FA5}">
                      <a16:colId xmlns:a16="http://schemas.microsoft.com/office/drawing/2014/main" val="3113947877"/>
                    </a:ext>
                  </a:extLst>
                </a:gridCol>
              </a:tblGrid>
              <a:tr h="1058780">
                <a:tc>
                  <a:txBody>
                    <a:bodyPr/>
                    <a:lstStyle/>
                    <a:p>
                      <a:endParaRPr lang="en-US" dirty="0">
                        <a:solidFill>
                          <a:schemeClr val="tx1"/>
                        </a:solidFill>
                      </a:endParaRPr>
                    </a:p>
                    <a:p>
                      <a:endParaRPr lang="es-US" dirty="0">
                        <a:solidFill>
                          <a:schemeClr val="tx1"/>
                        </a:solidFill>
                      </a:endParaRPr>
                    </a:p>
                    <a:p>
                      <a:endParaRPr lang="es-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US" sz="1600" b="0" kern="1200" dirty="0">
                          <a:solidFill>
                            <a:schemeClr val="tx1"/>
                          </a:solidFill>
                          <a:effectLst/>
                          <a:latin typeface="+mn-lt"/>
                          <a:ea typeface="+mn-ea"/>
                          <a:cs typeface="+mn-cs"/>
                        </a:rPr>
                        <a:t>Mara Talan </a:t>
                      </a:r>
                      <a:r>
                        <a:rPr lang="es-US" sz="1600" b="0" kern="1200" dirty="0" err="1">
                          <a:solidFill>
                            <a:schemeClr val="tx1"/>
                          </a:solidFill>
                          <a:effectLst/>
                          <a:latin typeface="+mn-lt"/>
                          <a:ea typeface="+mn-ea"/>
                          <a:cs typeface="+mn-cs"/>
                        </a:rPr>
                        <a:t>is</a:t>
                      </a:r>
                      <a:r>
                        <a:rPr lang="es-US" sz="1600" b="0" kern="1200" dirty="0">
                          <a:solidFill>
                            <a:schemeClr val="tx1"/>
                          </a:solidFill>
                          <a:effectLst/>
                          <a:latin typeface="+mn-lt"/>
                          <a:ea typeface="+mn-ea"/>
                          <a:cs typeface="+mn-cs"/>
                        </a:rPr>
                        <a:t> </a:t>
                      </a:r>
                      <a:r>
                        <a:rPr lang="es-US" sz="1600" b="0" kern="1200" dirty="0" err="1">
                          <a:solidFill>
                            <a:schemeClr val="tx1"/>
                          </a:solidFill>
                          <a:effectLst/>
                          <a:latin typeface="+mn-lt"/>
                          <a:ea typeface="+mn-ea"/>
                          <a:cs typeface="+mn-cs"/>
                        </a:rPr>
                        <a:t>an</a:t>
                      </a:r>
                      <a:r>
                        <a:rPr lang="es-US" sz="1600" b="0" kern="1200" dirty="0">
                          <a:solidFill>
                            <a:schemeClr val="tx1"/>
                          </a:solidFill>
                          <a:effectLst/>
                          <a:latin typeface="+mn-lt"/>
                          <a:ea typeface="+mn-ea"/>
                          <a:cs typeface="+mn-cs"/>
                        </a:rPr>
                        <a:t> </a:t>
                      </a:r>
                      <a:r>
                        <a:rPr lang="es-US" sz="1600" b="0" kern="1200" dirty="0" err="1">
                          <a:solidFill>
                            <a:schemeClr val="tx1"/>
                          </a:solidFill>
                          <a:effectLst/>
                          <a:latin typeface="+mn-lt"/>
                          <a:ea typeface="+mn-ea"/>
                          <a:cs typeface="+mn-cs"/>
                        </a:rPr>
                        <a:t>avid</a:t>
                      </a:r>
                      <a:r>
                        <a:rPr lang="es-US" sz="1600" b="0" kern="1200" dirty="0">
                          <a:solidFill>
                            <a:schemeClr val="tx1"/>
                          </a:solidFill>
                          <a:effectLst/>
                          <a:latin typeface="+mn-lt"/>
                          <a:ea typeface="+mn-ea"/>
                          <a:cs typeface="+mn-cs"/>
                        </a:rPr>
                        <a:t> </a:t>
                      </a:r>
                      <a:r>
                        <a:rPr lang="es-US" sz="1600" b="0" kern="1200" dirty="0" err="1">
                          <a:solidFill>
                            <a:schemeClr val="tx1"/>
                          </a:solidFill>
                          <a:effectLst/>
                          <a:latin typeface="+mn-lt"/>
                          <a:ea typeface="+mn-ea"/>
                          <a:cs typeface="+mn-cs"/>
                        </a:rPr>
                        <a:t>environmentalist</a:t>
                      </a:r>
                      <a:r>
                        <a:rPr lang="es-US" sz="1600" b="0" kern="1200" dirty="0">
                          <a:solidFill>
                            <a:schemeClr val="tx1"/>
                          </a:solidFill>
                          <a:effectLst/>
                          <a:latin typeface="+mn-lt"/>
                          <a:ea typeface="+mn-ea"/>
                          <a:cs typeface="+mn-cs"/>
                        </a:rPr>
                        <a:t> and </a:t>
                      </a:r>
                      <a:r>
                        <a:rPr lang="es-US" sz="1600" b="0" kern="1200" dirty="0" err="1">
                          <a:solidFill>
                            <a:schemeClr val="tx1"/>
                          </a:solidFill>
                          <a:effectLst/>
                          <a:latin typeface="+mn-lt"/>
                          <a:ea typeface="+mn-ea"/>
                          <a:cs typeface="+mn-cs"/>
                        </a:rPr>
                        <a:t>spends</a:t>
                      </a:r>
                      <a:r>
                        <a:rPr lang="es-US" sz="1600" b="0" kern="1200" dirty="0">
                          <a:solidFill>
                            <a:schemeClr val="tx1"/>
                          </a:solidFill>
                          <a:effectLst/>
                          <a:latin typeface="+mn-lt"/>
                          <a:ea typeface="+mn-ea"/>
                          <a:cs typeface="+mn-cs"/>
                        </a:rPr>
                        <a:t> </a:t>
                      </a:r>
                      <a:r>
                        <a:rPr lang="es-US" sz="1600" b="0" kern="1200" dirty="0" err="1">
                          <a:solidFill>
                            <a:schemeClr val="tx1"/>
                          </a:solidFill>
                          <a:effectLst/>
                          <a:latin typeface="+mn-lt"/>
                          <a:ea typeface="+mn-ea"/>
                          <a:cs typeface="+mn-cs"/>
                        </a:rPr>
                        <a:t>much</a:t>
                      </a:r>
                      <a:r>
                        <a:rPr lang="es-US" sz="1600" b="0" kern="1200" dirty="0">
                          <a:solidFill>
                            <a:schemeClr val="tx1"/>
                          </a:solidFill>
                          <a:effectLst/>
                          <a:latin typeface="+mn-lt"/>
                          <a:ea typeface="+mn-ea"/>
                          <a:cs typeface="+mn-cs"/>
                        </a:rPr>
                        <a:t> </a:t>
                      </a:r>
                      <a:r>
                        <a:rPr lang="es-US" sz="1600" b="0" kern="1200" dirty="0" err="1">
                          <a:solidFill>
                            <a:schemeClr val="tx1"/>
                          </a:solidFill>
                          <a:effectLst/>
                          <a:latin typeface="+mn-lt"/>
                          <a:ea typeface="+mn-ea"/>
                          <a:cs typeface="+mn-cs"/>
                        </a:rPr>
                        <a:t>of</a:t>
                      </a:r>
                      <a:r>
                        <a:rPr lang="es-US" sz="1600" b="0" kern="1200" dirty="0">
                          <a:solidFill>
                            <a:schemeClr val="tx1"/>
                          </a:solidFill>
                          <a:effectLst/>
                          <a:latin typeface="+mn-lt"/>
                          <a:ea typeface="+mn-ea"/>
                          <a:cs typeface="+mn-cs"/>
                        </a:rPr>
                        <a:t> </a:t>
                      </a:r>
                      <a:r>
                        <a:rPr lang="es-US" sz="1600" b="0" kern="1200" dirty="0" err="1">
                          <a:solidFill>
                            <a:schemeClr val="tx1"/>
                          </a:solidFill>
                          <a:effectLst/>
                          <a:latin typeface="+mn-lt"/>
                          <a:ea typeface="+mn-ea"/>
                          <a:cs typeface="+mn-cs"/>
                        </a:rPr>
                        <a:t>her</a:t>
                      </a:r>
                      <a:r>
                        <a:rPr lang="es-US" sz="1600" b="0" kern="1200" dirty="0">
                          <a:solidFill>
                            <a:schemeClr val="tx1"/>
                          </a:solidFill>
                          <a:effectLst/>
                          <a:latin typeface="+mn-lt"/>
                          <a:ea typeface="+mn-ea"/>
                          <a:cs typeface="+mn-cs"/>
                        </a:rPr>
                        <a:t> free time in open </a:t>
                      </a:r>
                      <a:r>
                        <a:rPr lang="es-US" sz="1600" b="0" kern="1200" dirty="0" err="1">
                          <a:solidFill>
                            <a:schemeClr val="tx1"/>
                          </a:solidFill>
                          <a:effectLst/>
                          <a:latin typeface="+mn-lt"/>
                          <a:ea typeface="+mn-ea"/>
                          <a:cs typeface="+mn-cs"/>
                        </a:rPr>
                        <a:t>water</a:t>
                      </a:r>
                      <a:r>
                        <a:rPr lang="es-US" sz="1600" b="0" kern="1200" dirty="0">
                          <a:solidFill>
                            <a:schemeClr val="tx1"/>
                          </a:solidFill>
                          <a:effectLst/>
                          <a:latin typeface="+mn-lt"/>
                          <a:ea typeface="+mn-ea"/>
                          <a:cs typeface="+mn-cs"/>
                        </a:rPr>
                        <a:t>.</a:t>
                      </a:r>
                    </a:p>
                    <a:p>
                      <a:endParaRPr lang="es-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8838486"/>
                  </a:ext>
                </a:extLst>
              </a:tr>
              <a:tr h="1176047">
                <a:tc>
                  <a:txBody>
                    <a:bodyPr/>
                    <a:lstStyle/>
                    <a:p>
                      <a:endParaRPr lang="en-US" dirty="0"/>
                    </a:p>
                    <a:p>
                      <a:endParaRPr lang="es-US" dirty="0"/>
                    </a:p>
                    <a:p>
                      <a:endParaRPr lang="es-US" dirty="0"/>
                    </a:p>
                    <a:p>
                      <a:endParaRPr lang="es-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Mara plans to work in the analytics &amp; reporting space having previously served as a sales manager for custody reporting for large financial institutions where she focused on risk management, governance, and regulatory response solutions for government, central banks and other financial services organizations. </a:t>
                      </a:r>
                      <a:endParaRPr lang="es-US" sz="1600" b="0" kern="1200" dirty="0">
                        <a:solidFill>
                          <a:schemeClr val="tx1"/>
                        </a:solidFill>
                        <a:effectLst/>
                        <a:latin typeface="+mn-lt"/>
                        <a:ea typeface="+mn-ea"/>
                        <a:cs typeface="+mn-cs"/>
                      </a:endParaRPr>
                    </a:p>
                    <a:p>
                      <a:endParaRPr lang="es-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0354832"/>
                  </a:ext>
                </a:extLst>
              </a:tr>
              <a:tr h="1176047">
                <a:tc>
                  <a:txBody>
                    <a:bodyPr/>
                    <a:lstStyle/>
                    <a:p>
                      <a:endParaRPr lang="en-US" dirty="0"/>
                    </a:p>
                    <a:p>
                      <a:endParaRPr lang="es-US" dirty="0"/>
                    </a:p>
                    <a:p>
                      <a:endParaRPr lang="es-US" dirty="0"/>
                    </a:p>
                    <a:p>
                      <a:endParaRPr lang="es-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kern="1200" dirty="0">
                        <a:solidFill>
                          <a:schemeClr val="tx1"/>
                        </a:solidFill>
                        <a:effectLst/>
                        <a:latin typeface="+mn-lt"/>
                        <a:ea typeface="+mn-ea"/>
                        <a:cs typeface="+mn-cs"/>
                      </a:endParaRPr>
                    </a:p>
                    <a:p>
                      <a:pPr lvl="0"/>
                      <a:r>
                        <a:rPr lang="en-US" sz="1600" b="0" kern="1200" dirty="0">
                          <a:solidFill>
                            <a:schemeClr val="tx1"/>
                          </a:solidFill>
                          <a:effectLst/>
                          <a:latin typeface="+mn-lt"/>
                          <a:ea typeface="+mn-ea"/>
                          <a:cs typeface="+mn-cs"/>
                        </a:rPr>
                        <a:t>Mara received a Bachelor of Science in communications from the University of Texas at Austin</a:t>
                      </a:r>
                      <a:endParaRPr lang="es-US" sz="16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878440"/>
                  </a:ext>
                </a:extLst>
              </a:tr>
            </a:tbl>
          </a:graphicData>
        </a:graphic>
      </p:graphicFrame>
    </p:spTree>
    <p:extLst>
      <p:ext uri="{BB962C8B-B14F-4D97-AF65-F5344CB8AC3E}">
        <p14:creationId xmlns:p14="http://schemas.microsoft.com/office/powerpoint/2010/main" val="88695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DDA5-1473-4EB6-AB1E-5EB1D173A280}"/>
              </a:ext>
            </a:extLst>
          </p:cNvPr>
          <p:cNvSpPr>
            <a:spLocks noGrp="1"/>
          </p:cNvSpPr>
          <p:nvPr>
            <p:ph type="title"/>
          </p:nvPr>
        </p:nvSpPr>
        <p:spPr>
          <a:xfrm>
            <a:off x="1024129" y="688088"/>
            <a:ext cx="9720072" cy="898358"/>
          </a:xfrm>
        </p:spPr>
        <p:txBody>
          <a:bodyPr/>
          <a:lstStyle/>
          <a:p>
            <a:r>
              <a:rPr lang="en-US" dirty="0"/>
              <a:t>The thread to the threat</a:t>
            </a:r>
            <a:endParaRPr lang="es-US" dirty="0"/>
          </a:p>
        </p:txBody>
      </p:sp>
      <p:graphicFrame>
        <p:nvGraphicFramePr>
          <p:cNvPr id="18" name="Table 17">
            <a:extLst>
              <a:ext uri="{FF2B5EF4-FFF2-40B4-BE49-F238E27FC236}">
                <a16:creationId xmlns:a16="http://schemas.microsoft.com/office/drawing/2014/main" id="{25AAF78C-8638-4272-B8C7-67A02C7F59FE}"/>
              </a:ext>
            </a:extLst>
          </p:cNvPr>
          <p:cNvGraphicFramePr>
            <a:graphicFrameLocks noGrp="1"/>
          </p:cNvGraphicFramePr>
          <p:nvPr>
            <p:extLst>
              <p:ext uri="{D42A27DB-BD31-4B8C-83A1-F6EECF244321}">
                <p14:modId xmlns:p14="http://schemas.microsoft.com/office/powerpoint/2010/main" val="523073410"/>
              </p:ext>
            </p:extLst>
          </p:nvPr>
        </p:nvGraphicFramePr>
        <p:xfrm>
          <a:off x="978568" y="1499935"/>
          <a:ext cx="10263739" cy="5766467"/>
        </p:xfrm>
        <a:graphic>
          <a:graphicData uri="http://schemas.openxmlformats.org/drawingml/2006/table">
            <a:tbl>
              <a:tblPr firstRow="1" bandRow="1">
                <a:tableStyleId>{073A0DAA-6AF3-43AB-8588-CEC1D06C72B9}</a:tableStyleId>
              </a:tblPr>
              <a:tblGrid>
                <a:gridCol w="10263739">
                  <a:extLst>
                    <a:ext uri="{9D8B030D-6E8A-4147-A177-3AD203B41FA5}">
                      <a16:colId xmlns:a16="http://schemas.microsoft.com/office/drawing/2014/main" val="1398476716"/>
                    </a:ext>
                  </a:extLst>
                </a:gridCol>
              </a:tblGrid>
              <a:tr h="1603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Original premise: How do variations in the population of grey whales correlate to changes in legislation?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800" b="0" kern="1200" dirty="0">
                          <a:solidFill>
                            <a:schemeClr val="tx1"/>
                          </a:solidFill>
                          <a:effectLst/>
                          <a:latin typeface="+mn-lt"/>
                          <a:ea typeface="+mn-ea"/>
                          <a:cs typeface="+mn-cs"/>
                        </a:rPr>
                        <a:t>Can the </a:t>
                      </a:r>
                      <a:r>
                        <a:rPr lang="es-US" sz="1800" b="0" kern="1200" dirty="0" err="1">
                          <a:solidFill>
                            <a:schemeClr val="tx1"/>
                          </a:solidFill>
                          <a:effectLst/>
                          <a:latin typeface="+mn-lt"/>
                          <a:ea typeface="+mn-ea"/>
                          <a:cs typeface="+mn-cs"/>
                        </a:rPr>
                        <a:t>change</a:t>
                      </a:r>
                      <a:r>
                        <a:rPr lang="es-US" sz="1800" b="0" kern="1200" dirty="0">
                          <a:solidFill>
                            <a:schemeClr val="tx1"/>
                          </a:solidFill>
                          <a:effectLst/>
                          <a:latin typeface="+mn-lt"/>
                          <a:ea typeface="+mn-ea"/>
                          <a:cs typeface="+mn-cs"/>
                        </a:rPr>
                        <a:t> </a:t>
                      </a:r>
                      <a:r>
                        <a:rPr lang="es-US" sz="1800" b="0" kern="1200" dirty="0" err="1">
                          <a:solidFill>
                            <a:schemeClr val="tx1"/>
                          </a:solidFill>
                          <a:effectLst/>
                          <a:latin typeface="+mn-lt"/>
                          <a:ea typeface="+mn-ea"/>
                          <a:cs typeface="+mn-cs"/>
                        </a:rPr>
                        <a:t>of</a:t>
                      </a:r>
                      <a:r>
                        <a:rPr lang="es-US" sz="1800" b="0" kern="1200" dirty="0">
                          <a:solidFill>
                            <a:schemeClr val="tx1"/>
                          </a:solidFill>
                          <a:effectLst/>
                          <a:latin typeface="+mn-lt"/>
                          <a:ea typeface="+mn-ea"/>
                          <a:cs typeface="+mn-cs"/>
                        </a:rPr>
                        <a:t> </a:t>
                      </a:r>
                      <a:r>
                        <a:rPr lang="es-US" sz="1800" b="0" kern="1200" dirty="0" err="1">
                          <a:solidFill>
                            <a:schemeClr val="tx1"/>
                          </a:solidFill>
                          <a:effectLst/>
                          <a:latin typeface="+mn-lt"/>
                          <a:ea typeface="+mn-ea"/>
                          <a:cs typeface="+mn-cs"/>
                        </a:rPr>
                        <a:t>approach</a:t>
                      </a:r>
                      <a:r>
                        <a:rPr lang="es-US" sz="1800" b="0" kern="1200" dirty="0">
                          <a:solidFill>
                            <a:schemeClr val="tx1"/>
                          </a:solidFill>
                          <a:effectLst/>
                          <a:latin typeface="+mn-lt"/>
                          <a:ea typeface="+mn-ea"/>
                          <a:cs typeface="+mn-cs"/>
                        </a:rPr>
                        <a:t> in how </a:t>
                      </a:r>
                      <a:r>
                        <a:rPr lang="es-US" sz="1800" b="0" kern="1200" dirty="0" err="1">
                          <a:solidFill>
                            <a:schemeClr val="tx1"/>
                          </a:solidFill>
                          <a:effectLst/>
                          <a:latin typeface="+mn-lt"/>
                          <a:ea typeface="+mn-ea"/>
                          <a:cs typeface="+mn-cs"/>
                        </a:rPr>
                        <a:t>whales</a:t>
                      </a:r>
                      <a:r>
                        <a:rPr lang="es-US" sz="1800" b="0" kern="1200" dirty="0">
                          <a:solidFill>
                            <a:schemeClr val="tx1"/>
                          </a:solidFill>
                          <a:effectLst/>
                          <a:latin typeface="+mn-lt"/>
                          <a:ea typeface="+mn-ea"/>
                          <a:cs typeface="+mn-cs"/>
                        </a:rPr>
                        <a:t> are </a:t>
                      </a:r>
                      <a:r>
                        <a:rPr lang="es-US" sz="1800" b="0" kern="1200" dirty="0" err="1">
                          <a:solidFill>
                            <a:schemeClr val="tx1"/>
                          </a:solidFill>
                          <a:effectLst/>
                          <a:latin typeface="+mn-lt"/>
                          <a:ea typeface="+mn-ea"/>
                          <a:cs typeface="+mn-cs"/>
                        </a:rPr>
                        <a:t>treated</a:t>
                      </a:r>
                      <a:r>
                        <a:rPr lang="es-US" sz="1800" b="0" kern="1200" dirty="0">
                          <a:solidFill>
                            <a:schemeClr val="tx1"/>
                          </a:solidFill>
                          <a:effectLst/>
                          <a:latin typeface="+mn-lt"/>
                          <a:ea typeface="+mn-ea"/>
                          <a:cs typeface="+mn-cs"/>
                        </a:rPr>
                        <a:t> in </a:t>
                      </a:r>
                      <a:r>
                        <a:rPr lang="es-US" sz="1800" b="0" kern="1200" dirty="0" err="1">
                          <a:solidFill>
                            <a:schemeClr val="tx1"/>
                          </a:solidFill>
                          <a:effectLst/>
                          <a:latin typeface="+mn-lt"/>
                          <a:ea typeface="+mn-ea"/>
                          <a:cs typeface="+mn-cs"/>
                        </a:rPr>
                        <a:t>one</a:t>
                      </a:r>
                      <a:r>
                        <a:rPr lang="es-US" sz="1800" b="0" kern="1200" dirty="0">
                          <a:solidFill>
                            <a:schemeClr val="tx1"/>
                          </a:solidFill>
                          <a:effectLst/>
                          <a:latin typeface="+mn-lt"/>
                          <a:ea typeface="+mn-ea"/>
                          <a:cs typeface="+mn-cs"/>
                        </a:rPr>
                        <a:t> country </a:t>
                      </a:r>
                      <a:r>
                        <a:rPr lang="es-US" sz="1800" b="0" kern="1200" dirty="0" err="1">
                          <a:solidFill>
                            <a:schemeClr val="tx1"/>
                          </a:solidFill>
                          <a:effectLst/>
                          <a:latin typeface="+mn-lt"/>
                          <a:ea typeface="+mn-ea"/>
                          <a:cs typeface="+mn-cs"/>
                        </a:rPr>
                        <a:t>impact</a:t>
                      </a:r>
                      <a:r>
                        <a:rPr lang="es-US" sz="1800" b="0" kern="1200" dirty="0">
                          <a:solidFill>
                            <a:schemeClr val="tx1"/>
                          </a:solidFill>
                          <a:effectLst/>
                          <a:latin typeface="+mn-lt"/>
                          <a:ea typeface="+mn-ea"/>
                          <a:cs typeface="+mn-cs"/>
                        </a:rPr>
                        <a:t>  </a:t>
                      </a:r>
                      <a:r>
                        <a:rPr lang="es-US" sz="1800" b="0" kern="1200" dirty="0" err="1">
                          <a:solidFill>
                            <a:schemeClr val="tx1"/>
                          </a:solidFill>
                          <a:effectLst/>
                          <a:latin typeface="+mn-lt"/>
                          <a:ea typeface="+mn-ea"/>
                          <a:cs typeface="+mn-cs"/>
                        </a:rPr>
                        <a:t>levels</a:t>
                      </a:r>
                      <a:r>
                        <a:rPr lang="es-US" sz="1800" b="0" kern="1200" dirty="0">
                          <a:solidFill>
                            <a:schemeClr val="tx1"/>
                          </a:solidFill>
                          <a:effectLst/>
                          <a:latin typeface="+mn-lt"/>
                          <a:ea typeface="+mn-ea"/>
                          <a:cs typeface="+mn-cs"/>
                        </a:rPr>
                        <a:t> </a:t>
                      </a:r>
                      <a:r>
                        <a:rPr lang="es-US" sz="1800" b="0" kern="1200" dirty="0" err="1">
                          <a:solidFill>
                            <a:schemeClr val="tx1"/>
                          </a:solidFill>
                          <a:effectLst/>
                          <a:latin typeface="+mn-lt"/>
                          <a:ea typeface="+mn-ea"/>
                          <a:cs typeface="+mn-cs"/>
                        </a:rPr>
                        <a:t>of</a:t>
                      </a:r>
                      <a:r>
                        <a:rPr lang="es-US" sz="1800" b="0" kern="1200" dirty="0">
                          <a:solidFill>
                            <a:schemeClr val="tx1"/>
                          </a:solidFill>
                          <a:effectLst/>
                          <a:latin typeface="+mn-lt"/>
                          <a:ea typeface="+mn-ea"/>
                          <a:cs typeface="+mn-cs"/>
                        </a:rPr>
                        <a:t> a </a:t>
                      </a:r>
                      <a:r>
                        <a:rPr lang="es-US" sz="1800" b="0" kern="1200" dirty="0" err="1">
                          <a:solidFill>
                            <a:schemeClr val="tx1"/>
                          </a:solidFill>
                          <a:effectLst/>
                          <a:latin typeface="+mn-lt"/>
                          <a:ea typeface="+mn-ea"/>
                          <a:cs typeface="+mn-cs"/>
                        </a:rPr>
                        <a:t>species</a:t>
                      </a:r>
                      <a:r>
                        <a:rPr lang="es-US" sz="1800" b="0" kern="1200" dirty="0">
                          <a:solidFill>
                            <a:schemeClr val="tx1"/>
                          </a:solidFill>
                          <a:effectLst/>
                          <a:latin typeface="+mn-lt"/>
                          <a:ea typeface="+mn-ea"/>
                          <a:cs typeface="+mn-cs"/>
                        </a:rPr>
                        <a:t> </a:t>
                      </a:r>
                      <a:r>
                        <a:rPr lang="es-US" sz="1800" b="0" kern="1200" dirty="0" err="1">
                          <a:solidFill>
                            <a:schemeClr val="tx1"/>
                          </a:solidFill>
                          <a:effectLst/>
                          <a:latin typeface="+mn-lt"/>
                          <a:ea typeface="+mn-ea"/>
                          <a:cs typeface="+mn-cs"/>
                        </a:rPr>
                        <a:t>globally</a:t>
                      </a:r>
                      <a:r>
                        <a:rPr lang="es-US" sz="1800" b="0" kern="1200" dirty="0">
                          <a:solidFill>
                            <a:schemeClr val="tx1"/>
                          </a:solidFill>
                          <a:effectLst/>
                          <a:latin typeface="+mn-lt"/>
                          <a:ea typeface="+mn-ea"/>
                          <a:cs typeface="+mn-cs"/>
                        </a:rPr>
                        <a:t>?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 </a:t>
                      </a:r>
                      <a:endParaRPr lang="es-US" sz="1800" b="1" kern="1200" dirty="0">
                        <a:solidFill>
                          <a:schemeClr val="tx1"/>
                        </a:solidFill>
                        <a:effectLst/>
                        <a:latin typeface="+mn-lt"/>
                        <a:ea typeface="+mn-ea"/>
                        <a:cs typeface="+mn-cs"/>
                      </a:endParaRPr>
                    </a:p>
                    <a:p>
                      <a:endParaRPr lang="es-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8095153"/>
                  </a:ext>
                </a:extLst>
              </a:tr>
              <a:tr h="1603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Variables observed: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1) When and where are the most whales observed?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2) During which months are juveniles observed?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3) How have numbers changed over the observation period?</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4) Do the timeframes correlate to the changes in legislation?</a:t>
                      </a:r>
                      <a:endParaRPr lang="es-US" sz="18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149671"/>
                  </a:ext>
                </a:extLst>
              </a:tr>
              <a:tr h="1350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US" dirty="0" err="1"/>
                        <a:t>Sources</a:t>
                      </a:r>
                      <a:r>
                        <a:rPr lang="es-US" dirty="0"/>
                        <a:t>: North American </a:t>
                      </a:r>
                      <a:r>
                        <a:rPr lang="es-US" dirty="0" err="1"/>
                        <a:t>Fisheries</a:t>
                      </a:r>
                      <a:r>
                        <a:rPr lang="es-US" dirty="0"/>
                        <a:t> (NOAA), </a:t>
                      </a:r>
                      <a:r>
                        <a:rPr lang="es-US" dirty="0" err="1"/>
                        <a:t>steven</a:t>
                      </a:r>
                      <a:r>
                        <a:rPr lang="es-US" dirty="0"/>
                        <a:t> </a:t>
                      </a:r>
                      <a:r>
                        <a:rPr lang="es-US" dirty="0" err="1"/>
                        <a:t>swatrz</a:t>
                      </a:r>
                      <a:r>
                        <a:rPr lang="es-US" dirty="0"/>
                        <a:t> san </a:t>
                      </a:r>
                      <a:r>
                        <a:rPr lang="es-US" dirty="0" err="1"/>
                        <a:t>ignacio</a:t>
                      </a:r>
                      <a:r>
                        <a:rPr lang="es-US" dirty="0"/>
                        <a:t> </a:t>
                      </a:r>
                      <a:r>
                        <a:rPr lang="es-US" dirty="0" err="1"/>
                        <a:t>ecosystem</a:t>
                      </a:r>
                      <a:r>
                        <a:rPr lang="es-US" dirty="0"/>
                        <a:t> </a:t>
                      </a:r>
                      <a:r>
                        <a:rPr lang="es-US" dirty="0" err="1"/>
                        <a:t>science</a:t>
                      </a:r>
                      <a:r>
                        <a:rPr lang="es-US" dirty="0"/>
                        <a:t> </a:t>
                      </a:r>
                      <a:r>
                        <a:rPr lang="es-US" dirty="0" err="1"/>
                        <a:t>program</a:t>
                      </a:r>
                      <a:r>
                        <a:rPr lang="es-US" dirty="0"/>
                        <a:t>, www.vanqua.org</a:t>
                      </a:r>
                      <a:r>
                        <a:rPr lang="es-US" b="1" dirty="0"/>
                        <a:t>, </a:t>
                      </a:r>
                      <a:r>
                        <a:rPr lang="en-US" sz="1800" kern="1200" dirty="0">
                          <a:solidFill>
                            <a:schemeClr val="dk1"/>
                          </a:solidFill>
                          <a:latin typeface="+mn-lt"/>
                          <a:ea typeface="+mn-ea"/>
                          <a:cs typeface="+mn-cs"/>
                        </a:rPr>
                        <a:t>Western Gray Whale Map Period 10-04-2010 to 02-05-2011, www.acs-la.org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p>
                      <a:endParaRPr lang="es-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0329060"/>
                  </a:ext>
                </a:extLst>
              </a:tr>
              <a:tr h="80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0988158"/>
                  </a:ext>
                </a:extLst>
              </a:tr>
            </a:tbl>
          </a:graphicData>
        </a:graphic>
      </p:graphicFrame>
    </p:spTree>
    <p:extLst>
      <p:ext uri="{BB962C8B-B14F-4D97-AF65-F5344CB8AC3E}">
        <p14:creationId xmlns:p14="http://schemas.microsoft.com/office/powerpoint/2010/main" val="247575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140A-454A-49DD-B474-0685736F824E}"/>
              </a:ext>
            </a:extLst>
          </p:cNvPr>
          <p:cNvSpPr>
            <a:spLocks noGrp="1"/>
          </p:cNvSpPr>
          <p:nvPr>
            <p:ph type="title"/>
          </p:nvPr>
        </p:nvSpPr>
        <p:spPr>
          <a:xfrm>
            <a:off x="837027" y="434822"/>
            <a:ext cx="8392552" cy="1463040"/>
          </a:xfrm>
        </p:spPr>
        <p:txBody>
          <a:bodyPr/>
          <a:lstStyle/>
          <a:p>
            <a:r>
              <a:rPr lang="en-US" dirty="0"/>
              <a:t>What does a grey whale look like?</a:t>
            </a:r>
            <a:endParaRPr lang="es-US" dirty="0"/>
          </a:p>
        </p:txBody>
      </p:sp>
      <p:sp>
        <p:nvSpPr>
          <p:cNvPr id="4" name="Text Placeholder 3">
            <a:extLst>
              <a:ext uri="{FF2B5EF4-FFF2-40B4-BE49-F238E27FC236}">
                <a16:creationId xmlns:a16="http://schemas.microsoft.com/office/drawing/2014/main" id="{06B7A580-B85F-4B75-BD90-46C40F3076E0}"/>
              </a:ext>
            </a:extLst>
          </p:cNvPr>
          <p:cNvSpPr>
            <a:spLocks noGrp="1"/>
          </p:cNvSpPr>
          <p:nvPr>
            <p:ph type="body" sz="half" idx="2"/>
          </p:nvPr>
        </p:nvSpPr>
        <p:spPr/>
        <p:txBody>
          <a:bodyPr/>
          <a:lstStyle/>
          <a:p>
            <a:r>
              <a:rPr lang="en-US" dirty="0"/>
              <a:t>Majestic</a:t>
            </a:r>
            <a:endParaRPr lang="es-US" dirty="0"/>
          </a:p>
        </p:txBody>
      </p:sp>
      <p:pic>
        <p:nvPicPr>
          <p:cNvPr id="10" name="Picture Placeholder 9" descr="A screenshot of a social media post&#10;&#10;Description automatically generated">
            <a:extLst>
              <a:ext uri="{FF2B5EF4-FFF2-40B4-BE49-F238E27FC236}">
                <a16:creationId xmlns:a16="http://schemas.microsoft.com/office/drawing/2014/main" id="{B68BAD77-26BB-4A98-8C01-E041127975F3}"/>
              </a:ext>
            </a:extLst>
          </p:cNvPr>
          <p:cNvPicPr>
            <a:picLocks noGrp="1" noChangeAspect="1"/>
          </p:cNvPicPr>
          <p:nvPr>
            <p:ph type="pic" idx="1"/>
          </p:nvPr>
        </p:nvPicPr>
        <p:blipFill>
          <a:blip r:embed="rId3"/>
          <a:srcRect t="14019" b="14019"/>
          <a:stretch>
            <a:fillRect/>
          </a:stretch>
        </p:blipFill>
        <p:spPr>
          <a:xfrm>
            <a:off x="0" y="1897862"/>
            <a:ext cx="12188952" cy="4572000"/>
          </a:xfrm>
        </p:spPr>
      </p:pic>
    </p:spTree>
    <p:extLst>
      <p:ext uri="{BB962C8B-B14F-4D97-AF65-F5344CB8AC3E}">
        <p14:creationId xmlns:p14="http://schemas.microsoft.com/office/powerpoint/2010/main" val="65787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DAB94C-190F-4730-A05E-7D3186C52F65}"/>
              </a:ext>
            </a:extLst>
          </p:cNvPr>
          <p:cNvPicPr>
            <a:picLocks noChangeAspect="1"/>
          </p:cNvPicPr>
          <p:nvPr/>
        </p:nvPicPr>
        <p:blipFill>
          <a:blip r:embed="rId3"/>
          <a:stretch>
            <a:fillRect/>
          </a:stretch>
        </p:blipFill>
        <p:spPr>
          <a:xfrm>
            <a:off x="56307" y="904522"/>
            <a:ext cx="12079386" cy="5048955"/>
          </a:xfrm>
          <a:prstGeom prst="rect">
            <a:avLst/>
          </a:prstGeom>
        </p:spPr>
      </p:pic>
      <p:sp>
        <p:nvSpPr>
          <p:cNvPr id="3" name="Rectangle 2">
            <a:extLst>
              <a:ext uri="{FF2B5EF4-FFF2-40B4-BE49-F238E27FC236}">
                <a16:creationId xmlns:a16="http://schemas.microsoft.com/office/drawing/2014/main" id="{83E39B20-0538-46F0-A9CC-B3B3056A9BF0}"/>
              </a:ext>
            </a:extLst>
          </p:cNvPr>
          <p:cNvSpPr/>
          <p:nvPr/>
        </p:nvSpPr>
        <p:spPr>
          <a:xfrm>
            <a:off x="138223" y="3763673"/>
            <a:ext cx="5784111" cy="3139321"/>
          </a:xfrm>
          <a:prstGeom prst="rect">
            <a:avLst/>
          </a:prstGeom>
        </p:spPr>
        <p:txBody>
          <a:bodyPr wrap="square">
            <a:spAutoFit/>
          </a:bodyPr>
          <a:lstStyle/>
          <a:p>
            <a:r>
              <a:rPr lang="en-US" dirty="0">
                <a:solidFill>
                  <a:srgbClr val="595959"/>
                </a:solidFill>
                <a:latin typeface="Trebuchet MS" panose="020B0603020202020204" pitchFamily="34" charset="0"/>
              </a:rPr>
              <a:t>Photographic Identification is one of the most powerful tools available to researchers at the San Ignacio Ecosystem.  Gray whales have distinctive markings on their backs and flukes that change very little as they grow and help researchers distinguish them as they go back to the mating grounds year after year, even if they acquire white scars from injuries, barnacles, and killer whale tooth “rake marks”.</a:t>
            </a:r>
          </a:p>
          <a:p>
            <a:endParaRPr lang="en-US" dirty="0">
              <a:solidFill>
                <a:srgbClr val="595959"/>
              </a:solidFill>
              <a:latin typeface="Trebuchet MS" panose="020B0603020202020204" pitchFamily="34" charset="0"/>
            </a:endParaRPr>
          </a:p>
          <a:p>
            <a:r>
              <a:rPr lang="en-US" dirty="0">
                <a:solidFill>
                  <a:srgbClr val="595959"/>
                </a:solidFill>
                <a:latin typeface="Trebuchet MS" panose="020B0603020202020204" pitchFamily="34" charset="0"/>
              </a:rPr>
              <a:t>Whales are catalogued and these records are public.</a:t>
            </a:r>
            <a:endParaRPr lang="es-US" dirty="0"/>
          </a:p>
        </p:txBody>
      </p:sp>
      <p:sp>
        <p:nvSpPr>
          <p:cNvPr id="4" name="Title 1">
            <a:extLst>
              <a:ext uri="{FF2B5EF4-FFF2-40B4-BE49-F238E27FC236}">
                <a16:creationId xmlns:a16="http://schemas.microsoft.com/office/drawing/2014/main" id="{9978EF06-A985-426C-B361-D0BDD4B14F70}"/>
              </a:ext>
            </a:extLst>
          </p:cNvPr>
          <p:cNvSpPr txBox="1">
            <a:spLocks/>
          </p:cNvSpPr>
          <p:nvPr/>
        </p:nvSpPr>
        <p:spPr>
          <a:xfrm>
            <a:off x="837027" y="336346"/>
            <a:ext cx="8392552" cy="146304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Examples of grey whale catalog</a:t>
            </a:r>
            <a:endParaRPr lang="es-US" dirty="0"/>
          </a:p>
        </p:txBody>
      </p:sp>
    </p:spTree>
    <p:extLst>
      <p:ext uri="{BB962C8B-B14F-4D97-AF65-F5344CB8AC3E}">
        <p14:creationId xmlns:p14="http://schemas.microsoft.com/office/powerpoint/2010/main" val="174304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ird sitting on top of a body of water&#10;&#10;Description automatically generated">
            <a:extLst>
              <a:ext uri="{FF2B5EF4-FFF2-40B4-BE49-F238E27FC236}">
                <a16:creationId xmlns:a16="http://schemas.microsoft.com/office/drawing/2014/main" id="{0D953A84-3FE8-45D9-9586-5448F0961CC1}"/>
              </a:ext>
            </a:extLst>
          </p:cNvPr>
          <p:cNvPicPr>
            <a:picLocks noChangeAspect="1"/>
          </p:cNvPicPr>
          <p:nvPr/>
        </p:nvPicPr>
        <p:blipFill>
          <a:blip r:embed="rId3"/>
          <a:stretch>
            <a:fillRect/>
          </a:stretch>
        </p:blipFill>
        <p:spPr>
          <a:xfrm>
            <a:off x="0" y="0"/>
            <a:ext cx="12192000" cy="6868288"/>
          </a:xfrm>
          <a:prstGeom prst="rect">
            <a:avLst/>
          </a:prstGeom>
          <a:scene3d>
            <a:camera prst="orthographicFront">
              <a:rot lat="0" lon="10799978" rev="0"/>
            </a:camera>
            <a:lightRig rig="threePt" dir="t"/>
          </a:scene3d>
        </p:spPr>
      </p:pic>
      <p:sp>
        <p:nvSpPr>
          <p:cNvPr id="2" name="Title 1">
            <a:extLst>
              <a:ext uri="{FF2B5EF4-FFF2-40B4-BE49-F238E27FC236}">
                <a16:creationId xmlns:a16="http://schemas.microsoft.com/office/drawing/2014/main" id="{5F65F6F9-46CC-4AAE-A986-CAB6DA0F5FB5}"/>
              </a:ext>
            </a:extLst>
          </p:cNvPr>
          <p:cNvSpPr>
            <a:spLocks noGrp="1"/>
          </p:cNvSpPr>
          <p:nvPr>
            <p:ph type="title"/>
          </p:nvPr>
        </p:nvSpPr>
        <p:spPr>
          <a:xfrm>
            <a:off x="1003384" y="513854"/>
            <a:ext cx="7772400" cy="1463040"/>
          </a:xfrm>
        </p:spPr>
        <p:txBody>
          <a:bodyPr/>
          <a:lstStyle/>
          <a:p>
            <a:pPr algn="l"/>
            <a:r>
              <a:rPr lang="en-US" dirty="0"/>
              <a:t>Migratory Pattern</a:t>
            </a:r>
            <a:endParaRPr lang="es-US" dirty="0"/>
          </a:p>
        </p:txBody>
      </p:sp>
    </p:spTree>
    <p:extLst>
      <p:ext uri="{BB962C8B-B14F-4D97-AF65-F5344CB8AC3E}">
        <p14:creationId xmlns:p14="http://schemas.microsoft.com/office/powerpoint/2010/main" val="424565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4DDC43A0-001F-4785-8024-FBD57880FBD7}"/>
              </a:ext>
            </a:extLst>
          </p:cNvPr>
          <p:cNvPicPr>
            <a:picLocks noChangeAspect="1"/>
          </p:cNvPicPr>
          <p:nvPr/>
        </p:nvPicPr>
        <p:blipFill>
          <a:blip r:embed="rId3"/>
          <a:stretch>
            <a:fillRect/>
          </a:stretch>
        </p:blipFill>
        <p:spPr>
          <a:xfrm>
            <a:off x="1066800" y="721444"/>
            <a:ext cx="10058400" cy="5949696"/>
          </a:xfrm>
          <a:prstGeom prst="rect">
            <a:avLst/>
          </a:prstGeom>
        </p:spPr>
      </p:pic>
      <p:sp>
        <p:nvSpPr>
          <p:cNvPr id="8" name="Text Placeholder 3">
            <a:extLst>
              <a:ext uri="{FF2B5EF4-FFF2-40B4-BE49-F238E27FC236}">
                <a16:creationId xmlns:a16="http://schemas.microsoft.com/office/drawing/2014/main" id="{986F9915-A59C-49AC-B863-F5D8A67EC070}"/>
              </a:ext>
            </a:extLst>
          </p:cNvPr>
          <p:cNvSpPr txBox="1">
            <a:spLocks/>
          </p:cNvSpPr>
          <p:nvPr/>
        </p:nvSpPr>
        <p:spPr>
          <a:xfrm>
            <a:off x="6996221" y="4673516"/>
            <a:ext cx="3200400" cy="1463040"/>
          </a:xfrm>
          <a:prstGeom prst="rect">
            <a:avLst/>
          </a:prstGeom>
        </p:spPr>
        <p:txBody>
          <a:bodyPr vert="horz" lIns="45720" tIns="45720" rIns="4572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Each year around October the gray whales in and around the eastern pacific Alaskan waters begin their migration trip from their feeding grounds to their mating grounds around the Baja peninsula of Mexico and the southern Gulf of California, as much as 14,000 miles.</a:t>
            </a:r>
            <a:endParaRPr lang="es-US" dirty="0"/>
          </a:p>
        </p:txBody>
      </p:sp>
    </p:spTree>
    <p:extLst>
      <p:ext uri="{BB962C8B-B14F-4D97-AF65-F5344CB8AC3E}">
        <p14:creationId xmlns:p14="http://schemas.microsoft.com/office/powerpoint/2010/main" val="172114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DA1424-5C33-4DF0-BDF0-0AD32BACCC55}"/>
              </a:ext>
            </a:extLst>
          </p:cNvPr>
          <p:cNvSpPr/>
          <p:nvPr/>
        </p:nvSpPr>
        <p:spPr>
          <a:xfrm>
            <a:off x="642791" y="5766916"/>
            <a:ext cx="6096000" cy="923330"/>
          </a:xfrm>
          <a:prstGeom prst="rect">
            <a:avLst/>
          </a:prstGeom>
        </p:spPr>
        <p:txBody>
          <a:bodyPr>
            <a:spAutoFit/>
          </a:bodyPr>
          <a:lstStyle/>
          <a:p>
            <a:r>
              <a:rPr lang="es-US" dirty="0">
                <a:hlinkClick r:id="rId3"/>
              </a:rPr>
              <a:t>https://mmi.oregonstate.edu/wtg/research-projects/gray-whale/western-gray-whale-map-period-10-04-2010-02-05-2011</a:t>
            </a:r>
            <a:endParaRPr lang="es-US" dirty="0"/>
          </a:p>
        </p:txBody>
      </p:sp>
      <p:pic>
        <p:nvPicPr>
          <p:cNvPr id="7" name="Picture 6" descr="A close up of a map&#10;&#10;Description automatically generated">
            <a:extLst>
              <a:ext uri="{FF2B5EF4-FFF2-40B4-BE49-F238E27FC236}">
                <a16:creationId xmlns:a16="http://schemas.microsoft.com/office/drawing/2014/main" id="{4DDC43A0-001F-4785-8024-FBD57880FBD7}"/>
              </a:ext>
            </a:extLst>
          </p:cNvPr>
          <p:cNvPicPr>
            <a:picLocks noChangeAspect="1"/>
          </p:cNvPicPr>
          <p:nvPr/>
        </p:nvPicPr>
        <p:blipFill>
          <a:blip r:embed="rId4"/>
          <a:stretch>
            <a:fillRect/>
          </a:stretch>
        </p:blipFill>
        <p:spPr>
          <a:xfrm>
            <a:off x="1066800" y="721444"/>
            <a:ext cx="10058400" cy="5949696"/>
          </a:xfrm>
          <a:prstGeom prst="rect">
            <a:avLst/>
          </a:prstGeom>
        </p:spPr>
      </p:pic>
      <p:sp>
        <p:nvSpPr>
          <p:cNvPr id="8" name="Text Placeholder 3">
            <a:extLst>
              <a:ext uri="{FF2B5EF4-FFF2-40B4-BE49-F238E27FC236}">
                <a16:creationId xmlns:a16="http://schemas.microsoft.com/office/drawing/2014/main" id="{986F9915-A59C-49AC-B863-F5D8A67EC070}"/>
              </a:ext>
            </a:extLst>
          </p:cNvPr>
          <p:cNvSpPr txBox="1">
            <a:spLocks/>
          </p:cNvSpPr>
          <p:nvPr/>
        </p:nvSpPr>
        <p:spPr>
          <a:xfrm>
            <a:off x="6996221" y="4673516"/>
            <a:ext cx="3200400" cy="1463040"/>
          </a:xfrm>
          <a:prstGeom prst="rect">
            <a:avLst/>
          </a:prstGeom>
        </p:spPr>
        <p:txBody>
          <a:bodyPr vert="horz" lIns="45720" tIns="45720" rIns="4572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Each year around October the gray whales in and around the eastern pacific Alaskan waters begin their migration trip from their feeding grounds to their mating grounds around the Baja peninsula of Mexico and the southern Gulf of California, as much as 14,000 miles.</a:t>
            </a:r>
            <a:endParaRPr lang="es-US" dirty="0"/>
          </a:p>
        </p:txBody>
      </p:sp>
      <p:pic>
        <p:nvPicPr>
          <p:cNvPr id="9" name="Picture 8">
            <a:extLst>
              <a:ext uri="{FF2B5EF4-FFF2-40B4-BE49-F238E27FC236}">
                <a16:creationId xmlns:a16="http://schemas.microsoft.com/office/drawing/2014/main" id="{F7DF0499-9B3C-4F3A-8A36-32359AD21CE7}"/>
              </a:ext>
            </a:extLst>
          </p:cNvPr>
          <p:cNvPicPr>
            <a:picLocks noChangeAspect="1"/>
          </p:cNvPicPr>
          <p:nvPr/>
        </p:nvPicPr>
        <p:blipFill>
          <a:blip r:embed="rId5"/>
          <a:stretch>
            <a:fillRect/>
          </a:stretch>
        </p:blipFill>
        <p:spPr>
          <a:xfrm>
            <a:off x="5066235" y="2669976"/>
            <a:ext cx="5801535" cy="3962953"/>
          </a:xfrm>
          <a:prstGeom prst="rect">
            <a:avLst/>
          </a:prstGeom>
        </p:spPr>
      </p:pic>
    </p:spTree>
    <p:extLst>
      <p:ext uri="{BB962C8B-B14F-4D97-AF65-F5344CB8AC3E}">
        <p14:creationId xmlns:p14="http://schemas.microsoft.com/office/powerpoint/2010/main" val="172080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a map&#10;&#10;Description automatically generated">
            <a:extLst>
              <a:ext uri="{FF2B5EF4-FFF2-40B4-BE49-F238E27FC236}">
                <a16:creationId xmlns:a16="http://schemas.microsoft.com/office/drawing/2014/main" id="{BA3FC7BB-849D-44D1-B2CF-A52C663A38AB}"/>
              </a:ext>
            </a:extLst>
          </p:cNvPr>
          <p:cNvPicPr>
            <a:picLocks noGrp="1" noChangeAspect="1"/>
          </p:cNvPicPr>
          <p:nvPr>
            <p:ph idx="1"/>
          </p:nvPr>
        </p:nvPicPr>
        <p:blipFill>
          <a:blip r:embed="rId3"/>
          <a:stretch>
            <a:fillRect/>
          </a:stretch>
        </p:blipFill>
        <p:spPr>
          <a:xfrm>
            <a:off x="6397954" y="1617785"/>
            <a:ext cx="5184775" cy="4907179"/>
          </a:xfrm>
        </p:spPr>
      </p:pic>
      <p:sp>
        <p:nvSpPr>
          <p:cNvPr id="4" name="Text Placeholder 3">
            <a:extLst>
              <a:ext uri="{FF2B5EF4-FFF2-40B4-BE49-F238E27FC236}">
                <a16:creationId xmlns:a16="http://schemas.microsoft.com/office/drawing/2014/main" id="{15E865AC-CE33-4961-86DE-5E1FEF36B129}"/>
              </a:ext>
            </a:extLst>
          </p:cNvPr>
          <p:cNvSpPr>
            <a:spLocks noGrp="1"/>
          </p:cNvSpPr>
          <p:nvPr>
            <p:ph type="body" sz="half" idx="2"/>
          </p:nvPr>
        </p:nvSpPr>
        <p:spPr>
          <a:xfrm>
            <a:off x="749948" y="1617784"/>
            <a:ext cx="5346052" cy="4907179"/>
          </a:xfrm>
        </p:spPr>
        <p:txBody>
          <a:bodyPr>
            <a:normAutofit fontScale="62500" lnSpcReduction="20000"/>
          </a:bodyPr>
          <a:lstStyle/>
          <a:p>
            <a:r>
              <a:rPr lang="en-US" sz="2300" dirty="0"/>
              <a:t>Grey whales give birth in the Sea of Cortez, so counting whales and calves in the peninsula is of prime importance to the health of the grey whale population. </a:t>
            </a:r>
          </a:p>
          <a:p>
            <a:pPr marL="342900" indent="-342900">
              <a:buAutoNum type="arabicParenR"/>
            </a:pPr>
            <a:r>
              <a:rPr lang="en-US" sz="2300" dirty="0"/>
              <a:t>We will compare data highlighting periods of landmark legislation for impact on the migration of the grey whale.</a:t>
            </a:r>
          </a:p>
          <a:p>
            <a:pPr marL="342900" indent="-342900">
              <a:buAutoNum type="arabicParenR"/>
            </a:pPr>
            <a:r>
              <a:rPr lang="en-US" sz="2300" dirty="0"/>
              <a:t>The pregnant females are often the first whales to arrive at the mating grounds </a:t>
            </a:r>
          </a:p>
          <a:p>
            <a:pPr marL="342900" indent="-342900">
              <a:buAutoNum type="arabicParenR"/>
            </a:pPr>
            <a:r>
              <a:rPr lang="en-US" sz="2300" dirty="0"/>
              <a:t>Non pregnant but fertile females may also be found arriving early to look for an eager mating partner</a:t>
            </a:r>
          </a:p>
          <a:p>
            <a:pPr marL="342900" indent="-342900">
              <a:buAutoNum type="arabicParenR"/>
            </a:pPr>
            <a:r>
              <a:rPr lang="en-US" sz="2300" dirty="0"/>
              <a:t>By mid February to March, most of the population can be seen mating, socializing and giving birth at the mating grounds.</a:t>
            </a:r>
          </a:p>
          <a:p>
            <a:pPr marL="342900" indent="-342900">
              <a:buAutoNum type="arabicParenR"/>
            </a:pPr>
            <a:r>
              <a:rPr lang="en-US" sz="2300" dirty="0"/>
              <a:t>Throughout March gray whales that have finished mating may begin traveling back towards their feeding grounds in the eastern pacific with pregnant mothers and females that have just given birth staying behind until mid April to May before leaving.</a:t>
            </a:r>
          </a:p>
          <a:p>
            <a:pPr marL="342900" indent="-342900">
              <a:buAutoNum type="arabicParenR"/>
            </a:pPr>
            <a:r>
              <a:rPr lang="en-US" sz="2300" dirty="0"/>
              <a:t>Focus of the data:  Adult greys and juveniles for the periods: February through May 2010-2016</a:t>
            </a:r>
          </a:p>
          <a:p>
            <a:pPr marL="342900" indent="-342900">
              <a:buAutoNum type="arabicParenR"/>
            </a:pPr>
            <a:r>
              <a:rPr lang="en-US" sz="2300" dirty="0"/>
              <a:t>Japan passed landmark legislation allowing hunting in 2014.</a:t>
            </a:r>
          </a:p>
          <a:p>
            <a:pPr marL="342900" indent="-342900">
              <a:buAutoNum type="arabicParenR"/>
            </a:pPr>
            <a:endParaRPr lang="en-US" dirty="0"/>
          </a:p>
        </p:txBody>
      </p:sp>
      <p:sp>
        <p:nvSpPr>
          <p:cNvPr id="7" name="Title 1">
            <a:extLst>
              <a:ext uri="{FF2B5EF4-FFF2-40B4-BE49-F238E27FC236}">
                <a16:creationId xmlns:a16="http://schemas.microsoft.com/office/drawing/2014/main" id="{2DC38C88-7CDB-4F63-A44A-1DBEF75C50C1}"/>
              </a:ext>
            </a:extLst>
          </p:cNvPr>
          <p:cNvSpPr>
            <a:spLocks noGrp="1"/>
          </p:cNvSpPr>
          <p:nvPr>
            <p:ph type="title"/>
          </p:nvPr>
        </p:nvSpPr>
        <p:spPr>
          <a:xfrm>
            <a:off x="946895" y="531296"/>
            <a:ext cx="8379985" cy="1280161"/>
          </a:xfrm>
        </p:spPr>
        <p:txBody>
          <a:bodyPr/>
          <a:lstStyle/>
          <a:p>
            <a:r>
              <a:rPr lang="en-US" sz="4800" dirty="0"/>
              <a:t>Where does the migratory path end?</a:t>
            </a:r>
            <a:endParaRPr lang="es-US" sz="4800" dirty="0"/>
          </a:p>
        </p:txBody>
      </p:sp>
    </p:spTree>
    <p:extLst>
      <p:ext uri="{BB962C8B-B14F-4D97-AF65-F5344CB8AC3E}">
        <p14:creationId xmlns:p14="http://schemas.microsoft.com/office/powerpoint/2010/main" val="2751144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{8098DF0A-5BC9-407E-A6DF-7BDC74010642}tf02900720</Template>
  <TotalTime>18256</TotalTime>
  <Words>1395</Words>
  <Application>Microsoft Office PowerPoint</Application>
  <PresentationFormat>Widescreen</PresentationFormat>
  <Paragraphs>141</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Trebuchet MS</vt:lpstr>
      <vt:lpstr>Tw Cen MT</vt:lpstr>
      <vt:lpstr>Tw Cen MT Condensed</vt:lpstr>
      <vt:lpstr>Wingdings 3</vt:lpstr>
      <vt:lpstr>Integral</vt:lpstr>
      <vt:lpstr>The Great Grey</vt:lpstr>
      <vt:lpstr>Background</vt:lpstr>
      <vt:lpstr>The thread to the threat</vt:lpstr>
      <vt:lpstr>What does a grey whale look like?</vt:lpstr>
      <vt:lpstr>PowerPoint Presentation</vt:lpstr>
      <vt:lpstr>Migratory Pattern</vt:lpstr>
      <vt:lpstr>PowerPoint Presentation</vt:lpstr>
      <vt:lpstr>PowerPoint Presentation</vt:lpstr>
      <vt:lpstr>Where does the migratory path end?</vt:lpstr>
      <vt:lpstr>Sightings Tracking yoy 2009-2014</vt:lpstr>
      <vt:lpstr>Calves peak and decline</vt:lpstr>
      <vt:lpstr>PowerPoint Presentation</vt:lpstr>
      <vt:lpstr>Forecast- trend</vt:lpstr>
      <vt:lpstr>Legislation- the case of japan</vt:lpstr>
      <vt:lpstr>Fisheries and the IWC</vt:lpstr>
      <vt:lpstr>Unexpected impact/ Emanciation</vt:lpstr>
      <vt:lpstr>Climate change- Greys are a barometer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Great Grey</dc:title>
  <dc:creator>Mara Talan</dc:creator>
  <cp:lastModifiedBy>Mara Talan</cp:lastModifiedBy>
  <cp:revision>61</cp:revision>
  <cp:lastPrinted>2020-04-13T23:25:31Z</cp:lastPrinted>
  <dcterms:created xsi:type="dcterms:W3CDTF">2020-03-12T18:54:03Z</dcterms:created>
  <dcterms:modified xsi:type="dcterms:W3CDTF">2020-04-14T20:56:20Z</dcterms:modified>
</cp:coreProperties>
</file>