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62" r:id="rId3"/>
    <p:sldId id="263" r:id="rId4"/>
    <p:sldId id="260"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5B458-3129-A0A4-526D-9C990AEC3FFF}" v="182" dt="2022-04-21T16:34:16.769"/>
    <p1510:client id="{85A45B27-D291-857E-B023-1D2A58636569}" v="137" dt="2022-04-20T08:49:34.775"/>
    <p1510:client id="{976F427C-5377-3DB7-73F5-EA7D21F464D2}" v="2" dt="2022-04-20T06:50:37.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8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F5EA8-2462-4205-88B8-B6469D494E3C}" type="datetimeFigureOut">
              <a:rPr lang="en-US" smtClean="0"/>
              <a:t>4/21/2022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BD7F0-60C1-4255-847E-2992D2BCA881}" type="slidenum">
              <a:rPr lang="en-US" smtClean="0"/>
              <a:t>‹#›</a:t>
            </a:fld>
            <a:endParaRPr lang="en-US"/>
          </a:p>
        </p:txBody>
      </p:sp>
    </p:spTree>
    <p:extLst>
      <p:ext uri="{BB962C8B-B14F-4D97-AF65-F5344CB8AC3E}">
        <p14:creationId xmlns:p14="http://schemas.microsoft.com/office/powerpoint/2010/main" val="1161009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2D8A4838-6BC7-4FB3-B763-04F6D01227E3}" type="datetimeFigureOut">
              <a:rPr lang="en-US" smtClean="0"/>
              <a:t>4/21/2022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77126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D8A4838-6BC7-4FB3-B763-04F6D01227E3}" type="datetimeFigureOut">
              <a:rPr lang="en-US" smtClean="0"/>
              <a:t>4/21/2022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2699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D8A4838-6BC7-4FB3-B763-04F6D01227E3}" type="datetimeFigureOut">
              <a:rPr lang="en-US" smtClean="0"/>
              <a:t>4/21/2022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1110327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Google Shape;115;p31">
            <a:extLst>
              <a:ext uri="{FF2B5EF4-FFF2-40B4-BE49-F238E27FC236}">
                <a16:creationId xmlns:a16="http://schemas.microsoft.com/office/drawing/2014/main" id="{15A203C4-8F6B-4BA4-9739-F9BB324CD92E}"/>
              </a:ext>
            </a:extLst>
          </p:cNvPr>
          <p:cNvSpPr/>
          <p:nvPr userDrawn="1"/>
        </p:nvSpPr>
        <p:spPr>
          <a:xfrm>
            <a:off x="-18662" y="0"/>
            <a:ext cx="109728" cy="1452359"/>
          </a:xfrm>
          <a:prstGeom prst="rect">
            <a:avLst/>
          </a:prstGeom>
          <a:solidFill>
            <a:schemeClr val="tx1">
              <a:lumMod val="95000"/>
              <a:lumOff val="5000"/>
            </a:schemeClr>
          </a:solid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9B7AA1D9-38BB-4ED3-B02A-5D371CD8672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272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2D8A4838-6BC7-4FB3-B763-04F6D01227E3}" type="datetimeFigureOut">
              <a:rPr lang="en-US" smtClean="0"/>
              <a:t>4/21/2022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385470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D8A4838-6BC7-4FB3-B763-04F6D01227E3}" type="datetimeFigureOut">
              <a:rPr lang="en-US" smtClean="0"/>
              <a:t>4/21/2022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231741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2D8A4838-6BC7-4FB3-B763-04F6D01227E3}" type="datetimeFigureOut">
              <a:rPr lang="en-US" smtClean="0"/>
              <a:t>4/21/2022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175702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2D8A4838-6BC7-4FB3-B763-04F6D01227E3}" type="datetimeFigureOut">
              <a:rPr lang="en-US" smtClean="0"/>
              <a:t>4/21/2022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46278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2D8A4838-6BC7-4FB3-B763-04F6D01227E3}" type="datetimeFigureOut">
              <a:rPr lang="en-US" smtClean="0"/>
              <a:t>4/21/2022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137754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D8A4838-6BC7-4FB3-B763-04F6D01227E3}" type="datetimeFigureOut">
              <a:rPr lang="en-US" smtClean="0"/>
              <a:t>4/21/2022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61317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D8A4838-6BC7-4FB3-B763-04F6D01227E3}" type="datetimeFigureOut">
              <a:rPr lang="en-US" smtClean="0"/>
              <a:t>4/21/2022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83570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D8A4838-6BC7-4FB3-B763-04F6D01227E3}" type="datetimeFigureOut">
              <a:rPr lang="en-US" smtClean="0"/>
              <a:t>4/21/2022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3805DB76-ABC1-4D4E-862B-7E104029202C}" type="slidenum">
              <a:rPr lang="en-US" smtClean="0"/>
              <a:t>‹#›</a:t>
            </a:fld>
            <a:endParaRPr lang="en-US"/>
          </a:p>
        </p:txBody>
      </p:sp>
    </p:spTree>
    <p:extLst>
      <p:ext uri="{BB962C8B-B14F-4D97-AF65-F5344CB8AC3E}">
        <p14:creationId xmlns:p14="http://schemas.microsoft.com/office/powerpoint/2010/main" val="159784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A4838-6BC7-4FB3-B763-04F6D01227E3}" type="datetimeFigureOut">
              <a:rPr lang="en-US" smtClean="0"/>
              <a:t>4/21/2022</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DB76-ABC1-4D4E-862B-7E104029202C}" type="slidenum">
              <a:rPr lang="en-US" smtClean="0"/>
              <a:t>‹#›</a:t>
            </a:fld>
            <a:endParaRPr lang="en-US"/>
          </a:p>
        </p:txBody>
      </p:sp>
    </p:spTree>
    <p:extLst>
      <p:ext uri="{BB962C8B-B14F-4D97-AF65-F5344CB8AC3E}">
        <p14:creationId xmlns:p14="http://schemas.microsoft.com/office/powerpoint/2010/main" val="208938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3013-1813-46DE-B618-8EDBB4E3E1F6}"/>
              </a:ext>
            </a:extLst>
          </p:cNvPr>
          <p:cNvSpPr>
            <a:spLocks noGrp="1"/>
          </p:cNvSpPr>
          <p:nvPr>
            <p:ph type="title"/>
          </p:nvPr>
        </p:nvSpPr>
        <p:spPr>
          <a:xfrm>
            <a:off x="7534654" y="702365"/>
            <a:ext cx="3896264" cy="3765666"/>
          </a:xfrm>
        </p:spPr>
        <p:txBody>
          <a:bodyPr vert="horz" lIns="91440" tIns="45720" rIns="91440" bIns="45720" rtlCol="0" anchor="b">
            <a:normAutofit/>
          </a:bodyPr>
          <a:lstStyle/>
          <a:p>
            <a:pPr>
              <a:lnSpc>
                <a:spcPct val="80000"/>
              </a:lnSpc>
            </a:pPr>
            <a:r>
              <a:rPr lang="en-US" sz="7200">
                <a:blipFill dpi="0" rotWithShape="1">
                  <a:blip r:embed="rId2"/>
                  <a:srcRect/>
                  <a:tile tx="6350" ty="-127000" sx="65000" sy="64000" flip="none" algn="tl"/>
                </a:blipFill>
              </a:rPr>
              <a:t>WSP KBTU</a:t>
            </a:r>
            <a:endParaRPr lang="en-US" sz="7200">
              <a:blipFill dpi="0" rotWithShape="1">
                <a:blip r:embed="rId2"/>
                <a:srcRect/>
                <a:tile tx="6350" ty="-127000" sx="65000" sy="64000" flip="none" algn="tl"/>
              </a:blipFill>
              <a:latin typeface="Rockwell Condensed"/>
            </a:endParaRPr>
          </a:p>
        </p:txBody>
      </p:sp>
      <p:sp>
        <p:nvSpPr>
          <p:cNvPr id="4" name="Text Placeholder 3">
            <a:extLst>
              <a:ext uri="{FF2B5EF4-FFF2-40B4-BE49-F238E27FC236}">
                <a16:creationId xmlns:a16="http://schemas.microsoft.com/office/drawing/2014/main" id="{F1103C53-A112-4C10-8CF4-E9D5CCEDA93E}"/>
              </a:ext>
            </a:extLst>
          </p:cNvPr>
          <p:cNvSpPr>
            <a:spLocks noGrp="1"/>
          </p:cNvSpPr>
          <p:nvPr>
            <p:ph type="body" sz="half" idx="2"/>
          </p:nvPr>
        </p:nvSpPr>
        <p:spPr>
          <a:xfrm>
            <a:off x="7534652" y="4389120"/>
            <a:ext cx="3867073" cy="1069848"/>
          </a:xfrm>
        </p:spPr>
        <p:txBody>
          <a:bodyPr vert="horz" lIns="91440" tIns="45720" rIns="91440" bIns="45720" rtlCol="0" anchor="t">
            <a:normAutofit lnSpcReduction="10000"/>
          </a:bodyPr>
          <a:lstStyle/>
          <a:p>
            <a:pPr>
              <a:lnSpc>
                <a:spcPct val="90000"/>
              </a:lnSpc>
              <a:spcBef>
                <a:spcPts val="1200"/>
              </a:spcBef>
            </a:pPr>
            <a:r>
              <a:rPr lang="en-US" sz="2200" i="1">
                <a:solidFill>
                  <a:schemeClr val="tx1"/>
                </a:solidFill>
              </a:rPr>
              <a:t>Marat </a:t>
            </a:r>
            <a:r>
              <a:rPr lang="en-US" sz="2200" i="1" err="1">
                <a:solidFill>
                  <a:schemeClr val="tx1"/>
                </a:solidFill>
              </a:rPr>
              <a:t>Boldachyov</a:t>
            </a:r>
            <a:r>
              <a:rPr lang="en-US" sz="2200" i="1">
                <a:solidFill>
                  <a:schemeClr val="tx1"/>
                </a:solidFill>
              </a:rPr>
              <a:t> </a:t>
            </a:r>
          </a:p>
          <a:p>
            <a:pPr>
              <a:lnSpc>
                <a:spcPct val="90000"/>
              </a:lnSpc>
              <a:spcBef>
                <a:spcPts val="1200"/>
              </a:spcBef>
            </a:pPr>
            <a:r>
              <a:rPr lang="en-US" sz="2200" i="1">
                <a:solidFill>
                  <a:schemeClr val="tx1"/>
                </a:solidFill>
              </a:rPr>
              <a:t>Faculty of informational technologies</a:t>
            </a:r>
          </a:p>
        </p:txBody>
      </p:sp>
      <p:pic>
        <p:nvPicPr>
          <p:cNvPr id="7" name="Picture 6" descr="Materials on table">
            <a:extLst>
              <a:ext uri="{FF2B5EF4-FFF2-40B4-BE49-F238E27FC236}">
                <a16:creationId xmlns:a16="http://schemas.microsoft.com/office/drawing/2014/main" id="{13F77AB7-7737-4D68-8229-A1CA94F8648A}"/>
              </a:ext>
            </a:extLst>
          </p:cNvPr>
          <p:cNvPicPr>
            <a:picLocks noChangeAspect="1"/>
          </p:cNvPicPr>
          <p:nvPr/>
        </p:nvPicPr>
        <p:blipFill rotWithShape="1">
          <a:blip r:embed="rId3"/>
          <a:srcRect l="10202" r="22726" b="-3"/>
          <a:stretch/>
        </p:blipFill>
        <p:spPr>
          <a:xfrm>
            <a:off x="20" y="10"/>
            <a:ext cx="6901088" cy="6857990"/>
          </a:xfrm>
          <a:prstGeom prst="rect">
            <a:avLst/>
          </a:prstGeom>
        </p:spPr>
      </p:pic>
      <p:sp>
        <p:nvSpPr>
          <p:cNvPr id="3" name="Rectangle 2">
            <a:extLst>
              <a:ext uri="{FF2B5EF4-FFF2-40B4-BE49-F238E27FC236}">
                <a16:creationId xmlns:a16="http://schemas.microsoft.com/office/drawing/2014/main" id="{EC26174D-4A00-4068-ACC3-3BDEBB24A1EE}"/>
              </a:ext>
            </a:extLst>
          </p:cNvPr>
          <p:cNvSpPr/>
          <p:nvPr/>
        </p:nvSpPr>
        <p:spPr>
          <a:xfrm>
            <a:off x="7529882" y="5798854"/>
            <a:ext cx="393700" cy="394478"/>
          </a:xfrm>
          <a:prstGeom prst="rect">
            <a:avLst/>
          </a:prstGeom>
          <a:solidFill>
            <a:schemeClr val="tx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0068DF-9A9A-4452-A773-AB79B7EA7EEB}"/>
              </a:ext>
            </a:extLst>
          </p:cNvPr>
          <p:cNvSpPr/>
          <p:nvPr/>
        </p:nvSpPr>
        <p:spPr>
          <a:xfrm>
            <a:off x="8467421" y="5792940"/>
            <a:ext cx="393700" cy="394478"/>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FDE5B1-0350-4A43-81E7-615FC8AA613E}"/>
              </a:ext>
            </a:extLst>
          </p:cNvPr>
          <p:cNvSpPr/>
          <p:nvPr/>
        </p:nvSpPr>
        <p:spPr>
          <a:xfrm>
            <a:off x="9452628" y="5798854"/>
            <a:ext cx="393700" cy="394478"/>
          </a:xfrm>
          <a:prstGeom prst="rect">
            <a:avLst/>
          </a:prstGeom>
          <a:solidFill>
            <a:srgbClr val="00357D"/>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highlight>
                <a:srgbClr val="00FF00"/>
              </a:highlight>
              <a:cs typeface="Calibri"/>
            </a:endParaRPr>
          </a:p>
        </p:txBody>
      </p:sp>
    </p:spTree>
    <p:extLst>
      <p:ext uri="{BB962C8B-B14F-4D97-AF65-F5344CB8AC3E}">
        <p14:creationId xmlns:p14="http://schemas.microsoft.com/office/powerpoint/2010/main" val="36466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B9B3E-38BC-6035-327B-D8E49E99C3C5}"/>
              </a:ext>
            </a:extLst>
          </p:cNvPr>
          <p:cNvSpPr>
            <a:spLocks noGrp="1"/>
          </p:cNvSpPr>
          <p:nvPr>
            <p:ph type="title"/>
          </p:nvPr>
        </p:nvSpPr>
        <p:spPr>
          <a:xfrm>
            <a:off x="683573" y="292545"/>
            <a:ext cx="4620584" cy="807269"/>
          </a:xfrm>
        </p:spPr>
        <p:txBody>
          <a:bodyPr vert="horz" lIns="91440" tIns="45720" rIns="91440" bIns="45720" rtlCol="0" anchor="b">
            <a:normAutofit/>
          </a:bodyPr>
          <a:lstStyle/>
          <a:p>
            <a:r>
              <a:rPr lang="en-US"/>
              <a:t>WebSite Concept</a:t>
            </a:r>
          </a:p>
        </p:txBody>
      </p:sp>
      <p:pic>
        <p:nvPicPr>
          <p:cNvPr id="4" name="Picture 9">
            <a:extLst>
              <a:ext uri="{FF2B5EF4-FFF2-40B4-BE49-F238E27FC236}">
                <a16:creationId xmlns:a16="http://schemas.microsoft.com/office/drawing/2014/main" id="{673581EE-F3C0-D04E-BEBC-0BC6D65CA2FC}"/>
              </a:ext>
            </a:extLst>
          </p:cNvPr>
          <p:cNvPicPr>
            <a:picLocks noChangeAspect="1"/>
          </p:cNvPicPr>
          <p:nvPr/>
        </p:nvPicPr>
        <p:blipFill rotWithShape="1">
          <a:blip r:embed="rId2"/>
          <a:srcRect l="15491" r="2690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0" name="Text Placeholder 3">
            <a:extLst>
              <a:ext uri="{FF2B5EF4-FFF2-40B4-BE49-F238E27FC236}">
                <a16:creationId xmlns:a16="http://schemas.microsoft.com/office/drawing/2014/main" id="{509136DD-BDC4-D4C0-D57E-94B97AE02739}"/>
              </a:ext>
            </a:extLst>
          </p:cNvPr>
          <p:cNvSpPr txBox="1">
            <a:spLocks/>
          </p:cNvSpPr>
          <p:nvPr/>
        </p:nvSpPr>
        <p:spPr>
          <a:xfrm>
            <a:off x="681376" y="1283938"/>
            <a:ext cx="4588701" cy="110649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indent="-182880">
              <a:lnSpc>
                <a:spcPct val="90000"/>
              </a:lnSpc>
              <a:buFont typeface="Wingdings" pitchFamily="2" charset="2"/>
              <a:buChar char="§"/>
            </a:pPr>
            <a:r>
              <a:rPr lang="en-US" sz="1800" dirty="0">
                <a:ea typeface="+mn-lt"/>
                <a:cs typeface="+mn-lt"/>
              </a:rPr>
              <a:t>Mobile web-version for KBTU students and teachers. It contains all the necessary information and simplifies the process of finding it.</a:t>
            </a:r>
            <a:endParaRPr lang="en-US" sz="1800" dirty="0">
              <a:solidFill>
                <a:schemeClr val="tx1"/>
              </a:solidFill>
            </a:endParaRPr>
          </a:p>
        </p:txBody>
      </p:sp>
      <p:sp>
        <p:nvSpPr>
          <p:cNvPr id="24" name="Text Placeholder 3">
            <a:extLst>
              <a:ext uri="{FF2B5EF4-FFF2-40B4-BE49-F238E27FC236}">
                <a16:creationId xmlns:a16="http://schemas.microsoft.com/office/drawing/2014/main" id="{10541661-DB03-4DA3-71DB-21015D714F32}"/>
              </a:ext>
            </a:extLst>
          </p:cNvPr>
          <p:cNvSpPr txBox="1">
            <a:spLocks/>
          </p:cNvSpPr>
          <p:nvPr/>
        </p:nvSpPr>
        <p:spPr>
          <a:xfrm>
            <a:off x="678822" y="3872020"/>
            <a:ext cx="4588701" cy="23382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ea typeface="+mn-lt"/>
                <a:cs typeface="+mn-lt"/>
              </a:rPr>
              <a:t>The application allows you to access the necessary information that does not require downloading regardless of the Internet. All services that require dynamic network updates are disabled at this moment.</a:t>
            </a:r>
          </a:p>
          <a:p>
            <a:endParaRPr lang="en-US" sz="2300" dirty="0">
              <a:cs typeface="Calibri" panose="020F0502020204030204"/>
            </a:endParaRPr>
          </a:p>
        </p:txBody>
      </p:sp>
      <p:sp>
        <p:nvSpPr>
          <p:cNvPr id="26" name="Text Placeholder 3">
            <a:extLst>
              <a:ext uri="{FF2B5EF4-FFF2-40B4-BE49-F238E27FC236}">
                <a16:creationId xmlns:a16="http://schemas.microsoft.com/office/drawing/2014/main" id="{B6FCDE11-A946-8E66-FD74-EDA0C3B36DA0}"/>
              </a:ext>
            </a:extLst>
          </p:cNvPr>
          <p:cNvSpPr txBox="1">
            <a:spLocks/>
          </p:cNvSpPr>
          <p:nvPr/>
        </p:nvSpPr>
        <p:spPr>
          <a:xfrm>
            <a:off x="666269" y="2457017"/>
            <a:ext cx="4766153" cy="1106499"/>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indent="-182880">
              <a:lnSpc>
                <a:spcPct val="90000"/>
              </a:lnSpc>
              <a:buClr>
                <a:srgbClr val="9E3611"/>
              </a:buClr>
              <a:buFont typeface="Wingdings" pitchFamily="2" charset="2"/>
              <a:buChar char="§"/>
            </a:pPr>
            <a:r>
              <a:rPr lang="en-US" sz="1600" dirty="0">
                <a:ea typeface="+mn-lt"/>
                <a:cs typeface="+mn-lt"/>
              </a:rPr>
              <a:t>The application is linked to the mobile version wp.kbtu.kz , having a common database and sending the SQL queries those are necessary for users. The main functionality of the application is mobility and comfort when using</a:t>
            </a:r>
            <a:endParaRPr lang="en-US" sz="1600" dirty="0">
              <a:solidFill>
                <a:schemeClr val="tx1"/>
              </a:solidFill>
            </a:endParaRPr>
          </a:p>
        </p:txBody>
      </p:sp>
    </p:spTree>
    <p:extLst>
      <p:ext uri="{BB962C8B-B14F-4D97-AF65-F5344CB8AC3E}">
        <p14:creationId xmlns:p14="http://schemas.microsoft.com/office/powerpoint/2010/main" val="100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B7AC5-81AF-FEFF-E35C-C9B759CF99FB}"/>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sz="4400">
                <a:solidFill>
                  <a:schemeClr val="bg1"/>
                </a:solidFill>
              </a:rPr>
              <a:t>Elevator Pitch: </a:t>
            </a:r>
          </a:p>
        </p:txBody>
      </p:sp>
      <p:pic>
        <p:nvPicPr>
          <p:cNvPr id="5" name="Picture 5">
            <a:extLst>
              <a:ext uri="{FF2B5EF4-FFF2-40B4-BE49-F238E27FC236}">
                <a16:creationId xmlns:a16="http://schemas.microsoft.com/office/drawing/2014/main" id="{C10CF1DB-84C3-0A54-C867-31FDD7F2B92C}"/>
              </a:ext>
            </a:extLst>
          </p:cNvPr>
          <p:cNvPicPr>
            <a:picLocks noGrp="1" noChangeAspect="1"/>
          </p:cNvPicPr>
          <p:nvPr>
            <p:ph type="pic" idx="1"/>
          </p:nvPr>
        </p:nvPicPr>
        <p:blipFill rotWithShape="1">
          <a:blip r:embed="rId2"/>
          <a:srcRect l="4162" r="-3" b="-3"/>
          <a:stretch/>
        </p:blipFill>
        <p:spPr>
          <a:xfrm>
            <a:off x="841248" y="2516777"/>
            <a:ext cx="6236208" cy="3660185"/>
          </a:xfrm>
          <a:prstGeom prst="rect">
            <a:avLst/>
          </a:prstGeom>
        </p:spPr>
      </p:pic>
      <p:sp>
        <p:nvSpPr>
          <p:cNvPr id="4" name="Text Placeholder 3">
            <a:extLst>
              <a:ext uri="{FF2B5EF4-FFF2-40B4-BE49-F238E27FC236}">
                <a16:creationId xmlns:a16="http://schemas.microsoft.com/office/drawing/2014/main" id="{CD0EC826-9FED-2BA5-C62C-490F8807C8F1}"/>
              </a:ext>
            </a:extLst>
          </p:cNvPr>
          <p:cNvSpPr>
            <a:spLocks noGrp="1"/>
          </p:cNvSpPr>
          <p:nvPr>
            <p:ph type="body" sz="half" idx="2"/>
          </p:nvPr>
        </p:nvSpPr>
        <p:spPr>
          <a:xfrm>
            <a:off x="7546848" y="2516777"/>
            <a:ext cx="3803904" cy="3660185"/>
          </a:xfrm>
        </p:spPr>
        <p:txBody>
          <a:bodyPr vert="horz" lIns="91440" tIns="45720" rIns="91440" bIns="45720" rtlCol="0" anchor="ctr">
            <a:normAutofit/>
          </a:bodyPr>
          <a:lstStyle/>
          <a:p>
            <a:pPr indent="-228600">
              <a:spcBef>
                <a:spcPts val="0"/>
              </a:spcBef>
              <a:spcAft>
                <a:spcPts val="600"/>
              </a:spcAft>
              <a:buFont typeface="Arial" panose="020B0604020202020204" pitchFamily="34" charset="0"/>
              <a:buChar char="•"/>
            </a:pPr>
            <a:r>
              <a:rPr lang="en-US" sz="2200"/>
              <a:t>The WSP KBTU website is the comfortable environment to get the main information for students and teachers. The main purpose of the site is to provide every person, who study or work at our university with all needed data easily and comfortably.</a:t>
            </a:r>
          </a:p>
        </p:txBody>
      </p:sp>
    </p:spTree>
    <p:extLst>
      <p:ext uri="{BB962C8B-B14F-4D97-AF65-F5344CB8AC3E}">
        <p14:creationId xmlns:p14="http://schemas.microsoft.com/office/powerpoint/2010/main" val="22522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CDE2C1-ED95-4A2E-872C-0378E80C93C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Main target audience </a:t>
            </a:r>
          </a:p>
        </p:txBody>
      </p:sp>
      <p:sp>
        <p:nvSpPr>
          <p:cNvPr id="2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4A7A887-A48B-4B8B-BFC5-C90C46190E71}"/>
              </a:ext>
            </a:extLst>
          </p:cNvPr>
          <p:cNvSpPr>
            <a:spLocks noGrp="1"/>
          </p:cNvSpPr>
          <p:nvPr>
            <p:ph type="body" sz="half" idx="2"/>
          </p:nvPr>
        </p:nvSpPr>
        <p:spPr>
          <a:xfrm>
            <a:off x="640080" y="2872899"/>
            <a:ext cx="4243589" cy="3320668"/>
          </a:xfrm>
        </p:spPr>
        <p:txBody>
          <a:bodyPr vert="horz" lIns="91440" tIns="45720" rIns="91440" bIns="45720" rtlCol="0" anchor="t">
            <a:normAutofit/>
          </a:bodyPr>
          <a:lstStyle/>
          <a:p>
            <a:pPr indent="-228600">
              <a:spcBef>
                <a:spcPts val="0"/>
              </a:spcBef>
              <a:spcAft>
                <a:spcPts val="600"/>
              </a:spcAft>
              <a:buFont typeface="Arial" panose="020B0604020202020204" pitchFamily="34" charset="0"/>
              <a:buChar char="•"/>
            </a:pPr>
            <a:r>
              <a:rPr lang="en-US" sz="2200" dirty="0">
                <a:sym typeface="Open Sans SemiBold"/>
              </a:rPr>
              <a:t>Main Target Audience: </a:t>
            </a:r>
            <a:endParaRPr lang="en-US" sz="2200">
              <a:sym typeface="Open Sans SemiBold"/>
            </a:endParaRPr>
          </a:p>
          <a:p>
            <a:pPr indent="-228600">
              <a:buFont typeface="Arial" panose="020B0604020202020204" pitchFamily="34" charset="0"/>
              <a:buChar char="•"/>
            </a:pPr>
            <a:r>
              <a:rPr lang="en-US" sz="2200" dirty="0"/>
              <a:t>The main target user groups for KBTU members are:</a:t>
            </a:r>
            <a:endParaRPr lang="en-US" sz="2200" dirty="0">
              <a:cs typeface="Calibri"/>
            </a:endParaRPr>
          </a:p>
          <a:p>
            <a:pPr indent="-228600">
              <a:buFont typeface="Arial" panose="020B0604020202020204" pitchFamily="34" charset="0"/>
              <a:buChar char="•"/>
            </a:pPr>
            <a:r>
              <a:rPr lang="en-US" sz="2200" dirty="0">
                <a:cs typeface="Calibri"/>
              </a:rPr>
              <a:t>Students of KBTU</a:t>
            </a:r>
          </a:p>
          <a:p>
            <a:pPr indent="-228600">
              <a:buFont typeface="Arial" panose="020B0604020202020204" pitchFamily="34" charset="0"/>
              <a:buChar char="•"/>
            </a:pPr>
            <a:r>
              <a:rPr lang="en-US" sz="2200" dirty="0">
                <a:cs typeface="Calibri"/>
              </a:rPr>
              <a:t>Teachers of KBTU</a:t>
            </a:r>
          </a:p>
          <a:p>
            <a:pPr indent="-228600">
              <a:buFont typeface="Arial" panose="020B0604020202020204" pitchFamily="34" charset="0"/>
              <a:buChar char="•"/>
            </a:pPr>
            <a:r>
              <a:rPr lang="en-US" sz="2200" dirty="0">
                <a:cs typeface="Calibri"/>
              </a:rPr>
              <a:t>Staff of KBTU</a:t>
            </a:r>
          </a:p>
        </p:txBody>
      </p:sp>
      <p:pic>
        <p:nvPicPr>
          <p:cNvPr id="9" name="Picture 8" descr="Target with various rings of accuracy">
            <a:extLst>
              <a:ext uri="{FF2B5EF4-FFF2-40B4-BE49-F238E27FC236}">
                <a16:creationId xmlns:a16="http://schemas.microsoft.com/office/drawing/2014/main" id="{EDC08CCF-31FE-3E28-77DA-90CB00B3FF49}"/>
              </a:ext>
            </a:extLst>
          </p:cNvPr>
          <p:cNvPicPr>
            <a:picLocks noChangeAspect="1"/>
          </p:cNvPicPr>
          <p:nvPr/>
        </p:nvPicPr>
        <p:blipFill rotWithShape="1">
          <a:blip r:embed="rId2"/>
          <a:srcRect l="28226" r="482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5933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11311BA0-89C2-2ED7-F328-070498752AB4}"/>
              </a:ext>
            </a:extLst>
          </p:cNvPr>
          <p:cNvPicPr>
            <a:picLocks noChangeAspect="1"/>
          </p:cNvPicPr>
          <p:nvPr/>
        </p:nvPicPr>
        <p:blipFill rotWithShape="1">
          <a:blip r:embed="rId2">
            <a:alphaModFix amt="50000"/>
          </a:blip>
          <a:srcRect t="13310" r="-1" b="2398"/>
          <a:stretch/>
        </p:blipFill>
        <p:spPr>
          <a:xfrm>
            <a:off x="20" y="10"/>
            <a:ext cx="12188931" cy="6857990"/>
          </a:xfrm>
          <a:prstGeom prst="rect">
            <a:avLst/>
          </a:prstGeom>
        </p:spPr>
      </p:pic>
      <p:sp>
        <p:nvSpPr>
          <p:cNvPr id="2" name="Title 1">
            <a:extLst>
              <a:ext uri="{FF2B5EF4-FFF2-40B4-BE49-F238E27FC236}">
                <a16:creationId xmlns:a16="http://schemas.microsoft.com/office/drawing/2014/main" id="{AA49CBEA-F12A-1BE3-1538-556A06DDA00F}"/>
              </a:ext>
            </a:extLst>
          </p:cNvPr>
          <p:cNvSpPr>
            <a:spLocks noGrp="1"/>
          </p:cNvSpPr>
          <p:nvPr>
            <p:ph type="title"/>
          </p:nvPr>
        </p:nvSpPr>
        <p:spPr>
          <a:xfrm>
            <a:off x="1380911" y="133067"/>
            <a:ext cx="9822493" cy="839871"/>
          </a:xfrm>
        </p:spPr>
        <p:txBody>
          <a:bodyPr vert="horz" lIns="91440" tIns="45720" rIns="91440" bIns="45720" rtlCol="0" anchor="b">
            <a:normAutofit fontScale="90000"/>
          </a:bodyPr>
          <a:lstStyle/>
          <a:p>
            <a:pPr algn="ctr"/>
            <a:r>
              <a:rPr lang="en-US" sz="6600" b="1" dirty="0">
                <a:solidFill>
                  <a:srgbClr val="FFFFFF"/>
                </a:solidFill>
              </a:rPr>
              <a:t>Strategy (User/Client Needs)</a:t>
            </a:r>
          </a:p>
        </p:txBody>
      </p:sp>
      <p:sp>
        <p:nvSpPr>
          <p:cNvPr id="11"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BF341AB-9D2E-533B-0418-AED48CA57D22}"/>
              </a:ext>
            </a:extLst>
          </p:cNvPr>
          <p:cNvSpPr txBox="1">
            <a:spLocks/>
          </p:cNvSpPr>
          <p:nvPr/>
        </p:nvSpPr>
        <p:spPr>
          <a:xfrm>
            <a:off x="1189625" y="1114832"/>
            <a:ext cx="4597053" cy="96844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1600" dirty="0">
                <a:latin typeface="Calibri"/>
                <a:ea typeface="Calibri" panose="020F0502020204030204" pitchFamily="34" charset="0"/>
                <a:cs typeface="Calibri"/>
              </a:rPr>
              <a:t>The Users are more specified as a people who wish to go to Kazakh-British Technical University and make a decent impression on </a:t>
            </a:r>
            <a:r>
              <a:rPr lang="en-US" sz="1600" dirty="0">
                <a:effectLst/>
                <a:latin typeface="Calibri"/>
                <a:ea typeface="Calibri" panose="020F0502020204030204" pitchFamily="34" charset="0"/>
                <a:cs typeface="Calibri"/>
              </a:rPr>
              <a:t>the user</a:t>
            </a:r>
            <a:r>
              <a:rPr lang="en-US" sz="1600" dirty="0">
                <a:latin typeface="Calibri"/>
                <a:ea typeface="Calibri" panose="020F0502020204030204" pitchFamily="34" charset="0"/>
                <a:cs typeface="Calibri"/>
              </a:rPr>
              <a:t>. Users can be considered people who accidentally became interested in our university, applicants and parents of students.</a:t>
            </a:r>
            <a:endParaRPr lang="en-US" sz="1600" dirty="0">
              <a:latin typeface="Calibri"/>
              <a:ea typeface="+mn-lt"/>
              <a:cs typeface="Calibri"/>
            </a:endParaRPr>
          </a:p>
          <a:p>
            <a:pPr marL="0" indent="0" algn="just">
              <a:spcBef>
                <a:spcPts val="0"/>
              </a:spcBef>
              <a:spcAft>
                <a:spcPts val="600"/>
              </a:spcAft>
              <a:buFont typeface="Arial" panose="020B0604020202020204" pitchFamily="34" charset="0"/>
              <a:buNone/>
            </a:pPr>
            <a:endParaRPr lang="en-US" sz="1600" i="1" dirty="0">
              <a:latin typeface="Calibri"/>
              <a:ea typeface="Open Sans" panose="020B0606030504020204" pitchFamily="34" charset="0"/>
              <a:cs typeface="Calibri"/>
            </a:endParaRPr>
          </a:p>
        </p:txBody>
      </p:sp>
      <p:sp>
        <p:nvSpPr>
          <p:cNvPr id="6" name="Content Placeholder 4">
            <a:extLst>
              <a:ext uri="{FF2B5EF4-FFF2-40B4-BE49-F238E27FC236}">
                <a16:creationId xmlns:a16="http://schemas.microsoft.com/office/drawing/2014/main" id="{DC4258D4-9A02-7AF8-357B-783381804D2D}"/>
              </a:ext>
            </a:extLst>
          </p:cNvPr>
          <p:cNvSpPr txBox="1">
            <a:spLocks/>
          </p:cNvSpPr>
          <p:nvPr/>
        </p:nvSpPr>
        <p:spPr>
          <a:xfrm>
            <a:off x="6104176" y="1118471"/>
            <a:ext cx="5045902" cy="109470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1600" dirty="0">
                <a:latin typeface="Calibri"/>
                <a:ea typeface="Calibri" panose="020F0502020204030204" pitchFamily="34" charset="0"/>
                <a:cs typeface="Calibri"/>
              </a:rPr>
              <a:t>The client audience </a:t>
            </a:r>
            <a:r>
              <a:rPr lang="en-US" sz="1600" dirty="0">
                <a:effectLst/>
                <a:latin typeface="Calibri"/>
                <a:ea typeface="Calibri" panose="020F0502020204030204" pitchFamily="34" charset="0"/>
                <a:cs typeface="Calibri"/>
              </a:rPr>
              <a:t>of </a:t>
            </a:r>
            <a:r>
              <a:rPr lang="en-US" sz="1600" dirty="0">
                <a:latin typeface="Calibri"/>
                <a:ea typeface="Calibri" panose="020F0502020204030204" pitchFamily="34" charset="0"/>
                <a:cs typeface="Calibri"/>
              </a:rPr>
              <a:t>both mobile and web applications is </a:t>
            </a:r>
            <a:r>
              <a:rPr lang="en-US" sz="1600" dirty="0">
                <a:effectLst/>
                <a:latin typeface="Calibri"/>
                <a:ea typeface="Calibri" panose="020F0502020204030204" pitchFamily="34" charset="0"/>
                <a:cs typeface="Calibri"/>
              </a:rPr>
              <a:t>that </a:t>
            </a:r>
            <a:r>
              <a:rPr lang="en-US" sz="1600" dirty="0">
                <a:latin typeface="Calibri"/>
                <a:ea typeface="Calibri" panose="020F0502020204030204" pitchFamily="34" charset="0"/>
                <a:cs typeface="Calibri"/>
              </a:rPr>
              <a:t>it can be both full-fledged students and the teaching staff and staff of the university.</a:t>
            </a:r>
            <a:endParaRPr lang="en-US" sz="1600" dirty="0">
              <a:latin typeface="Calibri"/>
              <a:ea typeface="+mn-lt"/>
              <a:cs typeface="Calibri"/>
            </a:endParaRPr>
          </a:p>
          <a:p>
            <a:pPr marL="0" indent="0" algn="just">
              <a:spcBef>
                <a:spcPts val="0"/>
              </a:spcBef>
              <a:spcAft>
                <a:spcPts val="600"/>
              </a:spcAft>
              <a:buFont typeface="Arial" panose="020B0604020202020204" pitchFamily="34" charset="0"/>
              <a:buNone/>
            </a:pPr>
            <a:endParaRPr lang="en-US" sz="1600" i="1" dirty="0">
              <a:latin typeface="Calibri"/>
              <a:ea typeface="Open Sans" panose="020B0606030504020204" pitchFamily="34" charset="0"/>
              <a:cs typeface="Calibri"/>
            </a:endParaRPr>
          </a:p>
        </p:txBody>
      </p:sp>
      <p:sp>
        <p:nvSpPr>
          <p:cNvPr id="7" name="TextBox 6">
            <a:extLst>
              <a:ext uri="{FF2B5EF4-FFF2-40B4-BE49-F238E27FC236}">
                <a16:creationId xmlns:a16="http://schemas.microsoft.com/office/drawing/2014/main" id="{61FE099D-E9A4-D2FF-A253-B0EA2343B0E7}"/>
              </a:ext>
            </a:extLst>
          </p:cNvPr>
          <p:cNvSpPr txBox="1"/>
          <p:nvPr/>
        </p:nvSpPr>
        <p:spPr>
          <a:xfrm>
            <a:off x="1436318" y="2668044"/>
            <a:ext cx="471604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Open Sans"/>
                <a:cs typeface="Arial"/>
              </a:rPr>
              <a:t>User Needs:</a:t>
            </a:r>
            <a:r>
              <a:rPr lang="en-US" dirty="0">
                <a:latin typeface="Open Sans"/>
                <a:cs typeface="Arial"/>
              </a:rPr>
              <a:t>​</a:t>
            </a:r>
          </a:p>
          <a:p>
            <a:endParaRPr lang="en-US" dirty="0">
              <a:latin typeface="Open Sans"/>
              <a:cs typeface="Arial"/>
            </a:endParaRPr>
          </a:p>
          <a:p>
            <a:r>
              <a:rPr lang="en-US" dirty="0">
                <a:latin typeface="Open Sans"/>
                <a:cs typeface="Arial"/>
              </a:rPr>
              <a:t>The website needs to enable the user to:</a:t>
            </a:r>
            <a:r>
              <a:rPr lang="en-US" dirty="0">
                <a:solidFill>
                  <a:srgbClr val="0D0D0D"/>
                </a:solidFill>
                <a:latin typeface="Open Sans"/>
                <a:cs typeface="Arial"/>
              </a:rPr>
              <a:t> </a:t>
            </a:r>
            <a:r>
              <a:rPr lang="en-US" dirty="0">
                <a:latin typeface="Open Sans"/>
                <a:cs typeface="Arial"/>
              </a:rPr>
              <a:t>​</a:t>
            </a:r>
            <a:endParaRPr lang="en-US" dirty="0">
              <a:latin typeface="Open Sans"/>
              <a:ea typeface="Open Sans"/>
              <a:cs typeface="Arial"/>
            </a:endParaRPr>
          </a:p>
          <a:p>
            <a:endParaRPr lang="en-US" dirty="0">
              <a:latin typeface="Open Sans"/>
              <a:ea typeface="Open Sans"/>
              <a:cs typeface="Arial"/>
            </a:endParaRPr>
          </a:p>
          <a:p>
            <a:pPr algn="just">
              <a:buFont typeface="Arial"/>
              <a:buChar char="•"/>
            </a:pPr>
            <a:r>
              <a:rPr lang="en-US" dirty="0">
                <a:ea typeface="+mn-lt"/>
                <a:cs typeface="+mn-lt"/>
              </a:rPr>
              <a:t> Facilitating familiarization with the university</a:t>
            </a:r>
          </a:p>
          <a:p>
            <a:pPr algn="just">
              <a:buFont typeface="Arial"/>
              <a:buChar char="•"/>
            </a:pPr>
            <a:r>
              <a:rPr lang="en-US" dirty="0">
                <a:ea typeface="+mn-lt"/>
                <a:cs typeface="+mn-lt"/>
              </a:rPr>
              <a:t> Increased interest from third-party resources</a:t>
            </a:r>
          </a:p>
          <a:p>
            <a:pPr algn="just">
              <a:buFont typeface="Arial"/>
              <a:buChar char="•"/>
            </a:pPr>
            <a:r>
              <a:rPr lang="en-US" dirty="0">
                <a:ea typeface="+mn-lt"/>
                <a:cs typeface="+mn-lt"/>
              </a:rPr>
              <a:t> Improving the functionality and efficiency of the application even for low-interested people</a:t>
            </a:r>
          </a:p>
          <a:p>
            <a:pPr algn="just">
              <a:buFont typeface="Arial"/>
              <a:buChar char="•"/>
            </a:pPr>
            <a:r>
              <a:rPr lang="en-US" dirty="0">
                <a:ea typeface="+mn-lt"/>
                <a:cs typeface="+mn-lt"/>
              </a:rPr>
              <a:t> Information for people about the university will be compiled and systematized</a:t>
            </a:r>
          </a:p>
          <a:p>
            <a:pPr algn="just">
              <a:buFont typeface="Arial"/>
              <a:buChar char="•"/>
            </a:pPr>
            <a:r>
              <a:rPr lang="en-US" dirty="0">
                <a:ea typeface="+mn-lt"/>
                <a:cs typeface="+mn-lt"/>
              </a:rPr>
              <a:t>Intuitive interface for a person who does not use Internet resources so often</a:t>
            </a:r>
          </a:p>
        </p:txBody>
      </p:sp>
      <p:sp>
        <p:nvSpPr>
          <p:cNvPr id="12" name="Content Placeholder 5">
            <a:extLst>
              <a:ext uri="{FF2B5EF4-FFF2-40B4-BE49-F238E27FC236}">
                <a16:creationId xmlns:a16="http://schemas.microsoft.com/office/drawing/2014/main" id="{90F3F543-4726-E141-E405-F37032D67C89}"/>
              </a:ext>
            </a:extLst>
          </p:cNvPr>
          <p:cNvSpPr txBox="1">
            <a:spLocks/>
          </p:cNvSpPr>
          <p:nvPr/>
        </p:nvSpPr>
        <p:spPr>
          <a:xfrm>
            <a:off x="6239875" y="2662936"/>
            <a:ext cx="4849835" cy="317646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8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Open Sans SemiBold"/>
              </a:rPr>
              <a:t>Client Needs: </a:t>
            </a:r>
          </a:p>
          <a:p>
            <a:pPr marL="0" indent="0">
              <a:spcBef>
                <a:spcPts val="0"/>
              </a:spcBef>
              <a:spcAft>
                <a:spcPts val="600"/>
              </a:spcAft>
              <a:buNone/>
            </a:pPr>
            <a:endParaRPr lang="en-US" sz="1800" b="1" dirty="0">
              <a:solidFill>
                <a:schemeClr val="tx1">
                  <a:lumMod val="95000"/>
                  <a:lumOff val="5000"/>
                </a:schemeClr>
              </a:solidFill>
              <a:latin typeface="Open Sans"/>
              <a:ea typeface="Open Sans"/>
              <a:cs typeface="Open Sans"/>
            </a:endParaRPr>
          </a:p>
          <a:p>
            <a:pPr marL="0" indent="0">
              <a:spcBef>
                <a:spcPts val="0"/>
              </a:spcBef>
              <a:spcAft>
                <a:spcPts val="600"/>
              </a:spcAft>
              <a:buFont typeface="Arial" panose="020B0604020202020204" pitchFamily="34" charset="0"/>
              <a:buNone/>
            </a:pPr>
            <a:r>
              <a:rPr lang="en-US" sz="1800" dirty="0">
                <a:latin typeface="Open Sans" panose="020B0606030504020204" pitchFamily="34" charset="0"/>
                <a:ea typeface="Open Sans" panose="020B0606030504020204" pitchFamily="34" charset="0"/>
                <a:cs typeface="Open Sans" panose="020B0606030504020204" pitchFamily="34" charset="0"/>
              </a:rPr>
              <a:t>The website needs to enable the client to</a:t>
            </a:r>
            <a:r>
              <a:rPr lang="en-US" sz="1800" dirty="0">
                <a:solidFill>
                  <a:schemeClr val="tx1">
                    <a:lumMod val="95000"/>
                    <a:lumOff val="5000"/>
                  </a:schemeClr>
                </a:solidFill>
                <a:latin typeface="Open Sans SemiBold"/>
                <a:ea typeface="Open Sans SemiBold"/>
                <a:cs typeface="Open Sans SemiBold"/>
                <a:sym typeface="Open Sans SemiBold"/>
              </a:rPr>
              <a:t>:</a:t>
            </a:r>
          </a:p>
          <a:p>
            <a:pPr marL="0" indent="0">
              <a:spcBef>
                <a:spcPts val="0"/>
              </a:spcBef>
              <a:spcAft>
                <a:spcPts val="600"/>
              </a:spcAft>
              <a:buNone/>
            </a:pPr>
            <a:endParaRPr lang="en-US" sz="1800" dirty="0">
              <a:solidFill>
                <a:schemeClr val="tx1">
                  <a:lumMod val="95000"/>
                  <a:lumOff val="5000"/>
                </a:schemeClr>
              </a:solidFill>
              <a:latin typeface="Open Sans SemiBold"/>
              <a:ea typeface="Open Sans SemiBold"/>
              <a:cs typeface="Open Sans SemiBold"/>
            </a:endParaRPr>
          </a:p>
          <a:p>
            <a:pPr>
              <a:spcBef>
                <a:spcPts val="0"/>
              </a:spcBef>
              <a:spcAft>
                <a:spcPts val="600"/>
              </a:spcAft>
            </a:pPr>
            <a:r>
              <a:rPr lang="en-US" sz="1800" dirty="0">
                <a:ea typeface="+mn-lt"/>
                <a:cs typeface="+mn-lt"/>
              </a:rPr>
              <a:t>Improvement of technical equipment at the university</a:t>
            </a:r>
            <a:endParaRPr lang="en-US" sz="1800" dirty="0">
              <a:solidFill>
                <a:schemeClr val="tx1">
                  <a:lumMod val="95000"/>
                  <a:lumOff val="5000"/>
                </a:schemeClr>
              </a:solidFill>
              <a:latin typeface="Calibri" panose="020F0502020204030204"/>
              <a:ea typeface="Open Sans"/>
              <a:cs typeface="Calibri" panose="020F0502020204030204"/>
            </a:endParaRPr>
          </a:p>
          <a:p>
            <a:pPr>
              <a:spcBef>
                <a:spcPts val="0"/>
              </a:spcBef>
              <a:spcAft>
                <a:spcPts val="600"/>
              </a:spcAft>
            </a:pPr>
            <a:r>
              <a:rPr lang="en-US" sz="1800" dirty="0">
                <a:ea typeface="+mn-lt"/>
                <a:cs typeface="+mn-lt"/>
              </a:rPr>
              <a:t>An improved, concise and structured environment for obtaining the necessary information.</a:t>
            </a:r>
            <a:endParaRPr lang="en-US" sz="1800" dirty="0">
              <a:solidFill>
                <a:schemeClr val="tx1">
                  <a:lumMod val="95000"/>
                  <a:lumOff val="5000"/>
                </a:schemeClr>
              </a:solidFill>
              <a:cs typeface="Calibri"/>
            </a:endParaRPr>
          </a:p>
          <a:p>
            <a:pPr>
              <a:spcBef>
                <a:spcPts val="0"/>
              </a:spcBef>
              <a:spcAft>
                <a:spcPts val="600"/>
              </a:spcAft>
            </a:pPr>
            <a:r>
              <a:rPr lang="en-US" sz="1800" dirty="0">
                <a:ea typeface="+mn-lt"/>
                <a:cs typeface="+mn-lt"/>
              </a:rPr>
              <a:t>A single, simple and intuitive information distribution system with an intuitive interface aimed at a person belonging to a certain group</a:t>
            </a:r>
            <a:endParaRPr lang="en-US" sz="1800" dirty="0">
              <a:solidFill>
                <a:schemeClr val="tx1">
                  <a:lumMod val="95000"/>
                  <a:lumOff val="5000"/>
                </a:schemeClr>
              </a:solidFill>
              <a:cs typeface="Calibri"/>
            </a:endParaRPr>
          </a:p>
          <a:p>
            <a:pPr>
              <a:spcBef>
                <a:spcPts val="0"/>
              </a:spcBef>
              <a:spcAft>
                <a:spcPts val="600"/>
              </a:spcAft>
            </a:pPr>
            <a:r>
              <a:rPr lang="en-US" sz="1800" dirty="0">
                <a:ea typeface="+mn-lt"/>
                <a:cs typeface="+mn-lt"/>
              </a:rPr>
              <a:t>A single system that unites all people in one database</a:t>
            </a:r>
            <a:endParaRPr lang="en-US" sz="1800" dirty="0">
              <a:solidFill>
                <a:schemeClr val="tx1">
                  <a:lumMod val="95000"/>
                  <a:lumOff val="5000"/>
                </a:schemeClr>
              </a:solidFill>
              <a:cs typeface="Calibri"/>
            </a:endParaRPr>
          </a:p>
          <a:p>
            <a:endParaRPr lang="en-US" sz="1800" dirty="0">
              <a:solidFill>
                <a:schemeClr val="tx1">
                  <a:lumMod val="95000"/>
                  <a:lumOff val="5000"/>
                </a:schemeClr>
              </a:solidFill>
              <a:cs typeface="Calibri"/>
            </a:endParaRPr>
          </a:p>
        </p:txBody>
      </p:sp>
    </p:spTree>
    <p:extLst>
      <p:ext uri="{BB962C8B-B14F-4D97-AF65-F5344CB8AC3E}">
        <p14:creationId xmlns:p14="http://schemas.microsoft.com/office/powerpoint/2010/main" val="33954615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414</Words>
  <Application>Microsoft Office PowerPoint</Application>
  <PresentationFormat>Widescreen</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Тема Office</vt:lpstr>
      <vt:lpstr>WSP KBTU</vt:lpstr>
      <vt:lpstr>WebSite Concept</vt:lpstr>
      <vt:lpstr>Elevator Pitch: </vt:lpstr>
      <vt:lpstr>Main target audience </vt:lpstr>
      <vt:lpstr>Strategy (User/Client Needs)</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WSP KBTU</dc:title>
  <dc:creator>Marat Boldachyov</dc:creator>
  <cp:lastModifiedBy>Marat Boldachyov</cp:lastModifiedBy>
  <cp:revision>141</cp:revision>
  <dcterms:created xsi:type="dcterms:W3CDTF">2022-04-20T06:22:42Z</dcterms:created>
  <dcterms:modified xsi:type="dcterms:W3CDTF">2022-04-21T16:34:23Z</dcterms:modified>
</cp:coreProperties>
</file>