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  <p:sldMasterId id="2147483648" r:id="rId2"/>
  </p:sldMasterIdLst>
  <p:sldIdLst>
    <p:sldId id="259" r:id="rId3"/>
    <p:sldId id="263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C01735-FE0F-988E-24E3-070F38C6C0CD}" v="263" dt="2022-03-03T06:50:39.484"/>
    <p1510:client id="{24841E22-6E8B-BD8F-B283-04B91FA5AE44}" v="33" dt="2022-03-03T06:01:35.671"/>
    <p1510:client id="{95CECF9F-868E-AA98-6A85-92896D73D04E}" v="27" dt="2022-03-03T09:28:23.834"/>
    <p1510:client id="{DB5739C2-3D63-E431-B342-CFF4EEE16666}" v="53" dt="2022-03-03T08:47:00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6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0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7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5;p31">
            <a:extLst>
              <a:ext uri="{FF2B5EF4-FFF2-40B4-BE49-F238E27FC236}">
                <a16:creationId xmlns:a16="http://schemas.microsoft.com/office/drawing/2014/main" id="{15A203C4-8F6B-4BA4-9739-F9BB324CD92E}"/>
              </a:ext>
            </a:extLst>
          </p:cNvPr>
          <p:cNvSpPr/>
          <p:nvPr userDrawn="1"/>
        </p:nvSpPr>
        <p:spPr>
          <a:xfrm>
            <a:off x="-18662" y="0"/>
            <a:ext cx="109728" cy="145235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877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F12E-294F-4B2F-8788-7E6068108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830F7-B236-41BD-8975-5318644DF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63CAC-AC03-4EF9-A7D5-AD09B53B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57FB7-36B4-432A-8DF3-10683687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3DE64-DCB4-4DF4-912C-1EEAE788C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9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4C21-DB6F-4B04-8FDF-0E8DDF98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DC1A6-5D1E-4255-AB1E-949E47060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42772-387D-4C6A-B0A7-725ED666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64BA0-7FD2-4268-8703-F9BB2134B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8447D-663B-4A06-8429-64CCF86A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2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E9899-9B71-4B20-A950-DDF7C7404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19314-06C0-4986-A452-CC00539BE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8629C-5972-44C9-BD14-3C6795D2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D63A2-1187-4057-9981-129E5EF1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BB4B6-0D5C-447E-8E0C-5325A6579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39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9C856-11E4-479E-9EA0-875489E70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670F9-A430-4C20-9650-5B95E2C20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Google Shape;115;p31">
            <a:extLst>
              <a:ext uri="{FF2B5EF4-FFF2-40B4-BE49-F238E27FC236}">
                <a16:creationId xmlns:a16="http://schemas.microsoft.com/office/drawing/2014/main" id="{15A203C4-8F6B-4BA4-9739-F9BB324CD92E}"/>
              </a:ext>
            </a:extLst>
          </p:cNvPr>
          <p:cNvSpPr/>
          <p:nvPr userDrawn="1"/>
        </p:nvSpPr>
        <p:spPr>
          <a:xfrm>
            <a:off x="-56762" y="648559"/>
            <a:ext cx="69300" cy="753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4BC6D22-A498-4D48-B321-352F91A8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D53A8BAE-E1CC-4510-A7A9-6246A151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695765E-B6F2-4E3A-AAEE-A76195FBB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491EC14-9553-42D2-B2F6-B7371554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43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1936-7A4A-47E3-ADA5-77A8EE7F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56EF4-A2DF-4619-BFF3-44F084A08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B93F6-EAC3-4F61-B924-BD7940DFB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261B6-C778-4687-ACBC-BA78EE2BA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4030E-47FD-4CE1-AEC0-969CCCE8A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EA3A0-18A7-4902-9A21-76B57463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191D6B-003B-4F55-ADD7-6E8613D5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B432E-5ABC-4C10-9BBF-C6629D3F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2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F02C7-268C-418B-BDA2-4F89BC642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41A18-6AA9-4224-9144-B91C013F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1EE5-5BFD-47AF-B240-6FEFE5AF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035B0-FF71-46A6-8D64-B70153A8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Google Shape;115;p31">
            <a:extLst>
              <a:ext uri="{FF2B5EF4-FFF2-40B4-BE49-F238E27FC236}">
                <a16:creationId xmlns:a16="http://schemas.microsoft.com/office/drawing/2014/main" id="{8151C18D-1AAF-4C72-8B18-3EEE019D347B}"/>
              </a:ext>
            </a:extLst>
          </p:cNvPr>
          <p:cNvSpPr/>
          <p:nvPr userDrawn="1"/>
        </p:nvSpPr>
        <p:spPr>
          <a:xfrm>
            <a:off x="1" y="704543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513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1BA9E-8600-4DFF-8E2C-AABB3879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5A68D7-F98D-407B-8E99-D6611730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D4FDC-07F5-47FB-80CB-1E7AA928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1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93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5D9F-09A5-41B3-A8CB-1CC84EC11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F5DAA-26ED-4E0B-B634-ACCBD7015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DEC7A-1280-4021-9DD2-98886421F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8CA0C-6B79-4428-943F-262E2DDA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7E689-95B8-4870-9A2D-D8CA141D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21217-7104-474F-B025-1112C3AB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38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015B-EFB9-444C-B1D4-7D66AB57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27416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2148D-3220-4A19-BF09-7E224C692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962780" y="825499"/>
            <a:ext cx="7392608" cy="50355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B7AAA-C9FE-431B-9347-A56C26732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27416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419FB-DBA6-4C0D-BE16-FC511BF6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3156F-430E-4C54-AFF8-61A114B3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FDF0B-3B0D-42F7-93C7-BA1D20E5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C90CF-307F-47F7-BCFB-A704C03706DC}"/>
              </a:ext>
            </a:extLst>
          </p:cNvPr>
          <p:cNvSpPr/>
          <p:nvPr userDrawn="1"/>
        </p:nvSpPr>
        <p:spPr>
          <a:xfrm>
            <a:off x="3743325" y="987425"/>
            <a:ext cx="109728" cy="488156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66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015B-EFB9-444C-B1D4-7D66AB57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27416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2148D-3220-4A19-BF09-7E224C692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962780" y="825499"/>
            <a:ext cx="7392608" cy="50355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B7AAA-C9FE-431B-9347-A56C26732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27416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419FB-DBA6-4C0D-BE16-FC511BF6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3156F-430E-4C54-AFF8-61A114B3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FDF0B-3B0D-42F7-93C7-BA1D20E5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C90CF-307F-47F7-BCFB-A704C03706DC}"/>
              </a:ext>
            </a:extLst>
          </p:cNvPr>
          <p:cNvSpPr/>
          <p:nvPr userDrawn="1"/>
        </p:nvSpPr>
        <p:spPr>
          <a:xfrm>
            <a:off x="3743325" y="987425"/>
            <a:ext cx="109728" cy="4881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982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015B-EFB9-444C-B1D4-7D66AB57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27416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2148D-3220-4A19-BF09-7E224C692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962780" y="825499"/>
            <a:ext cx="7392608" cy="50355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B7AAA-C9FE-431B-9347-A56C26732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27416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419FB-DBA6-4C0D-BE16-FC511BF6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3156F-430E-4C54-AFF8-61A114B3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FDF0B-3B0D-42F7-93C7-BA1D20E5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C90CF-307F-47F7-BCFB-A704C03706DC}"/>
              </a:ext>
            </a:extLst>
          </p:cNvPr>
          <p:cNvSpPr/>
          <p:nvPr userDrawn="1"/>
        </p:nvSpPr>
        <p:spPr>
          <a:xfrm>
            <a:off x="3743325" y="987425"/>
            <a:ext cx="109728" cy="488156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224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015B-EFB9-444C-B1D4-7D66AB57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2148D-3220-4A19-BF09-7E224C692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B7AAA-C9FE-431B-9347-A56C26732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419FB-DBA6-4C0D-BE16-FC511BF6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3156F-430E-4C54-AFF8-61A114B3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FDF0B-3B0D-42F7-93C7-BA1D20E5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C90CF-307F-47F7-BCFB-A704C03706DC}"/>
              </a:ext>
            </a:extLst>
          </p:cNvPr>
          <p:cNvSpPr/>
          <p:nvPr userDrawn="1"/>
        </p:nvSpPr>
        <p:spPr>
          <a:xfrm>
            <a:off x="4772025" y="987425"/>
            <a:ext cx="109728" cy="4881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51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015B-EFB9-444C-B1D4-7D66AB57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2148D-3220-4A19-BF09-7E224C692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B7AAA-C9FE-431B-9347-A56C26732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419FB-DBA6-4C0D-BE16-FC511BF6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3156F-430E-4C54-AFF8-61A114B3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FDF0B-3B0D-42F7-93C7-BA1D20E5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1C90CF-307F-47F7-BCFB-A704C03706DC}"/>
              </a:ext>
            </a:extLst>
          </p:cNvPr>
          <p:cNvSpPr/>
          <p:nvPr userDrawn="1"/>
        </p:nvSpPr>
        <p:spPr>
          <a:xfrm>
            <a:off x="4772025" y="987425"/>
            <a:ext cx="109728" cy="488156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127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3603-5601-4A6E-9181-740D3E64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73C01-C06B-4B27-BC86-6E4689110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9BE00-571F-4C15-A5F0-6C773F0F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14E51-B733-49EA-92CB-A8AED1BE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3AF9C-78D4-4223-9DF0-DCD467A6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53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13EF84-FD56-4978-830B-DB85A2037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1DEE2-3ACF-4EF7-B05C-399DF1CE4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D7A29-BE82-4473-AAF2-17E46AB7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1EBD7-AEBC-41CB-B70B-DE7D2AFE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1C2D7-FAC4-4D72-9B64-71895423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817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5;p31">
            <a:extLst>
              <a:ext uri="{FF2B5EF4-FFF2-40B4-BE49-F238E27FC236}">
                <a16:creationId xmlns:a16="http://schemas.microsoft.com/office/drawing/2014/main" id="{15A203C4-8F6B-4BA4-9739-F9BB324CD92E}"/>
              </a:ext>
            </a:extLst>
          </p:cNvPr>
          <p:cNvSpPr/>
          <p:nvPr userDrawn="1"/>
        </p:nvSpPr>
        <p:spPr>
          <a:xfrm>
            <a:off x="-18662" y="0"/>
            <a:ext cx="109728" cy="145235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4592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5;p31">
            <a:extLst>
              <a:ext uri="{FF2B5EF4-FFF2-40B4-BE49-F238E27FC236}">
                <a16:creationId xmlns:a16="http://schemas.microsoft.com/office/drawing/2014/main" id="{15A203C4-8F6B-4BA4-9739-F9BB324CD92E}"/>
              </a:ext>
            </a:extLst>
          </p:cNvPr>
          <p:cNvSpPr/>
          <p:nvPr userDrawn="1"/>
        </p:nvSpPr>
        <p:spPr>
          <a:xfrm>
            <a:off x="-44062" y="0"/>
            <a:ext cx="94862" cy="14523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577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856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5;p31">
            <a:extLst>
              <a:ext uri="{FF2B5EF4-FFF2-40B4-BE49-F238E27FC236}">
                <a16:creationId xmlns:a16="http://schemas.microsoft.com/office/drawing/2014/main" id="{15A203C4-8F6B-4BA4-9739-F9BB324CD92E}"/>
              </a:ext>
            </a:extLst>
          </p:cNvPr>
          <p:cNvSpPr/>
          <p:nvPr userDrawn="1"/>
        </p:nvSpPr>
        <p:spPr>
          <a:xfrm>
            <a:off x="-44062" y="0"/>
            <a:ext cx="94862" cy="14523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5861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5;p31">
            <a:extLst>
              <a:ext uri="{FF2B5EF4-FFF2-40B4-BE49-F238E27FC236}">
                <a16:creationId xmlns:a16="http://schemas.microsoft.com/office/drawing/2014/main" id="{15A203C4-8F6B-4BA4-9739-F9BB324CD92E}"/>
              </a:ext>
            </a:extLst>
          </p:cNvPr>
          <p:cNvSpPr/>
          <p:nvPr userDrawn="1"/>
        </p:nvSpPr>
        <p:spPr>
          <a:xfrm>
            <a:off x="-44062" y="0"/>
            <a:ext cx="94862" cy="145235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041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5;p31">
            <a:extLst>
              <a:ext uri="{FF2B5EF4-FFF2-40B4-BE49-F238E27FC236}">
                <a16:creationId xmlns:a16="http://schemas.microsoft.com/office/drawing/2014/main" id="{15A203C4-8F6B-4BA4-9739-F9BB324CD92E}"/>
              </a:ext>
            </a:extLst>
          </p:cNvPr>
          <p:cNvSpPr/>
          <p:nvPr userDrawn="1"/>
        </p:nvSpPr>
        <p:spPr>
          <a:xfrm>
            <a:off x="-31362" y="699359"/>
            <a:ext cx="69300" cy="753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3495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5;p31">
            <a:extLst>
              <a:ext uri="{FF2B5EF4-FFF2-40B4-BE49-F238E27FC236}">
                <a16:creationId xmlns:a16="http://schemas.microsoft.com/office/drawing/2014/main" id="{15A203C4-8F6B-4BA4-9739-F9BB324CD92E}"/>
              </a:ext>
            </a:extLst>
          </p:cNvPr>
          <p:cNvSpPr/>
          <p:nvPr userDrawn="1"/>
        </p:nvSpPr>
        <p:spPr>
          <a:xfrm>
            <a:off x="-7782" y="699359"/>
            <a:ext cx="45719" cy="753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7851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5;p31">
            <a:extLst>
              <a:ext uri="{FF2B5EF4-FFF2-40B4-BE49-F238E27FC236}">
                <a16:creationId xmlns:a16="http://schemas.microsoft.com/office/drawing/2014/main" id="{15A203C4-8F6B-4BA4-9739-F9BB324CD92E}"/>
              </a:ext>
            </a:extLst>
          </p:cNvPr>
          <p:cNvSpPr/>
          <p:nvPr userDrawn="1"/>
        </p:nvSpPr>
        <p:spPr>
          <a:xfrm>
            <a:off x="-7782" y="699359"/>
            <a:ext cx="45719" cy="753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67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3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2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9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2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3/3/2022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6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6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25DB04-E624-4BAB-8294-AB59ECEB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DD337-4B4E-44C5-B960-AB29E277C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D588D-178D-43EA-AC93-05F7475DF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38515-9639-4438-A187-1B1BB22B2B0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2B207-F169-4AEF-B0B6-75921FE4C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679D4-146D-45B1-8476-510C8EB08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75A72-D425-435A-9970-65EAFEBB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7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9" r:id="rId10"/>
    <p:sldLayoutId id="2147483670" r:id="rId11"/>
    <p:sldLayoutId id="2147483667" r:id="rId12"/>
    <p:sldLayoutId id="2147483668" r:id="rId13"/>
    <p:sldLayoutId id="2147483658" r:id="rId14"/>
    <p:sldLayoutId id="2147483659" r:id="rId15"/>
    <p:sldLayoutId id="2147483660" r:id="rId16"/>
    <p:sldLayoutId id="2147483664" r:id="rId17"/>
    <p:sldLayoutId id="2147483665" r:id="rId18"/>
    <p:sldLayoutId id="2147483666" r:id="rId19"/>
    <p:sldLayoutId id="2147483661" r:id="rId20"/>
    <p:sldLayoutId id="2147483662" r:id="rId21"/>
    <p:sldLayoutId id="2147483663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microsoft.com/office/2007/relationships/hdphoto" Target="../media/hdphoto2.wdp"/><Relationship Id="rId7" Type="http://schemas.openxmlformats.org/officeDocument/2006/relationships/image" Target="../media/image2.pn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jpeg"/><Relationship Id="rId11" Type="http://schemas.openxmlformats.org/officeDocument/2006/relationships/image" Target="../media/image12.png"/><Relationship Id="rId5" Type="http://schemas.microsoft.com/office/2007/relationships/hdphoto" Target="../media/hdphoto1.wdp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2.wdp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jpe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D3013-1813-46DE-B618-8EDBB4E3E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4" y="702365"/>
            <a:ext cx="3896264" cy="376566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WSP KBTU</a:t>
            </a:r>
            <a:endParaRPr lang="en-US" sz="720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Rockwell Condensed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03C53-A112-4C10-8CF4-E9D5CCEDA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4652" y="4389120"/>
            <a:ext cx="3867073" cy="106984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200" i="1">
                <a:solidFill>
                  <a:schemeClr val="tx1"/>
                </a:solidFill>
              </a:rPr>
              <a:t>Marat </a:t>
            </a:r>
            <a:r>
              <a:rPr lang="en-US" sz="2200" i="1" err="1">
                <a:solidFill>
                  <a:schemeClr val="tx1"/>
                </a:solidFill>
              </a:rPr>
              <a:t>Boldachyov</a:t>
            </a:r>
            <a:r>
              <a:rPr lang="en-US" sz="2200" i="1">
                <a:solidFill>
                  <a:schemeClr val="tx1"/>
                </a:solidFill>
              </a:rPr>
              <a:t> 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200" i="1">
                <a:solidFill>
                  <a:schemeClr val="tx1"/>
                </a:solidFill>
              </a:rPr>
              <a:t>Faculty of informational technologies</a:t>
            </a:r>
          </a:p>
        </p:txBody>
      </p:sp>
      <p:pic>
        <p:nvPicPr>
          <p:cNvPr id="7" name="Picture 6" descr="Materials on table">
            <a:extLst>
              <a:ext uri="{FF2B5EF4-FFF2-40B4-BE49-F238E27FC236}">
                <a16:creationId xmlns:a16="http://schemas.microsoft.com/office/drawing/2014/main" id="{13F77AB7-7737-4D68-8229-A1CA94F8648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202" r="22726" b="-3"/>
          <a:stretch/>
        </p:blipFill>
        <p:spPr>
          <a:xfrm>
            <a:off x="20" y="10"/>
            <a:ext cx="6901088" cy="685799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C26174D-4A00-4068-ACC3-3BDEBB24A1EE}"/>
              </a:ext>
            </a:extLst>
          </p:cNvPr>
          <p:cNvSpPr/>
          <p:nvPr/>
        </p:nvSpPr>
        <p:spPr>
          <a:xfrm>
            <a:off x="7529882" y="5798854"/>
            <a:ext cx="393700" cy="394478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0068DF-9A9A-4452-A773-AB79B7EA7EEB}"/>
              </a:ext>
            </a:extLst>
          </p:cNvPr>
          <p:cNvSpPr/>
          <p:nvPr/>
        </p:nvSpPr>
        <p:spPr>
          <a:xfrm>
            <a:off x="8467421" y="5792940"/>
            <a:ext cx="393700" cy="39447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FDE5B1-0350-4A43-81E7-615FC8AA613E}"/>
              </a:ext>
            </a:extLst>
          </p:cNvPr>
          <p:cNvSpPr/>
          <p:nvPr/>
        </p:nvSpPr>
        <p:spPr>
          <a:xfrm>
            <a:off x="9452628" y="5798854"/>
            <a:ext cx="393700" cy="394478"/>
          </a:xfrm>
          <a:prstGeom prst="rect">
            <a:avLst/>
          </a:prstGeom>
          <a:solidFill>
            <a:srgbClr val="00357D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highlight>
                <a:srgbClr val="00FF00"/>
              </a:highlight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57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D4049-3E43-487B-AA84-7A7267772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Digital product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EA4C6-8DC3-49DC-9493-DF2A42137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9848" y="3781783"/>
            <a:ext cx="4588701" cy="233822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300">
                <a:ea typeface="+mn-lt"/>
                <a:cs typeface="+mn-lt"/>
              </a:rPr>
              <a:t>The WSP KBTU application is suitable for students and the working team of the Kazakh-British Technical University. The application will also help applicants wishing to enroll in our university</a:t>
            </a:r>
            <a:endParaRPr lang="en-US" sz="23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29725D4-DFC0-4D85-9D4A-B624F9001255}"/>
              </a:ext>
            </a:extLst>
          </p:cNvPr>
          <p:cNvCxnSpPr/>
          <p:nvPr/>
        </p:nvCxnSpPr>
        <p:spPr>
          <a:xfrm flipH="1" flipV="1">
            <a:off x="1066800" y="3525032"/>
            <a:ext cx="4592876" cy="104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078BA9A-DBE1-428C-9E03-B28AA0502C8C}"/>
              </a:ext>
            </a:extLst>
          </p:cNvPr>
          <p:cNvSpPr txBox="1">
            <a:spLocks/>
          </p:cNvSpPr>
          <p:nvPr/>
        </p:nvSpPr>
        <p:spPr>
          <a:xfrm>
            <a:off x="6441425" y="2326675"/>
            <a:ext cx="4588702" cy="11064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lnSpc>
                <a:spcPct val="90000"/>
              </a:lnSpc>
              <a:buClr>
                <a:srgbClr val="9E3611"/>
              </a:buClr>
              <a:buFont typeface="Wingdings" pitchFamily="2" charset="2"/>
              <a:buChar char="§"/>
            </a:pPr>
            <a:endParaRPr lang="en-US" sz="1800">
              <a:solidFill>
                <a:srgbClr val="9E3611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F84CF03-7A53-4117-9350-5C382F853283}"/>
              </a:ext>
            </a:extLst>
          </p:cNvPr>
          <p:cNvSpPr txBox="1">
            <a:spLocks/>
          </p:cNvSpPr>
          <p:nvPr/>
        </p:nvSpPr>
        <p:spPr>
          <a:xfrm>
            <a:off x="6441426" y="3777606"/>
            <a:ext cx="4588701" cy="22651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rgbClr val="9E3611"/>
              </a:buClr>
            </a:pPr>
            <a:r>
              <a:rPr lang="en-US" sz="2300">
                <a:ea typeface="+mn-lt"/>
                <a:cs typeface="+mn-lt"/>
              </a:rPr>
              <a:t>The application allows you to access the necessary information that does not require downloading regardless of the Internet. All services that require dynamic network updates are disabled at this moment.</a:t>
            </a:r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89E6F2-A4F6-495E-95FD-BCDC6E44E8C4}"/>
              </a:ext>
            </a:extLst>
          </p:cNvPr>
          <p:cNvCxnSpPr>
            <a:cxnSpLocks/>
          </p:cNvCxnSpPr>
          <p:nvPr/>
        </p:nvCxnSpPr>
        <p:spPr>
          <a:xfrm flipH="1" flipV="1">
            <a:off x="6442552" y="3525032"/>
            <a:ext cx="4592876" cy="104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CCDB7E7-5178-41F5-AF97-1DCDDF0CB57E}"/>
              </a:ext>
            </a:extLst>
          </p:cNvPr>
          <p:cNvSpPr txBox="1">
            <a:spLocks/>
          </p:cNvSpPr>
          <p:nvPr/>
        </p:nvSpPr>
        <p:spPr>
          <a:xfrm>
            <a:off x="982166" y="2326675"/>
            <a:ext cx="4588701" cy="11064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>
                <a:ea typeface="+mn-lt"/>
                <a:cs typeface="+mn-lt"/>
              </a:rPr>
              <a:t>Mobile application for KBTU students and teachers. It contains all the necessary information and simplifies the process of finding it.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35EA34D9-592E-4284-8127-11C0F422DE17}"/>
              </a:ext>
            </a:extLst>
          </p:cNvPr>
          <p:cNvSpPr txBox="1">
            <a:spLocks/>
          </p:cNvSpPr>
          <p:nvPr/>
        </p:nvSpPr>
        <p:spPr>
          <a:xfrm>
            <a:off x="6441427" y="2326675"/>
            <a:ext cx="4766153" cy="11064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lnSpc>
                <a:spcPct val="90000"/>
              </a:lnSpc>
              <a:buClr>
                <a:srgbClr val="9E3611"/>
              </a:buClr>
              <a:buFont typeface="Wingdings" pitchFamily="2" charset="2"/>
              <a:buChar char="§"/>
            </a:pPr>
            <a:r>
              <a:rPr lang="en-US" sz="1600">
                <a:ea typeface="+mn-lt"/>
                <a:cs typeface="+mn-lt"/>
              </a:rPr>
              <a:t>The application is linked to the web version wp.kbtu.kz , having a common database and sending the SQL queries those are necessary for users. The main functionality of the application is mobility and comfort when using</a:t>
            </a:r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E2E1A8-0BB0-4F74-B94F-003563F7EB6C}"/>
              </a:ext>
            </a:extLst>
          </p:cNvPr>
          <p:cNvCxnSpPr/>
          <p:nvPr/>
        </p:nvCxnSpPr>
        <p:spPr>
          <a:xfrm flipV="1">
            <a:off x="1060277" y="6211601"/>
            <a:ext cx="10062572" cy="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70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>
            <a:extLst>
              <a:ext uri="{FF2B5EF4-FFF2-40B4-BE49-F238E27FC236}">
                <a16:creationId xmlns:a16="http://schemas.microsoft.com/office/drawing/2014/main" id="{6273E1E9-189C-47D2-941D-9D53B1B783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05" r="-2" b="12271"/>
          <a:stretch/>
        </p:blipFill>
        <p:spPr>
          <a:xfrm>
            <a:off x="-18" y="10"/>
            <a:ext cx="9141744" cy="6857990"/>
          </a:xfrm>
          <a:custGeom>
            <a:avLst/>
            <a:gdLst/>
            <a:ahLst/>
            <a:cxnLst/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" name="Picture 6" descr="Woman peeking out a window">
            <a:extLst>
              <a:ext uri="{FF2B5EF4-FFF2-40B4-BE49-F238E27FC236}">
                <a16:creationId xmlns:a16="http://schemas.microsoft.com/office/drawing/2014/main" id="{CD246D8F-D00E-4003-81A2-BD19878335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39" r="19508" b="2"/>
          <a:stretch/>
        </p:blipFill>
        <p:spPr>
          <a:xfrm>
            <a:off x="5790371" y="10"/>
            <a:ext cx="6401647" cy="6852984"/>
          </a:xfrm>
          <a:custGeom>
            <a:avLst/>
            <a:gdLst/>
            <a:ahLst/>
            <a:cxnLst/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</p:spPr>
      </p:pic>
      <p:sp>
        <p:nvSpPr>
          <p:cNvPr id="26" name="Freeform: Shape 21">
            <a:extLst>
              <a:ext uri="{FF2B5EF4-FFF2-40B4-BE49-F238E27FC236}">
                <a16:creationId xmlns:a16="http://schemas.microsoft.com/office/drawing/2014/main" id="{557ADA24-F07F-4AF3-A108-8B0538C1B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73847"/>
            <a:ext cx="6434783" cy="3310306"/>
          </a:xfrm>
          <a:custGeom>
            <a:avLst/>
            <a:gdLst>
              <a:gd name="connsiteX0" fmla="*/ 0 w 6434783"/>
              <a:gd name="connsiteY0" fmla="*/ 0 h 3310306"/>
              <a:gd name="connsiteX1" fmla="*/ 3829872 w 6434783"/>
              <a:gd name="connsiteY1" fmla="*/ 0 h 3310306"/>
              <a:gd name="connsiteX2" fmla="*/ 4896100 w 6434783"/>
              <a:gd name="connsiteY2" fmla="*/ 0 h 3310306"/>
              <a:gd name="connsiteX3" fmla="*/ 4901677 w 6434783"/>
              <a:gd name="connsiteY3" fmla="*/ 0 h 3310306"/>
              <a:gd name="connsiteX4" fmla="*/ 6434783 w 6434783"/>
              <a:gd name="connsiteY4" fmla="*/ 3310306 h 3310306"/>
              <a:gd name="connsiteX5" fmla="*/ 0 w 6434783"/>
              <a:gd name="connsiteY5" fmla="*/ 3310306 h 331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34783" h="3310306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6434783" y="3310306"/>
                </a:lnTo>
                <a:lnTo>
                  <a:pt x="0" y="33103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D3013-1813-46DE-B618-8EDBB4E3E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733" y="3011476"/>
            <a:ext cx="4519338" cy="18552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Mood board</a:t>
            </a:r>
          </a:p>
        </p:txBody>
      </p:sp>
    </p:spTree>
    <p:extLst>
      <p:ext uri="{BB962C8B-B14F-4D97-AF65-F5344CB8AC3E}">
        <p14:creationId xmlns:p14="http://schemas.microsoft.com/office/powerpoint/2010/main" val="3278473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9A1D830-E73C-47A9-A534-323CEEFF5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69FBEC-4C47-4288-962D-3FC20C79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D3013-1813-46DE-B618-8EDBB4E3E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8955" y="-748566"/>
            <a:ext cx="3875388" cy="293059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Pattern library </a:t>
            </a:r>
          </a:p>
        </p:txBody>
      </p:sp>
      <p:pic>
        <p:nvPicPr>
          <p:cNvPr id="7" name="Picture 6" descr="Cluster of books">
            <a:extLst>
              <a:ext uri="{FF2B5EF4-FFF2-40B4-BE49-F238E27FC236}">
                <a16:creationId xmlns:a16="http://schemas.microsoft.com/office/drawing/2014/main" id="{C4B17EC7-31E6-4EAB-A6FD-1B2ADB28B05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551" r="17014" b="-3"/>
          <a:stretch/>
        </p:blipFill>
        <p:spPr>
          <a:xfrm>
            <a:off x="20" y="10"/>
            <a:ext cx="6901088" cy="685799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4F6FC82-E588-4DA0-8096-0C3BD54F1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4" y="6229681"/>
            <a:ext cx="457200" cy="457200"/>
            <a:chOff x="11361456" y="6195813"/>
            <a:chExt cx="548640" cy="54864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8898E90-044F-45FF-8B4D-CE0F6A630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3BF161-A852-4DA5-BB4C-2DFC336B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" name="Picture 3">
            <a:extLst>
              <a:ext uri="{FF2B5EF4-FFF2-40B4-BE49-F238E27FC236}">
                <a16:creationId xmlns:a16="http://schemas.microsoft.com/office/drawing/2014/main" id="{6B125B2C-72AC-4149-9E31-5516046986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5570" y="2348542"/>
            <a:ext cx="838200" cy="8382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ED51FD8-393B-4603-B417-740FEBFE6A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03765" y="2348542"/>
            <a:ext cx="838200" cy="8382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C75B447-2BCC-4BA8-93AD-8DAF07032B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7185" y="3588185"/>
            <a:ext cx="1143000" cy="1143000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1216F29D-DC4E-4E7A-8E1C-3645D1BE9F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74171" y="3588185"/>
            <a:ext cx="1143000" cy="11430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F67E01BB-F183-4836-9327-34293D62A3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89404" y="3588185"/>
            <a:ext cx="1143000" cy="11430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852C493C-ADF6-4467-8D8F-F5C93CD172B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994199" y="3588185"/>
            <a:ext cx="1143000" cy="1143000"/>
          </a:xfrm>
          <a:prstGeom prst="rect">
            <a:avLst/>
          </a:prstGeom>
        </p:spPr>
      </p:pic>
      <p:pic>
        <p:nvPicPr>
          <p:cNvPr id="12" name="Picture 13">
            <a:extLst>
              <a:ext uri="{FF2B5EF4-FFF2-40B4-BE49-F238E27FC236}">
                <a16:creationId xmlns:a16="http://schemas.microsoft.com/office/drawing/2014/main" id="{7999ECA8-4051-4916-A3A1-B1F8BCC456B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10811" y="2385819"/>
            <a:ext cx="2743200" cy="771130"/>
          </a:xfrm>
          <a:prstGeom prst="rect">
            <a:avLst/>
          </a:prstGeom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FE74EEE-F187-4A5C-B834-44BA08B493BA}"/>
              </a:ext>
            </a:extLst>
          </p:cNvPr>
          <p:cNvSpPr txBox="1">
            <a:spLocks/>
          </p:cNvSpPr>
          <p:nvPr/>
        </p:nvSpPr>
        <p:spPr>
          <a:xfrm>
            <a:off x="7172111" y="5071963"/>
            <a:ext cx="4588701" cy="15553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lnSpc>
                <a:spcPct val="90000"/>
              </a:lnSpc>
              <a:buClr>
                <a:srgbClr val="9E3611"/>
              </a:buClr>
              <a:buFont typeface="Wingdings" pitchFamily="2" charset="2"/>
              <a:buChar char="§"/>
            </a:pPr>
            <a:r>
              <a:rPr lang="en-US" sz="1800" dirty="0">
                <a:ea typeface="+mn-lt"/>
                <a:cs typeface="+mn-lt"/>
              </a:rPr>
              <a:t>All buttons are made for the purpose of intuitive navigation. The home button takes us to the home page, the button with the image of a person gives us the opportunity to view your profile, the calendar button gives us the opportunity to open the schedule, and so on.</a:t>
            </a:r>
          </a:p>
        </p:txBody>
      </p:sp>
    </p:spTree>
    <p:extLst>
      <p:ext uri="{BB962C8B-B14F-4D97-AF65-F5344CB8AC3E}">
        <p14:creationId xmlns:p14="http://schemas.microsoft.com/office/powerpoint/2010/main" val="355040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1">
            <a:extLst>
              <a:ext uri="{FF2B5EF4-FFF2-40B4-BE49-F238E27FC236}">
                <a16:creationId xmlns:a16="http://schemas.microsoft.com/office/drawing/2014/main" id="{D57A997F-57D3-4F47-B77A-14DE76B50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33">
            <a:extLst>
              <a:ext uri="{FF2B5EF4-FFF2-40B4-BE49-F238E27FC236}">
                <a16:creationId xmlns:a16="http://schemas.microsoft.com/office/drawing/2014/main" id="{5B304EBC-E1F0-4042-84B1-65AD44AB1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35">
            <a:extLst>
              <a:ext uri="{FF2B5EF4-FFF2-40B4-BE49-F238E27FC236}">
                <a16:creationId xmlns:a16="http://schemas.microsoft.com/office/drawing/2014/main" id="{30F5971A-100F-43B9-AF60-FD95A592D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37">
            <a:extLst>
              <a:ext uri="{FF2B5EF4-FFF2-40B4-BE49-F238E27FC236}">
                <a16:creationId xmlns:a16="http://schemas.microsoft.com/office/drawing/2014/main" id="{B34AA403-A228-4305-AE48-0FF5690E3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C81A8F5-59C9-487C-91CC-79BB6660B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82DF6B4-81CE-4086-A1B1-BE48BA8E2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2" name="Rectangle 41">
            <a:extLst>
              <a:ext uri="{FF2B5EF4-FFF2-40B4-BE49-F238E27FC236}">
                <a16:creationId xmlns:a16="http://schemas.microsoft.com/office/drawing/2014/main" id="{DE0626EB-8E39-4924-97C0-14AD723F7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Person writing on a notepad">
            <a:extLst>
              <a:ext uri="{FF2B5EF4-FFF2-40B4-BE49-F238E27FC236}">
                <a16:creationId xmlns:a16="http://schemas.microsoft.com/office/drawing/2014/main" id="{F13705E1-16E0-468A-BF6B-746A9B42EBE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245" r="23531"/>
          <a:stretch/>
        </p:blipFill>
        <p:spPr>
          <a:xfrm>
            <a:off x="4043549" y="10"/>
            <a:ext cx="4086626" cy="6857989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5AD2B5A2-0BC8-43C2-96EB-32239B1C252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0249" b="7402"/>
          <a:stretch/>
        </p:blipFill>
        <p:spPr>
          <a:xfrm>
            <a:off x="20" y="10"/>
            <a:ext cx="4059916" cy="6857989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71A20447-1965-427C-9D71-7E1F81A86A5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5225" r="1" b="1583"/>
          <a:stretch/>
        </p:blipFill>
        <p:spPr>
          <a:xfrm>
            <a:off x="8132064" y="10"/>
            <a:ext cx="4059936" cy="6857989"/>
          </a:xfrm>
          <a:prstGeom prst="rect">
            <a:avLst/>
          </a:prstGeom>
        </p:spPr>
      </p:pic>
      <p:sp>
        <p:nvSpPr>
          <p:cNvPr id="63" name="Rectangle 43">
            <a:extLst>
              <a:ext uri="{FF2B5EF4-FFF2-40B4-BE49-F238E27FC236}">
                <a16:creationId xmlns:a16="http://schemas.microsoft.com/office/drawing/2014/main" id="{2C7B0BD4-C154-44BB-AFCA-B07B150A9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blipFill dpi="0" rotWithShape="1">
            <a:blip r:embed="rId9">
              <a:alphaModFix amt="17000"/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254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45">
            <a:extLst>
              <a:ext uri="{FF2B5EF4-FFF2-40B4-BE49-F238E27FC236}">
                <a16:creationId xmlns:a16="http://schemas.microsoft.com/office/drawing/2014/main" id="{58FFFE0F-0CCE-44DD-B22E-DA7843E72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2531684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C8FFE85-0BB0-4391-A29D-7FD2A5BD1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2669517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49">
            <a:extLst>
              <a:ext uri="{FF2B5EF4-FFF2-40B4-BE49-F238E27FC236}">
                <a16:creationId xmlns:a16="http://schemas.microsoft.com/office/drawing/2014/main" id="{7AB5B4C2-0E10-4F33-B18A-E93C5C4B0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484434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51">
            <a:extLst>
              <a:ext uri="{FF2B5EF4-FFF2-40B4-BE49-F238E27FC236}">
                <a16:creationId xmlns:a16="http://schemas.microsoft.com/office/drawing/2014/main" id="{A2D829CB-5DAD-4FA2-BF18-3AD158D40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5253661"/>
            <a:ext cx="1080904" cy="1080902"/>
            <a:chOff x="9685338" y="4460675"/>
            <a:chExt cx="1080904" cy="1080902"/>
          </a:xfrm>
        </p:grpSpPr>
        <p:sp>
          <p:nvSpPr>
            <p:cNvPr id="67" name="Oval 52">
              <a:extLst>
                <a:ext uri="{FF2B5EF4-FFF2-40B4-BE49-F238E27FC236}">
                  <a16:creationId xmlns:a16="http://schemas.microsoft.com/office/drawing/2014/main" id="{FADDA176-DE6C-4B71-851E-261E25619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8" name="Oval 53">
              <a:extLst>
                <a:ext uri="{FF2B5EF4-FFF2-40B4-BE49-F238E27FC236}">
                  <a16:creationId xmlns:a16="http://schemas.microsoft.com/office/drawing/2014/main" id="{1D9EE506-BA43-4416-82AD-6E89557D6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ED3013-1813-46DE-B618-8EDBB4E3E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2612367"/>
            <a:ext cx="9966960" cy="30171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6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Interface sketches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FFD24FD-AD23-495E-BC13-9757EAAB5DB4}"/>
              </a:ext>
            </a:extLst>
          </p:cNvPr>
          <p:cNvSpPr txBox="1">
            <a:spLocks/>
          </p:cNvSpPr>
          <p:nvPr/>
        </p:nvSpPr>
        <p:spPr>
          <a:xfrm>
            <a:off x="1055234" y="5071963"/>
            <a:ext cx="10847261" cy="11064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800">
                <a:solidFill>
                  <a:srgbClr val="9E3611"/>
                </a:solidFill>
              </a:rPr>
              <a:t>Link to all interfaces of the app: </a:t>
            </a:r>
            <a:r>
              <a:rPr lang="en-US" sz="1800">
                <a:ea typeface="+mn-lt"/>
                <a:cs typeface="+mn-lt"/>
              </a:rPr>
              <a:t>https://sites.google.com/view/marat-boldachyov/главная-страница</a:t>
            </a:r>
            <a:r>
              <a:rPr lang="en-US" sz="1800">
                <a:solidFill>
                  <a:srgbClr val="9E3611"/>
                </a:solidFill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6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Wood Type</vt:lpstr>
      <vt:lpstr>Office Theme</vt:lpstr>
      <vt:lpstr>WSP KBTU</vt:lpstr>
      <vt:lpstr>Digital product overview</vt:lpstr>
      <vt:lpstr>Mood board</vt:lpstr>
      <vt:lpstr>Pattern library </vt:lpstr>
      <vt:lpstr>Interface sketches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27</cp:revision>
  <dcterms:created xsi:type="dcterms:W3CDTF">2022-03-03T05:55:06Z</dcterms:created>
  <dcterms:modified xsi:type="dcterms:W3CDTF">2022-03-03T09:29:32Z</dcterms:modified>
</cp:coreProperties>
</file>