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369" r:id="rId3"/>
    <p:sldId id="370" r:id="rId4"/>
    <p:sldId id="353" r:id="rId5"/>
    <p:sldId id="354" r:id="rId6"/>
    <p:sldId id="371" r:id="rId7"/>
    <p:sldId id="355" r:id="rId8"/>
    <p:sldId id="357" r:id="rId9"/>
    <p:sldId id="359" r:id="rId10"/>
    <p:sldId id="358" r:id="rId11"/>
    <p:sldId id="360" r:id="rId12"/>
    <p:sldId id="362" r:id="rId13"/>
    <p:sldId id="361" r:id="rId14"/>
    <p:sldId id="363" r:id="rId15"/>
    <p:sldId id="366" r:id="rId16"/>
    <p:sldId id="367" r:id="rId17"/>
    <p:sldId id="373" r:id="rId18"/>
    <p:sldId id="372" r:id="rId19"/>
    <p:sldId id="374" r:id="rId20"/>
    <p:sldId id="376" r:id="rId21"/>
    <p:sldId id="375" r:id="rId22"/>
    <p:sldId id="365" r:id="rId23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971" autoAdjust="0"/>
  </p:normalViewPr>
  <p:slideViewPr>
    <p:cSldViewPr>
      <p:cViewPr varScale="1">
        <p:scale>
          <a:sx n="148" d="100"/>
          <a:sy n="148" d="100"/>
        </p:scale>
        <p:origin x="-56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665C7-AD0E-4893-BA88-674384984EB4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1BFB503-1EFD-41EF-812F-F3754DF65446}">
      <dgm:prSet phldrT="[Текст]" custT="1"/>
      <dgm:spPr/>
      <dgm:t>
        <a:bodyPr/>
        <a:lstStyle/>
        <a:p>
          <a:r>
            <a:rPr lang="ru-RU" sz="2800" b="1" dirty="0" smtClean="0"/>
            <a:t>Линейная система </a:t>
          </a:r>
          <a:r>
            <a:rPr lang="ru-RU" sz="2000" dirty="0" smtClean="0"/>
            <a:t>оценки качества образования</a:t>
          </a:r>
          <a:endParaRPr lang="ru-RU" sz="2000" dirty="0"/>
        </a:p>
      </dgm:t>
    </dgm:pt>
    <dgm:pt modelId="{C1D2C42A-E7C1-4FDC-8663-439D78B63EAD}" type="parTrans" cxnId="{197FFCA6-3A15-4E1C-A908-1A35CC79F1E1}">
      <dgm:prSet/>
      <dgm:spPr/>
      <dgm:t>
        <a:bodyPr/>
        <a:lstStyle/>
        <a:p>
          <a:endParaRPr lang="ru-RU"/>
        </a:p>
      </dgm:t>
    </dgm:pt>
    <dgm:pt modelId="{35FFBCB2-521D-4FA1-A556-DA5A05B5A84E}" type="sibTrans" cxnId="{197FFCA6-3A15-4E1C-A908-1A35CC79F1E1}">
      <dgm:prSet/>
      <dgm:spPr/>
      <dgm:t>
        <a:bodyPr/>
        <a:lstStyle/>
        <a:p>
          <a:endParaRPr lang="ru-RU"/>
        </a:p>
      </dgm:t>
    </dgm:pt>
    <dgm:pt modelId="{48AAFFBF-D5E9-4254-8568-971C41998A4B}">
      <dgm:prSet phldrT="[Текст]" custT="1"/>
      <dgm:spPr/>
      <dgm:t>
        <a:bodyPr/>
        <a:lstStyle/>
        <a:p>
          <a:r>
            <a:rPr lang="ru-RU" sz="1600" b="0" dirty="0" smtClean="0">
              <a:solidFill>
                <a:schemeClr val="tx1"/>
              </a:solidFill>
            </a:rPr>
            <a:t>определяет место отдельного класса в общем пространстве школы</a:t>
          </a:r>
          <a:endParaRPr lang="ru-RU" sz="1600" b="0" dirty="0">
            <a:solidFill>
              <a:schemeClr val="tx1"/>
            </a:solidFill>
          </a:endParaRPr>
        </a:p>
      </dgm:t>
    </dgm:pt>
    <dgm:pt modelId="{D869E407-4CCB-4020-8163-384B2F42C028}" type="parTrans" cxnId="{43E0850C-9249-4EF7-980A-FE90FC5A43FF}">
      <dgm:prSet/>
      <dgm:spPr/>
      <dgm:t>
        <a:bodyPr/>
        <a:lstStyle/>
        <a:p>
          <a:endParaRPr lang="ru-RU"/>
        </a:p>
      </dgm:t>
    </dgm:pt>
    <dgm:pt modelId="{7CF50E62-6F65-458A-ABDE-77B1BD68E3F8}" type="sibTrans" cxnId="{43E0850C-9249-4EF7-980A-FE90FC5A43FF}">
      <dgm:prSet/>
      <dgm:spPr/>
      <dgm:t>
        <a:bodyPr/>
        <a:lstStyle/>
        <a:p>
          <a:endParaRPr lang="ru-RU"/>
        </a:p>
      </dgm:t>
    </dgm:pt>
    <dgm:pt modelId="{FBD89C27-238B-4980-B9C4-5911201FC295}">
      <dgm:prSet phldrT="[Текст]" custT="1"/>
      <dgm:spPr/>
      <dgm:t>
        <a:bodyPr/>
        <a:lstStyle/>
        <a:p>
          <a:pPr algn="l"/>
          <a:r>
            <a:rPr lang="ru-RU" sz="1600" b="0" dirty="0" smtClean="0">
              <a:solidFill>
                <a:schemeClr val="tx1"/>
              </a:solidFill>
            </a:rPr>
            <a:t>позволяет получить информацию  о зависимости качества образования от характеристик учебного процесса</a:t>
          </a:r>
          <a:endParaRPr lang="ru-RU" sz="1600" b="0" dirty="0">
            <a:solidFill>
              <a:schemeClr val="tx1"/>
            </a:solidFill>
          </a:endParaRPr>
        </a:p>
      </dgm:t>
    </dgm:pt>
    <dgm:pt modelId="{E320F717-0BDA-4475-A62A-D70059AC0621}" type="parTrans" cxnId="{2BBAE337-8FE5-4735-8B77-BA7F0FABCBE2}">
      <dgm:prSet/>
      <dgm:spPr/>
      <dgm:t>
        <a:bodyPr/>
        <a:lstStyle/>
        <a:p>
          <a:endParaRPr lang="ru-RU"/>
        </a:p>
      </dgm:t>
    </dgm:pt>
    <dgm:pt modelId="{06626850-823B-4A80-80FC-4C6B9B14F340}" type="sibTrans" cxnId="{2BBAE337-8FE5-4735-8B77-BA7F0FABCBE2}">
      <dgm:prSet/>
      <dgm:spPr/>
      <dgm:t>
        <a:bodyPr/>
        <a:lstStyle/>
        <a:p>
          <a:endParaRPr lang="ru-RU"/>
        </a:p>
      </dgm:t>
    </dgm:pt>
    <dgm:pt modelId="{C87F1944-5FCF-4EDF-AF97-41454A4AF70D}">
      <dgm:prSet phldrT="[Текст]" custT="1"/>
      <dgm:spPr/>
      <dgm:t>
        <a:bodyPr/>
        <a:lstStyle/>
        <a:p>
          <a:r>
            <a:rPr lang="ru-RU" sz="1600" b="0" dirty="0" smtClean="0"/>
            <a:t>Рейтинг</a:t>
          </a:r>
          <a:endParaRPr lang="ru-RU" sz="1600" b="0" dirty="0"/>
        </a:p>
      </dgm:t>
    </dgm:pt>
    <dgm:pt modelId="{16BF0833-639A-4D4D-BCAF-2DEACEC51948}" type="parTrans" cxnId="{5BF49B66-EF33-434E-947B-F0FB8E6DEE05}">
      <dgm:prSet/>
      <dgm:spPr/>
      <dgm:t>
        <a:bodyPr/>
        <a:lstStyle/>
        <a:p>
          <a:endParaRPr lang="ru-RU"/>
        </a:p>
      </dgm:t>
    </dgm:pt>
    <dgm:pt modelId="{5329F715-4A2F-4964-83E5-6B36A91E2186}" type="sibTrans" cxnId="{5BF49B66-EF33-434E-947B-F0FB8E6DEE05}">
      <dgm:prSet/>
      <dgm:spPr/>
      <dgm:t>
        <a:bodyPr/>
        <a:lstStyle/>
        <a:p>
          <a:endParaRPr lang="ru-RU"/>
        </a:p>
      </dgm:t>
    </dgm:pt>
    <dgm:pt modelId="{ACB49C83-1709-44D8-941E-8AB803AE8109}">
      <dgm:prSet phldrT="[Текст]" custT="1"/>
      <dgm:spPr/>
      <dgm:t>
        <a:bodyPr/>
        <a:lstStyle/>
        <a:p>
          <a:r>
            <a:rPr lang="ru-RU" sz="1600" b="0" dirty="0" smtClean="0"/>
            <a:t>Ориентация на результативную оценку состояния образовательных систем</a:t>
          </a:r>
          <a:endParaRPr lang="ru-RU" sz="1600" b="0" dirty="0"/>
        </a:p>
      </dgm:t>
    </dgm:pt>
    <dgm:pt modelId="{ECF81A5C-5CA4-4F52-AEB7-F7F069EF2DB7}" type="parTrans" cxnId="{112E49D3-5BB8-416E-AD0D-25A6E50BD381}">
      <dgm:prSet/>
      <dgm:spPr/>
      <dgm:t>
        <a:bodyPr/>
        <a:lstStyle/>
        <a:p>
          <a:endParaRPr lang="ru-RU"/>
        </a:p>
      </dgm:t>
    </dgm:pt>
    <dgm:pt modelId="{88A2FCBB-E475-4D5A-A595-DA1A1A388F31}" type="sibTrans" cxnId="{112E49D3-5BB8-416E-AD0D-25A6E50BD381}">
      <dgm:prSet/>
      <dgm:spPr/>
      <dgm:t>
        <a:bodyPr/>
        <a:lstStyle/>
        <a:p>
          <a:endParaRPr lang="ru-RU"/>
        </a:p>
      </dgm:t>
    </dgm:pt>
    <dgm:pt modelId="{F1806D11-4848-459B-916C-C5A1A01F32FE}" type="pres">
      <dgm:prSet presAssocID="{1C5665C7-AD0E-4893-BA88-674384984EB4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9633FC62-F565-4ED1-B43C-05A22F471971}" type="pres">
      <dgm:prSet presAssocID="{51BFB503-1EFD-41EF-812F-F3754DF65446}" presName="Parent" presStyleLbl="node1" presStyleIdx="0" presStyleCnt="2" custScaleX="145103" custScaleY="138948">
        <dgm:presLayoutVars>
          <dgm:chMax val="4"/>
          <dgm:chPref val="3"/>
        </dgm:presLayoutVars>
      </dgm:prSet>
      <dgm:spPr/>
      <dgm:t>
        <a:bodyPr/>
        <a:lstStyle/>
        <a:p>
          <a:endParaRPr lang="ru-RU"/>
        </a:p>
      </dgm:t>
    </dgm:pt>
    <dgm:pt modelId="{14DED8A7-8A13-43F1-B705-C8D159E461F7}" type="pres">
      <dgm:prSet presAssocID="{48AAFFBF-D5E9-4254-8568-971C41998A4B}" presName="Accent" presStyleLbl="node1" presStyleIdx="1" presStyleCnt="2"/>
      <dgm:spPr/>
    </dgm:pt>
    <dgm:pt modelId="{D62B5016-A889-4639-80C1-8F1CA972AD11}" type="pres">
      <dgm:prSet presAssocID="{48AAFFBF-D5E9-4254-8568-971C41998A4B}" presName="Image1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4599030E-76CD-42BE-A2BA-52B2B026583B}" type="pres">
      <dgm:prSet presAssocID="{48AAFFBF-D5E9-4254-8568-971C41998A4B}" presName="Child1" presStyleLbl="revTx" presStyleIdx="0" presStyleCnt="4" custScaleX="277933" custLinFactX="2072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205C09-9CC5-48A0-8CF8-F45E284F3210}" type="pres">
      <dgm:prSet presAssocID="{FBD89C27-238B-4980-B9C4-5911201FC295}" presName="Image2" presStyleCnt="0"/>
      <dgm:spPr/>
    </dgm:pt>
    <dgm:pt modelId="{7BD99795-2412-44A4-871D-2B8147DA2E14}" type="pres">
      <dgm:prSet presAssocID="{FBD89C27-238B-4980-B9C4-5911201FC295}" presName="Image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8D4FD245-961F-4A7C-A17B-6685A14D396F}" type="pres">
      <dgm:prSet presAssocID="{FBD89C27-238B-4980-B9C4-5911201FC295}" presName="Child2" presStyleLbl="revTx" presStyleIdx="1" presStyleCnt="4" custScaleX="322159" custLinFactX="9988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B7FECC-0143-47CB-BE0C-DE8A731C9F6B}" type="pres">
      <dgm:prSet presAssocID="{C87F1944-5FCF-4EDF-AF97-41454A4AF70D}" presName="Image3" presStyleCnt="0"/>
      <dgm:spPr/>
    </dgm:pt>
    <dgm:pt modelId="{B9997017-D451-41E5-B3C4-6E69B94D4CCA}" type="pres">
      <dgm:prSet presAssocID="{C87F1944-5FCF-4EDF-AF97-41454A4AF70D}" presName="Image" presStyleLbl="fgImgPlace1" presStyleIdx="2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  <dgm:t>
        <a:bodyPr/>
        <a:lstStyle/>
        <a:p>
          <a:endParaRPr lang="ru-RU"/>
        </a:p>
      </dgm:t>
    </dgm:pt>
    <dgm:pt modelId="{27B45241-EBCD-4EC7-9C0D-5DCB68885BC4}" type="pres">
      <dgm:prSet presAssocID="{C87F1944-5FCF-4EDF-AF97-41454A4AF70D}" presName="Child3" presStyleLbl="revTx" presStyleIdx="2" presStyleCnt="4" custScaleX="207923" custLinFactNeighborX="536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A3491E-3537-42C7-B970-92DB7EA8534A}" type="pres">
      <dgm:prSet presAssocID="{ACB49C83-1709-44D8-941E-8AB803AE8109}" presName="Image4" presStyleCnt="0"/>
      <dgm:spPr/>
    </dgm:pt>
    <dgm:pt modelId="{BE028273-282F-4F23-A497-CE8001A0E4F4}" type="pres">
      <dgm:prSet presAssocID="{ACB49C83-1709-44D8-941E-8AB803AE8109}" presName="Image" presStyleLbl="fgImgPlace1" presStyleIdx="3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A6F764CB-8598-4DDB-871C-B2AFD7FBBCE2}" type="pres">
      <dgm:prSet presAssocID="{ACB49C83-1709-44D8-941E-8AB803AE8109}" presName="Child4" presStyleLbl="revTx" presStyleIdx="3" presStyleCnt="4" custScaleX="261578" custLinFactNeighborX="86636" custLinFactNeighborY="43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BBAE337-8FE5-4735-8B77-BA7F0FABCBE2}" srcId="{51BFB503-1EFD-41EF-812F-F3754DF65446}" destId="{FBD89C27-238B-4980-B9C4-5911201FC295}" srcOrd="1" destOrd="0" parTransId="{E320F717-0BDA-4475-A62A-D70059AC0621}" sibTransId="{06626850-823B-4A80-80FC-4C6B9B14F340}"/>
    <dgm:cxn modelId="{0798C7C0-D5F6-4A11-BCC2-C00371B39A9C}" type="presOf" srcId="{48AAFFBF-D5E9-4254-8568-971C41998A4B}" destId="{4599030E-76CD-42BE-A2BA-52B2B026583B}" srcOrd="0" destOrd="0" presId="urn:microsoft.com/office/officeart/2011/layout/RadialPictureList"/>
    <dgm:cxn modelId="{643DA012-73D1-4E3F-981F-1BBB4CC90F6A}" type="presOf" srcId="{FBD89C27-238B-4980-B9C4-5911201FC295}" destId="{8D4FD245-961F-4A7C-A17B-6685A14D396F}" srcOrd="0" destOrd="0" presId="urn:microsoft.com/office/officeart/2011/layout/RadialPictureList"/>
    <dgm:cxn modelId="{8ABBA631-BC42-4EE5-A846-A5D8ED3683A9}" type="presOf" srcId="{1C5665C7-AD0E-4893-BA88-674384984EB4}" destId="{F1806D11-4848-459B-916C-C5A1A01F32FE}" srcOrd="0" destOrd="0" presId="urn:microsoft.com/office/officeart/2011/layout/RadialPictureList"/>
    <dgm:cxn modelId="{EFB7DAA2-19E2-43E7-A2F3-4322B5B92B13}" type="presOf" srcId="{ACB49C83-1709-44D8-941E-8AB803AE8109}" destId="{A6F764CB-8598-4DDB-871C-B2AFD7FBBCE2}" srcOrd="0" destOrd="0" presId="urn:microsoft.com/office/officeart/2011/layout/RadialPictureList"/>
    <dgm:cxn modelId="{197FFCA6-3A15-4E1C-A908-1A35CC79F1E1}" srcId="{1C5665C7-AD0E-4893-BA88-674384984EB4}" destId="{51BFB503-1EFD-41EF-812F-F3754DF65446}" srcOrd="0" destOrd="0" parTransId="{C1D2C42A-E7C1-4FDC-8663-439D78B63EAD}" sibTransId="{35FFBCB2-521D-4FA1-A556-DA5A05B5A84E}"/>
    <dgm:cxn modelId="{43E0850C-9249-4EF7-980A-FE90FC5A43FF}" srcId="{51BFB503-1EFD-41EF-812F-F3754DF65446}" destId="{48AAFFBF-D5E9-4254-8568-971C41998A4B}" srcOrd="0" destOrd="0" parTransId="{D869E407-4CCB-4020-8163-384B2F42C028}" sibTransId="{7CF50E62-6F65-458A-ABDE-77B1BD68E3F8}"/>
    <dgm:cxn modelId="{112E49D3-5BB8-416E-AD0D-25A6E50BD381}" srcId="{51BFB503-1EFD-41EF-812F-F3754DF65446}" destId="{ACB49C83-1709-44D8-941E-8AB803AE8109}" srcOrd="3" destOrd="0" parTransId="{ECF81A5C-5CA4-4F52-AEB7-F7F069EF2DB7}" sibTransId="{88A2FCBB-E475-4D5A-A595-DA1A1A388F31}"/>
    <dgm:cxn modelId="{CD9C8CCD-5DF0-4B48-8C31-173C01F8C5CA}" type="presOf" srcId="{C87F1944-5FCF-4EDF-AF97-41454A4AF70D}" destId="{27B45241-EBCD-4EC7-9C0D-5DCB68885BC4}" srcOrd="0" destOrd="0" presId="urn:microsoft.com/office/officeart/2011/layout/RadialPictureList"/>
    <dgm:cxn modelId="{7613BBC6-67EA-4E0C-9DE3-897C431CB5E5}" type="presOf" srcId="{51BFB503-1EFD-41EF-812F-F3754DF65446}" destId="{9633FC62-F565-4ED1-B43C-05A22F471971}" srcOrd="0" destOrd="0" presId="urn:microsoft.com/office/officeart/2011/layout/RadialPictureList"/>
    <dgm:cxn modelId="{5BF49B66-EF33-434E-947B-F0FB8E6DEE05}" srcId="{51BFB503-1EFD-41EF-812F-F3754DF65446}" destId="{C87F1944-5FCF-4EDF-AF97-41454A4AF70D}" srcOrd="2" destOrd="0" parTransId="{16BF0833-639A-4D4D-BCAF-2DEACEC51948}" sibTransId="{5329F715-4A2F-4964-83E5-6B36A91E2186}"/>
    <dgm:cxn modelId="{95E12FB1-97FD-45B2-87D0-870CC498D98A}" type="presParOf" srcId="{F1806D11-4848-459B-916C-C5A1A01F32FE}" destId="{9633FC62-F565-4ED1-B43C-05A22F471971}" srcOrd="0" destOrd="0" presId="urn:microsoft.com/office/officeart/2011/layout/RadialPictureList"/>
    <dgm:cxn modelId="{E1DC43F5-8B80-4349-8160-97A84AFC31BE}" type="presParOf" srcId="{F1806D11-4848-459B-916C-C5A1A01F32FE}" destId="{14DED8A7-8A13-43F1-B705-C8D159E461F7}" srcOrd="1" destOrd="0" presId="urn:microsoft.com/office/officeart/2011/layout/RadialPictureList"/>
    <dgm:cxn modelId="{02300C8B-0012-48C8-87B3-14029D30F98F}" type="presParOf" srcId="{F1806D11-4848-459B-916C-C5A1A01F32FE}" destId="{D62B5016-A889-4639-80C1-8F1CA972AD11}" srcOrd="2" destOrd="0" presId="urn:microsoft.com/office/officeart/2011/layout/RadialPictureList"/>
    <dgm:cxn modelId="{00BC3744-5A8F-4D5A-B399-2FF42C4261B7}" type="presParOf" srcId="{F1806D11-4848-459B-916C-C5A1A01F32FE}" destId="{4599030E-76CD-42BE-A2BA-52B2B026583B}" srcOrd="3" destOrd="0" presId="urn:microsoft.com/office/officeart/2011/layout/RadialPictureList"/>
    <dgm:cxn modelId="{52BDA159-5BE2-49D5-83E2-30D2FAD8FE13}" type="presParOf" srcId="{F1806D11-4848-459B-916C-C5A1A01F32FE}" destId="{B4205C09-9CC5-48A0-8CF8-F45E284F3210}" srcOrd="4" destOrd="0" presId="urn:microsoft.com/office/officeart/2011/layout/RadialPictureList"/>
    <dgm:cxn modelId="{F73394A0-CFF5-41EB-8E6B-0CE569C01BAB}" type="presParOf" srcId="{B4205C09-9CC5-48A0-8CF8-F45E284F3210}" destId="{7BD99795-2412-44A4-871D-2B8147DA2E14}" srcOrd="0" destOrd="0" presId="urn:microsoft.com/office/officeart/2011/layout/RadialPictureList"/>
    <dgm:cxn modelId="{7C6C54C4-8220-40E1-B691-E77132A8647F}" type="presParOf" srcId="{F1806D11-4848-459B-916C-C5A1A01F32FE}" destId="{8D4FD245-961F-4A7C-A17B-6685A14D396F}" srcOrd="5" destOrd="0" presId="urn:microsoft.com/office/officeart/2011/layout/RadialPictureList"/>
    <dgm:cxn modelId="{E54CD19B-574F-4B0B-8F1F-865104DC3179}" type="presParOf" srcId="{F1806D11-4848-459B-916C-C5A1A01F32FE}" destId="{3FB7FECC-0143-47CB-BE0C-DE8A731C9F6B}" srcOrd="6" destOrd="0" presId="urn:microsoft.com/office/officeart/2011/layout/RadialPictureList"/>
    <dgm:cxn modelId="{BC974370-37A1-47FC-BD0E-5A3A88AEDAFC}" type="presParOf" srcId="{3FB7FECC-0143-47CB-BE0C-DE8A731C9F6B}" destId="{B9997017-D451-41E5-B3C4-6E69B94D4CCA}" srcOrd="0" destOrd="0" presId="urn:microsoft.com/office/officeart/2011/layout/RadialPictureList"/>
    <dgm:cxn modelId="{953C7D51-56AC-4D91-A3E7-CF0C243FFBF4}" type="presParOf" srcId="{F1806D11-4848-459B-916C-C5A1A01F32FE}" destId="{27B45241-EBCD-4EC7-9C0D-5DCB68885BC4}" srcOrd="7" destOrd="0" presId="urn:microsoft.com/office/officeart/2011/layout/RadialPictureList"/>
    <dgm:cxn modelId="{B51306BC-15B6-472A-990D-9CD43E0B5C21}" type="presParOf" srcId="{F1806D11-4848-459B-916C-C5A1A01F32FE}" destId="{A6A3491E-3537-42C7-B970-92DB7EA8534A}" srcOrd="8" destOrd="0" presId="urn:microsoft.com/office/officeart/2011/layout/RadialPictureList"/>
    <dgm:cxn modelId="{DFD1D864-B73F-4D55-94CB-81A5F9F2F3B4}" type="presParOf" srcId="{A6A3491E-3537-42C7-B970-92DB7EA8534A}" destId="{BE028273-282F-4F23-A497-CE8001A0E4F4}" srcOrd="0" destOrd="0" presId="urn:microsoft.com/office/officeart/2011/layout/RadialPictureList"/>
    <dgm:cxn modelId="{8DF29319-772D-4B76-8CB8-AD39BF37EE60}" type="presParOf" srcId="{F1806D11-4848-459B-916C-C5A1A01F32FE}" destId="{A6F764CB-8598-4DDB-871C-B2AFD7FBBCE2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CBC0A0-F6D2-4BEC-BAB8-DE487EBB2831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87F2625-F402-4E55-BD05-9D3232F9262B}">
      <dgm:prSet phldrT="[Текст]" custT="1"/>
      <dgm:spPr/>
      <dgm:t>
        <a:bodyPr/>
        <a:lstStyle/>
        <a:p>
          <a:r>
            <a:rPr lang="ru-RU" sz="1400" b="1" dirty="0" smtClean="0"/>
            <a:t>Сильные стороны:</a:t>
          </a:r>
          <a:endParaRPr lang="ru-RU" sz="1400" dirty="0"/>
        </a:p>
      </dgm:t>
    </dgm:pt>
    <dgm:pt modelId="{1B39AFE0-B5B1-4349-93C0-707EF8F31704}" type="parTrans" cxnId="{09765B82-E133-4AEC-B1DE-EC7007B7F4DA}">
      <dgm:prSet/>
      <dgm:spPr/>
      <dgm:t>
        <a:bodyPr/>
        <a:lstStyle/>
        <a:p>
          <a:endParaRPr lang="ru-RU" sz="1000"/>
        </a:p>
      </dgm:t>
    </dgm:pt>
    <dgm:pt modelId="{B55F3A0E-677B-4158-8BF2-1DAB175DB05F}" type="sibTrans" cxnId="{09765B82-E133-4AEC-B1DE-EC7007B7F4DA}">
      <dgm:prSet/>
      <dgm:spPr/>
      <dgm:t>
        <a:bodyPr/>
        <a:lstStyle/>
        <a:p>
          <a:endParaRPr lang="ru-RU" sz="1000"/>
        </a:p>
      </dgm:t>
    </dgm:pt>
    <dgm:pt modelId="{CE7A113F-B4B0-4EF9-8ACD-294262D04BC6}">
      <dgm:prSet phldrT="[Текст]" custT="1"/>
      <dgm:spPr/>
      <dgm:t>
        <a:bodyPr/>
        <a:lstStyle/>
        <a:p>
          <a:r>
            <a:rPr lang="ru-RU" sz="1400" b="1" dirty="0" smtClean="0"/>
            <a:t>Слабые стороны:</a:t>
          </a:r>
          <a:endParaRPr lang="ru-RU" sz="1400" dirty="0"/>
        </a:p>
      </dgm:t>
    </dgm:pt>
    <dgm:pt modelId="{D8D3F42C-D6C3-4EEA-9D14-630565E773BB}" type="parTrans" cxnId="{1E4672A0-D5B9-495D-AD6C-452B55264003}">
      <dgm:prSet/>
      <dgm:spPr/>
      <dgm:t>
        <a:bodyPr/>
        <a:lstStyle/>
        <a:p>
          <a:endParaRPr lang="ru-RU" sz="1000"/>
        </a:p>
      </dgm:t>
    </dgm:pt>
    <dgm:pt modelId="{6908AEC7-C98F-4B20-8048-4B1A6B367DF6}" type="sibTrans" cxnId="{1E4672A0-D5B9-495D-AD6C-452B55264003}">
      <dgm:prSet/>
      <dgm:spPr/>
      <dgm:t>
        <a:bodyPr/>
        <a:lstStyle/>
        <a:p>
          <a:endParaRPr lang="ru-RU" sz="1000"/>
        </a:p>
      </dgm:t>
    </dgm:pt>
    <dgm:pt modelId="{1E372DCC-1AF1-4360-B469-4BCE6AE83316}">
      <dgm:prSet phldrT="[Текст]" custT="1"/>
      <dgm:spPr/>
      <dgm:t>
        <a:bodyPr tIns="0" bIns="0"/>
        <a:lstStyle/>
        <a:p>
          <a:r>
            <a:rPr lang="ru-RU" sz="1400" b="1" dirty="0" smtClean="0"/>
            <a:t>Возможности: </a:t>
          </a:r>
          <a:endParaRPr lang="ru-RU" sz="1400" dirty="0"/>
        </a:p>
      </dgm:t>
    </dgm:pt>
    <dgm:pt modelId="{825612FE-BB71-4FA7-9FA1-D476FF92F0A1}" type="parTrans" cxnId="{2A156809-0B1D-43B1-A312-F4E5787081B3}">
      <dgm:prSet/>
      <dgm:spPr/>
      <dgm:t>
        <a:bodyPr/>
        <a:lstStyle/>
        <a:p>
          <a:endParaRPr lang="ru-RU" sz="1000"/>
        </a:p>
      </dgm:t>
    </dgm:pt>
    <dgm:pt modelId="{75266EE5-0732-41A0-807A-2B5B379D9F54}" type="sibTrans" cxnId="{2A156809-0B1D-43B1-A312-F4E5787081B3}">
      <dgm:prSet/>
      <dgm:spPr/>
      <dgm:t>
        <a:bodyPr/>
        <a:lstStyle/>
        <a:p>
          <a:endParaRPr lang="ru-RU" sz="1000"/>
        </a:p>
      </dgm:t>
    </dgm:pt>
    <dgm:pt modelId="{CD811211-1801-4350-A398-509FFD786440}">
      <dgm:prSet phldrT="[Текст]" custT="1"/>
      <dgm:spPr/>
      <dgm:t>
        <a:bodyPr/>
        <a:lstStyle/>
        <a:p>
          <a:r>
            <a:rPr lang="ru-RU" sz="1400" b="1" dirty="0" smtClean="0"/>
            <a:t>Угрозы:</a:t>
          </a:r>
          <a:endParaRPr lang="ru-RU" sz="1400" dirty="0"/>
        </a:p>
      </dgm:t>
    </dgm:pt>
    <dgm:pt modelId="{6E7D07C0-293B-4C1E-9D95-6654130504BE}" type="parTrans" cxnId="{AA52B483-CE14-4363-B556-241543767F92}">
      <dgm:prSet/>
      <dgm:spPr/>
      <dgm:t>
        <a:bodyPr/>
        <a:lstStyle/>
        <a:p>
          <a:endParaRPr lang="ru-RU" sz="1000"/>
        </a:p>
      </dgm:t>
    </dgm:pt>
    <dgm:pt modelId="{F10D232B-5392-4FC2-9D6C-E5DD89B4C97B}" type="sibTrans" cxnId="{AA52B483-CE14-4363-B556-241543767F92}">
      <dgm:prSet/>
      <dgm:spPr/>
      <dgm:t>
        <a:bodyPr/>
        <a:lstStyle/>
        <a:p>
          <a:endParaRPr lang="ru-RU" sz="1000"/>
        </a:p>
      </dgm:t>
    </dgm:pt>
    <dgm:pt modelId="{CF415047-3231-42D4-AA01-FB8462A236EA}">
      <dgm:prSet custT="1"/>
      <dgm:spPr/>
      <dgm:t>
        <a:bodyPr/>
        <a:lstStyle/>
        <a:p>
          <a:r>
            <a:rPr lang="ru-RU" sz="1000" dirty="0" smtClean="0"/>
            <a:t>Позволяет осуществить подробный анализ по каждому из направлений жизнедеятельности школы</a:t>
          </a:r>
          <a:endParaRPr lang="ru-RU" sz="1000" dirty="0"/>
        </a:p>
      </dgm:t>
    </dgm:pt>
    <dgm:pt modelId="{04703F8D-8594-442C-A362-796C0DD45417}" type="parTrans" cxnId="{5F669672-2123-477B-AD02-E1A08900D614}">
      <dgm:prSet/>
      <dgm:spPr/>
      <dgm:t>
        <a:bodyPr/>
        <a:lstStyle/>
        <a:p>
          <a:endParaRPr lang="ru-RU" sz="1000"/>
        </a:p>
      </dgm:t>
    </dgm:pt>
    <dgm:pt modelId="{5C44F569-FF78-4A67-B91B-FAB40F8B8390}" type="sibTrans" cxnId="{5F669672-2123-477B-AD02-E1A08900D614}">
      <dgm:prSet/>
      <dgm:spPr/>
      <dgm:t>
        <a:bodyPr/>
        <a:lstStyle/>
        <a:p>
          <a:endParaRPr lang="ru-RU" sz="1000"/>
        </a:p>
      </dgm:t>
    </dgm:pt>
    <dgm:pt modelId="{C8C766D4-46C7-474E-991F-33A97EF5D934}">
      <dgm:prSet custT="1"/>
      <dgm:spPr/>
      <dgm:t>
        <a:bodyPr/>
        <a:lstStyle/>
        <a:p>
          <a:r>
            <a:rPr lang="ru-RU" sz="1000" dirty="0" smtClean="0"/>
            <a:t>Позволяет определить место отдельного класса в общем пространстве школы </a:t>
          </a:r>
          <a:endParaRPr lang="ru-RU" sz="1000" dirty="0"/>
        </a:p>
      </dgm:t>
    </dgm:pt>
    <dgm:pt modelId="{4B115D21-788A-48A8-A69E-A7E13A74B025}" type="parTrans" cxnId="{DB711511-CA92-4152-987C-05BD8C05418E}">
      <dgm:prSet/>
      <dgm:spPr/>
      <dgm:t>
        <a:bodyPr/>
        <a:lstStyle/>
        <a:p>
          <a:endParaRPr lang="ru-RU" sz="1000"/>
        </a:p>
      </dgm:t>
    </dgm:pt>
    <dgm:pt modelId="{2D56B6EA-D197-44DA-8048-354E8B604181}" type="sibTrans" cxnId="{DB711511-CA92-4152-987C-05BD8C05418E}">
      <dgm:prSet/>
      <dgm:spPr/>
      <dgm:t>
        <a:bodyPr/>
        <a:lstStyle/>
        <a:p>
          <a:endParaRPr lang="ru-RU" sz="1000"/>
        </a:p>
      </dgm:t>
    </dgm:pt>
    <dgm:pt modelId="{0010C50F-7066-446D-954A-4DE8EA905552}">
      <dgm:prSet custT="1"/>
      <dgm:spPr/>
      <dgm:t>
        <a:bodyPr/>
        <a:lstStyle/>
        <a:p>
          <a:r>
            <a:rPr lang="ru-RU" sz="1000" dirty="0" smtClean="0"/>
            <a:t>Позволяет получить информацию  о зависимости качества образования от характеристик учебного процесса </a:t>
          </a:r>
          <a:endParaRPr lang="ru-RU" sz="1000" dirty="0"/>
        </a:p>
      </dgm:t>
    </dgm:pt>
    <dgm:pt modelId="{360EA64E-1004-4176-848B-0727A815FE64}" type="parTrans" cxnId="{9EF55692-6B34-4CF9-BA16-C2F60059411D}">
      <dgm:prSet/>
      <dgm:spPr/>
      <dgm:t>
        <a:bodyPr/>
        <a:lstStyle/>
        <a:p>
          <a:endParaRPr lang="ru-RU" sz="1000"/>
        </a:p>
      </dgm:t>
    </dgm:pt>
    <dgm:pt modelId="{25670BF8-312C-4B91-AD24-8BF60F588261}" type="sibTrans" cxnId="{9EF55692-6B34-4CF9-BA16-C2F60059411D}">
      <dgm:prSet/>
      <dgm:spPr/>
      <dgm:t>
        <a:bodyPr/>
        <a:lstStyle/>
        <a:p>
          <a:endParaRPr lang="ru-RU" sz="1000"/>
        </a:p>
      </dgm:t>
    </dgm:pt>
    <dgm:pt modelId="{8A6948D9-C69A-4449-9827-6B406D996DA6}">
      <dgm:prSet custT="1"/>
      <dgm:spPr/>
      <dgm:t>
        <a:bodyPr/>
        <a:lstStyle/>
        <a:p>
          <a:r>
            <a:rPr lang="ru-RU" sz="1000" dirty="0" smtClean="0"/>
            <a:t>Наличие возможности составления рейтинга каждого класса в разрезе школы </a:t>
          </a:r>
          <a:endParaRPr lang="ru-RU" sz="1000" dirty="0"/>
        </a:p>
      </dgm:t>
    </dgm:pt>
    <dgm:pt modelId="{3E10276D-F4F3-4368-BF57-A14CED473E18}" type="parTrans" cxnId="{00CEAAE5-8CA3-40BA-B343-47E1A456484A}">
      <dgm:prSet/>
      <dgm:spPr/>
      <dgm:t>
        <a:bodyPr/>
        <a:lstStyle/>
        <a:p>
          <a:endParaRPr lang="ru-RU" sz="1000"/>
        </a:p>
      </dgm:t>
    </dgm:pt>
    <dgm:pt modelId="{AD023605-F238-489F-850F-D8261E3ED2F5}" type="sibTrans" cxnId="{00CEAAE5-8CA3-40BA-B343-47E1A456484A}">
      <dgm:prSet/>
      <dgm:spPr/>
      <dgm:t>
        <a:bodyPr/>
        <a:lstStyle/>
        <a:p>
          <a:endParaRPr lang="ru-RU" sz="1000"/>
        </a:p>
      </dgm:t>
    </dgm:pt>
    <dgm:pt modelId="{D04FEB5B-2083-472B-8946-6A0812511537}">
      <dgm:prSet custT="1"/>
      <dgm:spPr/>
      <dgm:t>
        <a:bodyPr/>
        <a:lstStyle/>
        <a:p>
          <a:r>
            <a:rPr lang="ru-RU" sz="1000" dirty="0" smtClean="0"/>
            <a:t>Отсутствие форм, методов и средств контроля, адекватных инновационному развитию школы</a:t>
          </a:r>
          <a:endParaRPr lang="ru-RU" sz="1000" dirty="0"/>
        </a:p>
      </dgm:t>
    </dgm:pt>
    <dgm:pt modelId="{95B9A2DB-B551-4804-9824-CC77E2DE464F}" type="parTrans" cxnId="{85B9523F-D9E4-4F62-8C2E-BEBD90891942}">
      <dgm:prSet/>
      <dgm:spPr/>
      <dgm:t>
        <a:bodyPr/>
        <a:lstStyle/>
        <a:p>
          <a:endParaRPr lang="ru-RU" sz="1000"/>
        </a:p>
      </dgm:t>
    </dgm:pt>
    <dgm:pt modelId="{7BE4C4C2-29B9-41B3-8BA9-AB3A19F3D110}" type="sibTrans" cxnId="{85B9523F-D9E4-4F62-8C2E-BEBD90891942}">
      <dgm:prSet/>
      <dgm:spPr/>
      <dgm:t>
        <a:bodyPr/>
        <a:lstStyle/>
        <a:p>
          <a:endParaRPr lang="ru-RU" sz="1000"/>
        </a:p>
      </dgm:t>
    </dgm:pt>
    <dgm:pt modelId="{B4894259-2A1E-4EEF-964A-9B3C16584095}">
      <dgm:prSet custT="1"/>
      <dgm:spPr/>
      <dgm:t>
        <a:bodyPr/>
        <a:lstStyle/>
        <a:p>
          <a:r>
            <a:rPr lang="ru-RU" sz="1000" dirty="0" smtClean="0"/>
            <a:t>Неэффективное выполнение обучающей и мотивационной функций традиционного контроля</a:t>
          </a:r>
          <a:endParaRPr lang="ru-RU" sz="1000" dirty="0"/>
        </a:p>
      </dgm:t>
    </dgm:pt>
    <dgm:pt modelId="{FDBE10F9-8E00-44D2-A0FF-ECDEEB1D4D6B}" type="parTrans" cxnId="{862E5989-71D8-47CE-B4D4-1B134F0C63EE}">
      <dgm:prSet/>
      <dgm:spPr/>
      <dgm:t>
        <a:bodyPr/>
        <a:lstStyle/>
        <a:p>
          <a:endParaRPr lang="ru-RU" sz="1000"/>
        </a:p>
      </dgm:t>
    </dgm:pt>
    <dgm:pt modelId="{813EFF41-7C0B-400D-92AA-6F58363545CA}" type="sibTrans" cxnId="{862E5989-71D8-47CE-B4D4-1B134F0C63EE}">
      <dgm:prSet/>
      <dgm:spPr/>
      <dgm:t>
        <a:bodyPr/>
        <a:lstStyle/>
        <a:p>
          <a:endParaRPr lang="ru-RU" sz="1000"/>
        </a:p>
      </dgm:t>
    </dgm:pt>
    <dgm:pt modelId="{956E5B9A-C01F-4826-9555-0097135DB68B}">
      <dgm:prSet custT="1"/>
      <dgm:spPr/>
      <dgm:t>
        <a:bodyPr/>
        <a:lstStyle/>
        <a:p>
          <a:r>
            <a:rPr lang="ru-RU" sz="1000" dirty="0" smtClean="0"/>
            <a:t>Не может обеспечить удовлетворение данных потребностей общества</a:t>
          </a:r>
          <a:endParaRPr lang="ru-RU" sz="1000" dirty="0"/>
        </a:p>
      </dgm:t>
    </dgm:pt>
    <dgm:pt modelId="{49C33FC5-7E44-4879-89B6-F98393831F42}" type="parTrans" cxnId="{0017757F-A250-433F-8E36-B3ED225BE085}">
      <dgm:prSet/>
      <dgm:spPr/>
      <dgm:t>
        <a:bodyPr/>
        <a:lstStyle/>
        <a:p>
          <a:endParaRPr lang="ru-RU" sz="1000"/>
        </a:p>
      </dgm:t>
    </dgm:pt>
    <dgm:pt modelId="{A9738632-AB3F-438E-A1B9-BAAAFE26C7CE}" type="sibTrans" cxnId="{0017757F-A250-433F-8E36-B3ED225BE085}">
      <dgm:prSet/>
      <dgm:spPr/>
      <dgm:t>
        <a:bodyPr/>
        <a:lstStyle/>
        <a:p>
          <a:endParaRPr lang="ru-RU" sz="1000"/>
        </a:p>
      </dgm:t>
    </dgm:pt>
    <dgm:pt modelId="{9FC83D37-14D9-452D-8D5A-11120F1F9449}">
      <dgm:prSet custT="1"/>
      <dgm:spPr/>
      <dgm:t>
        <a:bodyPr/>
        <a:lstStyle/>
        <a:p>
          <a:r>
            <a:rPr lang="ru-RU" sz="1000" dirty="0" smtClean="0"/>
            <a:t>Результаты нельзя использовать для получения объективных количественных и качественных показателей</a:t>
          </a:r>
          <a:endParaRPr lang="ru-RU" sz="1000" dirty="0"/>
        </a:p>
      </dgm:t>
    </dgm:pt>
    <dgm:pt modelId="{2EB25F88-4DC4-464F-8ACD-2BB03BF1104C}" type="parTrans" cxnId="{D5B688CB-5D38-4FBE-A2DC-ACD2F2157395}">
      <dgm:prSet/>
      <dgm:spPr/>
      <dgm:t>
        <a:bodyPr/>
        <a:lstStyle/>
        <a:p>
          <a:endParaRPr lang="ru-RU" sz="1000"/>
        </a:p>
      </dgm:t>
    </dgm:pt>
    <dgm:pt modelId="{A02CF5E5-2F13-40FF-A154-8EF39F2F02E4}" type="sibTrans" cxnId="{D5B688CB-5D38-4FBE-A2DC-ACD2F2157395}">
      <dgm:prSet/>
      <dgm:spPr/>
      <dgm:t>
        <a:bodyPr/>
        <a:lstStyle/>
        <a:p>
          <a:endParaRPr lang="ru-RU" sz="1000"/>
        </a:p>
      </dgm:t>
    </dgm:pt>
    <dgm:pt modelId="{89E0B393-9BD5-4864-BAFA-A08AE84BFA0D}">
      <dgm:prSet custT="1"/>
      <dgm:spPr/>
      <dgm:t>
        <a:bodyPr tIns="0" bIns="0"/>
        <a:lstStyle/>
        <a:p>
          <a:r>
            <a:rPr lang="ru-RU" sz="1000" dirty="0" err="1" smtClean="0"/>
            <a:t>Критериально</a:t>
          </a:r>
          <a:r>
            <a:rPr lang="ru-RU" sz="1000" dirty="0" smtClean="0"/>
            <a:t>-ориентированный подход в оценке образовательных достижений</a:t>
          </a:r>
          <a:endParaRPr lang="ru-RU" sz="1000" dirty="0"/>
        </a:p>
      </dgm:t>
    </dgm:pt>
    <dgm:pt modelId="{4A005AF5-7D15-4FF1-B320-FFCE9C8D70F3}" type="parTrans" cxnId="{FD361070-948D-4D44-9E32-760D55646E14}">
      <dgm:prSet/>
      <dgm:spPr/>
      <dgm:t>
        <a:bodyPr/>
        <a:lstStyle/>
        <a:p>
          <a:endParaRPr lang="ru-RU" sz="1000"/>
        </a:p>
      </dgm:t>
    </dgm:pt>
    <dgm:pt modelId="{C0D2AB40-3697-4780-A77E-F805FE45A998}" type="sibTrans" cxnId="{FD361070-948D-4D44-9E32-760D55646E14}">
      <dgm:prSet/>
      <dgm:spPr/>
      <dgm:t>
        <a:bodyPr/>
        <a:lstStyle/>
        <a:p>
          <a:endParaRPr lang="ru-RU" sz="1000"/>
        </a:p>
      </dgm:t>
    </dgm:pt>
    <dgm:pt modelId="{10C1394C-A558-48EA-B4C1-BC3AABD20EC3}">
      <dgm:prSet custT="1"/>
      <dgm:spPr/>
      <dgm:t>
        <a:bodyPr tIns="0" bIns="0"/>
        <a:lstStyle/>
        <a:p>
          <a:r>
            <a:rPr lang="ru-RU" sz="1000" dirty="0" smtClean="0"/>
            <a:t>Ориентация на индивидуальные нормы в оценке образовательных достижений</a:t>
          </a:r>
          <a:endParaRPr lang="ru-RU" sz="1000" dirty="0"/>
        </a:p>
      </dgm:t>
    </dgm:pt>
    <dgm:pt modelId="{C9AC4491-DF93-4589-B429-9BE7069C023C}" type="parTrans" cxnId="{45E06EA4-BB65-4BE8-A429-E56A849B954A}">
      <dgm:prSet/>
      <dgm:spPr/>
      <dgm:t>
        <a:bodyPr/>
        <a:lstStyle/>
        <a:p>
          <a:endParaRPr lang="ru-RU" sz="1000"/>
        </a:p>
      </dgm:t>
    </dgm:pt>
    <dgm:pt modelId="{60D4E6F4-BCD4-4B75-8062-84C9F6832194}" type="sibTrans" cxnId="{45E06EA4-BB65-4BE8-A429-E56A849B954A}">
      <dgm:prSet/>
      <dgm:spPr/>
      <dgm:t>
        <a:bodyPr/>
        <a:lstStyle/>
        <a:p>
          <a:endParaRPr lang="ru-RU" sz="1000"/>
        </a:p>
      </dgm:t>
    </dgm:pt>
    <dgm:pt modelId="{AF3A2061-E938-43AC-A75A-7827016364DE}">
      <dgm:prSet custT="1"/>
      <dgm:spPr/>
      <dgm:t>
        <a:bodyPr tIns="0" bIns="0"/>
        <a:lstStyle/>
        <a:p>
          <a:r>
            <a:rPr lang="ru-RU" sz="1000" dirty="0" smtClean="0"/>
            <a:t>Нормативно-ориентированный подход в оценке образовательных достижений </a:t>
          </a:r>
          <a:endParaRPr lang="ru-RU" sz="1000" dirty="0"/>
        </a:p>
      </dgm:t>
    </dgm:pt>
    <dgm:pt modelId="{4075A3E0-AD3F-4A07-82BD-555C9B21C957}" type="parTrans" cxnId="{C3AF2C0F-A05E-4197-8B85-8D1B6E043CD8}">
      <dgm:prSet/>
      <dgm:spPr/>
      <dgm:t>
        <a:bodyPr/>
        <a:lstStyle/>
        <a:p>
          <a:endParaRPr lang="ru-RU" sz="1000"/>
        </a:p>
      </dgm:t>
    </dgm:pt>
    <dgm:pt modelId="{3D5CF411-FD75-4352-9051-F2949544D2AA}" type="sibTrans" cxnId="{C3AF2C0F-A05E-4197-8B85-8D1B6E043CD8}">
      <dgm:prSet/>
      <dgm:spPr/>
      <dgm:t>
        <a:bodyPr/>
        <a:lstStyle/>
        <a:p>
          <a:endParaRPr lang="ru-RU" sz="1000"/>
        </a:p>
      </dgm:t>
    </dgm:pt>
    <dgm:pt modelId="{84CF25B6-C08F-48F5-9CE6-9E3418E4014C}">
      <dgm:prSet custT="1"/>
      <dgm:spPr/>
      <dgm:t>
        <a:bodyPr tIns="0" bIns="0"/>
        <a:lstStyle/>
        <a:p>
          <a:r>
            <a:rPr lang="ru-RU" sz="1000" dirty="0" smtClean="0"/>
            <a:t>Корректировка административно-управленческих решений</a:t>
          </a:r>
          <a:endParaRPr lang="ru-RU" sz="1000" dirty="0"/>
        </a:p>
      </dgm:t>
    </dgm:pt>
    <dgm:pt modelId="{9F577F5B-1F18-4864-BCE7-3A3F891FA1F8}" type="parTrans" cxnId="{38BE9D49-EEC8-4D1D-B7AD-62BAE38C1026}">
      <dgm:prSet/>
      <dgm:spPr/>
      <dgm:t>
        <a:bodyPr/>
        <a:lstStyle/>
        <a:p>
          <a:endParaRPr lang="ru-RU" sz="1000"/>
        </a:p>
      </dgm:t>
    </dgm:pt>
    <dgm:pt modelId="{679A424F-72D8-467D-9D1A-EAE1B4A59F65}" type="sibTrans" cxnId="{38BE9D49-EEC8-4D1D-B7AD-62BAE38C1026}">
      <dgm:prSet/>
      <dgm:spPr/>
      <dgm:t>
        <a:bodyPr/>
        <a:lstStyle/>
        <a:p>
          <a:endParaRPr lang="ru-RU" sz="1000"/>
        </a:p>
      </dgm:t>
    </dgm:pt>
    <dgm:pt modelId="{378BE597-26E0-4CAE-B83D-22869DBFDC2B}">
      <dgm:prSet custT="1"/>
      <dgm:spPr/>
      <dgm:t>
        <a:bodyPr/>
        <a:lstStyle/>
        <a:p>
          <a:r>
            <a:rPr lang="ru-RU" sz="1000" dirty="0" smtClean="0"/>
            <a:t>Отсутствие инструментов встраивания в систему ФГОС нового поколения</a:t>
          </a:r>
          <a:endParaRPr lang="ru-RU" sz="1000" dirty="0"/>
        </a:p>
      </dgm:t>
    </dgm:pt>
    <dgm:pt modelId="{9668D7FB-620C-4412-BE81-537416581AA2}" type="parTrans" cxnId="{50B5DFEA-D7DC-4580-A2AB-C3008330F69D}">
      <dgm:prSet/>
      <dgm:spPr/>
      <dgm:t>
        <a:bodyPr/>
        <a:lstStyle/>
        <a:p>
          <a:endParaRPr lang="ru-RU" sz="1000"/>
        </a:p>
      </dgm:t>
    </dgm:pt>
    <dgm:pt modelId="{058ACBAA-4FE0-4C3F-87D2-0DF6DB6C0EA8}" type="sibTrans" cxnId="{50B5DFEA-D7DC-4580-A2AB-C3008330F69D}">
      <dgm:prSet/>
      <dgm:spPr/>
      <dgm:t>
        <a:bodyPr/>
        <a:lstStyle/>
        <a:p>
          <a:endParaRPr lang="ru-RU" sz="1000"/>
        </a:p>
      </dgm:t>
    </dgm:pt>
    <dgm:pt modelId="{01ACC096-A583-49AF-AD19-85F953F21B39}">
      <dgm:prSet custT="1"/>
      <dgm:spPr/>
      <dgm:t>
        <a:bodyPr/>
        <a:lstStyle/>
        <a:p>
          <a:r>
            <a:rPr lang="ru-RU" sz="1000" dirty="0" smtClean="0"/>
            <a:t>Недостаточное соответствие нормам национальной образовательной инициативы «Наша новая школа»</a:t>
          </a:r>
          <a:endParaRPr lang="ru-RU" sz="1000" dirty="0"/>
        </a:p>
      </dgm:t>
    </dgm:pt>
    <dgm:pt modelId="{FF92B514-AAE2-408C-A85B-3D19644AC8DB}" type="parTrans" cxnId="{443D1C0E-5FAD-467B-814B-9F2220D40948}">
      <dgm:prSet/>
      <dgm:spPr/>
      <dgm:t>
        <a:bodyPr/>
        <a:lstStyle/>
        <a:p>
          <a:endParaRPr lang="ru-RU" sz="1000"/>
        </a:p>
      </dgm:t>
    </dgm:pt>
    <dgm:pt modelId="{9295934E-949C-4C0C-A3F6-EF77790BE6A1}" type="sibTrans" cxnId="{443D1C0E-5FAD-467B-814B-9F2220D40948}">
      <dgm:prSet/>
      <dgm:spPr/>
      <dgm:t>
        <a:bodyPr/>
        <a:lstStyle/>
        <a:p>
          <a:endParaRPr lang="ru-RU" sz="1000"/>
        </a:p>
      </dgm:t>
    </dgm:pt>
    <dgm:pt modelId="{C9DC3E25-7430-4869-B5AC-E0AA77566C8D}">
      <dgm:prSet custT="1"/>
      <dgm:spPr/>
      <dgm:t>
        <a:bodyPr/>
        <a:lstStyle/>
        <a:p>
          <a:r>
            <a:rPr lang="ru-RU" sz="1000" dirty="0" smtClean="0"/>
            <a:t>Снижение уровня образования в целом</a:t>
          </a:r>
          <a:endParaRPr lang="ru-RU" sz="1000" dirty="0"/>
        </a:p>
      </dgm:t>
    </dgm:pt>
    <dgm:pt modelId="{79D5D671-D868-4E1C-8B65-BD646B37B454}" type="parTrans" cxnId="{12DE3916-44E2-4095-AB20-537AEEC95123}">
      <dgm:prSet/>
      <dgm:spPr/>
      <dgm:t>
        <a:bodyPr/>
        <a:lstStyle/>
        <a:p>
          <a:endParaRPr lang="ru-RU" sz="1000"/>
        </a:p>
      </dgm:t>
    </dgm:pt>
    <dgm:pt modelId="{CB261D00-97EF-4C0D-883A-6D6C3EDE0223}" type="sibTrans" cxnId="{12DE3916-44E2-4095-AB20-537AEEC95123}">
      <dgm:prSet/>
      <dgm:spPr/>
      <dgm:t>
        <a:bodyPr/>
        <a:lstStyle/>
        <a:p>
          <a:endParaRPr lang="ru-RU" sz="1000"/>
        </a:p>
      </dgm:t>
    </dgm:pt>
    <dgm:pt modelId="{3FD25A76-3A0C-4E41-AB6E-34077FA47878}">
      <dgm:prSet custT="1"/>
      <dgm:spPr/>
      <dgm:t>
        <a:bodyPr/>
        <a:lstStyle/>
        <a:p>
          <a:r>
            <a:rPr lang="ru-RU" sz="1000" dirty="0" smtClean="0"/>
            <a:t>Отсутствие объективных инструментов реализации оценки качества образовательного процесса</a:t>
          </a:r>
          <a:endParaRPr lang="ru-RU" sz="1000" dirty="0"/>
        </a:p>
      </dgm:t>
    </dgm:pt>
    <dgm:pt modelId="{E276BF10-F787-4E33-8D4E-E58A689AD050}" type="parTrans" cxnId="{FF196395-8984-49F8-A03C-EC7E1F57ED4F}">
      <dgm:prSet/>
      <dgm:spPr/>
      <dgm:t>
        <a:bodyPr/>
        <a:lstStyle/>
        <a:p>
          <a:endParaRPr lang="ru-RU"/>
        </a:p>
      </dgm:t>
    </dgm:pt>
    <dgm:pt modelId="{E2A30661-E480-47D3-842D-47E28EAEC4A9}" type="sibTrans" cxnId="{FF196395-8984-49F8-A03C-EC7E1F57ED4F}">
      <dgm:prSet/>
      <dgm:spPr/>
      <dgm:t>
        <a:bodyPr/>
        <a:lstStyle/>
        <a:p>
          <a:endParaRPr lang="ru-RU"/>
        </a:p>
      </dgm:t>
    </dgm:pt>
    <dgm:pt modelId="{82F11972-EBB1-437A-9744-8840453E90D1}">
      <dgm:prSet phldrT="[Текст]" custT="1"/>
      <dgm:spPr>
        <a:solidFill>
          <a:schemeClr val="accent1">
            <a:tint val="6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ru-RU" sz="1400" b="1" dirty="0" smtClean="0"/>
            <a:t>Система оценки качества</a:t>
          </a:r>
          <a:endParaRPr lang="ru-RU" sz="1400" b="1" dirty="0"/>
        </a:p>
      </dgm:t>
    </dgm:pt>
    <dgm:pt modelId="{96C928FE-52EE-4EB6-87BE-7A8FEDB7D326}" type="sibTrans" cxnId="{80D4482D-BF19-440F-9D30-8670A2025168}">
      <dgm:prSet/>
      <dgm:spPr/>
      <dgm:t>
        <a:bodyPr/>
        <a:lstStyle/>
        <a:p>
          <a:endParaRPr lang="ru-RU" sz="1000"/>
        </a:p>
      </dgm:t>
    </dgm:pt>
    <dgm:pt modelId="{9364F0AD-76A3-4B11-BE87-2DF550390C03}" type="parTrans" cxnId="{80D4482D-BF19-440F-9D30-8670A2025168}">
      <dgm:prSet/>
      <dgm:spPr/>
      <dgm:t>
        <a:bodyPr/>
        <a:lstStyle/>
        <a:p>
          <a:endParaRPr lang="ru-RU" sz="1000"/>
        </a:p>
      </dgm:t>
    </dgm:pt>
    <dgm:pt modelId="{9B404F63-8518-4BAB-BD43-AE3BE0A3340D}" type="pres">
      <dgm:prSet presAssocID="{5ECBC0A0-F6D2-4BEC-BAB8-DE487EBB2831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BF35F57-9608-4078-8405-F78947848A49}" type="pres">
      <dgm:prSet presAssocID="{5ECBC0A0-F6D2-4BEC-BAB8-DE487EBB2831}" presName="matrix" presStyleCnt="0"/>
      <dgm:spPr/>
      <dgm:t>
        <a:bodyPr/>
        <a:lstStyle/>
        <a:p>
          <a:endParaRPr lang="ru-RU"/>
        </a:p>
      </dgm:t>
    </dgm:pt>
    <dgm:pt modelId="{325503E0-C16B-4668-A01E-C94D4237CD90}" type="pres">
      <dgm:prSet presAssocID="{5ECBC0A0-F6D2-4BEC-BAB8-DE487EBB2831}" presName="tile1" presStyleLbl="node1" presStyleIdx="0" presStyleCnt="4"/>
      <dgm:spPr/>
      <dgm:t>
        <a:bodyPr/>
        <a:lstStyle/>
        <a:p>
          <a:endParaRPr lang="ru-RU"/>
        </a:p>
      </dgm:t>
    </dgm:pt>
    <dgm:pt modelId="{E58C0C5C-0B9A-4428-9CF6-FC7E96FDF419}" type="pres">
      <dgm:prSet presAssocID="{5ECBC0A0-F6D2-4BEC-BAB8-DE487EBB283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D759D1-03C9-4BD0-B71D-6EDAC9F3F8FC}" type="pres">
      <dgm:prSet presAssocID="{5ECBC0A0-F6D2-4BEC-BAB8-DE487EBB2831}" presName="tile2" presStyleLbl="node1" presStyleIdx="1" presStyleCnt="4"/>
      <dgm:spPr/>
      <dgm:t>
        <a:bodyPr/>
        <a:lstStyle/>
        <a:p>
          <a:endParaRPr lang="ru-RU"/>
        </a:p>
      </dgm:t>
    </dgm:pt>
    <dgm:pt modelId="{D4C01F41-201B-4884-83A3-9EDB40A502B5}" type="pres">
      <dgm:prSet presAssocID="{5ECBC0A0-F6D2-4BEC-BAB8-DE487EBB283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EDD999-7B46-4D34-B731-D4866EA95CAB}" type="pres">
      <dgm:prSet presAssocID="{5ECBC0A0-F6D2-4BEC-BAB8-DE487EBB2831}" presName="tile3" presStyleLbl="node1" presStyleIdx="2" presStyleCnt="4" custLinFactNeighborY="1875"/>
      <dgm:spPr/>
      <dgm:t>
        <a:bodyPr/>
        <a:lstStyle/>
        <a:p>
          <a:endParaRPr lang="ru-RU"/>
        </a:p>
      </dgm:t>
    </dgm:pt>
    <dgm:pt modelId="{837EA925-4EC3-4F7A-A0DB-14C795B011F6}" type="pres">
      <dgm:prSet presAssocID="{5ECBC0A0-F6D2-4BEC-BAB8-DE487EBB283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9EDEBF-747F-41CB-BE36-F07C44113849}" type="pres">
      <dgm:prSet presAssocID="{5ECBC0A0-F6D2-4BEC-BAB8-DE487EBB2831}" presName="tile4" presStyleLbl="node1" presStyleIdx="3" presStyleCnt="4"/>
      <dgm:spPr/>
      <dgm:t>
        <a:bodyPr/>
        <a:lstStyle/>
        <a:p>
          <a:endParaRPr lang="ru-RU"/>
        </a:p>
      </dgm:t>
    </dgm:pt>
    <dgm:pt modelId="{CBC7BDE7-9AB5-480F-80B8-33AB99F7F367}" type="pres">
      <dgm:prSet presAssocID="{5ECBC0A0-F6D2-4BEC-BAB8-DE487EBB283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85574C-F600-4E17-B48A-B7F448353F4A}" type="pres">
      <dgm:prSet presAssocID="{5ECBC0A0-F6D2-4BEC-BAB8-DE487EBB2831}" presName="centerTile" presStyleLbl="fgShp" presStyleIdx="0" presStyleCnt="1" custScaleX="43361" custScaleY="67709" custLinFactNeighborX="-1355" custLinFactNeighborY="14987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95C06A58-E823-4099-BAC5-B0C2ECD65A06}" type="presOf" srcId="{84CF25B6-C08F-48F5-9CE6-9E3418E4014C}" destId="{ABEDD999-7B46-4D34-B731-D4866EA95CAB}" srcOrd="0" destOrd="4" presId="urn:microsoft.com/office/officeart/2005/8/layout/matrix1"/>
    <dgm:cxn modelId="{74F48B16-2198-4113-99EB-4F474C9B7A3E}" type="presOf" srcId="{378BE597-26E0-4CAE-B83D-22869DBFDC2B}" destId="{CBC7BDE7-9AB5-480F-80B8-33AB99F7F367}" srcOrd="1" destOrd="1" presId="urn:microsoft.com/office/officeart/2005/8/layout/matrix1"/>
    <dgm:cxn modelId="{A9E46007-F61E-462B-9110-4494E7A06F1E}" type="presOf" srcId="{82F11972-EBB1-437A-9744-8840453E90D1}" destId="{7785574C-F600-4E17-B48A-B7F448353F4A}" srcOrd="0" destOrd="0" presId="urn:microsoft.com/office/officeart/2005/8/layout/matrix1"/>
    <dgm:cxn modelId="{719E3FDE-F205-4998-B6AC-0E1320447200}" type="presOf" srcId="{84CF25B6-C08F-48F5-9CE6-9E3418E4014C}" destId="{837EA925-4EC3-4F7A-A0DB-14C795B011F6}" srcOrd="1" destOrd="4" presId="urn:microsoft.com/office/officeart/2005/8/layout/matrix1"/>
    <dgm:cxn modelId="{EEBF800F-9BFE-4CF0-B11A-963E6530A687}" type="presOf" srcId="{10C1394C-A558-48EA-B4C1-BC3AABD20EC3}" destId="{ABEDD999-7B46-4D34-B731-D4866EA95CAB}" srcOrd="0" destOrd="2" presId="urn:microsoft.com/office/officeart/2005/8/layout/matrix1"/>
    <dgm:cxn modelId="{8B9F4257-C184-4233-AEBC-BEB3B293C8ED}" type="presOf" srcId="{3FD25A76-3A0C-4E41-AB6E-34077FA47878}" destId="{D4C01F41-201B-4884-83A3-9EDB40A502B5}" srcOrd="1" destOrd="5" presId="urn:microsoft.com/office/officeart/2005/8/layout/matrix1"/>
    <dgm:cxn modelId="{9EF55692-6B34-4CF9-BA16-C2F60059411D}" srcId="{287F2625-F402-4E55-BD05-9D3232F9262B}" destId="{0010C50F-7066-446D-954A-4DE8EA905552}" srcOrd="2" destOrd="0" parTransId="{360EA64E-1004-4176-848B-0727A815FE64}" sibTransId="{25670BF8-312C-4B91-AD24-8BF60F588261}"/>
    <dgm:cxn modelId="{1A97C0B9-66FA-4CCE-90C7-B41495CC1113}" type="presOf" srcId="{287F2625-F402-4E55-BD05-9D3232F9262B}" destId="{325503E0-C16B-4668-A01E-C94D4237CD90}" srcOrd="0" destOrd="0" presId="urn:microsoft.com/office/officeart/2005/8/layout/matrix1"/>
    <dgm:cxn modelId="{3DB8EACA-6901-4C6B-8343-BF69A9727564}" type="presOf" srcId="{C9DC3E25-7430-4869-B5AC-E0AA77566C8D}" destId="{CBC7BDE7-9AB5-480F-80B8-33AB99F7F367}" srcOrd="1" destOrd="3" presId="urn:microsoft.com/office/officeart/2005/8/layout/matrix1"/>
    <dgm:cxn modelId="{1622EE1C-2524-40A7-9AA2-5F378FF6B2D4}" type="presOf" srcId="{CD811211-1801-4350-A398-509FFD786440}" destId="{CBC7BDE7-9AB5-480F-80B8-33AB99F7F367}" srcOrd="1" destOrd="0" presId="urn:microsoft.com/office/officeart/2005/8/layout/matrix1"/>
    <dgm:cxn modelId="{FF196395-8984-49F8-A03C-EC7E1F57ED4F}" srcId="{CE7A113F-B4B0-4EF9-8ACD-294262D04BC6}" destId="{3FD25A76-3A0C-4E41-AB6E-34077FA47878}" srcOrd="4" destOrd="0" parTransId="{E276BF10-F787-4E33-8D4E-E58A689AD050}" sibTransId="{E2A30661-E480-47D3-842D-47E28EAEC4A9}"/>
    <dgm:cxn modelId="{0017757F-A250-433F-8E36-B3ED225BE085}" srcId="{CE7A113F-B4B0-4EF9-8ACD-294262D04BC6}" destId="{956E5B9A-C01F-4826-9555-0097135DB68B}" srcOrd="2" destOrd="0" parTransId="{49C33FC5-7E44-4879-89B6-F98393831F42}" sibTransId="{A9738632-AB3F-438E-A1B9-BAAAFE26C7CE}"/>
    <dgm:cxn modelId="{D4F8E7CF-9188-4F76-81C6-8FE461DCF484}" type="presOf" srcId="{5ECBC0A0-F6D2-4BEC-BAB8-DE487EBB2831}" destId="{9B404F63-8518-4BAB-BD43-AE3BE0A3340D}" srcOrd="0" destOrd="0" presId="urn:microsoft.com/office/officeart/2005/8/layout/matrix1"/>
    <dgm:cxn modelId="{33F552DF-D107-4070-86B9-D5F0D6C124F3}" type="presOf" srcId="{0010C50F-7066-446D-954A-4DE8EA905552}" destId="{E58C0C5C-0B9A-4428-9CF6-FC7E96FDF419}" srcOrd="1" destOrd="3" presId="urn:microsoft.com/office/officeart/2005/8/layout/matrix1"/>
    <dgm:cxn modelId="{D5B688CB-5D38-4FBE-A2DC-ACD2F2157395}" srcId="{CE7A113F-B4B0-4EF9-8ACD-294262D04BC6}" destId="{9FC83D37-14D9-452D-8D5A-11120F1F9449}" srcOrd="3" destOrd="0" parTransId="{2EB25F88-4DC4-464F-8ACD-2BB03BF1104C}" sibTransId="{A02CF5E5-2F13-40FF-A154-8EF39F2F02E4}"/>
    <dgm:cxn modelId="{2D5882DA-D27B-4BF7-9E05-294DAE970EBC}" type="presOf" srcId="{10C1394C-A558-48EA-B4C1-BC3AABD20EC3}" destId="{837EA925-4EC3-4F7A-A0DB-14C795B011F6}" srcOrd="1" destOrd="2" presId="urn:microsoft.com/office/officeart/2005/8/layout/matrix1"/>
    <dgm:cxn modelId="{80D4482D-BF19-440F-9D30-8670A2025168}" srcId="{5ECBC0A0-F6D2-4BEC-BAB8-DE487EBB2831}" destId="{82F11972-EBB1-437A-9744-8840453E90D1}" srcOrd="0" destOrd="0" parTransId="{9364F0AD-76A3-4B11-BE87-2DF550390C03}" sibTransId="{96C928FE-52EE-4EB6-87BE-7A8FEDB7D326}"/>
    <dgm:cxn modelId="{0F993280-5081-4664-B9DA-70E0E015FF60}" type="presOf" srcId="{378BE597-26E0-4CAE-B83D-22869DBFDC2B}" destId="{789EDEBF-747F-41CB-BE36-F07C44113849}" srcOrd="0" destOrd="1" presId="urn:microsoft.com/office/officeart/2005/8/layout/matrix1"/>
    <dgm:cxn modelId="{85B9523F-D9E4-4F62-8C2E-BEBD90891942}" srcId="{CE7A113F-B4B0-4EF9-8ACD-294262D04BC6}" destId="{D04FEB5B-2083-472B-8946-6A0812511537}" srcOrd="0" destOrd="0" parTransId="{95B9A2DB-B551-4804-9824-CC77E2DE464F}" sibTransId="{7BE4C4C2-29B9-41B3-8BA9-AB3A19F3D110}"/>
    <dgm:cxn modelId="{DB711511-CA92-4152-987C-05BD8C05418E}" srcId="{287F2625-F402-4E55-BD05-9D3232F9262B}" destId="{C8C766D4-46C7-474E-991F-33A97EF5D934}" srcOrd="1" destOrd="0" parTransId="{4B115D21-788A-48A8-A69E-A7E13A74B025}" sibTransId="{2D56B6EA-D197-44DA-8048-354E8B604181}"/>
    <dgm:cxn modelId="{2A156809-0B1D-43B1-A312-F4E5787081B3}" srcId="{82F11972-EBB1-437A-9744-8840453E90D1}" destId="{1E372DCC-1AF1-4360-B469-4BCE6AE83316}" srcOrd="2" destOrd="0" parTransId="{825612FE-BB71-4FA7-9FA1-D476FF92F0A1}" sibTransId="{75266EE5-0732-41A0-807A-2B5B379D9F54}"/>
    <dgm:cxn modelId="{591CC69E-7539-4798-97AF-5D434FEC0B57}" type="presOf" srcId="{956E5B9A-C01F-4826-9555-0097135DB68B}" destId="{54D759D1-03C9-4BD0-B71D-6EDAC9F3F8FC}" srcOrd="0" destOrd="3" presId="urn:microsoft.com/office/officeart/2005/8/layout/matrix1"/>
    <dgm:cxn modelId="{26F495B7-557F-43AD-A8BA-304C34946C54}" type="presOf" srcId="{01ACC096-A583-49AF-AD19-85F953F21B39}" destId="{789EDEBF-747F-41CB-BE36-F07C44113849}" srcOrd="0" destOrd="2" presId="urn:microsoft.com/office/officeart/2005/8/layout/matrix1"/>
    <dgm:cxn modelId="{D3374342-61AF-4387-B864-53422CC5B9AB}" type="presOf" srcId="{1E372DCC-1AF1-4360-B469-4BCE6AE83316}" destId="{837EA925-4EC3-4F7A-A0DB-14C795B011F6}" srcOrd="1" destOrd="0" presId="urn:microsoft.com/office/officeart/2005/8/layout/matrix1"/>
    <dgm:cxn modelId="{8DF36BFA-C2E7-4D17-90E6-1AAECBB4F973}" type="presOf" srcId="{D04FEB5B-2083-472B-8946-6A0812511537}" destId="{D4C01F41-201B-4884-83A3-9EDB40A502B5}" srcOrd="1" destOrd="1" presId="urn:microsoft.com/office/officeart/2005/8/layout/matrix1"/>
    <dgm:cxn modelId="{B87F4064-2363-461D-A1D0-8B7B4899D67A}" type="presOf" srcId="{287F2625-F402-4E55-BD05-9D3232F9262B}" destId="{E58C0C5C-0B9A-4428-9CF6-FC7E96FDF419}" srcOrd="1" destOrd="0" presId="urn:microsoft.com/office/officeart/2005/8/layout/matrix1"/>
    <dgm:cxn modelId="{88102F90-A279-4BA1-9DF3-0F1E311BC23F}" type="presOf" srcId="{8A6948D9-C69A-4449-9827-6B406D996DA6}" destId="{E58C0C5C-0B9A-4428-9CF6-FC7E96FDF419}" srcOrd="1" destOrd="4" presId="urn:microsoft.com/office/officeart/2005/8/layout/matrix1"/>
    <dgm:cxn modelId="{830393A0-711A-467B-B981-264551466F27}" type="presOf" srcId="{CF415047-3231-42D4-AA01-FB8462A236EA}" destId="{E58C0C5C-0B9A-4428-9CF6-FC7E96FDF419}" srcOrd="1" destOrd="1" presId="urn:microsoft.com/office/officeart/2005/8/layout/matrix1"/>
    <dgm:cxn modelId="{5E0C764F-1EFD-4038-823E-0BD84D887F27}" type="presOf" srcId="{CE7A113F-B4B0-4EF9-8ACD-294262D04BC6}" destId="{D4C01F41-201B-4884-83A3-9EDB40A502B5}" srcOrd="1" destOrd="0" presId="urn:microsoft.com/office/officeart/2005/8/layout/matrix1"/>
    <dgm:cxn modelId="{50B5DFEA-D7DC-4580-A2AB-C3008330F69D}" srcId="{CD811211-1801-4350-A398-509FFD786440}" destId="{378BE597-26E0-4CAE-B83D-22869DBFDC2B}" srcOrd="0" destOrd="0" parTransId="{9668D7FB-620C-4412-BE81-537416581AA2}" sibTransId="{058ACBAA-4FE0-4C3F-87D2-0DF6DB6C0EA8}"/>
    <dgm:cxn modelId="{5F669672-2123-477B-AD02-E1A08900D614}" srcId="{287F2625-F402-4E55-BD05-9D3232F9262B}" destId="{CF415047-3231-42D4-AA01-FB8462A236EA}" srcOrd="0" destOrd="0" parTransId="{04703F8D-8594-442C-A362-796C0DD45417}" sibTransId="{5C44F569-FF78-4A67-B91B-FAB40F8B8390}"/>
    <dgm:cxn modelId="{121D8348-65F9-4564-BA90-8676AEBDF5CA}" type="presOf" srcId="{8A6948D9-C69A-4449-9827-6B406D996DA6}" destId="{325503E0-C16B-4668-A01E-C94D4237CD90}" srcOrd="0" destOrd="4" presId="urn:microsoft.com/office/officeart/2005/8/layout/matrix1"/>
    <dgm:cxn modelId="{607AEF01-8EC5-494C-B0CD-64DD059B1000}" type="presOf" srcId="{89E0B393-9BD5-4864-BAFA-A08AE84BFA0D}" destId="{ABEDD999-7B46-4D34-B731-D4866EA95CAB}" srcOrd="0" destOrd="1" presId="urn:microsoft.com/office/officeart/2005/8/layout/matrix1"/>
    <dgm:cxn modelId="{1E4672A0-D5B9-495D-AD6C-452B55264003}" srcId="{82F11972-EBB1-437A-9744-8840453E90D1}" destId="{CE7A113F-B4B0-4EF9-8ACD-294262D04BC6}" srcOrd="1" destOrd="0" parTransId="{D8D3F42C-D6C3-4EEA-9D14-630565E773BB}" sibTransId="{6908AEC7-C98F-4B20-8048-4B1A6B367DF6}"/>
    <dgm:cxn modelId="{FD361070-948D-4D44-9E32-760D55646E14}" srcId="{1E372DCC-1AF1-4360-B469-4BCE6AE83316}" destId="{89E0B393-9BD5-4864-BAFA-A08AE84BFA0D}" srcOrd="0" destOrd="0" parTransId="{4A005AF5-7D15-4FF1-B320-FFCE9C8D70F3}" sibTransId="{C0D2AB40-3697-4780-A77E-F805FE45A998}"/>
    <dgm:cxn modelId="{F1B482D6-054A-4E98-8636-09035B2FF259}" type="presOf" srcId="{D04FEB5B-2083-472B-8946-6A0812511537}" destId="{54D759D1-03C9-4BD0-B71D-6EDAC9F3F8FC}" srcOrd="0" destOrd="1" presId="urn:microsoft.com/office/officeart/2005/8/layout/matrix1"/>
    <dgm:cxn modelId="{718000D0-E3CF-48EB-BDDA-B38B9EEE123A}" type="presOf" srcId="{AF3A2061-E938-43AC-A75A-7827016364DE}" destId="{837EA925-4EC3-4F7A-A0DB-14C795B011F6}" srcOrd="1" destOrd="3" presId="urn:microsoft.com/office/officeart/2005/8/layout/matrix1"/>
    <dgm:cxn modelId="{AA52B483-CE14-4363-B556-241543767F92}" srcId="{82F11972-EBB1-437A-9744-8840453E90D1}" destId="{CD811211-1801-4350-A398-509FFD786440}" srcOrd="3" destOrd="0" parTransId="{6E7D07C0-293B-4C1E-9D95-6654130504BE}" sibTransId="{F10D232B-5392-4FC2-9D6C-E5DD89B4C97B}"/>
    <dgm:cxn modelId="{D44CCEB2-127B-4FA1-84B3-388DCE2239E2}" type="presOf" srcId="{89E0B393-9BD5-4864-BAFA-A08AE84BFA0D}" destId="{837EA925-4EC3-4F7A-A0DB-14C795B011F6}" srcOrd="1" destOrd="1" presId="urn:microsoft.com/office/officeart/2005/8/layout/matrix1"/>
    <dgm:cxn modelId="{73B4B12A-FDB7-44AB-A29F-DE82D735CE7D}" type="presOf" srcId="{0010C50F-7066-446D-954A-4DE8EA905552}" destId="{325503E0-C16B-4668-A01E-C94D4237CD90}" srcOrd="0" destOrd="3" presId="urn:microsoft.com/office/officeart/2005/8/layout/matrix1"/>
    <dgm:cxn modelId="{C3AF2C0F-A05E-4197-8B85-8D1B6E043CD8}" srcId="{1E372DCC-1AF1-4360-B469-4BCE6AE83316}" destId="{AF3A2061-E938-43AC-A75A-7827016364DE}" srcOrd="2" destOrd="0" parTransId="{4075A3E0-AD3F-4A07-82BD-555C9B21C957}" sibTransId="{3D5CF411-FD75-4352-9051-F2949544D2AA}"/>
    <dgm:cxn modelId="{3A179C29-719E-4E82-9677-099DF28A8F1F}" type="presOf" srcId="{CE7A113F-B4B0-4EF9-8ACD-294262D04BC6}" destId="{54D759D1-03C9-4BD0-B71D-6EDAC9F3F8FC}" srcOrd="0" destOrd="0" presId="urn:microsoft.com/office/officeart/2005/8/layout/matrix1"/>
    <dgm:cxn modelId="{862E5989-71D8-47CE-B4D4-1B134F0C63EE}" srcId="{CE7A113F-B4B0-4EF9-8ACD-294262D04BC6}" destId="{B4894259-2A1E-4EEF-964A-9B3C16584095}" srcOrd="1" destOrd="0" parTransId="{FDBE10F9-8E00-44D2-A0FF-ECDEEB1D4D6B}" sibTransId="{813EFF41-7C0B-400D-92AA-6F58363545CA}"/>
    <dgm:cxn modelId="{38BE9D49-EEC8-4D1D-B7AD-62BAE38C1026}" srcId="{1E372DCC-1AF1-4360-B469-4BCE6AE83316}" destId="{84CF25B6-C08F-48F5-9CE6-9E3418E4014C}" srcOrd="3" destOrd="0" parTransId="{9F577F5B-1F18-4864-BCE7-3A3F891FA1F8}" sibTransId="{679A424F-72D8-467D-9D1A-EAE1B4A59F65}"/>
    <dgm:cxn modelId="{22F64C8D-3A54-4083-8684-38BB0AE2AA76}" type="presOf" srcId="{CF415047-3231-42D4-AA01-FB8462A236EA}" destId="{325503E0-C16B-4668-A01E-C94D4237CD90}" srcOrd="0" destOrd="1" presId="urn:microsoft.com/office/officeart/2005/8/layout/matrix1"/>
    <dgm:cxn modelId="{AE5DC46C-4A5A-4EE3-AB98-E4F80430DA81}" type="presOf" srcId="{B4894259-2A1E-4EEF-964A-9B3C16584095}" destId="{54D759D1-03C9-4BD0-B71D-6EDAC9F3F8FC}" srcOrd="0" destOrd="2" presId="urn:microsoft.com/office/officeart/2005/8/layout/matrix1"/>
    <dgm:cxn modelId="{6C25F93C-0C9D-44EA-A4DC-C2E64607A1A0}" type="presOf" srcId="{9FC83D37-14D9-452D-8D5A-11120F1F9449}" destId="{54D759D1-03C9-4BD0-B71D-6EDAC9F3F8FC}" srcOrd="0" destOrd="4" presId="urn:microsoft.com/office/officeart/2005/8/layout/matrix1"/>
    <dgm:cxn modelId="{AD90978C-D20A-4935-9AF3-73C95D577B87}" type="presOf" srcId="{AF3A2061-E938-43AC-A75A-7827016364DE}" destId="{ABEDD999-7B46-4D34-B731-D4866EA95CAB}" srcOrd="0" destOrd="3" presId="urn:microsoft.com/office/officeart/2005/8/layout/matrix1"/>
    <dgm:cxn modelId="{CBB3BC9C-1FAB-44AE-92C8-D86837431430}" type="presOf" srcId="{CD811211-1801-4350-A398-509FFD786440}" destId="{789EDEBF-747F-41CB-BE36-F07C44113849}" srcOrd="0" destOrd="0" presId="urn:microsoft.com/office/officeart/2005/8/layout/matrix1"/>
    <dgm:cxn modelId="{443D1C0E-5FAD-467B-814B-9F2220D40948}" srcId="{CD811211-1801-4350-A398-509FFD786440}" destId="{01ACC096-A583-49AF-AD19-85F953F21B39}" srcOrd="1" destOrd="0" parTransId="{FF92B514-AAE2-408C-A85B-3D19644AC8DB}" sibTransId="{9295934E-949C-4C0C-A3F6-EF77790BE6A1}"/>
    <dgm:cxn modelId="{B3C03D5D-58B5-46F5-9B43-010F5743EF3C}" type="presOf" srcId="{C9DC3E25-7430-4869-B5AC-E0AA77566C8D}" destId="{789EDEBF-747F-41CB-BE36-F07C44113849}" srcOrd="0" destOrd="3" presId="urn:microsoft.com/office/officeart/2005/8/layout/matrix1"/>
    <dgm:cxn modelId="{4D08A243-E6FE-40AC-9A0A-451A8EC95F82}" type="presOf" srcId="{01ACC096-A583-49AF-AD19-85F953F21B39}" destId="{CBC7BDE7-9AB5-480F-80B8-33AB99F7F367}" srcOrd="1" destOrd="2" presId="urn:microsoft.com/office/officeart/2005/8/layout/matrix1"/>
    <dgm:cxn modelId="{492DECF2-14BF-4500-8141-9B20DC1A4B54}" type="presOf" srcId="{9FC83D37-14D9-452D-8D5A-11120F1F9449}" destId="{D4C01F41-201B-4884-83A3-9EDB40A502B5}" srcOrd="1" destOrd="4" presId="urn:microsoft.com/office/officeart/2005/8/layout/matrix1"/>
    <dgm:cxn modelId="{E3179CDA-276B-4914-BF3C-358D1CED9E3A}" type="presOf" srcId="{B4894259-2A1E-4EEF-964A-9B3C16584095}" destId="{D4C01F41-201B-4884-83A3-9EDB40A502B5}" srcOrd="1" destOrd="2" presId="urn:microsoft.com/office/officeart/2005/8/layout/matrix1"/>
    <dgm:cxn modelId="{027607CA-B57A-4BCE-BE44-A8FD672D5E3F}" type="presOf" srcId="{C8C766D4-46C7-474E-991F-33A97EF5D934}" destId="{325503E0-C16B-4668-A01E-C94D4237CD90}" srcOrd="0" destOrd="2" presId="urn:microsoft.com/office/officeart/2005/8/layout/matrix1"/>
    <dgm:cxn modelId="{12DE3916-44E2-4095-AB20-537AEEC95123}" srcId="{CD811211-1801-4350-A398-509FFD786440}" destId="{C9DC3E25-7430-4869-B5AC-E0AA77566C8D}" srcOrd="2" destOrd="0" parTransId="{79D5D671-D868-4E1C-8B65-BD646B37B454}" sibTransId="{CB261D00-97EF-4C0D-883A-6D6C3EDE0223}"/>
    <dgm:cxn modelId="{355262BE-6940-4AE6-AB3F-3D2B1612E2E8}" type="presOf" srcId="{3FD25A76-3A0C-4E41-AB6E-34077FA47878}" destId="{54D759D1-03C9-4BD0-B71D-6EDAC9F3F8FC}" srcOrd="0" destOrd="5" presId="urn:microsoft.com/office/officeart/2005/8/layout/matrix1"/>
    <dgm:cxn modelId="{57598CD0-815D-4C76-AEE8-7E006A9C598D}" type="presOf" srcId="{C8C766D4-46C7-474E-991F-33A97EF5D934}" destId="{E58C0C5C-0B9A-4428-9CF6-FC7E96FDF419}" srcOrd="1" destOrd="2" presId="urn:microsoft.com/office/officeart/2005/8/layout/matrix1"/>
    <dgm:cxn modelId="{45E06EA4-BB65-4BE8-A429-E56A849B954A}" srcId="{1E372DCC-1AF1-4360-B469-4BCE6AE83316}" destId="{10C1394C-A558-48EA-B4C1-BC3AABD20EC3}" srcOrd="1" destOrd="0" parTransId="{C9AC4491-DF93-4589-B429-9BE7069C023C}" sibTransId="{60D4E6F4-BCD4-4B75-8062-84C9F6832194}"/>
    <dgm:cxn modelId="{9DF0D9AB-483B-4740-A96D-47B027F9B42A}" type="presOf" srcId="{1E372DCC-1AF1-4360-B469-4BCE6AE83316}" destId="{ABEDD999-7B46-4D34-B731-D4866EA95CAB}" srcOrd="0" destOrd="0" presId="urn:microsoft.com/office/officeart/2005/8/layout/matrix1"/>
    <dgm:cxn modelId="{09765B82-E133-4AEC-B1DE-EC7007B7F4DA}" srcId="{82F11972-EBB1-437A-9744-8840453E90D1}" destId="{287F2625-F402-4E55-BD05-9D3232F9262B}" srcOrd="0" destOrd="0" parTransId="{1B39AFE0-B5B1-4349-93C0-707EF8F31704}" sibTransId="{B55F3A0E-677B-4158-8BF2-1DAB175DB05F}"/>
    <dgm:cxn modelId="{00CEAAE5-8CA3-40BA-B343-47E1A456484A}" srcId="{287F2625-F402-4E55-BD05-9D3232F9262B}" destId="{8A6948D9-C69A-4449-9827-6B406D996DA6}" srcOrd="3" destOrd="0" parTransId="{3E10276D-F4F3-4368-BF57-A14CED473E18}" sibTransId="{AD023605-F238-489F-850F-D8261E3ED2F5}"/>
    <dgm:cxn modelId="{1BBAA336-7D2C-426D-AB56-AFE1FFBD6B1C}" type="presOf" srcId="{956E5B9A-C01F-4826-9555-0097135DB68B}" destId="{D4C01F41-201B-4884-83A3-9EDB40A502B5}" srcOrd="1" destOrd="3" presId="urn:microsoft.com/office/officeart/2005/8/layout/matrix1"/>
    <dgm:cxn modelId="{AF658BBC-4319-4FAD-AAFC-FA88B3FA6D29}" type="presParOf" srcId="{9B404F63-8518-4BAB-BD43-AE3BE0A3340D}" destId="{0BF35F57-9608-4078-8405-F78947848A49}" srcOrd="0" destOrd="0" presId="urn:microsoft.com/office/officeart/2005/8/layout/matrix1"/>
    <dgm:cxn modelId="{76C7DC28-39CA-48DB-A0BB-2F6FDCB02CCC}" type="presParOf" srcId="{0BF35F57-9608-4078-8405-F78947848A49}" destId="{325503E0-C16B-4668-A01E-C94D4237CD90}" srcOrd="0" destOrd="0" presId="urn:microsoft.com/office/officeart/2005/8/layout/matrix1"/>
    <dgm:cxn modelId="{0A02CFCD-D624-4F30-833A-BE8F77006D17}" type="presParOf" srcId="{0BF35F57-9608-4078-8405-F78947848A49}" destId="{E58C0C5C-0B9A-4428-9CF6-FC7E96FDF419}" srcOrd="1" destOrd="0" presId="urn:microsoft.com/office/officeart/2005/8/layout/matrix1"/>
    <dgm:cxn modelId="{E341B90A-147D-4D9D-A710-F56F02E307F2}" type="presParOf" srcId="{0BF35F57-9608-4078-8405-F78947848A49}" destId="{54D759D1-03C9-4BD0-B71D-6EDAC9F3F8FC}" srcOrd="2" destOrd="0" presId="urn:microsoft.com/office/officeart/2005/8/layout/matrix1"/>
    <dgm:cxn modelId="{16489F76-5805-44BA-903C-49713AA8C6D7}" type="presParOf" srcId="{0BF35F57-9608-4078-8405-F78947848A49}" destId="{D4C01F41-201B-4884-83A3-9EDB40A502B5}" srcOrd="3" destOrd="0" presId="urn:microsoft.com/office/officeart/2005/8/layout/matrix1"/>
    <dgm:cxn modelId="{96727996-1E90-4A7A-8A59-2C34FA63AF45}" type="presParOf" srcId="{0BF35F57-9608-4078-8405-F78947848A49}" destId="{ABEDD999-7B46-4D34-B731-D4866EA95CAB}" srcOrd="4" destOrd="0" presId="urn:microsoft.com/office/officeart/2005/8/layout/matrix1"/>
    <dgm:cxn modelId="{6BA660D5-DC01-44B4-AFB7-D2BDCEF7F7A4}" type="presParOf" srcId="{0BF35F57-9608-4078-8405-F78947848A49}" destId="{837EA925-4EC3-4F7A-A0DB-14C795B011F6}" srcOrd="5" destOrd="0" presId="urn:microsoft.com/office/officeart/2005/8/layout/matrix1"/>
    <dgm:cxn modelId="{700E18DA-5971-46C6-BDE8-AF58ED4AB34A}" type="presParOf" srcId="{0BF35F57-9608-4078-8405-F78947848A49}" destId="{789EDEBF-747F-41CB-BE36-F07C44113849}" srcOrd="6" destOrd="0" presId="urn:microsoft.com/office/officeart/2005/8/layout/matrix1"/>
    <dgm:cxn modelId="{94FBC46E-2D75-4769-8AFD-CA96EC462924}" type="presParOf" srcId="{0BF35F57-9608-4078-8405-F78947848A49}" destId="{CBC7BDE7-9AB5-480F-80B8-33AB99F7F367}" srcOrd="7" destOrd="0" presId="urn:microsoft.com/office/officeart/2005/8/layout/matrix1"/>
    <dgm:cxn modelId="{7FA14EB3-C70D-491D-B3CF-0E23B24D64CD}" type="presParOf" srcId="{9B404F63-8518-4BAB-BD43-AE3BE0A3340D}" destId="{7785574C-F600-4E17-B48A-B7F448353F4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B6F8A2-27E2-49AD-A6C5-3EDF5D06096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5E61BE5-86E9-459E-82BD-F25F67E85E38}">
      <dgm:prSet phldrT="[Текст]"/>
      <dgm:spPr>
        <a:solidFill>
          <a:schemeClr val="tx2"/>
        </a:solidFill>
      </dgm:spPr>
      <dgm:t>
        <a:bodyPr/>
        <a:lstStyle/>
        <a:p>
          <a:r>
            <a:rPr lang="ru-RU" dirty="0" smtClean="0"/>
            <a:t>Повышение качества образования</a:t>
          </a:r>
          <a:endParaRPr lang="ru-RU" dirty="0"/>
        </a:p>
      </dgm:t>
    </dgm:pt>
    <dgm:pt modelId="{AA3AF789-A9B0-430E-B73F-9ACB46E6C91C}" type="parTrans" cxnId="{EA45FC80-386D-470D-BC95-86F873F1B907}">
      <dgm:prSet/>
      <dgm:spPr/>
      <dgm:t>
        <a:bodyPr/>
        <a:lstStyle/>
        <a:p>
          <a:endParaRPr lang="ru-RU"/>
        </a:p>
      </dgm:t>
    </dgm:pt>
    <dgm:pt modelId="{7DA816C3-2104-41EF-89AD-36B17F473F14}" type="sibTrans" cxnId="{EA45FC80-386D-470D-BC95-86F873F1B907}">
      <dgm:prSet/>
      <dgm:spPr/>
      <dgm:t>
        <a:bodyPr/>
        <a:lstStyle/>
        <a:p>
          <a:endParaRPr lang="ru-RU"/>
        </a:p>
      </dgm:t>
    </dgm:pt>
    <dgm:pt modelId="{664B694F-7A66-4265-A8B5-E828BC32ECEF}">
      <dgm:prSet phldrT="[Текст]"/>
      <dgm:spPr>
        <a:solidFill>
          <a:schemeClr val="accent1"/>
        </a:solidFill>
      </dgm:spPr>
      <dgm:t>
        <a:bodyPr/>
        <a:lstStyle/>
        <a:p>
          <a:r>
            <a:rPr lang="ru-RU" dirty="0" smtClean="0"/>
            <a:t>Увеличение количества обучающихся</a:t>
          </a:r>
          <a:endParaRPr lang="ru-RU" dirty="0"/>
        </a:p>
      </dgm:t>
    </dgm:pt>
    <dgm:pt modelId="{CC4ABAD8-6F39-4FEB-86C0-5EDA1EAA3705}" type="parTrans" cxnId="{4E792010-B07E-49CB-95A4-415EA98037D0}">
      <dgm:prSet/>
      <dgm:spPr/>
      <dgm:t>
        <a:bodyPr/>
        <a:lstStyle/>
        <a:p>
          <a:endParaRPr lang="ru-RU"/>
        </a:p>
      </dgm:t>
    </dgm:pt>
    <dgm:pt modelId="{9B763A0A-5C9D-41F8-BED9-81EE6B4A9307}" type="sibTrans" cxnId="{4E792010-B07E-49CB-95A4-415EA98037D0}">
      <dgm:prSet/>
      <dgm:spPr/>
      <dgm:t>
        <a:bodyPr/>
        <a:lstStyle/>
        <a:p>
          <a:endParaRPr lang="ru-RU"/>
        </a:p>
      </dgm:t>
    </dgm:pt>
    <dgm:pt modelId="{D3B8ED9F-85CA-4902-9959-6C755412B415}">
      <dgm:prSet phldrT="[Текст]"/>
      <dgm:spPr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r>
            <a:rPr lang="ru-RU" dirty="0" smtClean="0"/>
            <a:t>Увеличение фонда заработной платы</a:t>
          </a:r>
          <a:endParaRPr lang="ru-RU" dirty="0"/>
        </a:p>
      </dgm:t>
    </dgm:pt>
    <dgm:pt modelId="{20F61822-9E54-4725-A9A9-0194A5C75A48}" type="parTrans" cxnId="{672F1476-6414-4D4C-98FC-1D9192BA5711}">
      <dgm:prSet/>
      <dgm:spPr/>
      <dgm:t>
        <a:bodyPr/>
        <a:lstStyle/>
        <a:p>
          <a:endParaRPr lang="ru-RU"/>
        </a:p>
      </dgm:t>
    </dgm:pt>
    <dgm:pt modelId="{4840BFD4-418C-4350-97C4-4E06049A1980}" type="sibTrans" cxnId="{672F1476-6414-4D4C-98FC-1D9192BA5711}">
      <dgm:prSet/>
      <dgm:spPr/>
      <dgm:t>
        <a:bodyPr/>
        <a:lstStyle/>
        <a:p>
          <a:endParaRPr lang="ru-RU"/>
        </a:p>
      </dgm:t>
    </dgm:pt>
    <dgm:pt modelId="{C49D58E0-B830-48A2-95A5-0125F80C84EE}">
      <dgm:prSet phldrT="[Текст]"/>
      <dgm:spPr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r>
            <a:rPr lang="ru-RU" dirty="0" smtClean="0"/>
            <a:t>Увеличение внебюджетных средств школы</a:t>
          </a:r>
          <a:endParaRPr lang="ru-RU" dirty="0"/>
        </a:p>
      </dgm:t>
    </dgm:pt>
    <dgm:pt modelId="{AF595BC7-273A-4C8C-96FC-17FC612D5C1C}" type="parTrans" cxnId="{5A4E04BA-D0D5-4451-B8C3-262CD241C641}">
      <dgm:prSet/>
      <dgm:spPr/>
      <dgm:t>
        <a:bodyPr/>
        <a:lstStyle/>
        <a:p>
          <a:endParaRPr lang="ru-RU"/>
        </a:p>
      </dgm:t>
    </dgm:pt>
    <dgm:pt modelId="{3BD8190C-9CC5-4455-A25E-8D1DA933AC3D}" type="sibTrans" cxnId="{5A4E04BA-D0D5-4451-B8C3-262CD241C641}">
      <dgm:prSet/>
      <dgm:spPr/>
      <dgm:t>
        <a:bodyPr/>
        <a:lstStyle/>
        <a:p>
          <a:endParaRPr lang="ru-RU"/>
        </a:p>
      </dgm:t>
    </dgm:pt>
    <dgm:pt modelId="{2D09B2E9-A1C5-4873-94BC-91D52AE57790}">
      <dgm:prSet phldrT="[Текст]" phldr="1"/>
      <dgm:spPr/>
      <dgm:t>
        <a:bodyPr/>
        <a:lstStyle/>
        <a:p>
          <a:endParaRPr lang="ru-RU" dirty="0"/>
        </a:p>
      </dgm:t>
    </dgm:pt>
    <dgm:pt modelId="{7F8959FD-149A-46F5-85D2-C83EF7A83E8C}" type="sibTrans" cxnId="{16D4CCEE-5DCC-49CE-A32B-AD5994555015}">
      <dgm:prSet/>
      <dgm:spPr/>
      <dgm:t>
        <a:bodyPr/>
        <a:lstStyle/>
        <a:p>
          <a:endParaRPr lang="ru-RU"/>
        </a:p>
      </dgm:t>
    </dgm:pt>
    <dgm:pt modelId="{BC16E9EB-98A6-47A3-B3BE-760FBFF6EAD7}" type="parTrans" cxnId="{16D4CCEE-5DCC-49CE-A32B-AD5994555015}">
      <dgm:prSet/>
      <dgm:spPr/>
      <dgm:t>
        <a:bodyPr/>
        <a:lstStyle/>
        <a:p>
          <a:endParaRPr lang="ru-RU"/>
        </a:p>
      </dgm:t>
    </dgm:pt>
    <dgm:pt modelId="{916C0B38-29F3-45C2-A52C-6C96BBA2A88E}" type="pres">
      <dgm:prSet presAssocID="{EDB6F8A2-27E2-49AD-A6C5-3EDF5D06096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EBE974D-7215-4A89-BD4E-2775B387B8D3}" type="pres">
      <dgm:prSet presAssocID="{2D09B2E9-A1C5-4873-94BC-91D52AE57790}" presName="boxAndChildren" presStyleCnt="0"/>
      <dgm:spPr/>
    </dgm:pt>
    <dgm:pt modelId="{BAC0ED13-C7F1-4012-B02E-C3F5C581A20D}" type="pres">
      <dgm:prSet presAssocID="{2D09B2E9-A1C5-4873-94BC-91D52AE57790}" presName="parentTextBox" presStyleLbl="node1" presStyleIdx="0" presStyleCnt="3"/>
      <dgm:spPr/>
      <dgm:t>
        <a:bodyPr/>
        <a:lstStyle/>
        <a:p>
          <a:endParaRPr lang="ru-RU"/>
        </a:p>
      </dgm:t>
    </dgm:pt>
    <dgm:pt modelId="{09D3C81F-3596-4A78-BE5B-A4444348D161}" type="pres">
      <dgm:prSet presAssocID="{2D09B2E9-A1C5-4873-94BC-91D52AE57790}" presName="entireBox" presStyleLbl="node1" presStyleIdx="0" presStyleCnt="3"/>
      <dgm:spPr/>
      <dgm:t>
        <a:bodyPr/>
        <a:lstStyle/>
        <a:p>
          <a:endParaRPr lang="ru-RU"/>
        </a:p>
      </dgm:t>
    </dgm:pt>
    <dgm:pt modelId="{095D515B-81BC-4886-BF24-86062F3F4B10}" type="pres">
      <dgm:prSet presAssocID="{2D09B2E9-A1C5-4873-94BC-91D52AE57790}" presName="descendantBox" presStyleCnt="0"/>
      <dgm:spPr/>
    </dgm:pt>
    <dgm:pt modelId="{8A675DCD-C241-429A-9D60-ED90479AB217}" type="pres">
      <dgm:prSet presAssocID="{D3B8ED9F-85CA-4902-9959-6C755412B415}" presName="childTextBox" presStyleLbl="fgAccFollowNode1" presStyleIdx="0" presStyleCnt="2" custLinFactNeighborY="-571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68603D-72A9-4B20-B7FA-D66CAA0B20BC}" type="pres">
      <dgm:prSet presAssocID="{C49D58E0-B830-48A2-95A5-0125F80C84EE}" presName="childTextBox" presStyleLbl="fgAccFollowNode1" presStyleIdx="1" presStyleCnt="2" custLinFactNeighborY="-571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375316-341D-4BA6-973F-811684FA79AF}" type="pres">
      <dgm:prSet presAssocID="{9B763A0A-5C9D-41F8-BED9-81EE6B4A9307}" presName="sp" presStyleCnt="0"/>
      <dgm:spPr/>
    </dgm:pt>
    <dgm:pt modelId="{8F5052CA-D3C3-4AFC-BC5A-99699036A726}" type="pres">
      <dgm:prSet presAssocID="{664B694F-7A66-4265-A8B5-E828BC32ECEF}" presName="arrowAndChildren" presStyleCnt="0"/>
      <dgm:spPr/>
    </dgm:pt>
    <dgm:pt modelId="{31BFDA03-C03B-4173-8C98-AB77E852A407}" type="pres">
      <dgm:prSet presAssocID="{664B694F-7A66-4265-A8B5-E828BC32ECEF}" presName="parentTextArrow" presStyleLbl="node1" presStyleIdx="1" presStyleCnt="3"/>
      <dgm:spPr/>
      <dgm:t>
        <a:bodyPr/>
        <a:lstStyle/>
        <a:p>
          <a:endParaRPr lang="ru-RU"/>
        </a:p>
      </dgm:t>
    </dgm:pt>
    <dgm:pt modelId="{B06E87B8-ACC8-46C2-B82F-CE502BE55AAA}" type="pres">
      <dgm:prSet presAssocID="{7DA816C3-2104-41EF-89AD-36B17F473F14}" presName="sp" presStyleCnt="0"/>
      <dgm:spPr/>
    </dgm:pt>
    <dgm:pt modelId="{EEFD5B27-632B-4A45-8B4C-9EF10B1321A8}" type="pres">
      <dgm:prSet presAssocID="{95E61BE5-86E9-459E-82BD-F25F67E85E38}" presName="arrowAndChildren" presStyleCnt="0"/>
      <dgm:spPr/>
    </dgm:pt>
    <dgm:pt modelId="{5E166043-EE18-48C1-960F-B9275D35C9D0}" type="pres">
      <dgm:prSet presAssocID="{95E61BE5-86E9-459E-82BD-F25F67E85E38}" presName="parentTextArrow" presStyleLbl="node1" presStyleIdx="2" presStyleCnt="3"/>
      <dgm:spPr/>
      <dgm:t>
        <a:bodyPr/>
        <a:lstStyle/>
        <a:p>
          <a:endParaRPr lang="ru-RU"/>
        </a:p>
      </dgm:t>
    </dgm:pt>
  </dgm:ptLst>
  <dgm:cxnLst>
    <dgm:cxn modelId="{672F1476-6414-4D4C-98FC-1D9192BA5711}" srcId="{2D09B2E9-A1C5-4873-94BC-91D52AE57790}" destId="{D3B8ED9F-85CA-4902-9959-6C755412B415}" srcOrd="0" destOrd="0" parTransId="{20F61822-9E54-4725-A9A9-0194A5C75A48}" sibTransId="{4840BFD4-418C-4350-97C4-4E06049A1980}"/>
    <dgm:cxn modelId="{EA45FC80-386D-470D-BC95-86F873F1B907}" srcId="{EDB6F8A2-27E2-49AD-A6C5-3EDF5D06096B}" destId="{95E61BE5-86E9-459E-82BD-F25F67E85E38}" srcOrd="0" destOrd="0" parTransId="{AA3AF789-A9B0-430E-B73F-9ACB46E6C91C}" sibTransId="{7DA816C3-2104-41EF-89AD-36B17F473F14}"/>
    <dgm:cxn modelId="{A9B23495-5DCA-4B00-BF2E-B3CA3456CE54}" type="presOf" srcId="{2D09B2E9-A1C5-4873-94BC-91D52AE57790}" destId="{09D3C81F-3596-4A78-BE5B-A4444348D161}" srcOrd="1" destOrd="0" presId="urn:microsoft.com/office/officeart/2005/8/layout/process4"/>
    <dgm:cxn modelId="{3CF0A551-55D6-44D2-BE03-6670BFFB7302}" type="presOf" srcId="{D3B8ED9F-85CA-4902-9959-6C755412B415}" destId="{8A675DCD-C241-429A-9D60-ED90479AB217}" srcOrd="0" destOrd="0" presId="urn:microsoft.com/office/officeart/2005/8/layout/process4"/>
    <dgm:cxn modelId="{686ACDED-3C4C-44BE-905A-CA3070C44823}" type="presOf" srcId="{EDB6F8A2-27E2-49AD-A6C5-3EDF5D06096B}" destId="{916C0B38-29F3-45C2-A52C-6C96BBA2A88E}" srcOrd="0" destOrd="0" presId="urn:microsoft.com/office/officeart/2005/8/layout/process4"/>
    <dgm:cxn modelId="{0B79BF88-9074-4305-8E26-82A62B71BBAF}" type="presOf" srcId="{2D09B2E9-A1C5-4873-94BC-91D52AE57790}" destId="{BAC0ED13-C7F1-4012-B02E-C3F5C581A20D}" srcOrd="0" destOrd="0" presId="urn:microsoft.com/office/officeart/2005/8/layout/process4"/>
    <dgm:cxn modelId="{08E4C0CE-E575-4A01-891D-67BF874F8239}" type="presOf" srcId="{95E61BE5-86E9-459E-82BD-F25F67E85E38}" destId="{5E166043-EE18-48C1-960F-B9275D35C9D0}" srcOrd="0" destOrd="0" presId="urn:microsoft.com/office/officeart/2005/8/layout/process4"/>
    <dgm:cxn modelId="{E14C2E42-8F57-4904-B981-ACABD4D0C8E9}" type="presOf" srcId="{664B694F-7A66-4265-A8B5-E828BC32ECEF}" destId="{31BFDA03-C03B-4173-8C98-AB77E852A407}" srcOrd="0" destOrd="0" presId="urn:microsoft.com/office/officeart/2005/8/layout/process4"/>
    <dgm:cxn modelId="{4E792010-B07E-49CB-95A4-415EA98037D0}" srcId="{EDB6F8A2-27E2-49AD-A6C5-3EDF5D06096B}" destId="{664B694F-7A66-4265-A8B5-E828BC32ECEF}" srcOrd="1" destOrd="0" parTransId="{CC4ABAD8-6F39-4FEB-86C0-5EDA1EAA3705}" sibTransId="{9B763A0A-5C9D-41F8-BED9-81EE6B4A9307}"/>
    <dgm:cxn modelId="{5A4E04BA-D0D5-4451-B8C3-262CD241C641}" srcId="{2D09B2E9-A1C5-4873-94BC-91D52AE57790}" destId="{C49D58E0-B830-48A2-95A5-0125F80C84EE}" srcOrd="1" destOrd="0" parTransId="{AF595BC7-273A-4C8C-96FC-17FC612D5C1C}" sibTransId="{3BD8190C-9CC5-4455-A25E-8D1DA933AC3D}"/>
    <dgm:cxn modelId="{16D4CCEE-5DCC-49CE-A32B-AD5994555015}" srcId="{EDB6F8A2-27E2-49AD-A6C5-3EDF5D06096B}" destId="{2D09B2E9-A1C5-4873-94BC-91D52AE57790}" srcOrd="2" destOrd="0" parTransId="{BC16E9EB-98A6-47A3-B3BE-760FBFF6EAD7}" sibTransId="{7F8959FD-149A-46F5-85D2-C83EF7A83E8C}"/>
    <dgm:cxn modelId="{2B6FD796-A21E-47D2-9805-579F367079F9}" type="presOf" srcId="{C49D58E0-B830-48A2-95A5-0125F80C84EE}" destId="{D668603D-72A9-4B20-B7FA-D66CAA0B20BC}" srcOrd="0" destOrd="0" presId="urn:microsoft.com/office/officeart/2005/8/layout/process4"/>
    <dgm:cxn modelId="{7602CEF2-ABB2-4DFC-8B35-6CF1449BDBE9}" type="presParOf" srcId="{916C0B38-29F3-45C2-A52C-6C96BBA2A88E}" destId="{FEBE974D-7215-4A89-BD4E-2775B387B8D3}" srcOrd="0" destOrd="0" presId="urn:microsoft.com/office/officeart/2005/8/layout/process4"/>
    <dgm:cxn modelId="{30B87A80-20C6-479B-962B-8FC5B134BF13}" type="presParOf" srcId="{FEBE974D-7215-4A89-BD4E-2775B387B8D3}" destId="{BAC0ED13-C7F1-4012-B02E-C3F5C581A20D}" srcOrd="0" destOrd="0" presId="urn:microsoft.com/office/officeart/2005/8/layout/process4"/>
    <dgm:cxn modelId="{E1CF0FE7-6981-495B-84CA-68354974BCAC}" type="presParOf" srcId="{FEBE974D-7215-4A89-BD4E-2775B387B8D3}" destId="{09D3C81F-3596-4A78-BE5B-A4444348D161}" srcOrd="1" destOrd="0" presId="urn:microsoft.com/office/officeart/2005/8/layout/process4"/>
    <dgm:cxn modelId="{5F9F929F-B133-4F94-81A0-5E9654E626D1}" type="presParOf" srcId="{FEBE974D-7215-4A89-BD4E-2775B387B8D3}" destId="{095D515B-81BC-4886-BF24-86062F3F4B10}" srcOrd="2" destOrd="0" presId="urn:microsoft.com/office/officeart/2005/8/layout/process4"/>
    <dgm:cxn modelId="{46D1A5F5-99BB-4BB8-BC57-F78172B024C3}" type="presParOf" srcId="{095D515B-81BC-4886-BF24-86062F3F4B10}" destId="{8A675DCD-C241-429A-9D60-ED90479AB217}" srcOrd="0" destOrd="0" presId="urn:microsoft.com/office/officeart/2005/8/layout/process4"/>
    <dgm:cxn modelId="{3001492D-8136-41C0-B544-E5828AEDF4B5}" type="presParOf" srcId="{095D515B-81BC-4886-BF24-86062F3F4B10}" destId="{D668603D-72A9-4B20-B7FA-D66CAA0B20BC}" srcOrd="1" destOrd="0" presId="urn:microsoft.com/office/officeart/2005/8/layout/process4"/>
    <dgm:cxn modelId="{6FB888FE-7AA1-48E5-A2E8-BB73D71DA0CB}" type="presParOf" srcId="{916C0B38-29F3-45C2-A52C-6C96BBA2A88E}" destId="{47375316-341D-4BA6-973F-811684FA79AF}" srcOrd="1" destOrd="0" presId="urn:microsoft.com/office/officeart/2005/8/layout/process4"/>
    <dgm:cxn modelId="{BE02F8B7-DE98-41C6-A215-A6B918F0D7FB}" type="presParOf" srcId="{916C0B38-29F3-45C2-A52C-6C96BBA2A88E}" destId="{8F5052CA-D3C3-4AFC-BC5A-99699036A726}" srcOrd="2" destOrd="0" presId="urn:microsoft.com/office/officeart/2005/8/layout/process4"/>
    <dgm:cxn modelId="{E2973794-DE6F-4E89-89B9-2BFE24BF33B7}" type="presParOf" srcId="{8F5052CA-D3C3-4AFC-BC5A-99699036A726}" destId="{31BFDA03-C03B-4173-8C98-AB77E852A407}" srcOrd="0" destOrd="0" presId="urn:microsoft.com/office/officeart/2005/8/layout/process4"/>
    <dgm:cxn modelId="{E0658684-726A-4A67-98A2-80AEDA8ED1DE}" type="presParOf" srcId="{916C0B38-29F3-45C2-A52C-6C96BBA2A88E}" destId="{B06E87B8-ACC8-46C2-B82F-CE502BE55AAA}" srcOrd="3" destOrd="0" presId="urn:microsoft.com/office/officeart/2005/8/layout/process4"/>
    <dgm:cxn modelId="{8866423B-AE8A-45E7-8713-C7DDF44B9749}" type="presParOf" srcId="{916C0B38-29F3-45C2-A52C-6C96BBA2A88E}" destId="{EEFD5B27-632B-4A45-8B4C-9EF10B1321A8}" srcOrd="4" destOrd="0" presId="urn:microsoft.com/office/officeart/2005/8/layout/process4"/>
    <dgm:cxn modelId="{40B7EF05-D6E4-4926-87B2-37858DB153AE}" type="presParOf" srcId="{EEFD5B27-632B-4A45-8B4C-9EF10B1321A8}" destId="{5E166043-EE18-48C1-960F-B9275D35C9D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3FC62-F565-4ED1-B43C-05A22F471971}">
      <dsp:nvSpPr>
        <dsp:cNvPr id="0" name=""/>
        <dsp:cNvSpPr/>
      </dsp:nvSpPr>
      <dsp:spPr>
        <a:xfrm>
          <a:off x="2308342" y="789481"/>
          <a:ext cx="2581341" cy="24716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/>
            <a:t>Линейная система </a:t>
          </a:r>
          <a:r>
            <a:rPr lang="ru-RU" sz="2000" kern="1200" dirty="0" smtClean="0"/>
            <a:t>оценки качества образования</a:t>
          </a:r>
          <a:endParaRPr lang="ru-RU" sz="2000" kern="1200" dirty="0"/>
        </a:p>
      </dsp:txBody>
      <dsp:txXfrm>
        <a:off x="2686371" y="1151442"/>
        <a:ext cx="1825283" cy="1747702"/>
      </dsp:txXfrm>
    </dsp:sp>
    <dsp:sp modelId="{14DED8A7-8A13-43F1-B705-C8D159E461F7}">
      <dsp:nvSpPr>
        <dsp:cNvPr id="0" name=""/>
        <dsp:cNvSpPr/>
      </dsp:nvSpPr>
      <dsp:spPr>
        <a:xfrm>
          <a:off x="1792358" y="146710"/>
          <a:ext cx="3585625" cy="3737660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B5016-A889-4639-80C1-8F1CA972AD11}">
      <dsp:nvSpPr>
        <dsp:cNvPr id="0" name=""/>
        <dsp:cNvSpPr/>
      </dsp:nvSpPr>
      <dsp:spPr>
        <a:xfrm>
          <a:off x="4012156" y="0"/>
          <a:ext cx="953207" cy="9530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9030E-76CD-42BE-A2BA-52B2B026583B}">
      <dsp:nvSpPr>
        <dsp:cNvPr id="0" name=""/>
        <dsp:cNvSpPr/>
      </dsp:nvSpPr>
      <dsp:spPr>
        <a:xfrm>
          <a:off x="5205189" y="12192"/>
          <a:ext cx="3546402" cy="92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ru-RU" sz="1600" b="0" kern="1200" dirty="0" smtClean="0">
              <a:solidFill>
                <a:schemeClr val="tx1"/>
              </a:solidFill>
            </a:rPr>
            <a:t>определяет место отдельного класса в общем пространстве школы</a:t>
          </a:r>
          <a:endParaRPr lang="ru-RU" sz="1600" b="0" kern="1200" dirty="0">
            <a:solidFill>
              <a:schemeClr val="tx1"/>
            </a:solidFill>
          </a:endParaRPr>
        </a:p>
      </dsp:txBody>
      <dsp:txXfrm>
        <a:off x="5205189" y="12192"/>
        <a:ext cx="3546402" cy="922528"/>
      </dsp:txXfrm>
    </dsp:sp>
    <dsp:sp modelId="{7BD99795-2412-44A4-871D-2B8147DA2E14}">
      <dsp:nvSpPr>
        <dsp:cNvPr id="0" name=""/>
        <dsp:cNvSpPr/>
      </dsp:nvSpPr>
      <dsp:spPr>
        <a:xfrm>
          <a:off x="4716223" y="887577"/>
          <a:ext cx="953207" cy="95300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FD245-961F-4A7C-A17B-6685A14D396F}">
      <dsp:nvSpPr>
        <dsp:cNvPr id="0" name=""/>
        <dsp:cNvSpPr/>
      </dsp:nvSpPr>
      <dsp:spPr>
        <a:xfrm>
          <a:off x="5725492" y="904239"/>
          <a:ext cx="4110722" cy="92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ru-RU" sz="1600" b="0" kern="1200" dirty="0" smtClean="0">
              <a:solidFill>
                <a:schemeClr val="tx1"/>
              </a:solidFill>
            </a:rPr>
            <a:t>позволяет получить информацию  о зависимости качества образования от характеристик учебного процесса</a:t>
          </a:r>
          <a:endParaRPr lang="ru-RU" sz="1600" b="0" kern="1200" dirty="0">
            <a:solidFill>
              <a:schemeClr val="tx1"/>
            </a:solidFill>
          </a:endParaRPr>
        </a:p>
      </dsp:txBody>
      <dsp:txXfrm>
        <a:off x="5725492" y="904239"/>
        <a:ext cx="4110722" cy="922528"/>
      </dsp:txXfrm>
    </dsp:sp>
    <dsp:sp modelId="{B9997017-D451-41E5-B3C4-6E69B94D4CCA}">
      <dsp:nvSpPr>
        <dsp:cNvPr id="0" name=""/>
        <dsp:cNvSpPr/>
      </dsp:nvSpPr>
      <dsp:spPr>
        <a:xfrm>
          <a:off x="4712567" y="2192527"/>
          <a:ext cx="953207" cy="953008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45241-EBCD-4EC7-9C0D-5DCB68885BC4}">
      <dsp:nvSpPr>
        <dsp:cNvPr id="0" name=""/>
        <dsp:cNvSpPr/>
      </dsp:nvSpPr>
      <dsp:spPr>
        <a:xfrm>
          <a:off x="5734845" y="2207971"/>
          <a:ext cx="2653080" cy="92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ru-RU" sz="1600" b="0" kern="1200" dirty="0" smtClean="0"/>
            <a:t>Рейтинг</a:t>
          </a:r>
          <a:endParaRPr lang="ru-RU" sz="1600" b="0" kern="1200" dirty="0"/>
        </a:p>
      </dsp:txBody>
      <dsp:txXfrm>
        <a:off x="5734845" y="2207971"/>
        <a:ext cx="2653080" cy="922528"/>
      </dsp:txXfrm>
    </dsp:sp>
    <dsp:sp modelId="{BE028273-282F-4F23-A497-CE8001A0E4F4}">
      <dsp:nvSpPr>
        <dsp:cNvPr id="0" name=""/>
        <dsp:cNvSpPr/>
      </dsp:nvSpPr>
      <dsp:spPr>
        <a:xfrm>
          <a:off x="4012156" y="3110991"/>
          <a:ext cx="953207" cy="953008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764CB-8598-4DDB-871C-B2AFD7FBBCE2}">
      <dsp:nvSpPr>
        <dsp:cNvPr id="0" name=""/>
        <dsp:cNvSpPr/>
      </dsp:nvSpPr>
      <dsp:spPr>
        <a:xfrm>
          <a:off x="5112571" y="3141471"/>
          <a:ext cx="3337713" cy="92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ru-RU" sz="1600" b="0" kern="1200" dirty="0" smtClean="0"/>
            <a:t>Ориентация на результативную оценку состояния образовательных систем</a:t>
          </a:r>
          <a:endParaRPr lang="ru-RU" sz="1600" b="0" kern="1200" dirty="0"/>
        </a:p>
      </dsp:txBody>
      <dsp:txXfrm>
        <a:off x="5112571" y="3141471"/>
        <a:ext cx="3337713" cy="922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503E0-C16B-4668-A01E-C94D4237CD90}">
      <dsp:nvSpPr>
        <dsp:cNvPr id="0" name=""/>
        <dsp:cNvSpPr/>
      </dsp:nvSpPr>
      <dsp:spPr>
        <a:xfrm rot="16200000">
          <a:off x="1260140" y="-1260140"/>
          <a:ext cx="1908212" cy="442849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/>
            <a:t>Сильные стороны:</a:t>
          </a:r>
          <a:endParaRPr lang="ru-RU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Позволяет осуществить подробный анализ по каждому из направлений жизнедеятельности школы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Позволяет определить место отдельного класса в общем пространстве школы 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Позволяет получить информацию  о зависимости качества образования от характеристик учебного процесса 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Наличие возможности составления рейтинга каждого класса в разрезе школы </a:t>
          </a:r>
          <a:endParaRPr lang="ru-RU" sz="1000" kern="1200" dirty="0"/>
        </a:p>
      </dsp:txBody>
      <dsp:txXfrm rot="5400000">
        <a:off x="0" y="0"/>
        <a:ext cx="4428492" cy="1431159"/>
      </dsp:txXfrm>
    </dsp:sp>
    <dsp:sp modelId="{54D759D1-03C9-4BD0-B71D-6EDAC9F3F8FC}">
      <dsp:nvSpPr>
        <dsp:cNvPr id="0" name=""/>
        <dsp:cNvSpPr/>
      </dsp:nvSpPr>
      <dsp:spPr>
        <a:xfrm>
          <a:off x="4428492" y="0"/>
          <a:ext cx="4428492" cy="190821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/>
            <a:t>Слабые стороны:</a:t>
          </a:r>
          <a:endParaRPr lang="ru-RU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Отсутствие форм, методов и средств контроля, адекватных инновационному развитию школы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Неэффективное выполнение обучающей и мотивационной функций традиционного контроля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Не может обеспечить удовлетворение данных потребностей общества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Результаты нельзя использовать для получения объективных количественных и качественных показателей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Отсутствие объективных инструментов реализации оценки качества образовательного процесса</a:t>
          </a:r>
          <a:endParaRPr lang="ru-RU" sz="1000" kern="1200" dirty="0"/>
        </a:p>
      </dsp:txBody>
      <dsp:txXfrm>
        <a:off x="4428492" y="0"/>
        <a:ext cx="4428492" cy="1431159"/>
      </dsp:txXfrm>
    </dsp:sp>
    <dsp:sp modelId="{ABEDD999-7B46-4D34-B731-D4866EA95CAB}">
      <dsp:nvSpPr>
        <dsp:cNvPr id="0" name=""/>
        <dsp:cNvSpPr/>
      </dsp:nvSpPr>
      <dsp:spPr>
        <a:xfrm rot="10800000">
          <a:off x="0" y="1908212"/>
          <a:ext cx="4428492" cy="190821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0" rIns="99568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/>
            <a:t>Возможности: </a:t>
          </a:r>
          <a:endParaRPr lang="ru-RU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err="1" smtClean="0"/>
            <a:t>Критериально</a:t>
          </a:r>
          <a:r>
            <a:rPr lang="ru-RU" sz="1000" kern="1200" dirty="0" smtClean="0"/>
            <a:t>-ориентированный подход в оценке образовательных достижений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Ориентация на индивидуальные нормы в оценке образовательных достижений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Нормативно-ориентированный подход в оценке образовательных достижений 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Корректировка административно-управленческих решений</a:t>
          </a:r>
          <a:endParaRPr lang="ru-RU" sz="1000" kern="1200" dirty="0"/>
        </a:p>
      </dsp:txBody>
      <dsp:txXfrm rot="10800000">
        <a:off x="0" y="2385265"/>
        <a:ext cx="4428492" cy="1431159"/>
      </dsp:txXfrm>
    </dsp:sp>
    <dsp:sp modelId="{789EDEBF-747F-41CB-BE36-F07C44113849}">
      <dsp:nvSpPr>
        <dsp:cNvPr id="0" name=""/>
        <dsp:cNvSpPr/>
      </dsp:nvSpPr>
      <dsp:spPr>
        <a:xfrm rot="5400000">
          <a:off x="5688632" y="648072"/>
          <a:ext cx="1908212" cy="442849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/>
            <a:t>Угрозы:</a:t>
          </a:r>
          <a:endParaRPr lang="ru-RU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Отсутствие инструментов встраивания в систему ФГОС нового поколения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Недостаточное соответствие нормам национальной образовательной инициативы «Наша новая школа»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Снижение уровня образования в целом</a:t>
          </a:r>
          <a:endParaRPr lang="ru-RU" sz="1000" kern="1200" dirty="0"/>
        </a:p>
      </dsp:txBody>
      <dsp:txXfrm rot="-5400000">
        <a:off x="4428492" y="2385264"/>
        <a:ext cx="4428492" cy="1431159"/>
      </dsp:txXfrm>
    </dsp:sp>
    <dsp:sp modelId="{7785574C-F600-4E17-B48A-B7F448353F4A}">
      <dsp:nvSpPr>
        <dsp:cNvPr id="0" name=""/>
        <dsp:cNvSpPr/>
      </dsp:nvSpPr>
      <dsp:spPr>
        <a:xfrm>
          <a:off x="3816416" y="1728196"/>
          <a:ext cx="1152143" cy="646015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/>
            <a:t>Система оценки качества</a:t>
          </a:r>
          <a:endParaRPr lang="ru-RU" sz="1400" b="1" kern="1200" dirty="0"/>
        </a:p>
      </dsp:txBody>
      <dsp:txXfrm>
        <a:off x="3847952" y="1759732"/>
        <a:ext cx="1089071" cy="582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3C81F-3596-4A78-BE5B-A4444348D161}">
      <dsp:nvSpPr>
        <dsp:cNvPr id="0" name=""/>
        <dsp:cNvSpPr/>
      </dsp:nvSpPr>
      <dsp:spPr>
        <a:xfrm>
          <a:off x="0" y="2656007"/>
          <a:ext cx="8856984" cy="871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/>
        </a:p>
      </dsp:txBody>
      <dsp:txXfrm>
        <a:off x="0" y="2656007"/>
        <a:ext cx="8856984" cy="470750"/>
      </dsp:txXfrm>
    </dsp:sp>
    <dsp:sp modelId="{8A675DCD-C241-429A-9D60-ED90479AB217}">
      <dsp:nvSpPr>
        <dsp:cNvPr id="0" name=""/>
        <dsp:cNvSpPr/>
      </dsp:nvSpPr>
      <dsp:spPr>
        <a:xfrm>
          <a:off x="0" y="2880322"/>
          <a:ext cx="4428491" cy="4010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Увеличение фонда заработной платы</a:t>
          </a:r>
          <a:endParaRPr lang="ru-RU" sz="1700" kern="1200" dirty="0"/>
        </a:p>
      </dsp:txBody>
      <dsp:txXfrm>
        <a:off x="0" y="2880322"/>
        <a:ext cx="4428491" cy="401010"/>
      </dsp:txXfrm>
    </dsp:sp>
    <dsp:sp modelId="{D668603D-72A9-4B20-B7FA-D66CAA0B20BC}">
      <dsp:nvSpPr>
        <dsp:cNvPr id="0" name=""/>
        <dsp:cNvSpPr/>
      </dsp:nvSpPr>
      <dsp:spPr>
        <a:xfrm>
          <a:off x="4428492" y="2880322"/>
          <a:ext cx="4428491" cy="4010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Увеличение внебюджетных средств школы</a:t>
          </a:r>
          <a:endParaRPr lang="ru-RU" sz="1700" kern="1200" dirty="0"/>
        </a:p>
      </dsp:txBody>
      <dsp:txXfrm>
        <a:off x="4428492" y="2880322"/>
        <a:ext cx="4428491" cy="401010"/>
      </dsp:txXfrm>
    </dsp:sp>
    <dsp:sp modelId="{31BFDA03-C03B-4173-8C98-AB77E852A407}">
      <dsp:nvSpPr>
        <dsp:cNvPr id="0" name=""/>
        <dsp:cNvSpPr/>
      </dsp:nvSpPr>
      <dsp:spPr>
        <a:xfrm rot="10800000">
          <a:off x="0" y="1328315"/>
          <a:ext cx="8856984" cy="1340768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Увеличение количества обучающихся</a:t>
          </a:r>
          <a:endParaRPr lang="ru-RU" sz="3000" kern="1200" dirty="0"/>
        </a:p>
      </dsp:txBody>
      <dsp:txXfrm rot="10800000">
        <a:off x="0" y="1328315"/>
        <a:ext cx="8856984" cy="871191"/>
      </dsp:txXfrm>
    </dsp:sp>
    <dsp:sp modelId="{5E166043-EE18-48C1-960F-B9275D35C9D0}">
      <dsp:nvSpPr>
        <dsp:cNvPr id="0" name=""/>
        <dsp:cNvSpPr/>
      </dsp:nvSpPr>
      <dsp:spPr>
        <a:xfrm rot="10800000">
          <a:off x="0" y="623"/>
          <a:ext cx="8856984" cy="1340768"/>
        </a:xfrm>
        <a:prstGeom prst="upArrowCallou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Повышение качества образования</a:t>
          </a:r>
          <a:endParaRPr lang="ru-RU" sz="3000" kern="1200" dirty="0"/>
        </a:p>
      </dsp:txBody>
      <dsp:txXfrm rot="10800000">
        <a:off x="0" y="623"/>
        <a:ext cx="8856984" cy="871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Радиальный список рисунков"/>
  <dgm:desc val="Служит для отображения связей с центральной идеей. Фигура уровня 1 содержит текст, а все фигуры уровня 2 содержат рисунок с соответствующим текстом. Ограничен четырьмя рисунками уровня 2.  Неиспользуемые рисунки не отображаются, но остаются доступными при смене макета. Рекомендуется использовать текст уровня 2 небольшого объема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FAB1C-8C42-4D9E-BDB9-C2E67DE59F9E}" type="datetimeFigureOut">
              <a:rPr lang="ru-RU" smtClean="0"/>
              <a:pPr/>
              <a:t>08.04.2014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220B2-690C-4AEA-92C2-BC64C365C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46868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585B478-45A3-44FE-A797-85530663857D}" type="datetimeFigureOut">
              <a:rPr lang="ru-RU"/>
              <a:pPr>
                <a:defRPr/>
              </a:pPr>
              <a:t>08.04.2014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B711EA1-CB36-4DD8-A530-6E6A46C011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9774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29D77B-0100-4A97-87E1-541ED23B006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784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C90FE9-F32F-4D8A-9A03-E1178843EE36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331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C90FE9-F32F-4D8A-9A03-E1178843EE36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92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C90FE9-F32F-4D8A-9A03-E1178843EE36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345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C90FE9-F32F-4D8A-9A03-E1178843EE36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399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C90FE9-F32F-4D8A-9A03-E1178843EE36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354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C90FE9-F32F-4D8A-9A03-E1178843EE36}" type="slidenum">
              <a:rPr lang="ru-RU">
                <a:solidFill>
                  <a:prstClr val="black"/>
                </a:solidFill>
              </a:rPr>
              <a:pPr/>
              <a:t>15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32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C90FE9-F32F-4D8A-9A03-E1178843EE36}" type="slidenum">
              <a:rPr lang="ru-RU">
                <a:solidFill>
                  <a:prstClr val="black"/>
                </a:solidFill>
              </a:rPr>
              <a:pPr/>
              <a:t>16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069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C90FE9-F32F-4D8A-9A03-E1178843EE36}" type="slidenum">
              <a:rPr lang="ru-RU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780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C90FE9-F32F-4D8A-9A03-E1178843EE36}" type="slidenum">
              <a:rPr lang="ru-RU">
                <a:solidFill>
                  <a:prstClr val="black"/>
                </a:solidFill>
              </a:rPr>
              <a:pPr/>
              <a:t>18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021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C90FE9-F32F-4D8A-9A03-E1178843EE36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09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C90FE9-F32F-4D8A-9A03-E1178843EE36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654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C90FE9-F32F-4D8A-9A03-E1178843EE36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768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C90FE9-F32F-4D8A-9A03-E1178843EE36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985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C90FE9-F32F-4D8A-9A03-E1178843EE36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955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C90FE9-F32F-4D8A-9A03-E1178843EE36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03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C90FE9-F32F-4D8A-9A03-E1178843EE36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73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C90FE9-F32F-4D8A-9A03-E1178843EE36}" type="slidenum">
              <a:rPr lang="ru-RU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47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C90FE9-F32F-4D8A-9A03-E1178843EE36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035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C90FE9-F32F-4D8A-9A03-E1178843EE36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827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C90FE9-F32F-4D8A-9A03-E1178843EE36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21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C90FE9-F32F-4D8A-9A03-E1178843EE36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2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0C2C8-56D8-4B2E-A0AB-AF3FB1BAB29D}" type="datetime1">
              <a:rPr lang="ru-RU" smtClean="0"/>
              <a:pPr>
                <a:defRPr/>
              </a:pPr>
              <a:t>08.04.2014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2F8C1-B8CB-4DAA-ADD6-1B2B5E5DBF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538EB-965B-4BDC-8A4B-DCD1CCEC8C24}" type="datetime1">
              <a:rPr lang="ru-RU" smtClean="0"/>
              <a:pPr>
                <a:defRPr/>
              </a:pPr>
              <a:t>08.04.2014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55090-109A-4DF1-B64D-1706F88BC1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3D16D-3854-49A4-AC0A-5B2CE3B4552F}" type="datetime1">
              <a:rPr lang="ru-RU" smtClean="0"/>
              <a:pPr>
                <a:defRPr/>
              </a:pPr>
              <a:t>08.04.2014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A5D44-F062-4265-BBD4-F49F6A30C7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D3ABC-1F38-49AD-9E2E-5F8D11CDB31D}" type="datetime1">
              <a:rPr lang="ru-RU" smtClean="0"/>
              <a:pPr>
                <a:defRPr/>
              </a:pPr>
              <a:t>08.04.2014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E8D7B-30A0-4D08-AC86-FE41EF8B5A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192B1-601D-4282-AFCD-36B7833666D9}" type="datetime1">
              <a:rPr lang="ru-RU" smtClean="0"/>
              <a:pPr>
                <a:defRPr/>
              </a:pPr>
              <a:t>08.04.2014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BDE63-C9A3-4609-A83F-5BC6FBB882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DA50D-E361-419F-92FE-602A1760B5DE}" type="datetime1">
              <a:rPr lang="ru-RU" smtClean="0"/>
              <a:pPr>
                <a:defRPr/>
              </a:pPr>
              <a:t>08.04.2014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73ED6-2D72-46DB-84E1-2AD6582D4D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43A2B-C617-44CD-8FAB-BDC5D6433171}" type="datetime1">
              <a:rPr lang="ru-RU" smtClean="0"/>
              <a:pPr>
                <a:defRPr/>
              </a:pPr>
              <a:t>08.04.2014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2F20D-D39D-426A-94ED-A8A4AB1132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D42A6-DC87-47A1-A557-99CFDAE5852A}" type="datetime1">
              <a:rPr lang="ru-RU" smtClean="0"/>
              <a:pPr>
                <a:defRPr/>
              </a:pPr>
              <a:t>08.04.2014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8E81A-0646-40C6-81A1-33DD5D9BA6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6BAA9-512E-49C2-90C6-A501227D2A3A}" type="datetime1">
              <a:rPr lang="ru-RU" smtClean="0"/>
              <a:pPr>
                <a:defRPr/>
              </a:pPr>
              <a:t>08.04.2014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3999E-A237-4FE7-ADE4-AA90903EA9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02D0C-AE9F-48C2-9CDD-A047EA684CD7}" type="datetime1">
              <a:rPr lang="ru-RU" smtClean="0"/>
              <a:pPr>
                <a:defRPr/>
              </a:pPr>
              <a:t>08.04.2014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4BE19-85A4-487D-BA3C-292D3F1281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7798C-D957-4299-89B6-14FB0FB85E18}" type="datetime1">
              <a:rPr lang="ru-RU" smtClean="0"/>
              <a:pPr>
                <a:defRPr/>
              </a:pPr>
              <a:t>08.04.2014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0D9C6-C4CC-400F-B401-B39A4C2875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AE41E16-0947-4D24-99FD-FF17CD350F9C}" type="datetime1">
              <a:rPr lang="ru-RU" smtClean="0"/>
              <a:pPr>
                <a:defRPr/>
              </a:pPr>
              <a:t>08.04.2014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8C9B982-C665-4F9D-9443-8030E79803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63836" cy="1296144"/>
          </a:xfrm>
        </p:spPr>
        <p:txBody>
          <a:bodyPr/>
          <a:lstStyle/>
          <a:p>
            <a:pPr algn="r"/>
            <a:r>
              <a:rPr lang="ru-RU" sz="4000" b="1" i="1" dirty="0">
                <a:solidFill>
                  <a:schemeClr val="bg1"/>
                </a:solidFill>
              </a:rPr>
              <a:t>Проект инновационной </a:t>
            </a:r>
            <a:r>
              <a:rPr lang="ru-RU" sz="4000" b="1" i="1" dirty="0" smtClean="0">
                <a:solidFill>
                  <a:schemeClr val="bg1"/>
                </a:solidFill>
              </a:rPr>
              <a:t>системы </a:t>
            </a:r>
            <a:r>
              <a:rPr lang="ru-RU" sz="3200" i="1" dirty="0" smtClean="0">
                <a:solidFill>
                  <a:schemeClr val="bg1"/>
                </a:solidFill>
              </a:rPr>
              <a:t/>
            </a:r>
            <a:br>
              <a:rPr lang="ru-RU" sz="3200" i="1" dirty="0" smtClean="0">
                <a:solidFill>
                  <a:schemeClr val="bg1"/>
                </a:solidFill>
              </a:rPr>
            </a:br>
            <a:r>
              <a:rPr lang="ru-RU" sz="3200" i="1" dirty="0" smtClean="0">
                <a:solidFill>
                  <a:schemeClr val="bg1"/>
                </a:solidFill>
              </a:rPr>
              <a:t>оценки </a:t>
            </a:r>
            <a:r>
              <a:rPr lang="ru-RU" sz="3200" i="1" dirty="0">
                <a:solidFill>
                  <a:schemeClr val="bg1"/>
                </a:solidFill>
              </a:rPr>
              <a:t>качества образовательного процесса в общеобразовательном учреждении</a:t>
            </a:r>
            <a:endParaRPr lang="ru-RU" sz="3200" i="1" dirty="0" smtClean="0">
              <a:solidFill>
                <a:schemeClr val="bg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35496" y="51470"/>
            <a:ext cx="912834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16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Президентская программа подготовки управленческих кадров для организаций народного хозяйства </a:t>
            </a:r>
            <a:r>
              <a:rPr lang="ru-RU" sz="16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РФ Уфимский </a:t>
            </a:r>
            <a:r>
              <a:rPr lang="ru-RU" sz="16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Государственный Авиационный Технический Университет </a:t>
            </a:r>
            <a:br>
              <a:rPr lang="ru-RU" sz="16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r>
              <a:rPr lang="ru-RU" sz="14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/>
            </a:r>
            <a:br>
              <a:rPr lang="ru-RU" sz="14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r>
              <a:rPr lang="ru-RU" sz="14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Программа «</a:t>
            </a:r>
            <a:r>
              <a:rPr lang="ru-RU" sz="16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Инновационный</a:t>
            </a:r>
            <a:r>
              <a:rPr lang="ru-RU" sz="14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менеджмент»</a:t>
            </a:r>
            <a:endParaRPr lang="ru-RU" sz="1400" b="1" i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5496" y="3651870"/>
            <a:ext cx="6906074" cy="115416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100000">
                <a:schemeClr val="accent1">
                  <a:shade val="93000"/>
                  <a:satMod val="130000"/>
                  <a:lumMod val="93000"/>
                  <a:lumOff val="7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5400000" scaled="1"/>
            <a:tileRect/>
          </a:gradFill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ru-RU" sz="1600" b="0" i="1" kern="0" dirty="0" smtClean="0">
                <a:solidFill>
                  <a:schemeClr val="bg1"/>
                </a:solidFill>
                <a:latin typeface="+mj-lt"/>
              </a:rPr>
              <a:t>Слушатель: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ru-RU" sz="1600" b="0" i="1" kern="0" dirty="0" smtClean="0">
                <a:solidFill>
                  <a:schemeClr val="bg1"/>
                </a:solidFill>
                <a:latin typeface="+mj-lt"/>
              </a:rPr>
              <a:t>Директор МАОУ СОШ №97:       М.Р. Гареев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ru-RU" sz="500" b="0" i="1" kern="0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ru-RU" sz="500" b="0" i="1" kern="0" dirty="0" smtClean="0">
                <a:solidFill>
                  <a:schemeClr val="bg1"/>
                </a:solidFill>
                <a:latin typeface="+mj-lt"/>
              </a:rPr>
            </a:br>
            <a:r>
              <a:rPr lang="ru-RU" sz="1600" b="0" i="1" kern="0" dirty="0" smtClean="0">
                <a:solidFill>
                  <a:schemeClr val="bg1"/>
                </a:solidFill>
                <a:latin typeface="+mj-lt"/>
              </a:rPr>
              <a:t>Научный руководитель: </a:t>
            </a:r>
            <a:br>
              <a:rPr lang="ru-RU" sz="1600" b="0" i="1" kern="0" dirty="0" smtClean="0">
                <a:solidFill>
                  <a:schemeClr val="bg1"/>
                </a:solidFill>
                <a:latin typeface="+mj-lt"/>
              </a:rPr>
            </a:br>
            <a:r>
              <a:rPr lang="ru-RU" sz="1600" b="0" i="1" kern="0" dirty="0" smtClean="0">
                <a:solidFill>
                  <a:schemeClr val="bg1"/>
                </a:solidFill>
                <a:latin typeface="+mj-lt"/>
              </a:rPr>
              <a:t>д.э.н</a:t>
            </a:r>
            <a:r>
              <a:rPr lang="ru-RU" sz="1600" b="0" i="1" kern="0" dirty="0">
                <a:solidFill>
                  <a:schemeClr val="bg1"/>
                </a:solidFill>
                <a:latin typeface="+mj-lt"/>
              </a:rPr>
              <a:t>., профессор кафедры ЭП: </a:t>
            </a:r>
            <a:r>
              <a:rPr lang="ru-RU" sz="1600" b="0" i="1" kern="0" dirty="0" smtClean="0">
                <a:solidFill>
                  <a:schemeClr val="bg1"/>
                </a:solidFill>
                <a:latin typeface="+mj-lt"/>
              </a:rPr>
              <a:t>	</a:t>
            </a:r>
            <a:r>
              <a:rPr lang="ru-RU" sz="1600" b="0" i="1" kern="0" dirty="0" err="1" smtClean="0">
                <a:solidFill>
                  <a:schemeClr val="bg1"/>
                </a:solidFill>
                <a:latin typeface="+mj-lt"/>
              </a:rPr>
              <a:t>Бухарбаева</a:t>
            </a:r>
            <a:r>
              <a:rPr lang="ru-RU" sz="1600" b="0" i="1" kern="0" dirty="0" smtClean="0">
                <a:solidFill>
                  <a:schemeClr val="bg1"/>
                </a:solidFill>
                <a:latin typeface="+mj-lt"/>
              </a:rPr>
              <a:t> Л.Я.</a:t>
            </a:r>
            <a:endParaRPr lang="ru-RU" sz="1600" b="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944" y="4876006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  <a:latin typeface="+mj-lt"/>
              </a:rPr>
              <a:t>Уфа-2014</a:t>
            </a:r>
            <a:endParaRPr lang="ru-RU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892480" y="514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rtc_prezent_png\rtc_shapk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" y="-20638"/>
            <a:ext cx="9158288" cy="117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-223763"/>
            <a:ext cx="8352928" cy="1643385"/>
          </a:xfrm>
        </p:spPr>
        <p:txBody>
          <a:bodyPr/>
          <a:lstStyle/>
          <a:p>
            <a:pPr algn="l"/>
            <a:r>
              <a:rPr lang="ru-RU" sz="2800" b="1" dirty="0" smtClean="0">
                <a:solidFill>
                  <a:schemeClr val="bg1"/>
                </a:solidFill>
              </a:rPr>
              <a:t>Алгоритм формирования кластерной модели</a:t>
            </a:r>
            <a:br>
              <a:rPr lang="ru-RU" sz="2800" b="1" dirty="0" smtClean="0">
                <a:solidFill>
                  <a:schemeClr val="bg1"/>
                </a:solidFill>
              </a:rPr>
            </a:br>
            <a:r>
              <a:rPr lang="ru-RU" sz="11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smtClean="0">
                <a:solidFill>
                  <a:schemeClr val="bg1"/>
                </a:solidFill>
              </a:rPr>
              <a:t/>
            </a:r>
            <a:br>
              <a:rPr lang="ru-RU" sz="2800" b="1" dirty="0" smtClean="0">
                <a:solidFill>
                  <a:schemeClr val="bg1"/>
                </a:solidFill>
              </a:rPr>
            </a:br>
            <a:r>
              <a:rPr lang="ru-RU" sz="2000" i="1" dirty="0" smtClean="0">
                <a:solidFill>
                  <a:schemeClr val="bg1"/>
                </a:solidFill>
              </a:rPr>
              <a:t>Перечень </a:t>
            </a:r>
            <a:r>
              <a:rPr lang="ru-RU" sz="2000" i="1" dirty="0">
                <a:solidFill>
                  <a:schemeClr val="bg1"/>
                </a:solidFill>
              </a:rPr>
              <a:t>показателей для оценки качества </a:t>
            </a:r>
            <a:r>
              <a:rPr lang="ru-RU" sz="2000" i="1" dirty="0" smtClean="0">
                <a:solidFill>
                  <a:schemeClr val="bg1"/>
                </a:solidFill>
              </a:rPr>
              <a:t>образовательного процесса</a:t>
            </a:r>
            <a:r>
              <a:rPr lang="ru-RU" sz="2800" dirty="0" smtClean="0">
                <a:solidFill>
                  <a:srgbClr val="0070C0"/>
                </a:solidFill>
              </a:rPr>
              <a:t/>
            </a:r>
            <a:br>
              <a:rPr lang="ru-RU" sz="2800" dirty="0" smtClean="0">
                <a:solidFill>
                  <a:srgbClr val="0070C0"/>
                </a:solidFill>
              </a:rPr>
            </a:br>
            <a:endParaRPr lang="ru-RU" sz="1000" dirty="0" smtClean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39552" y="1347614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условия</a:t>
            </a:r>
            <a:endParaRPr lang="ru-RU" sz="28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635896" y="1347614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процесс</a:t>
            </a:r>
            <a:endParaRPr lang="ru-RU" sz="28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660232" y="1347614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результат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270036" y="1995686"/>
            <a:ext cx="28739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Доля учащихся, окончивших </a:t>
            </a:r>
            <a:br>
              <a:rPr lang="ru-RU" sz="1200" dirty="0"/>
            </a:br>
            <a:r>
              <a:rPr lang="ru-RU" sz="1200" dirty="0"/>
              <a:t>полугодие на </a:t>
            </a:r>
            <a:r>
              <a:rPr lang="ru-RU" sz="1200" dirty="0" smtClean="0"/>
              <a:t>«4» </a:t>
            </a:r>
            <a:r>
              <a:rPr lang="ru-RU" sz="1200" dirty="0"/>
              <a:t>и </a:t>
            </a:r>
            <a:r>
              <a:rPr lang="ru-RU" sz="1200" dirty="0" smtClean="0"/>
              <a:t>«5»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Доля учащихся, окончивших </a:t>
            </a:r>
            <a:br>
              <a:rPr lang="ru-RU" sz="1200" i="1" dirty="0"/>
            </a:br>
            <a:r>
              <a:rPr lang="ru-RU" sz="1200" i="1" dirty="0"/>
              <a:t>полугодие на </a:t>
            </a:r>
            <a:r>
              <a:rPr lang="ru-RU" sz="1200" i="1" dirty="0" smtClean="0"/>
              <a:t>«5»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Сведения об участии </a:t>
            </a:r>
            <a:br>
              <a:rPr lang="ru-RU" sz="1200" i="1" dirty="0"/>
            </a:br>
            <a:r>
              <a:rPr lang="ru-RU" sz="1200" i="1" dirty="0"/>
              <a:t>выпускников 11-х классов в ЕГЭ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Доля учащихся, занявших призовые </a:t>
            </a:r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>места </a:t>
            </a:r>
            <a:r>
              <a:rPr lang="ru-RU" sz="1200" i="1" dirty="0"/>
              <a:t>в </a:t>
            </a:r>
            <a:r>
              <a:rPr lang="ru-RU" sz="1200" i="1" dirty="0" smtClean="0"/>
              <a:t>олимпиадах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Доля учащихся, ставших лауреатами, </a:t>
            </a:r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>призерами </a:t>
            </a:r>
            <a:r>
              <a:rPr lang="ru-RU" sz="1200" i="1" dirty="0"/>
              <a:t>различных творческих </a:t>
            </a:r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>конкурсов</a:t>
            </a:r>
            <a:endParaRPr lang="ru-RU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Доля учащихся, участвующих в </a:t>
            </a:r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>научно-исследовательской </a:t>
            </a:r>
            <a:r>
              <a:rPr lang="ru-RU" sz="1200" i="1" dirty="0"/>
              <a:t>и </a:t>
            </a:r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>проектной </a:t>
            </a:r>
            <a:r>
              <a:rPr lang="ru-RU" sz="1200" i="1" dirty="0"/>
              <a:t>деятельности</a:t>
            </a:r>
            <a:endParaRPr lang="ru-R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51" y="1995686"/>
            <a:ext cx="30243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Обеспеченность горячим питанием</a:t>
            </a:r>
            <a:endParaRPr lang="ru-RU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Техническое оснащение кабинетов</a:t>
            </a:r>
            <a:endParaRPr lang="ru-RU" sz="12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Соблюдение </a:t>
            </a:r>
            <a:r>
              <a:rPr lang="ru-RU" sz="1200" i="1" dirty="0" smtClean="0"/>
              <a:t>СанПиН, </a:t>
            </a:r>
            <a:r>
              <a:rPr lang="ru-RU" sz="1200" i="1" dirty="0"/>
              <a:t>обеспеченность </a:t>
            </a:r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>кабинетов </a:t>
            </a:r>
            <a:r>
              <a:rPr lang="ru-RU" sz="1200" i="1" dirty="0"/>
              <a:t>дидактическими </a:t>
            </a:r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>материалами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Состав семьи</a:t>
            </a:r>
            <a:endParaRPr lang="ru-RU" sz="12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Образовательный уровень семьи</a:t>
            </a:r>
            <a:endParaRPr lang="ru-RU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Психологический климат </a:t>
            </a:r>
            <a:r>
              <a:rPr lang="ru-RU" sz="1200" i="1" dirty="0" smtClean="0"/>
              <a:t>класса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Отношение к классному </a:t>
            </a:r>
            <a:r>
              <a:rPr lang="ru-RU" sz="1200" i="1" dirty="0" smtClean="0"/>
              <a:t>руководителю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Количество "трудных" детей в </a:t>
            </a:r>
            <a:r>
              <a:rPr lang="ru-RU" sz="1200" i="1" dirty="0" smtClean="0"/>
              <a:t>классе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Количество "трудных" семей в </a:t>
            </a:r>
            <a:r>
              <a:rPr lang="ru-RU" sz="1200" i="1" dirty="0" smtClean="0"/>
              <a:t>классе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Уровень физического развития </a:t>
            </a:r>
            <a:r>
              <a:rPr lang="ru-RU" sz="1200" i="1" dirty="0" smtClean="0"/>
              <a:t>учащихся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и</a:t>
            </a:r>
            <a:r>
              <a:rPr lang="ru-RU" sz="1200" i="1" dirty="0" smtClean="0"/>
              <a:t> т.п.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139834" y="1923678"/>
            <a:ext cx="301634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Доля педагогов с высшим образованием</a:t>
            </a:r>
            <a:r>
              <a:rPr lang="ru-RU" sz="1200" dirty="0"/>
              <a:t>, работающих в </a:t>
            </a:r>
            <a:r>
              <a:rPr lang="ru-RU" sz="1200" dirty="0" smtClean="0"/>
              <a:t>классе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Доля</a:t>
            </a:r>
            <a:r>
              <a:rPr lang="ru-RU" sz="1200" dirty="0"/>
              <a:t> </a:t>
            </a:r>
            <a:r>
              <a:rPr lang="ru-RU" sz="1200" i="1" dirty="0"/>
              <a:t>педагогов с высшим педагогическим образованием</a:t>
            </a:r>
            <a:r>
              <a:rPr lang="ru-RU" sz="1200" dirty="0"/>
              <a:t>, работающих в </a:t>
            </a:r>
            <a:r>
              <a:rPr lang="ru-RU" sz="1200" dirty="0" smtClean="0"/>
              <a:t>классе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Доля учителей с высшей категорией</a:t>
            </a:r>
            <a:r>
              <a:rPr lang="ru-RU" sz="1200" dirty="0"/>
              <a:t>, работающих в </a:t>
            </a:r>
            <a:r>
              <a:rPr lang="ru-RU" sz="1200" dirty="0" smtClean="0"/>
              <a:t>классе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Доля учителей с первой категорией</a:t>
            </a:r>
            <a:r>
              <a:rPr lang="ru-RU" sz="1200" dirty="0"/>
              <a:t>, работающих в </a:t>
            </a:r>
            <a:r>
              <a:rPr lang="ru-RU" sz="1200" dirty="0" smtClean="0"/>
              <a:t>классе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Доля педагогических работников, прошедших повышение квалификации или </a:t>
            </a:r>
            <a:r>
              <a:rPr lang="ru-RU" sz="1200" i="1" dirty="0" smtClean="0"/>
              <a:t>переподготовку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Доля педагогических работников, прошедших курсы компьютерной </a:t>
            </a:r>
            <a:r>
              <a:rPr lang="ru-RU" sz="1200" i="1" dirty="0" smtClean="0"/>
              <a:t>грамотности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i="1" dirty="0"/>
              <a:t>Доля учителей, применяющих ИКТ в </a:t>
            </a:r>
            <a:r>
              <a:rPr lang="ru-RU" sz="1200" i="1" dirty="0" smtClean="0"/>
              <a:t>обучении</a:t>
            </a:r>
          </a:p>
        </p:txBody>
      </p:sp>
      <p:sp>
        <p:nvSpPr>
          <p:cNvPr id="11" name="Овал 10"/>
          <p:cNvSpPr/>
          <p:nvPr/>
        </p:nvSpPr>
        <p:spPr>
          <a:xfrm>
            <a:off x="54461" y="627534"/>
            <a:ext cx="360040" cy="35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8532440" y="51470"/>
            <a:ext cx="57606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10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3112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17577" y="1635646"/>
            <a:ext cx="5218519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 descr="E:\rtc_prezent_png\rtc_shapk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" y="-20638"/>
            <a:ext cx="9158288" cy="117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627534"/>
            <a:ext cx="7772400" cy="1643385"/>
          </a:xfrm>
        </p:spPr>
        <p:txBody>
          <a:bodyPr/>
          <a:lstStyle/>
          <a:p>
            <a:pPr algn="l"/>
            <a:r>
              <a:rPr lang="ru-RU" sz="2800" b="1" dirty="0" smtClean="0">
                <a:solidFill>
                  <a:schemeClr val="bg1"/>
                </a:solidFill>
              </a:rPr>
              <a:t>Алгоритм </a:t>
            </a:r>
            <a:r>
              <a:rPr lang="ru-RU" sz="2800" b="1" dirty="0">
                <a:solidFill>
                  <a:schemeClr val="bg1"/>
                </a:solidFill>
              </a:rPr>
              <a:t>формирования кластерной модели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3600" dirty="0" smtClean="0">
                <a:solidFill>
                  <a:schemeClr val="bg1"/>
                </a:solidFill>
              </a:rPr>
              <a:t/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>
                <a:solidFill>
                  <a:srgbClr val="0070C0"/>
                </a:solidFill>
              </a:rPr>
              <a:t/>
            </a:r>
            <a:br>
              <a:rPr lang="ru-RU" dirty="0">
                <a:solidFill>
                  <a:srgbClr val="0070C0"/>
                </a:solidFill>
              </a:rPr>
            </a:br>
            <a:endParaRPr lang="ru-RU" dirty="0" smtClean="0">
              <a:solidFill>
                <a:srgbClr val="0070C0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5724128" y="4515966"/>
            <a:ext cx="207907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WWW.SCHOOL97UFA.RU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1781403"/>
            <a:ext cx="2698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первичные данные 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абсолютные показатели)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5669" y="2418442"/>
            <a:ext cx="19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количество детей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06943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относительные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показатели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627784" y="2427734"/>
            <a:ext cx="25922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1720" y="22117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=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095815"/>
              </p:ext>
            </p:extLst>
          </p:nvPr>
        </p:nvGraphicFramePr>
        <p:xfrm>
          <a:off x="107504" y="3842604"/>
          <a:ext cx="8928992" cy="103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32048"/>
                <a:gridCol w="432048"/>
                <a:gridCol w="1368152"/>
                <a:gridCol w="432049"/>
                <a:gridCol w="305074"/>
                <a:gridCol w="1495125"/>
                <a:gridCol w="432048"/>
                <a:gridCol w="305074"/>
                <a:gridCol w="1927174"/>
              </a:tblGrid>
              <a:tr h="34047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67642">
                <a:tc>
                  <a:txBody>
                    <a:bodyPr/>
                    <a:lstStyle/>
                    <a:p>
                      <a:r>
                        <a:rPr lang="ru-RU" dirty="0" smtClean="0"/>
                        <a:t>Мин.</a:t>
                      </a:r>
                      <a:r>
                        <a:rPr lang="ru-RU" baseline="0" dirty="0" smtClean="0"/>
                        <a:t> знач.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-25%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Ср. знач.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25%</a:t>
                      </a:r>
                      <a:endParaRPr lang="ru-RU" dirty="0" smtClean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err="1" smtClean="0"/>
                        <a:t>Макс.знач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Овал 13"/>
          <p:cNvSpPr/>
          <p:nvPr/>
        </p:nvSpPr>
        <p:spPr>
          <a:xfrm>
            <a:off x="179512" y="1131590"/>
            <a:ext cx="360040" cy="35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251520" y="3149555"/>
            <a:ext cx="360040" cy="35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3328704"/>
            <a:ext cx="643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Расчет </a:t>
            </a:r>
            <a:r>
              <a:rPr lang="ru-RU" dirty="0" smtClean="0"/>
              <a:t>ранга </a:t>
            </a:r>
            <a:r>
              <a:rPr lang="ru-RU" dirty="0" smtClean="0"/>
              <a:t>по каждому показателю и присвоение их классам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194306"/>
            <a:ext cx="363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Расчет </a:t>
            </a:r>
            <a:r>
              <a:rPr lang="ru-RU" dirty="0"/>
              <a:t>относительных </a:t>
            </a:r>
            <a:r>
              <a:rPr lang="ru-RU" dirty="0" smtClean="0"/>
              <a:t>показателей</a:t>
            </a:r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8532440" y="51470"/>
            <a:ext cx="57606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11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87309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rtc_prezent_png\rtc_shapk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" y="-20638"/>
            <a:ext cx="9158288" cy="117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1540" y="671678"/>
            <a:ext cx="7772400" cy="1643385"/>
          </a:xfrm>
        </p:spPr>
        <p:txBody>
          <a:bodyPr/>
          <a:lstStyle/>
          <a:p>
            <a:pPr algn="l"/>
            <a:r>
              <a:rPr lang="ru-RU" sz="2800" b="1" dirty="0">
                <a:solidFill>
                  <a:prstClr val="white"/>
                </a:solidFill>
              </a:rPr>
              <a:t>Алгоритм формирования кластерной модели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>
                <a:solidFill>
                  <a:srgbClr val="0070C0"/>
                </a:solidFill>
              </a:rPr>
              <a:t/>
            </a:r>
            <a:br>
              <a:rPr lang="ru-RU" dirty="0">
                <a:solidFill>
                  <a:srgbClr val="0070C0"/>
                </a:solidFill>
              </a:rPr>
            </a:br>
            <a:endParaRPr lang="ru-RU" dirty="0" smtClean="0">
              <a:solidFill>
                <a:srgbClr val="0070C0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5724128" y="4515966"/>
            <a:ext cx="207907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WWW.SCHOOL97UFA.RU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251520" y="1349354"/>
            <a:ext cx="360040" cy="35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6" name="Овал 15"/>
          <p:cNvSpPr/>
          <p:nvPr/>
        </p:nvSpPr>
        <p:spPr>
          <a:xfrm>
            <a:off x="251520" y="3941643"/>
            <a:ext cx="360040" cy="35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3930610"/>
            <a:ext cx="456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Определяем уровень качества образования </a:t>
            </a:r>
            <a:br>
              <a:rPr lang="ru-RU" dirty="0" smtClean="0"/>
            </a:br>
            <a:r>
              <a:rPr lang="ru-RU" dirty="0" smtClean="0"/>
              <a:t>(«низкий», «средний», «высокий»)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2019493"/>
            <a:ext cx="8173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3.1.   </a:t>
            </a:r>
            <a:r>
              <a:rPr lang="ru-RU" dirty="0" smtClean="0"/>
              <a:t>определяем суммарное значение </a:t>
            </a:r>
            <a:r>
              <a:rPr lang="ru-RU" dirty="0" smtClean="0"/>
              <a:t>рангов </a:t>
            </a:r>
            <a:r>
              <a:rPr lang="ru-RU" dirty="0"/>
              <a:t>в классах по </a:t>
            </a:r>
            <a:r>
              <a:rPr lang="ru-RU" b="1" dirty="0"/>
              <a:t>условиям и </a:t>
            </a:r>
            <a:r>
              <a:rPr lang="ru-RU" b="1" dirty="0" smtClean="0"/>
              <a:t>процессу</a:t>
            </a:r>
          </a:p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3.2.   </a:t>
            </a:r>
            <a:r>
              <a:rPr lang="ru-RU" dirty="0" smtClean="0"/>
              <a:t>определяем </a:t>
            </a:r>
            <a:r>
              <a:rPr lang="ru-RU" dirty="0"/>
              <a:t>суммарное значение </a:t>
            </a:r>
            <a:r>
              <a:rPr lang="ru-RU" dirty="0" smtClean="0"/>
              <a:t>рангов </a:t>
            </a:r>
            <a:r>
              <a:rPr lang="ru-RU" dirty="0"/>
              <a:t>в классах по </a:t>
            </a:r>
            <a:r>
              <a:rPr lang="ru-RU" b="1" dirty="0" smtClean="0"/>
              <a:t>результатам</a:t>
            </a:r>
          </a:p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3.3.   </a:t>
            </a:r>
            <a:r>
              <a:rPr lang="ru-RU" dirty="0" smtClean="0"/>
              <a:t>сформируем </a:t>
            </a:r>
            <a:r>
              <a:rPr lang="ru-RU" dirty="0"/>
              <a:t>таблицу зависимости качества образования от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    качества </a:t>
            </a:r>
            <a:r>
              <a:rPr lang="ru-RU" dirty="0"/>
              <a:t>процесса и условий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8781" y="135915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</a:t>
            </a:r>
            <a:r>
              <a:rPr lang="ru-RU" dirty="0" smtClean="0"/>
              <a:t>руппируем классы </a:t>
            </a:r>
            <a:r>
              <a:rPr lang="ru-RU" dirty="0"/>
              <a:t>по показателям </a:t>
            </a:r>
            <a:r>
              <a:rPr lang="ru-RU" dirty="0" smtClean="0"/>
              <a:t>качества процесса </a:t>
            </a:r>
            <a:r>
              <a:rPr lang="ru-RU" dirty="0"/>
              <a:t>и результата </a:t>
            </a:r>
          </a:p>
        </p:txBody>
      </p:sp>
      <p:sp>
        <p:nvSpPr>
          <p:cNvPr id="11" name="Овал 10"/>
          <p:cNvSpPr/>
          <p:nvPr/>
        </p:nvSpPr>
        <p:spPr>
          <a:xfrm>
            <a:off x="8532440" y="51470"/>
            <a:ext cx="57606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12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3270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rtc_prezent_png\rtc_shapk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" y="-20638"/>
            <a:ext cx="9158288" cy="117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712341"/>
            <a:ext cx="8964488" cy="1643385"/>
          </a:xfrm>
        </p:spPr>
        <p:txBody>
          <a:bodyPr/>
          <a:lstStyle/>
          <a:p>
            <a:pPr algn="l"/>
            <a:r>
              <a:rPr lang="ru-RU" sz="3600" dirty="0" smtClean="0">
                <a:solidFill>
                  <a:schemeClr val="bg1"/>
                </a:solidFill>
              </a:rPr>
              <a:t>Реализация кластерной модели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1050" dirty="0" smtClean="0">
                <a:solidFill>
                  <a:schemeClr val="bg1"/>
                </a:solidFill>
              </a:rPr>
              <a:t/>
            </a:r>
            <a:br>
              <a:rPr lang="ru-RU" sz="105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Расчет </a:t>
            </a:r>
            <a:r>
              <a:rPr lang="ru-RU" sz="2000" dirty="0" smtClean="0">
                <a:solidFill>
                  <a:schemeClr val="bg1"/>
                </a:solidFill>
              </a:rPr>
              <a:t>рангов </a:t>
            </a:r>
            <a:r>
              <a:rPr lang="ru-RU" sz="2000" dirty="0" smtClean="0">
                <a:solidFill>
                  <a:schemeClr val="bg1"/>
                </a:solidFill>
              </a:rPr>
              <a:t>и присвоение их по классам</a:t>
            </a:r>
            <a:r>
              <a:rPr lang="ru-RU" sz="2400" dirty="0" smtClean="0">
                <a:solidFill>
                  <a:schemeClr val="bg1"/>
                </a:solidFill>
              </a:rPr>
              <a:t/>
            </a:r>
            <a:br>
              <a:rPr lang="ru-RU" sz="2400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>
                <a:solidFill>
                  <a:srgbClr val="0070C0"/>
                </a:solidFill>
              </a:rPr>
              <a:t/>
            </a:r>
            <a:br>
              <a:rPr lang="ru-RU" dirty="0">
                <a:solidFill>
                  <a:srgbClr val="0070C0"/>
                </a:solidFill>
              </a:rPr>
            </a:br>
            <a:endParaRPr lang="ru-RU" dirty="0" smtClean="0">
              <a:solidFill>
                <a:srgbClr val="0070C0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5724128" y="4515966"/>
            <a:ext cx="207907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WWW.SCHOOL97UFA.RU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742929"/>
              </p:ext>
            </p:extLst>
          </p:nvPr>
        </p:nvGraphicFramePr>
        <p:xfrm>
          <a:off x="395536" y="1145015"/>
          <a:ext cx="8280918" cy="3959515"/>
        </p:xfrm>
        <a:graphic>
          <a:graphicData uri="http://schemas.openxmlformats.org/drawingml/2006/table">
            <a:tbl>
              <a:tblPr/>
              <a:tblGrid>
                <a:gridCol w="1291390"/>
                <a:gridCol w="548960"/>
                <a:gridCol w="651293"/>
                <a:gridCol w="651293"/>
                <a:gridCol w="651293"/>
                <a:gridCol w="651293"/>
                <a:gridCol w="651293"/>
                <a:gridCol w="651293"/>
                <a:gridCol w="506562"/>
                <a:gridCol w="578928"/>
                <a:gridCol w="542404"/>
                <a:gridCol w="452458"/>
                <a:gridCol w="452458"/>
              </a:tblGrid>
              <a:tr h="21759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Показатели</a:t>
                      </a:r>
                    </a:p>
                  </a:txBody>
                  <a:tcPr marL="7227" marR="7227" marT="72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Класс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227" marR="7227" marT="72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2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5а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5б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5в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6а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6б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6в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7а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7б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7в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7г</a:t>
                      </a:r>
                      <a:endParaRPr lang="ru-RU" sz="3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8а</a:t>
                      </a:r>
                      <a:endParaRPr lang="ru-RU" sz="3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8б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89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Количество учащихся, окончивших </a:t>
                      </a:r>
                      <a:r>
                        <a:rPr lang="ru-RU" sz="1400" b="0" i="0" u="none" strike="noStrike" dirty="0" smtClean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год </a:t>
                      </a:r>
                      <a:r>
                        <a:rPr lang="ru-RU" sz="14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на "4" и "5"</a:t>
                      </a:r>
                    </a:p>
                  </a:txBody>
                  <a:tcPr marL="7227" marR="7227" marT="72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12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4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13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16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12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15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14</a:t>
                      </a:r>
                      <a:endParaRPr lang="ru-RU" sz="3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20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16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18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851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Всего учащихся в классе</a:t>
                      </a:r>
                    </a:p>
                  </a:txBody>
                  <a:tcPr marL="7227" marR="7227" marT="72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30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12</a:t>
                      </a:r>
                      <a:endParaRPr lang="ru-RU" sz="3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29</a:t>
                      </a:r>
                      <a:endParaRPr lang="ru-RU" sz="3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27</a:t>
                      </a:r>
                      <a:endParaRPr lang="ru-RU" sz="3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29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15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27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28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16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28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29</a:t>
                      </a:r>
                      <a:endParaRPr lang="ru-RU" sz="3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28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638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Относительный показатель</a:t>
                      </a:r>
                    </a:p>
                  </a:txBody>
                  <a:tcPr marL="7227" marR="7227" marT="72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0,40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0,33</a:t>
                      </a:r>
                      <a:endParaRPr lang="ru-RU" sz="3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0,45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0,59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0,41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0,33</a:t>
                      </a:r>
                      <a:endParaRPr lang="ru-RU" sz="3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0,56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0,50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0,31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0,71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0,55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0,64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2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Ранг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3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3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3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240">
                <a:tc>
                  <a:txBody>
                    <a:bodyPr/>
                    <a:lstStyle/>
                    <a:p>
                      <a:pPr algn="l" fontAlgn="ctr"/>
                      <a:endParaRPr lang="ru-RU" sz="1400" b="0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7227" marR="7227" marT="72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7354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2479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</a:t>
                      </a:r>
                    </a:p>
                  </a:txBody>
                  <a:tcPr marL="7227" marR="7227" marT="72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</a:t>
                      </a:r>
                    </a:p>
                  </a:txBody>
                  <a:tcPr marL="7227" marR="7227" marT="72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</a:t>
                      </a:r>
                    </a:p>
                  </a:txBody>
                  <a:tcPr marL="7227" marR="7227" marT="72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sr2</a:t>
                      </a:r>
                    </a:p>
                  </a:txBody>
                  <a:tcPr marL="7227" marR="7227" marT="72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</a:t>
                      </a:r>
                    </a:p>
                  </a:txBody>
                  <a:tcPr marL="7227" marR="7227" marT="72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 flipH="1" flipV="1">
            <a:off x="2195736" y="3651870"/>
            <a:ext cx="576064" cy="43204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4041581" y="3579862"/>
            <a:ext cx="170380" cy="504056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8532440" y="51470"/>
            <a:ext cx="57606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13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8530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rtc_prezent_png\rtc_shapk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" y="-20638"/>
            <a:ext cx="9158288" cy="117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483518"/>
            <a:ext cx="8568952" cy="164338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Реализация кластерной </a:t>
            </a:r>
            <a:r>
              <a:rPr lang="ru-RU" dirty="0" smtClean="0">
                <a:solidFill>
                  <a:schemeClr val="bg1"/>
                </a:solidFill>
              </a:rPr>
              <a:t>модели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sz="1100" dirty="0" smtClean="0">
                <a:solidFill>
                  <a:schemeClr val="bg1"/>
                </a:solidFill>
              </a:rPr>
              <a:t/>
            </a:r>
            <a:br>
              <a:rPr lang="ru-RU" sz="1100" dirty="0" smtClean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Д</a:t>
            </a:r>
            <a:r>
              <a:rPr lang="ru-RU" sz="2000" dirty="0" smtClean="0">
                <a:solidFill>
                  <a:schemeClr val="bg1"/>
                </a:solidFill>
              </a:rPr>
              <a:t>ифференциация показателей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>
                <a:solidFill>
                  <a:srgbClr val="0070C0"/>
                </a:solidFill>
              </a:rPr>
              <a:t/>
            </a:r>
            <a:br>
              <a:rPr lang="ru-RU" dirty="0">
                <a:solidFill>
                  <a:srgbClr val="0070C0"/>
                </a:solidFill>
              </a:rPr>
            </a:br>
            <a:endParaRPr lang="ru-RU" sz="1400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97927"/>
              </p:ext>
            </p:extLst>
          </p:nvPr>
        </p:nvGraphicFramePr>
        <p:xfrm>
          <a:off x="1115616" y="1203598"/>
          <a:ext cx="6840760" cy="3809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190"/>
                <a:gridCol w="1710190"/>
                <a:gridCol w="1710190"/>
                <a:gridCol w="1710190"/>
              </a:tblGrid>
              <a:tr h="26904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>
                          <a:effectLst/>
                        </a:rPr>
                        <a:t>Процесс, </a:t>
                      </a:r>
                      <a:br>
                        <a:rPr lang="ru-RU" sz="1600" b="1" u="none" strike="noStrike" dirty="0" smtClean="0">
                          <a:effectLst/>
                        </a:rPr>
                      </a:br>
                      <a:r>
                        <a:rPr lang="ru-RU" sz="1600" b="1" u="none" strike="noStrike" dirty="0" smtClean="0">
                          <a:effectLst/>
                        </a:rPr>
                        <a:t>условие</a:t>
                      </a:r>
                      <a:endParaRPr lang="ru-RU" sz="160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Результат</a:t>
                      </a:r>
                      <a:endParaRPr lang="ru-RU" sz="160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904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Низкий </a:t>
                      </a:r>
                      <a:endParaRPr lang="ru-RU" sz="160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Средний</a:t>
                      </a:r>
                      <a:endParaRPr lang="ru-RU" sz="160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Высокий</a:t>
                      </a:r>
                      <a:endParaRPr lang="ru-RU" sz="160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6904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1 – 11 </a:t>
                      </a:r>
                      <a:endParaRPr lang="ru-RU" sz="16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11 – 21 </a:t>
                      </a:r>
                      <a:endParaRPr lang="ru-RU" sz="16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21 – 31 </a:t>
                      </a:r>
                      <a:endParaRPr lang="ru-RU" sz="16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90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Низкий</a:t>
                      </a:r>
                      <a:endParaRPr lang="ru-RU" sz="160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baseline="30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baseline="30000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baseline="30000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605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>
                          <a:effectLst/>
                        </a:rPr>
                        <a:t>13 – 20 </a:t>
                      </a:r>
                      <a:endParaRPr lang="ru-RU" sz="160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2в, 4г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 smtClean="0">
                          <a:effectLst/>
                        </a:rPr>
                        <a:t>2б</a:t>
                      </a:r>
                      <a:endParaRPr lang="ru-RU" sz="18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baseline="30000" dirty="0">
                          <a:effectLst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0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Средний</a:t>
                      </a:r>
                      <a:endParaRPr lang="ru-RU" sz="160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baseline="30000" dirty="0">
                          <a:effectLst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baseline="300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baseline="30000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605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>
                          <a:effectLst/>
                        </a:rPr>
                        <a:t>20 – 27 </a:t>
                      </a:r>
                      <a:endParaRPr lang="ru-RU" sz="160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6в, 7в, 8в, 9в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3б, 3в, 3г, 4а, 4б, 4в, 6б, 8а, 8б, 9б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 smtClean="0">
                          <a:effectLst/>
                        </a:rPr>
                        <a:t>2а</a:t>
                      </a:r>
                      <a:r>
                        <a:rPr lang="ru-RU" sz="1800" u="none" strike="noStrike" dirty="0"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effectLst/>
                        </a:rPr>
                        <a:t>6а</a:t>
                      </a:r>
                      <a:endParaRPr lang="ru-RU" sz="18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0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Высокий</a:t>
                      </a:r>
                      <a:endParaRPr lang="ru-RU" sz="160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baseline="30000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baseline="30000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baseline="300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8605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>
                          <a:effectLst/>
                        </a:rPr>
                        <a:t>27 – 34 </a:t>
                      </a:r>
                      <a:endParaRPr lang="ru-RU" sz="160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5б</a:t>
                      </a:r>
                      <a:endParaRPr lang="ru-RU" sz="1800" b="0" i="0" u="none" strike="noStrike" dirty="0">
                        <a:solidFill>
                          <a:srgbClr val="55555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j-lt"/>
                          <a:ea typeface="Times New Roman"/>
                        </a:rPr>
                        <a:t> </a:t>
                      </a:r>
                      <a:r>
                        <a:rPr lang="ru-RU" sz="1800" dirty="0" smtClean="0">
                          <a:effectLst/>
                          <a:latin typeface="+mj-lt"/>
                          <a:ea typeface="Times New Roman"/>
                        </a:rPr>
                        <a:t>5а, 5в, 7а, 7г, 10, 11</a:t>
                      </a:r>
                      <a:endParaRPr lang="ru-RU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3а, 7б, 9а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6" name="Овал 5"/>
          <p:cNvSpPr/>
          <p:nvPr/>
        </p:nvSpPr>
        <p:spPr>
          <a:xfrm>
            <a:off x="8532440" y="51470"/>
            <a:ext cx="57606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14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5233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rtc_prezent_png\rtc_shapk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" y="-20638"/>
            <a:ext cx="9158288" cy="117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555526"/>
            <a:ext cx="7772400" cy="1643385"/>
          </a:xfrm>
        </p:spPr>
        <p:txBody>
          <a:bodyPr/>
          <a:lstStyle/>
          <a:p>
            <a:pPr algn="l"/>
            <a:r>
              <a:rPr lang="ru-RU" sz="3600" dirty="0" smtClean="0">
                <a:solidFill>
                  <a:schemeClr val="bg1"/>
                </a:solidFill>
              </a:rPr>
              <a:t>Факторный анализ кластерной модели 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>
                <a:solidFill>
                  <a:srgbClr val="0070C0"/>
                </a:solidFill>
              </a:rPr>
              <a:t/>
            </a:r>
            <a:br>
              <a:rPr lang="ru-RU" dirty="0">
                <a:solidFill>
                  <a:srgbClr val="0070C0"/>
                </a:solidFill>
              </a:rPr>
            </a:br>
            <a:endParaRPr lang="ru-RU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7614"/>
            <a:ext cx="774923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 smtClean="0"/>
              <a:t>Алгоритм:</a:t>
            </a:r>
          </a:p>
          <a:p>
            <a:endParaRPr lang="ru-RU" sz="2800" b="1" u="sng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/>
              <a:t>уточнение </a:t>
            </a:r>
            <a:r>
              <a:rPr lang="ru-RU" sz="2000" dirty="0" smtClean="0"/>
              <a:t>цели</a:t>
            </a:r>
            <a:br>
              <a:rPr lang="ru-RU" sz="2000" dirty="0" smtClean="0"/>
            </a:br>
            <a:r>
              <a:rPr lang="ru-RU" sz="1000" dirty="0" smtClean="0"/>
              <a:t>                   			                                                                                                                                      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/>
              <a:t>установление </a:t>
            </a:r>
            <a:r>
              <a:rPr lang="ru-RU" sz="2000" dirty="0"/>
              <a:t>факторов (</a:t>
            </a:r>
            <a:r>
              <a:rPr lang="ru-RU" sz="2000" dirty="0" smtClean="0"/>
              <a:t>причин)</a:t>
            </a:r>
            <a:br>
              <a:rPr lang="ru-RU" sz="2000" dirty="0" smtClean="0"/>
            </a:br>
            <a:endParaRPr lang="ru-RU" sz="1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/>
              <a:t>дифференциация </a:t>
            </a:r>
            <a:r>
              <a:rPr lang="ru-RU" sz="2000" dirty="0"/>
              <a:t>их на способствующие </a:t>
            </a:r>
            <a:r>
              <a:rPr lang="ru-RU" sz="2000" dirty="0" smtClean="0"/>
              <a:t>и противодействующие</a:t>
            </a:r>
            <a:br>
              <a:rPr lang="ru-RU" sz="2000" dirty="0" smtClean="0"/>
            </a:br>
            <a:endParaRPr lang="ru-RU" sz="1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/>
              <a:t>ранжирование факторов</a:t>
            </a:r>
            <a:br>
              <a:rPr lang="ru-RU" sz="2000" dirty="0" smtClean="0"/>
            </a:br>
            <a:endParaRPr lang="ru-RU" sz="1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/>
              <a:t>построение </a:t>
            </a:r>
            <a:r>
              <a:rPr lang="ru-RU" sz="2000" dirty="0"/>
              <a:t>плана изменений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413280"/>
            <a:ext cx="2306960" cy="1730220"/>
          </a:xfrm>
          <a:prstGeom prst="rect">
            <a:avLst/>
          </a:prstGeom>
        </p:spPr>
      </p:pic>
      <p:sp>
        <p:nvSpPr>
          <p:cNvPr id="7" name="Правая фигурная скобка 6"/>
          <p:cNvSpPr/>
          <p:nvPr/>
        </p:nvSpPr>
        <p:spPr>
          <a:xfrm>
            <a:off x="4579995" y="2355726"/>
            <a:ext cx="208029" cy="546159"/>
          </a:xfrm>
          <a:prstGeom prst="rightBrace">
            <a:avLst/>
          </a:prstGeom>
          <a:ln w="28575">
            <a:solidFill>
              <a:srgbClr val="C00000"/>
            </a:solidFill>
            <a:round/>
          </a:ln>
          <a:effectLst>
            <a:outerShdw blurRad="50800" dist="50800" dir="5400000" algn="ctr" rotWithShape="0">
              <a:srgbClr val="000000">
                <a:alpha val="51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1088" y="2444139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rgbClr val="C00000"/>
                </a:solidFill>
              </a:rPr>
              <a:t>кластерный </a:t>
            </a:r>
            <a:r>
              <a:rPr lang="ru-RU" b="1" i="1" dirty="0">
                <a:solidFill>
                  <a:srgbClr val="C00000"/>
                </a:solidFill>
              </a:rPr>
              <a:t>анализ</a:t>
            </a:r>
          </a:p>
        </p:txBody>
      </p:sp>
      <p:sp>
        <p:nvSpPr>
          <p:cNvPr id="9" name="Овал 8"/>
          <p:cNvSpPr/>
          <p:nvPr/>
        </p:nvSpPr>
        <p:spPr>
          <a:xfrm>
            <a:off x="8532440" y="51470"/>
            <a:ext cx="57606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15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57318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rtc_prezent_png\rtc_shapk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" y="-20638"/>
            <a:ext cx="9158288" cy="117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483518"/>
            <a:ext cx="7772400" cy="1643385"/>
          </a:xfrm>
        </p:spPr>
        <p:txBody>
          <a:bodyPr/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Факторный </a:t>
            </a:r>
            <a:r>
              <a:rPr lang="ru-RU" sz="3600" dirty="0" smtClean="0">
                <a:solidFill>
                  <a:schemeClr val="bg1"/>
                </a:solidFill>
              </a:rPr>
              <a:t>анализ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900" dirty="0" smtClean="0">
                <a:solidFill>
                  <a:schemeClr val="bg1"/>
                </a:solidFill>
              </a:rPr>
              <a:t> </a:t>
            </a:r>
            <a:r>
              <a:rPr lang="ru-RU" sz="3600" dirty="0" smtClean="0">
                <a:solidFill>
                  <a:schemeClr val="bg1"/>
                </a:solidFill>
              </a:rPr>
              <a:t/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Дифференциация и ранжирование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>
                <a:solidFill>
                  <a:srgbClr val="0070C0"/>
                </a:solidFill>
              </a:rPr>
              <a:t/>
            </a:r>
            <a:br>
              <a:rPr lang="ru-RU" dirty="0">
                <a:solidFill>
                  <a:srgbClr val="0070C0"/>
                </a:solidFill>
              </a:rPr>
            </a:br>
            <a:endParaRPr lang="ru-RU" sz="1400" dirty="0" smtClean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5744"/>
              </p:ext>
            </p:extLst>
          </p:nvPr>
        </p:nvGraphicFramePr>
        <p:xfrm>
          <a:off x="323528" y="1275606"/>
          <a:ext cx="8496944" cy="1728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800200"/>
                <a:gridCol w="1800200"/>
                <a:gridCol w="1872208"/>
                <a:gridCol w="1800200"/>
              </a:tblGrid>
              <a:tr h="631166">
                <a:tc>
                  <a:txBody>
                    <a:bodyPr/>
                    <a:lstStyle/>
                    <a:p>
                      <a:r>
                        <a:rPr lang="ru-RU" dirty="0" smtClean="0"/>
                        <a:t>Факторы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Ранг «</a:t>
                      </a:r>
                      <a:r>
                        <a:rPr lang="ru-RU" dirty="0" smtClean="0"/>
                        <a:t>1»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Ранг «2</a:t>
                      </a:r>
                      <a:r>
                        <a:rPr lang="ru-RU" dirty="0" smtClean="0"/>
                        <a:t>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Ранг «3</a:t>
                      </a:r>
                      <a:r>
                        <a:rPr lang="ru-RU" dirty="0" smtClean="0"/>
                        <a:t>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Ранг «</a:t>
                      </a:r>
                      <a:r>
                        <a:rPr lang="ru-RU" dirty="0" smtClean="0"/>
                        <a:t>4»</a:t>
                      </a:r>
                      <a:endParaRPr lang="ru-RU" dirty="0"/>
                    </a:p>
                  </a:txBody>
                  <a:tcPr anchor="ctr"/>
                </a:tc>
              </a:tr>
              <a:tr h="365675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Условие: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У4</a:t>
                      </a:r>
                      <a:endParaRPr lang="ru-RU" dirty="0"/>
                    </a:p>
                  </a:txBody>
                  <a:tcPr/>
                </a:tc>
              </a:tr>
              <a:tr h="365675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Процесс: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П4</a:t>
                      </a:r>
                      <a:endParaRPr lang="ru-RU" dirty="0"/>
                    </a:p>
                  </a:txBody>
                  <a:tcPr/>
                </a:tc>
              </a:tr>
              <a:tr h="365675"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35137" y="3219822"/>
            <a:ext cx="2408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Противодействующие</a:t>
            </a:r>
            <a:br>
              <a:rPr lang="ru-RU" b="1" dirty="0" smtClean="0">
                <a:solidFill>
                  <a:srgbClr val="C00000"/>
                </a:solidFill>
              </a:rPr>
            </a:br>
            <a:r>
              <a:rPr lang="ru-RU" b="1" dirty="0" smtClean="0">
                <a:solidFill>
                  <a:srgbClr val="C00000"/>
                </a:solidFill>
              </a:rPr>
              <a:t>факторы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06133" y="3291830"/>
            <a:ext cx="1903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</a:rPr>
              <a:t>Способствующие</a:t>
            </a:r>
            <a:br>
              <a:rPr lang="ru-RU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</a:rPr>
              <a:t>факторы</a:t>
            </a:r>
            <a:endParaRPr lang="ru-RU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Стрелка вниз 7"/>
          <p:cNvSpPr/>
          <p:nvPr/>
        </p:nvSpPr>
        <p:spPr>
          <a:xfrm>
            <a:off x="2339752" y="3075806"/>
            <a:ext cx="171857" cy="14401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7856527" y="3075806"/>
            <a:ext cx="171857" cy="14401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823596" y="3867894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ф</a:t>
            </a:r>
            <a:r>
              <a:rPr lang="ru-RU" dirty="0" smtClean="0"/>
              <a:t>актор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ф</a:t>
            </a:r>
            <a:r>
              <a:rPr lang="ru-RU" dirty="0" smtClean="0"/>
              <a:t>актор</a:t>
            </a:r>
          </a:p>
          <a:p>
            <a:pPr marL="342900" indent="-342900">
              <a:buAutoNum type="arabicPeriod"/>
            </a:pPr>
            <a:r>
              <a:rPr lang="ru-RU" dirty="0" smtClean="0"/>
              <a:t>фактор</a:t>
            </a:r>
            <a:br>
              <a:rPr lang="ru-RU" dirty="0" smtClean="0"/>
            </a:br>
            <a:r>
              <a:rPr lang="ru-RU" dirty="0" smtClean="0"/>
              <a:t>---------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296204" y="3867894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ф</a:t>
            </a:r>
            <a:r>
              <a:rPr lang="ru-RU" dirty="0" smtClean="0"/>
              <a:t>актор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ф</a:t>
            </a:r>
            <a:r>
              <a:rPr lang="ru-RU" dirty="0" smtClean="0"/>
              <a:t>актор</a:t>
            </a:r>
          </a:p>
          <a:p>
            <a:pPr marL="342900" indent="-342900">
              <a:buAutoNum type="arabicPeriod"/>
            </a:pPr>
            <a:r>
              <a:rPr lang="ru-RU" dirty="0" smtClean="0"/>
              <a:t>фактор</a:t>
            </a:r>
            <a:br>
              <a:rPr lang="ru-RU" dirty="0" smtClean="0"/>
            </a:br>
            <a:r>
              <a:rPr lang="ru-RU" dirty="0" smtClean="0"/>
              <a:t>---------</a:t>
            </a:r>
            <a:endParaRPr lang="ru-RU" dirty="0"/>
          </a:p>
        </p:txBody>
      </p:sp>
      <p:sp>
        <p:nvSpPr>
          <p:cNvPr id="12" name="Тройная стрелка влево/вправо/вверх 11"/>
          <p:cNvSpPr/>
          <p:nvPr/>
        </p:nvSpPr>
        <p:spPr>
          <a:xfrm rot="10800000">
            <a:off x="3563889" y="3867894"/>
            <a:ext cx="3096344" cy="432048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000910" y="4227934"/>
            <a:ext cx="2443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u="sng" dirty="0" smtClean="0">
                <a:solidFill>
                  <a:schemeClr val="tx2">
                    <a:lumMod val="50000"/>
                  </a:schemeClr>
                </a:solidFill>
              </a:rPr>
              <a:t>План изменений</a:t>
            </a:r>
            <a:br>
              <a:rPr lang="ru-RU" sz="2400" b="1" u="sng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2400" b="1" u="sng" dirty="0" smtClean="0">
                <a:solidFill>
                  <a:schemeClr val="tx2">
                    <a:lumMod val="50000"/>
                  </a:schemeClr>
                </a:solidFill>
              </a:rPr>
              <a:t>в работе</a:t>
            </a:r>
            <a:endParaRPr lang="ru-RU" sz="2400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532440" y="51470"/>
            <a:ext cx="57606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16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57207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8" y="2931790"/>
            <a:ext cx="8201025" cy="2009775"/>
          </a:xfrm>
          <a:prstGeom prst="rect">
            <a:avLst/>
          </a:prstGeom>
        </p:spPr>
      </p:pic>
      <p:pic>
        <p:nvPicPr>
          <p:cNvPr id="1027" name="Picture 3" descr="E:\rtc_prezent_png\rtc_shapk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1" y="-20638"/>
            <a:ext cx="9158288" cy="117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3848" y="267494"/>
            <a:ext cx="6729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Инструмент реализации модели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53606"/>
            <a:ext cx="71287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Создан программный продукт для формирования кластерной модели и проведения факторного анализа.</a:t>
            </a:r>
          </a:p>
          <a:p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2000" dirty="0" smtClean="0"/>
              <a:t>Программный код написан на языке программирования </a:t>
            </a:r>
            <a:br>
              <a:rPr lang="ru-RU" sz="2000" dirty="0" smtClean="0"/>
            </a:br>
            <a:r>
              <a:rPr lang="ru-RU" sz="2000" dirty="0" err="1" smtClean="0"/>
              <a:t>Visual</a:t>
            </a:r>
            <a:r>
              <a:rPr lang="ru-RU" sz="2000" dirty="0" smtClean="0"/>
              <a:t> </a:t>
            </a:r>
            <a:r>
              <a:rPr lang="ru-RU" sz="2000" dirty="0" err="1"/>
              <a:t>Basic</a:t>
            </a:r>
            <a:r>
              <a:rPr lang="ru-RU" sz="2000" dirty="0"/>
              <a:t> </a:t>
            </a:r>
            <a:r>
              <a:rPr lang="ru-RU" sz="2000" dirty="0" err="1"/>
              <a:t>for</a:t>
            </a:r>
            <a:r>
              <a:rPr lang="ru-RU" sz="2000" dirty="0"/>
              <a:t> </a:t>
            </a:r>
            <a:r>
              <a:rPr lang="ru-RU" sz="2000" dirty="0" err="1" smtClean="0"/>
              <a:t>Applications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31656"/>
            <a:ext cx="1008112" cy="1260753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8532440" y="51470"/>
            <a:ext cx="57606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17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6679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rtc_prezent_png\rtc_shapk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" y="-20638"/>
            <a:ext cx="9158288" cy="117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3848" y="267494"/>
            <a:ext cx="5633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Сроки реализации проекта</a:t>
            </a:r>
            <a:endParaRPr lang="ru-RU" sz="36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582"/>
            <a:ext cx="9144000" cy="3947013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8532440" y="51470"/>
            <a:ext cx="57606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18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6708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rtc_prezent_png\rtc_shapk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" y="-20638"/>
            <a:ext cx="9158288" cy="117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95486"/>
            <a:ext cx="8568952" cy="1643385"/>
          </a:xfrm>
        </p:spPr>
        <p:txBody>
          <a:bodyPr/>
          <a:lstStyle/>
          <a:p>
            <a:pPr algn="l"/>
            <a:r>
              <a:rPr lang="ru-RU" sz="3200" dirty="0" smtClean="0">
                <a:solidFill>
                  <a:schemeClr val="bg1"/>
                </a:solidFill>
              </a:rPr>
              <a:t>Оценка эффективности модели системы оценки качества образовательного процесса</a:t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/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rgbClr val="0070C0"/>
                </a:solidFill>
              </a:rPr>
              <a:t/>
            </a:r>
            <a:br>
              <a:rPr lang="ru-RU" sz="3200" dirty="0" smtClean="0">
                <a:solidFill>
                  <a:srgbClr val="0070C0"/>
                </a:solidFill>
              </a:rPr>
            </a:br>
            <a:endParaRPr lang="ru-RU" sz="1050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84689"/>
              </p:ext>
            </p:extLst>
          </p:nvPr>
        </p:nvGraphicFramePr>
        <p:xfrm>
          <a:off x="179512" y="2393827"/>
          <a:ext cx="3888432" cy="24101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/>
                <a:gridCol w="972108"/>
                <a:gridCol w="972108"/>
                <a:gridCol w="972108"/>
              </a:tblGrid>
              <a:tr h="1618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 smtClean="0">
                          <a:effectLst/>
                        </a:rPr>
                        <a:t>Процесс, </a:t>
                      </a:r>
                      <a:br>
                        <a:rPr lang="ru-RU" sz="1050" b="1" u="none" strike="noStrike" dirty="0" smtClean="0">
                          <a:effectLst/>
                        </a:rPr>
                      </a:br>
                      <a:r>
                        <a:rPr lang="ru-RU" sz="1050" b="1" u="none" strike="noStrike" dirty="0" smtClean="0">
                          <a:effectLst/>
                        </a:rPr>
                        <a:t>условие</a:t>
                      </a:r>
                      <a:endParaRPr lang="ru-RU" sz="105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Результат</a:t>
                      </a:r>
                      <a:endParaRPr lang="ru-RU" sz="105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618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Низкий </a:t>
                      </a:r>
                      <a:endParaRPr lang="ru-RU" sz="105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Средний</a:t>
                      </a:r>
                      <a:endParaRPr lang="ru-RU" sz="105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Высокий</a:t>
                      </a:r>
                      <a:endParaRPr lang="ru-RU" sz="105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618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 smtClean="0">
                          <a:effectLst/>
                        </a:rPr>
                        <a:t>1 – 11 </a:t>
                      </a:r>
                      <a:endParaRPr lang="ru-RU" sz="105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 smtClean="0">
                          <a:effectLst/>
                        </a:rPr>
                        <a:t>11 – 21 </a:t>
                      </a:r>
                      <a:endParaRPr lang="ru-RU" sz="105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 smtClean="0">
                          <a:effectLst/>
                        </a:rPr>
                        <a:t>21 – 31 </a:t>
                      </a:r>
                      <a:endParaRPr lang="ru-RU" sz="105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6188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Низкий</a:t>
                      </a:r>
                      <a:endParaRPr lang="ru-RU" sz="105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baseline="30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05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baseline="30000" dirty="0">
                          <a:effectLst/>
                        </a:rPr>
                        <a:t>2</a:t>
                      </a:r>
                      <a:endParaRPr lang="ru-RU" sz="105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baseline="30000" dirty="0">
                          <a:effectLst/>
                        </a:rPr>
                        <a:t>3</a:t>
                      </a:r>
                      <a:endParaRPr lang="ru-RU" sz="105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53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 smtClean="0">
                          <a:effectLst/>
                        </a:rPr>
                        <a:t>13 – 20 </a:t>
                      </a:r>
                      <a:endParaRPr lang="ru-RU" sz="105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2в, 4г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</a:rPr>
                        <a:t>2б</a:t>
                      </a:r>
                      <a:endParaRPr lang="ru-RU" sz="11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baseline="30000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8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Средний</a:t>
                      </a:r>
                      <a:endParaRPr lang="ru-RU" sz="105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baseline="30000" dirty="0">
                          <a:effectLst/>
                        </a:rPr>
                        <a:t>4</a:t>
                      </a:r>
                      <a:endParaRPr lang="ru-RU" sz="105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baseline="300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ru-RU" sz="105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baseline="30000">
                          <a:effectLst/>
                        </a:rPr>
                        <a:t>6</a:t>
                      </a:r>
                      <a:endParaRPr lang="ru-RU" sz="1050" b="0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53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 smtClean="0">
                          <a:effectLst/>
                        </a:rPr>
                        <a:t>20 – 27 </a:t>
                      </a:r>
                      <a:endParaRPr lang="ru-RU" sz="105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6в, 7в, 8в, 9в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3б, 3в, 3г, 4а, 4б, 4в, 6б, 8а, 8б, 9б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</a:rPr>
                        <a:t>2а</a:t>
                      </a:r>
                      <a:r>
                        <a:rPr lang="ru-RU" sz="1100" u="none" strike="noStrike" dirty="0">
                          <a:effectLst/>
                        </a:rPr>
                        <a:t>, </a:t>
                      </a:r>
                      <a:r>
                        <a:rPr lang="ru-RU" sz="1100" u="none" strike="noStrike" dirty="0" smtClean="0">
                          <a:effectLst/>
                        </a:rPr>
                        <a:t>6а</a:t>
                      </a:r>
                      <a:endParaRPr lang="ru-RU" sz="11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8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Высокий</a:t>
                      </a:r>
                      <a:endParaRPr lang="ru-RU" sz="105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baseline="30000" dirty="0">
                          <a:effectLst/>
                        </a:rPr>
                        <a:t>7</a:t>
                      </a:r>
                      <a:endParaRPr lang="ru-RU" sz="105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baseline="30000" dirty="0">
                          <a:effectLst/>
                        </a:rPr>
                        <a:t>8</a:t>
                      </a:r>
                      <a:endParaRPr lang="ru-RU" sz="105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baseline="300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ru-RU" sz="105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801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 smtClean="0">
                          <a:effectLst/>
                        </a:rPr>
                        <a:t>27 – 34 </a:t>
                      </a:r>
                      <a:endParaRPr lang="ru-RU" sz="105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5б</a:t>
                      </a:r>
                      <a:endParaRPr lang="ru-RU" sz="2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+mj-lt"/>
                          <a:ea typeface="Times New Roman"/>
                        </a:rPr>
                        <a:t> </a:t>
                      </a:r>
                      <a:r>
                        <a:rPr lang="ru-RU" sz="1100" dirty="0" smtClean="0">
                          <a:effectLst/>
                          <a:latin typeface="+mj-lt"/>
                          <a:ea typeface="Times New Roman"/>
                        </a:rPr>
                        <a:t>5а, 5в, 7а, 7г, 10, 11</a:t>
                      </a:r>
                      <a:endParaRPr lang="ru-RU" sz="11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3а, 7б, 9а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30590"/>
              </p:ext>
            </p:extLst>
          </p:nvPr>
        </p:nvGraphicFramePr>
        <p:xfrm>
          <a:off x="4932040" y="2427734"/>
          <a:ext cx="3888432" cy="24101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/>
                <a:gridCol w="972108"/>
                <a:gridCol w="972108"/>
                <a:gridCol w="972108"/>
              </a:tblGrid>
              <a:tr h="1618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 smtClean="0">
                          <a:effectLst/>
                        </a:rPr>
                        <a:t>Процесс, </a:t>
                      </a:r>
                      <a:br>
                        <a:rPr lang="ru-RU" sz="1050" b="1" u="none" strike="noStrike" dirty="0" smtClean="0">
                          <a:effectLst/>
                        </a:rPr>
                      </a:br>
                      <a:r>
                        <a:rPr lang="ru-RU" sz="1050" b="1" u="none" strike="noStrike" dirty="0" smtClean="0">
                          <a:effectLst/>
                        </a:rPr>
                        <a:t>условие</a:t>
                      </a:r>
                      <a:endParaRPr lang="ru-RU" sz="105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Результат</a:t>
                      </a:r>
                      <a:endParaRPr lang="ru-RU" sz="105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618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Низкий </a:t>
                      </a:r>
                      <a:endParaRPr lang="ru-RU" sz="105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Средний</a:t>
                      </a:r>
                      <a:endParaRPr lang="ru-RU" sz="105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Высокий</a:t>
                      </a:r>
                      <a:endParaRPr lang="ru-RU" sz="105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618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 smtClean="0">
                          <a:effectLst/>
                        </a:rPr>
                        <a:t>1 – 11 </a:t>
                      </a:r>
                      <a:endParaRPr lang="ru-RU" sz="105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 smtClean="0">
                          <a:effectLst/>
                        </a:rPr>
                        <a:t>11 – 21 </a:t>
                      </a:r>
                      <a:endParaRPr lang="ru-RU" sz="105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 smtClean="0">
                          <a:effectLst/>
                        </a:rPr>
                        <a:t>21 – 31 </a:t>
                      </a:r>
                      <a:endParaRPr lang="ru-RU" sz="105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6188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Низкий</a:t>
                      </a:r>
                      <a:endParaRPr lang="ru-RU" sz="105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baseline="30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05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baseline="30000" dirty="0">
                          <a:effectLst/>
                        </a:rPr>
                        <a:t>2</a:t>
                      </a:r>
                      <a:endParaRPr lang="ru-RU" sz="105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baseline="30000" dirty="0">
                          <a:effectLst/>
                        </a:rPr>
                        <a:t>3</a:t>
                      </a:r>
                      <a:endParaRPr lang="ru-RU" sz="105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53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 smtClean="0">
                          <a:effectLst/>
                        </a:rPr>
                        <a:t>13 – 20 </a:t>
                      </a:r>
                      <a:endParaRPr lang="ru-RU" sz="105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2в, 4г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</a:rPr>
                        <a:t>2б</a:t>
                      </a:r>
                      <a:endParaRPr lang="ru-RU" sz="11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baseline="30000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8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Средний</a:t>
                      </a:r>
                      <a:endParaRPr lang="ru-RU" sz="105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baseline="30000" dirty="0">
                          <a:effectLst/>
                        </a:rPr>
                        <a:t>4</a:t>
                      </a:r>
                      <a:endParaRPr lang="ru-RU" sz="105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baseline="300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ru-RU" sz="105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baseline="30000">
                          <a:effectLst/>
                        </a:rPr>
                        <a:t>6</a:t>
                      </a:r>
                      <a:endParaRPr lang="ru-RU" sz="1050" b="0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53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 smtClean="0">
                          <a:effectLst/>
                        </a:rPr>
                        <a:t>20 – 27 </a:t>
                      </a:r>
                      <a:endParaRPr lang="ru-RU" sz="105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6в, 7в, 8в, 9в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3б, 3в, 3г, 4а, 4б, 4в, 6б, 8а, 8б, 9б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</a:rPr>
                        <a:t>2а</a:t>
                      </a:r>
                      <a:r>
                        <a:rPr lang="ru-RU" sz="1100" u="none" strike="noStrike" dirty="0">
                          <a:effectLst/>
                        </a:rPr>
                        <a:t>, </a:t>
                      </a:r>
                      <a:r>
                        <a:rPr lang="ru-RU" sz="1100" u="none" strike="noStrike" dirty="0" smtClean="0">
                          <a:effectLst/>
                        </a:rPr>
                        <a:t>6а</a:t>
                      </a:r>
                      <a:endParaRPr lang="ru-RU" sz="11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8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Высокий</a:t>
                      </a:r>
                      <a:endParaRPr lang="ru-RU" sz="105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baseline="30000" dirty="0">
                          <a:effectLst/>
                        </a:rPr>
                        <a:t>7</a:t>
                      </a:r>
                      <a:endParaRPr lang="ru-RU" sz="105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baseline="30000" dirty="0">
                          <a:effectLst/>
                        </a:rPr>
                        <a:t>8</a:t>
                      </a:r>
                      <a:endParaRPr lang="ru-RU" sz="105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baseline="300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ru-RU" sz="105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801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 smtClean="0">
                          <a:effectLst/>
                        </a:rPr>
                        <a:t>27 – 34 </a:t>
                      </a:r>
                      <a:endParaRPr lang="ru-RU" sz="105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2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+mj-lt"/>
                          <a:ea typeface="Times New Roman"/>
                        </a:rPr>
                        <a:t> </a:t>
                      </a:r>
                      <a:r>
                        <a:rPr lang="ru-RU" sz="1100" dirty="0" smtClean="0">
                          <a:effectLst/>
                          <a:latin typeface="+mj-lt"/>
                          <a:ea typeface="Times New Roman"/>
                        </a:rPr>
                        <a:t>5а, 5в, 7а, 7г, 10, 11</a:t>
                      </a:r>
                      <a:endParaRPr lang="ru-RU" sz="11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5б</a:t>
                      </a:r>
                      <a:r>
                        <a:rPr lang="ru-RU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,3а, 7б, 9а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" name="Выгнутая вниз стрелка 3"/>
          <p:cNvSpPr/>
          <p:nvPr/>
        </p:nvSpPr>
        <p:spPr>
          <a:xfrm>
            <a:off x="1907704" y="4659982"/>
            <a:ext cx="6192688" cy="36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27560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Формирование кластерной модели предполагается осуществлять каждые полгода. Отслеживается месторасположение «проблемных» классов. Вносится корректировка в план работы школы.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8532440" y="51470"/>
            <a:ext cx="57606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19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58329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rtc_prezent_png\rtc_shapk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" y="-20638"/>
            <a:ext cx="9158288" cy="117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8313" y="568325"/>
            <a:ext cx="7772400" cy="164338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</a:rPr>
              <a:t>Цели и задачи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>
                <a:solidFill>
                  <a:srgbClr val="0070C0"/>
                </a:solidFill>
              </a:rPr>
              <a:t/>
            </a:r>
            <a:br>
              <a:rPr lang="ru-RU" dirty="0">
                <a:solidFill>
                  <a:srgbClr val="0070C0"/>
                </a:solidFill>
              </a:rPr>
            </a:br>
            <a:endParaRPr lang="ru-RU" dirty="0" smtClean="0">
              <a:solidFill>
                <a:srgbClr val="0070C0"/>
              </a:solidFill>
            </a:endParaRPr>
          </a:p>
        </p:txBody>
      </p:sp>
      <p:sp>
        <p:nvSpPr>
          <p:cNvPr id="5125" name="Объект 2"/>
          <p:cNvSpPr txBox="1">
            <a:spLocks/>
          </p:cNvSpPr>
          <p:nvPr/>
        </p:nvSpPr>
        <p:spPr bwMode="auto">
          <a:xfrm>
            <a:off x="457200" y="3076575"/>
            <a:ext cx="8229600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ru-RU" sz="3200">
              <a:solidFill>
                <a:srgbClr val="898989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5580112" y="4803998"/>
            <a:ext cx="222309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М.Р</a:t>
            </a:r>
            <a:r>
              <a:rPr lang="ru-RU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ru-RU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Гареев ИМ 2014 </a:t>
            </a:r>
            <a:r>
              <a:rPr lang="ru-RU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131590"/>
            <a:ext cx="3600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Цель проекта: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sz="8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Разработка проекта инновационной системы оценки качества образовательного процесса в  общеобразовательном учреждении.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707904" y="1131590"/>
            <a:ext cx="543609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Задачи проекта: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Анализ существующей системы оценки качества и выявление их недостатков;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Разработать комплексную модель системы оценки  качества образовательного процесса;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Разработка инструмента реализации модели системы оценки качества;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Определение эффективности системы. </a:t>
            </a:r>
            <a:endParaRPr lang="ru-RU" dirty="0"/>
          </a:p>
          <a:p>
            <a:endParaRPr lang="ru-RU" sz="800" b="1" i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3" y="-20638"/>
            <a:ext cx="1475657" cy="11116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3939902"/>
            <a:ext cx="89649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Объект исследования:</a:t>
            </a:r>
            <a:r>
              <a:rPr lang="ru-RU" sz="2400" dirty="0" smtClean="0"/>
              <a:t> </a:t>
            </a:r>
            <a:r>
              <a:rPr lang="ru-RU" dirty="0" smtClean="0"/>
              <a:t>общеобразовательное учреждение МАОУ СОШ №97</a:t>
            </a:r>
          </a:p>
          <a:p>
            <a:endParaRPr lang="ru-RU" dirty="0" smtClean="0"/>
          </a:p>
          <a:p>
            <a:r>
              <a:rPr lang="ru-RU" sz="2400" b="1" dirty="0" smtClean="0"/>
              <a:t>Предмет исследования:</a:t>
            </a:r>
            <a:r>
              <a:rPr lang="ru-RU" sz="2400" dirty="0" smtClean="0"/>
              <a:t> </a:t>
            </a:r>
            <a:r>
              <a:rPr lang="ru-RU" dirty="0" smtClean="0"/>
              <a:t>качество</a:t>
            </a:r>
            <a:r>
              <a:rPr lang="ru-RU" sz="2400" dirty="0" smtClean="0"/>
              <a:t> </a:t>
            </a:r>
            <a:r>
              <a:rPr lang="ru-RU" dirty="0" smtClean="0"/>
              <a:t>образовательного процесса МАОУ СОШ №97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8927976" y="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42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rtc_prezent_png\rtc_shapk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" y="-20638"/>
            <a:ext cx="9158288" cy="117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95486"/>
            <a:ext cx="8568952" cy="1643385"/>
          </a:xfrm>
        </p:spPr>
        <p:txBody>
          <a:bodyPr/>
          <a:lstStyle/>
          <a:p>
            <a:pPr algn="l"/>
            <a:r>
              <a:rPr lang="ru-RU" sz="3200" dirty="0" smtClean="0">
                <a:solidFill>
                  <a:schemeClr val="bg1"/>
                </a:solidFill>
              </a:rPr>
              <a:t>Финансовая оценка эффективности предлагаемых проектных решений </a:t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/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/>
            </a:r>
            <a:br>
              <a:rPr lang="ru-RU" sz="3200" dirty="0" smtClean="0">
                <a:solidFill>
                  <a:schemeClr val="bg1"/>
                </a:solidFill>
              </a:rPr>
            </a:br>
            <a:endParaRPr lang="ru-RU" sz="1050" dirty="0" smtClean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8532440" y="51470"/>
            <a:ext cx="57606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20</a:t>
            </a:r>
            <a:endParaRPr lang="ru-RU" sz="1200" dirty="0"/>
          </a:p>
        </p:txBody>
      </p:sp>
      <p:graphicFrame>
        <p:nvGraphicFramePr>
          <p:cNvPr id="12" name="Схема 11"/>
          <p:cNvGraphicFramePr/>
          <p:nvPr/>
        </p:nvGraphicFramePr>
        <p:xfrm>
          <a:off x="179512" y="1275606"/>
          <a:ext cx="8856984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8329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rtc_prezent_png\rtc_shapk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" y="-20638"/>
            <a:ext cx="9158288" cy="117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-308570"/>
            <a:ext cx="8568952" cy="164338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</a:rPr>
              <a:t>Основные выводы результата по инновационному проекту</a:t>
            </a:r>
            <a:endParaRPr lang="ru-RU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79512" y="1131590"/>
            <a:ext cx="8856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Анализ существующей системы оценки качества </a:t>
            </a:r>
            <a:r>
              <a:rPr lang="ru-RU" dirty="0" smtClean="0"/>
              <a:t>выявил ее недостатки, которые побудили разработать инновационную систему оценки качества образовательного процесса;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Произведена классификация выявленных показателей;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Разработана комплексная </a:t>
            </a:r>
            <a:r>
              <a:rPr lang="ru-RU" dirty="0"/>
              <a:t>модель системы оценки  качества образовательного </a:t>
            </a:r>
            <a:r>
              <a:rPr lang="ru-RU" dirty="0" smtClean="0"/>
              <a:t>процесса, включающая создание кластерной модели обработки статистических данных определенных показателей и применение факторного анализа позволяющего разработать эффективный план работы школы 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Разработан инструмент </a:t>
            </a:r>
            <a:r>
              <a:rPr lang="ru-RU" dirty="0"/>
              <a:t>реализации модели системы оценки качества</a:t>
            </a:r>
            <a:r>
              <a:rPr lang="ru-RU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Разработана компьютерная программа реализации предложенной комплексной модели;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Установлены сроки и этапы реализации проекта ;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Произведена оценка </a:t>
            </a:r>
            <a:r>
              <a:rPr lang="ru-RU" dirty="0"/>
              <a:t>эффективности </a:t>
            </a:r>
            <a:r>
              <a:rPr lang="ru-RU" dirty="0" smtClean="0"/>
              <a:t>системы оценки качества образовательного процесса.</a:t>
            </a:r>
          </a:p>
        </p:txBody>
      </p:sp>
      <p:sp>
        <p:nvSpPr>
          <p:cNvPr id="6" name="Овал 5"/>
          <p:cNvSpPr/>
          <p:nvPr/>
        </p:nvSpPr>
        <p:spPr>
          <a:xfrm>
            <a:off x="8532440" y="51470"/>
            <a:ext cx="57606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21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4621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rtc_prezent_png\rtc_shapk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" y="-20638"/>
            <a:ext cx="9158288" cy="117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8532440" y="51470"/>
            <a:ext cx="57606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22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8268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rtc_prezent_png\rtc_shapk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" y="-20638"/>
            <a:ext cx="9158288" cy="117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8313" y="568325"/>
            <a:ext cx="7772400" cy="164338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</a:rPr>
              <a:t>Стратегический план развития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>
                <a:solidFill>
                  <a:srgbClr val="0070C0"/>
                </a:solidFill>
              </a:rPr>
              <a:t/>
            </a:r>
            <a:br>
              <a:rPr lang="ru-RU" dirty="0">
                <a:solidFill>
                  <a:srgbClr val="0070C0"/>
                </a:solidFill>
              </a:rPr>
            </a:br>
            <a:endParaRPr lang="ru-RU" dirty="0" smtClean="0">
              <a:solidFill>
                <a:srgbClr val="0070C0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5580112" y="4515966"/>
            <a:ext cx="222309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М.Р</a:t>
            </a:r>
            <a:r>
              <a:rPr lang="ru-RU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ru-RU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Гареев ИМ </a:t>
            </a:r>
            <a:r>
              <a:rPr lang="ru-RU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2013-14 г.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345867"/>
            <a:ext cx="8856984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Миссия школы: </a:t>
            </a:r>
          </a:p>
          <a:p>
            <a:r>
              <a:rPr lang="ru-RU" sz="2000" dirty="0"/>
              <a:t>создание адаптивных условий  для становления гражданина России, способного свободно самоопределяться и </a:t>
            </a:r>
            <a:r>
              <a:rPr lang="ru-RU" sz="2000" dirty="0" err="1"/>
              <a:t>самореализовываться</a:t>
            </a:r>
            <a:r>
              <a:rPr lang="ru-RU" sz="2000" dirty="0"/>
              <a:t> в культурном и социальном пространстве на основе сложившейся системы ценностных ориентаций и нравственных позиций.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1100" dirty="0"/>
          </a:p>
          <a:p>
            <a:r>
              <a:rPr lang="ru-RU" sz="2000" b="1" dirty="0"/>
              <a:t>Цель развития школы: </a:t>
            </a:r>
          </a:p>
          <a:p>
            <a:r>
              <a:rPr lang="ru-RU" sz="2000" dirty="0"/>
              <a:t>создание оптимальных условий для социализации личности учащихся, повышения уровня их образованности, мотивации всех участников образовательного процесса на познавательную активность и формирование стремления к самообразованию, саморазвитию и самоопределению.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70302"/>
            <a:ext cx="1096308" cy="796045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8892480" y="-2053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2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rtc_prezent_png\rtc_shapk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" y="-20638"/>
            <a:ext cx="9158288" cy="117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8313" y="568325"/>
            <a:ext cx="7772400" cy="1643385"/>
          </a:xfrm>
        </p:spPr>
        <p:txBody>
          <a:bodyPr/>
          <a:lstStyle/>
          <a:p>
            <a:pPr algn="l"/>
            <a:r>
              <a:rPr lang="ru-RU" sz="3200" dirty="0" smtClean="0">
                <a:solidFill>
                  <a:schemeClr val="bg1"/>
                </a:solidFill>
              </a:rPr>
              <a:t>Существующая система оценки качества образовательного процесса</a:t>
            </a:r>
            <a:r>
              <a:rPr lang="ru-RU" sz="4000" dirty="0" smtClean="0">
                <a:solidFill>
                  <a:schemeClr val="bg1"/>
                </a:solidFill>
              </a:rPr>
              <a:t/>
            </a:r>
            <a:br>
              <a:rPr lang="ru-RU" sz="4000" dirty="0" smtClean="0">
                <a:solidFill>
                  <a:schemeClr val="bg1"/>
                </a:solidFill>
              </a:rPr>
            </a:br>
            <a:r>
              <a:rPr lang="ru-RU" sz="4000" dirty="0" smtClean="0">
                <a:solidFill>
                  <a:schemeClr val="bg1"/>
                </a:solidFill>
              </a:rPr>
              <a:t/>
            </a:r>
            <a:br>
              <a:rPr lang="ru-RU" sz="4000" dirty="0" smtClean="0">
                <a:solidFill>
                  <a:schemeClr val="bg1"/>
                </a:solidFill>
              </a:rPr>
            </a:br>
            <a:r>
              <a:rPr lang="ru-RU" sz="4000" dirty="0">
                <a:solidFill>
                  <a:srgbClr val="0070C0"/>
                </a:solidFill>
              </a:rPr>
              <a:t/>
            </a:r>
            <a:br>
              <a:rPr lang="ru-RU" sz="4000" dirty="0">
                <a:solidFill>
                  <a:srgbClr val="0070C0"/>
                </a:solidFill>
              </a:rPr>
            </a:br>
            <a:endParaRPr lang="ru-RU" sz="4000" dirty="0" smtClean="0">
              <a:solidFill>
                <a:srgbClr val="0070C0"/>
              </a:solidFill>
            </a:endParaRPr>
          </a:p>
        </p:txBody>
      </p:sp>
      <p:sp>
        <p:nvSpPr>
          <p:cNvPr id="5125" name="Объект 2"/>
          <p:cNvSpPr txBox="1">
            <a:spLocks/>
          </p:cNvSpPr>
          <p:nvPr/>
        </p:nvSpPr>
        <p:spPr bwMode="auto">
          <a:xfrm>
            <a:off x="457200" y="3076575"/>
            <a:ext cx="8229600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ru-RU" sz="3200">
              <a:solidFill>
                <a:srgbClr val="898989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5580112" y="4515966"/>
            <a:ext cx="222309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М.Р</a:t>
            </a:r>
            <a:r>
              <a:rPr lang="ru-RU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ru-RU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Гареев ИМ </a:t>
            </a:r>
            <a:r>
              <a:rPr lang="ru-RU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2013-14 г. 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116333215"/>
              </p:ext>
            </p:extLst>
          </p:nvPr>
        </p:nvGraphicFramePr>
        <p:xfrm>
          <a:off x="-1404664" y="884014"/>
          <a:ext cx="102251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Овал 8"/>
          <p:cNvSpPr/>
          <p:nvPr/>
        </p:nvSpPr>
        <p:spPr>
          <a:xfrm>
            <a:off x="8892480" y="-2053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rtc_prezent_png\rtc_shapk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288" y="0"/>
            <a:ext cx="9158288" cy="117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3478"/>
            <a:ext cx="9144000" cy="828675"/>
          </a:xfrm>
        </p:spPr>
        <p:txBody>
          <a:bodyPr/>
          <a:lstStyle/>
          <a:p>
            <a:pPr algn="l"/>
            <a:r>
              <a:rPr lang="ru-RU" sz="2800" dirty="0" smtClean="0">
                <a:solidFill>
                  <a:schemeClr val="bg1"/>
                </a:solidFill>
              </a:rPr>
              <a:t>Модель использования данных: </a:t>
            </a:r>
            <a:r>
              <a:rPr lang="ru-RU" sz="3200" b="1" dirty="0" smtClean="0">
                <a:solidFill>
                  <a:schemeClr val="bg1"/>
                </a:solidFill>
              </a:rPr>
              <a:t>линейный рейтинг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79389" y="1203598"/>
            <a:ext cx="3024187" cy="3867894"/>
          </a:xfrm>
          <a:prstGeom prst="rect">
            <a:avLst/>
          </a:prstGeom>
          <a:solidFill>
            <a:srgbClr val="93EFF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ru-RU" sz="2000" b="1" kern="0" dirty="0" smtClean="0">
                <a:solidFill>
                  <a:prstClr val="black"/>
                </a:solidFill>
              </a:rPr>
              <a:t>Линейный рейтинг</a:t>
            </a:r>
            <a:endParaRPr lang="en-US" sz="2000" kern="0" dirty="0">
              <a:solidFill>
                <a:prstClr val="black"/>
              </a:solidFill>
            </a:endParaRP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ru-RU" sz="1700" kern="0" dirty="0">
              <a:solidFill>
                <a:prstClr val="blac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1500" kern="0" dirty="0">
              <a:solidFill>
                <a:prstClr val="blac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1500" kern="0" dirty="0">
              <a:solidFill>
                <a:prstClr val="blac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600" kern="0" dirty="0">
              <a:solidFill>
                <a:prstClr val="black"/>
              </a:solidFill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6156325" y="1707357"/>
            <a:ext cx="2808288" cy="28086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ru-RU" sz="2200" b="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«Простые» </a:t>
            </a:r>
            <a:r>
              <a:rPr lang="ru-RU" sz="2200" b="1" kern="0" dirty="0" smtClean="0">
                <a:solidFill>
                  <a:prstClr val="black"/>
                </a:solidFill>
              </a:rPr>
              <a:t>решения</a:t>
            </a:r>
            <a:endParaRPr lang="en-US" sz="1500" kern="0" dirty="0">
              <a:solidFill>
                <a:prstClr val="black"/>
              </a:solidFill>
            </a:endParaRP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ru-RU" sz="1700" kern="0" dirty="0">
              <a:solidFill>
                <a:prstClr val="black"/>
              </a:solidFill>
            </a:endParaRP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ru-RU" sz="2000" kern="0" dirty="0" smtClean="0">
                <a:solidFill>
                  <a:prstClr val="black"/>
                </a:solidFill>
              </a:rPr>
              <a:t>Поощрения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ru-RU" sz="1700" kern="0" dirty="0" smtClean="0">
              <a:solidFill>
                <a:prstClr val="black"/>
              </a:solidFill>
            </a:endParaRP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ru-RU" sz="1700" kern="0" dirty="0" smtClean="0">
              <a:solidFill>
                <a:prstClr val="black"/>
              </a:solidFill>
            </a:endParaRP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ru-RU" sz="2000" kern="0" dirty="0" smtClean="0">
                <a:solidFill>
                  <a:prstClr val="black"/>
                </a:solidFill>
              </a:rPr>
              <a:t>Санкции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en-US" sz="1500" kern="0" dirty="0">
              <a:solidFill>
                <a:prstClr val="blac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1500" kern="0" dirty="0">
              <a:solidFill>
                <a:prstClr val="black"/>
              </a:solidFill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971600" y="1851670"/>
            <a:ext cx="1512888" cy="3108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rgbClr val="0070C0"/>
                </a:solidFill>
              </a:rPr>
              <a:t>Ш 1________</a:t>
            </a:r>
            <a:endParaRPr lang="ru-RU" sz="1400" dirty="0">
              <a:solidFill>
                <a:srgbClr val="0070C0"/>
              </a:solidFill>
            </a:endParaRPr>
          </a:p>
          <a:p>
            <a:r>
              <a:rPr lang="ru-RU" sz="1400" dirty="0" smtClean="0">
                <a:solidFill>
                  <a:srgbClr val="0070C0"/>
                </a:solidFill>
              </a:rPr>
              <a:t>Ш 2________</a:t>
            </a:r>
            <a:endParaRPr lang="ru-RU" sz="1400" dirty="0">
              <a:solidFill>
                <a:srgbClr val="0070C0"/>
              </a:solidFill>
            </a:endParaRPr>
          </a:p>
          <a:p>
            <a:r>
              <a:rPr lang="ru-RU" sz="1400" dirty="0" smtClean="0">
                <a:solidFill>
                  <a:srgbClr val="0070C0"/>
                </a:solidFill>
              </a:rPr>
              <a:t>Ш 3________</a:t>
            </a:r>
          </a:p>
          <a:p>
            <a:r>
              <a:rPr lang="ru-RU" sz="1400" dirty="0" smtClean="0">
                <a:solidFill>
                  <a:srgbClr val="0070C0"/>
                </a:solidFill>
              </a:rPr>
              <a:t>………</a:t>
            </a:r>
          </a:p>
          <a:p>
            <a:r>
              <a:rPr lang="ru-RU" sz="1400" dirty="0" smtClean="0">
                <a:solidFill>
                  <a:srgbClr val="0070C0"/>
                </a:solidFill>
              </a:rPr>
              <a:t>Ш М</a:t>
            </a:r>
            <a:r>
              <a:rPr lang="en-US" sz="1400" dirty="0" smtClean="0">
                <a:solidFill>
                  <a:srgbClr val="0070C0"/>
                </a:solidFill>
              </a:rPr>
              <a:t> _______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……..</a:t>
            </a:r>
            <a:endParaRPr lang="ru-RU" sz="1400" dirty="0" smtClean="0">
              <a:solidFill>
                <a:prstClr val="black"/>
              </a:solidFill>
            </a:endParaRPr>
          </a:p>
          <a:p>
            <a:r>
              <a:rPr lang="ru-RU" sz="1400" dirty="0" smtClean="0">
                <a:solidFill>
                  <a:prstClr val="black"/>
                </a:solidFill>
              </a:rPr>
              <a:t>Ш </a:t>
            </a:r>
            <a:r>
              <a:rPr lang="en-US" sz="1400" dirty="0" smtClean="0">
                <a:solidFill>
                  <a:prstClr val="black"/>
                </a:solidFill>
              </a:rPr>
              <a:t>N _______</a:t>
            </a:r>
            <a:endParaRPr lang="ru-RU" sz="1400" dirty="0">
              <a:solidFill>
                <a:prstClr val="black"/>
              </a:solidFill>
            </a:endParaRPr>
          </a:p>
          <a:p>
            <a:r>
              <a:rPr lang="ru-RU" sz="1400" dirty="0" smtClean="0">
                <a:solidFill>
                  <a:prstClr val="black"/>
                </a:solidFill>
              </a:rPr>
              <a:t>……..</a:t>
            </a:r>
            <a:endParaRPr lang="ru-RU" sz="1400" dirty="0">
              <a:solidFill>
                <a:prstClr val="black"/>
              </a:solidFill>
            </a:endParaRPr>
          </a:p>
          <a:p>
            <a:r>
              <a:rPr lang="ru-RU" sz="1400" dirty="0" smtClean="0">
                <a:solidFill>
                  <a:srgbClr val="FF0000"/>
                </a:solidFill>
              </a:rPr>
              <a:t>Ш </a:t>
            </a:r>
            <a:r>
              <a:rPr lang="en-US" sz="1400" dirty="0" smtClean="0">
                <a:solidFill>
                  <a:srgbClr val="FF0000"/>
                </a:solidFill>
              </a:rPr>
              <a:t>N+1 ________</a:t>
            </a:r>
            <a:endParaRPr lang="ru-RU" sz="1400" dirty="0" smtClean="0">
              <a:solidFill>
                <a:srgbClr val="FF0000"/>
              </a:solidFill>
            </a:endParaRPr>
          </a:p>
          <a:p>
            <a:r>
              <a:rPr lang="ru-RU" sz="1400" dirty="0" smtClean="0">
                <a:solidFill>
                  <a:srgbClr val="FF0000"/>
                </a:solidFill>
              </a:rPr>
              <a:t>Ш </a:t>
            </a:r>
            <a:r>
              <a:rPr lang="en-US" sz="1400" dirty="0" smtClean="0">
                <a:solidFill>
                  <a:srgbClr val="FF0000"/>
                </a:solidFill>
              </a:rPr>
              <a:t>N+2 ________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……..</a:t>
            </a:r>
          </a:p>
          <a:p>
            <a:r>
              <a:rPr lang="ru-RU" sz="1400" dirty="0" smtClean="0">
                <a:solidFill>
                  <a:srgbClr val="FF0000"/>
                </a:solidFill>
              </a:rPr>
              <a:t>Ш </a:t>
            </a:r>
            <a:r>
              <a:rPr lang="en-US" sz="1400" dirty="0" err="1" smtClean="0">
                <a:solidFill>
                  <a:srgbClr val="FF0000"/>
                </a:solidFill>
              </a:rPr>
              <a:t>N+k</a:t>
            </a:r>
            <a:r>
              <a:rPr lang="en-US" sz="1400" dirty="0" smtClean="0">
                <a:solidFill>
                  <a:srgbClr val="FF0000"/>
                </a:solidFill>
              </a:rPr>
              <a:t> ________</a:t>
            </a:r>
            <a:endParaRPr lang="ru-RU" sz="1400" dirty="0" smtClean="0">
              <a:solidFill>
                <a:srgbClr val="FF0000"/>
              </a:solidFill>
            </a:endParaRPr>
          </a:p>
          <a:p>
            <a:endParaRPr lang="ru-RU" sz="1400" dirty="0" smtClean="0">
              <a:solidFill>
                <a:prstClr val="black"/>
              </a:solidFill>
            </a:endParaRPr>
          </a:p>
          <a:p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3707904" y="1275606"/>
            <a:ext cx="1727697" cy="3744416"/>
          </a:xfrm>
          <a:prstGeom prst="rect">
            <a:avLst/>
          </a:prstGeom>
          <a:solidFill>
            <a:srgbClr val="FFFDA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ru-RU" b="1" kern="0" dirty="0" smtClean="0">
                <a:solidFill>
                  <a:prstClr val="black"/>
                </a:solidFill>
              </a:rPr>
              <a:t>«Сильные»</a:t>
            </a:r>
          </a:p>
          <a:p>
            <a:pPr marL="342900" indent="-342900" algn="ctr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kern="0" dirty="0" smtClean="0">
              <a:solidFill>
                <a:prstClr val="black"/>
              </a:solidFill>
            </a:endParaRPr>
          </a:p>
          <a:p>
            <a:r>
              <a:rPr lang="ru-RU" sz="1400" dirty="0" smtClean="0">
                <a:solidFill>
                  <a:srgbClr val="0070C0"/>
                </a:solidFill>
              </a:rPr>
              <a:t>Ш 1________</a:t>
            </a:r>
          </a:p>
          <a:p>
            <a:r>
              <a:rPr lang="ru-RU" sz="1400" dirty="0" smtClean="0">
                <a:solidFill>
                  <a:srgbClr val="0070C0"/>
                </a:solidFill>
              </a:rPr>
              <a:t>Ш 2________</a:t>
            </a:r>
          </a:p>
          <a:p>
            <a:r>
              <a:rPr lang="ru-RU" sz="1400" dirty="0" smtClean="0">
                <a:solidFill>
                  <a:srgbClr val="0070C0"/>
                </a:solidFill>
              </a:rPr>
              <a:t>Ш 3________</a:t>
            </a:r>
          </a:p>
          <a:p>
            <a:r>
              <a:rPr lang="ru-RU" sz="1400" dirty="0" smtClean="0">
                <a:solidFill>
                  <a:srgbClr val="0070C0"/>
                </a:solidFill>
              </a:rPr>
              <a:t>………</a:t>
            </a:r>
          </a:p>
          <a:p>
            <a:r>
              <a:rPr lang="ru-RU" sz="1400" dirty="0" smtClean="0">
                <a:solidFill>
                  <a:srgbClr val="0070C0"/>
                </a:solidFill>
              </a:rPr>
              <a:t>Ш М</a:t>
            </a:r>
            <a:r>
              <a:rPr lang="en-US" sz="1400" dirty="0" smtClean="0">
                <a:solidFill>
                  <a:srgbClr val="0070C0"/>
                </a:solidFill>
              </a:rPr>
              <a:t> _______</a:t>
            </a:r>
            <a:endParaRPr lang="en-US" sz="1400" b="1" kern="0" dirty="0" smtClean="0">
              <a:solidFill>
                <a:prstClr val="black"/>
              </a:solidFill>
            </a:endParaRPr>
          </a:p>
          <a:p>
            <a:pPr marL="342900" indent="-342900" algn="ctr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b="1" kern="0" dirty="0" smtClean="0">
              <a:solidFill>
                <a:prstClr val="black"/>
              </a:solidFill>
            </a:endParaRPr>
          </a:p>
          <a:p>
            <a:pPr marL="342900" indent="-342900" algn="ctr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ru-RU" b="1" kern="0" dirty="0" smtClean="0">
                <a:solidFill>
                  <a:prstClr val="black"/>
                </a:solidFill>
              </a:rPr>
              <a:t>«</a:t>
            </a:r>
            <a:r>
              <a:rPr lang="ru-RU" b="1" kern="0" dirty="0">
                <a:solidFill>
                  <a:prstClr val="black"/>
                </a:solidFill>
              </a:rPr>
              <a:t>Слабые»</a:t>
            </a:r>
          </a:p>
          <a:p>
            <a:pPr marL="342900" indent="-342900" algn="ctr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kern="0" dirty="0">
              <a:solidFill>
                <a:prstClr val="black"/>
              </a:solidFill>
            </a:endParaRPr>
          </a:p>
          <a:p>
            <a:r>
              <a:rPr lang="ru-RU" sz="1400" dirty="0" smtClean="0">
                <a:solidFill>
                  <a:srgbClr val="FF0000"/>
                </a:solidFill>
              </a:rPr>
              <a:t>Ш </a:t>
            </a:r>
            <a:r>
              <a:rPr lang="en-US" sz="1400" dirty="0" smtClean="0">
                <a:solidFill>
                  <a:srgbClr val="FF0000"/>
                </a:solidFill>
              </a:rPr>
              <a:t>N+1 _______</a:t>
            </a:r>
            <a:endParaRPr lang="ru-RU" sz="1400" dirty="0" smtClean="0">
              <a:solidFill>
                <a:srgbClr val="FF0000"/>
              </a:solidFill>
            </a:endParaRPr>
          </a:p>
          <a:p>
            <a:r>
              <a:rPr lang="ru-RU" sz="1400" dirty="0" smtClean="0">
                <a:solidFill>
                  <a:srgbClr val="FF0000"/>
                </a:solidFill>
              </a:rPr>
              <a:t>Ш </a:t>
            </a:r>
            <a:r>
              <a:rPr lang="en-US" sz="1400" dirty="0" smtClean="0">
                <a:solidFill>
                  <a:srgbClr val="FF0000"/>
                </a:solidFill>
              </a:rPr>
              <a:t>N+2 _______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……..</a:t>
            </a:r>
          </a:p>
          <a:p>
            <a:r>
              <a:rPr lang="ru-RU" sz="1400" dirty="0" smtClean="0">
                <a:solidFill>
                  <a:srgbClr val="FF0000"/>
                </a:solidFill>
              </a:rPr>
              <a:t>Ш </a:t>
            </a:r>
            <a:r>
              <a:rPr lang="en-US" sz="1400" dirty="0" err="1" smtClean="0">
                <a:solidFill>
                  <a:srgbClr val="FF0000"/>
                </a:solidFill>
              </a:rPr>
              <a:t>N+k</a:t>
            </a:r>
            <a:r>
              <a:rPr lang="en-US" sz="1400" dirty="0" smtClean="0">
                <a:solidFill>
                  <a:srgbClr val="FF0000"/>
                </a:solidFill>
              </a:rPr>
              <a:t> _______</a:t>
            </a:r>
            <a:endParaRPr lang="ru-RU" sz="1400" dirty="0" smtClean="0">
              <a:solidFill>
                <a:srgbClr val="FF0000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1400" kern="0" dirty="0">
              <a:solidFill>
                <a:prstClr val="blac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1400" kern="0" dirty="0">
              <a:solidFill>
                <a:prstClr val="blac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1400" kern="0" dirty="0">
              <a:solidFill>
                <a:prstClr val="black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123728" y="2067694"/>
            <a:ext cx="1584176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123728" y="2283718"/>
            <a:ext cx="1584176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2339752" y="3795886"/>
            <a:ext cx="1368152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411760" y="4426420"/>
            <a:ext cx="1368152" cy="233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339752" y="4011912"/>
            <a:ext cx="1440160" cy="2160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трелка вправо 19"/>
          <p:cNvSpPr/>
          <p:nvPr/>
        </p:nvSpPr>
        <p:spPr>
          <a:xfrm rot="11965799" flipV="1">
            <a:off x="5508104" y="2373396"/>
            <a:ext cx="576263" cy="216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prstClr val="white"/>
              </a:solidFill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2123728" y="2499742"/>
            <a:ext cx="1584176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2123728" y="2931790"/>
            <a:ext cx="1584176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Стрелка вправо 28"/>
          <p:cNvSpPr/>
          <p:nvPr/>
        </p:nvSpPr>
        <p:spPr>
          <a:xfrm rot="8534723" flipV="1">
            <a:off x="5514119" y="3641482"/>
            <a:ext cx="576263" cy="216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prstClr val="white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8892480" y="514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0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rtc_prezent_png\rtc_shapk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" y="-20538"/>
            <a:ext cx="9158288" cy="117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8313" y="712341"/>
            <a:ext cx="7772400" cy="164338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SWOT – </a:t>
            </a:r>
            <a:r>
              <a:rPr lang="ru-RU" dirty="0" smtClean="0">
                <a:solidFill>
                  <a:schemeClr val="bg1"/>
                </a:solidFill>
              </a:rPr>
              <a:t>анализ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sz="1600" dirty="0" smtClean="0">
                <a:solidFill>
                  <a:schemeClr val="bg1"/>
                </a:solidFill>
              </a:rPr>
              <a:t>существующей </a:t>
            </a:r>
            <a:r>
              <a:rPr lang="ru-RU" sz="3200" dirty="0" smtClean="0">
                <a:solidFill>
                  <a:schemeClr val="bg1"/>
                </a:solidFill>
              </a:rPr>
              <a:t>системы</a:t>
            </a:r>
            <a:r>
              <a:rPr lang="ru-RU" sz="1600" dirty="0" smtClean="0">
                <a:solidFill>
                  <a:schemeClr val="bg1"/>
                </a:solidFill>
              </a:rPr>
              <a:t> оценки качества образовательного процесса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rgbClr val="0070C0"/>
                </a:solidFill>
              </a:rPr>
              <a:t/>
            </a:r>
            <a:br>
              <a:rPr lang="ru-RU" dirty="0" smtClean="0">
                <a:solidFill>
                  <a:srgbClr val="0070C0"/>
                </a:solidFill>
              </a:rPr>
            </a:br>
            <a:endParaRPr lang="ru-RU" dirty="0" smtClean="0">
              <a:solidFill>
                <a:srgbClr val="0070C0"/>
              </a:solidFill>
            </a:endParaRPr>
          </a:p>
        </p:txBody>
      </p:sp>
      <p:sp>
        <p:nvSpPr>
          <p:cNvPr id="5125" name="Объект 2"/>
          <p:cNvSpPr txBox="1">
            <a:spLocks/>
          </p:cNvSpPr>
          <p:nvPr/>
        </p:nvSpPr>
        <p:spPr bwMode="auto">
          <a:xfrm>
            <a:off x="457200" y="3076575"/>
            <a:ext cx="8229600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ru-RU" sz="3200">
              <a:solidFill>
                <a:srgbClr val="898989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5580112" y="4803998"/>
            <a:ext cx="222309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М.Р</a:t>
            </a:r>
            <a:r>
              <a:rPr lang="ru-RU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ru-RU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Гареев ИМ 2014 </a:t>
            </a:r>
            <a:r>
              <a:rPr lang="ru-RU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г. </a:t>
            </a:r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2945445824"/>
              </p:ext>
            </p:extLst>
          </p:nvPr>
        </p:nvGraphicFramePr>
        <p:xfrm>
          <a:off x="179512" y="1203598"/>
          <a:ext cx="8856984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Овал 9"/>
          <p:cNvSpPr/>
          <p:nvPr/>
        </p:nvSpPr>
        <p:spPr>
          <a:xfrm>
            <a:off x="8892480" y="514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515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rtc_prezent_png\rtc_shapk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" y="-20638"/>
            <a:ext cx="9158288" cy="117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8313" y="568325"/>
            <a:ext cx="7772400" cy="1643385"/>
          </a:xfrm>
        </p:spPr>
        <p:txBody>
          <a:bodyPr/>
          <a:lstStyle/>
          <a:p>
            <a:pPr algn="l"/>
            <a:r>
              <a:rPr lang="ru-RU" sz="3200" dirty="0" smtClean="0">
                <a:solidFill>
                  <a:schemeClr val="bg1"/>
                </a:solidFill>
              </a:rPr>
              <a:t>Модели </a:t>
            </a:r>
            <a:r>
              <a:rPr lang="ru-RU" sz="3200" dirty="0">
                <a:solidFill>
                  <a:schemeClr val="bg1"/>
                </a:solidFill>
              </a:rPr>
              <a:t>оценки качества </a:t>
            </a:r>
            <a:r>
              <a:rPr lang="ru-RU" sz="3200" dirty="0" smtClean="0">
                <a:solidFill>
                  <a:schemeClr val="bg1"/>
                </a:solidFill>
              </a:rPr>
              <a:t/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образовательного процесса</a:t>
            </a:r>
            <a:r>
              <a:rPr lang="ru-RU" sz="4000" dirty="0" smtClean="0">
                <a:solidFill>
                  <a:schemeClr val="bg1"/>
                </a:solidFill>
              </a:rPr>
              <a:t/>
            </a:r>
            <a:br>
              <a:rPr lang="ru-RU" sz="4000" dirty="0" smtClean="0">
                <a:solidFill>
                  <a:schemeClr val="bg1"/>
                </a:solidFill>
              </a:rPr>
            </a:br>
            <a:r>
              <a:rPr lang="ru-RU" sz="4000" dirty="0" smtClean="0">
                <a:solidFill>
                  <a:schemeClr val="bg1"/>
                </a:solidFill>
              </a:rPr>
              <a:t/>
            </a:r>
            <a:br>
              <a:rPr lang="ru-RU" sz="4000" dirty="0" smtClean="0">
                <a:solidFill>
                  <a:schemeClr val="bg1"/>
                </a:solidFill>
              </a:rPr>
            </a:br>
            <a:r>
              <a:rPr lang="ru-RU" sz="4000" dirty="0">
                <a:solidFill>
                  <a:srgbClr val="0070C0"/>
                </a:solidFill>
              </a:rPr>
              <a:t/>
            </a:r>
            <a:br>
              <a:rPr lang="ru-RU" sz="4000" dirty="0">
                <a:solidFill>
                  <a:srgbClr val="0070C0"/>
                </a:solidFill>
              </a:rPr>
            </a:br>
            <a:endParaRPr lang="ru-RU" sz="4000" dirty="0" smtClean="0">
              <a:solidFill>
                <a:srgbClr val="0070C0"/>
              </a:solidFill>
            </a:endParaRPr>
          </a:p>
        </p:txBody>
      </p:sp>
      <p:sp>
        <p:nvSpPr>
          <p:cNvPr id="5125" name="Объект 2"/>
          <p:cNvSpPr txBox="1">
            <a:spLocks/>
          </p:cNvSpPr>
          <p:nvPr/>
        </p:nvSpPr>
        <p:spPr bwMode="auto">
          <a:xfrm>
            <a:off x="457200" y="3076575"/>
            <a:ext cx="8229600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ru-RU" sz="3200">
              <a:solidFill>
                <a:srgbClr val="89898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519500"/>
            <a:ext cx="4317529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>
                    <a:lumMod val="65000"/>
                  </a:schemeClr>
                </a:solidFill>
              </a:rPr>
              <a:t>Линейная система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ru-RU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b="1" i="1" dirty="0" smtClean="0">
                <a:solidFill>
                  <a:schemeClr val="bg1">
                    <a:lumMod val="65000"/>
                  </a:schemeClr>
                </a:solidFill>
              </a:rPr>
              <a:t>оценки качества образования</a:t>
            </a:r>
            <a:br>
              <a:rPr lang="ru-RU" b="1" i="1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ru-RU" sz="800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определяет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место отдельного класса в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ru-RU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общем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пространстве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школы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позволяет получить информацию  о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ru-RU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зависимости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качества образования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ru-RU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от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характеристик учебного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рейтинг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6017" y="1347614"/>
            <a:ext cx="43924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                  система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i="1" dirty="0" smtClean="0"/>
              <a:t>оценки качества образования</a:t>
            </a:r>
            <a:br>
              <a:rPr lang="ru-RU" b="1" i="1" dirty="0" smtClean="0"/>
            </a:br>
            <a:endParaRPr lang="ru-RU" sz="8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Ориентация на процессно-результативную оценку состояния образовательных систем;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Выявление внутренних связей между различными факторами;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принятия административно-управленческих решений направленных на совершенствования общеобразовательного учреждения.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456" y="729726"/>
            <a:ext cx="1235776" cy="1235776"/>
          </a:xfrm>
          <a:prstGeom prst="rect">
            <a:avLst/>
          </a:prstGeom>
          <a:effectLst>
            <a:outerShdw blurRad="50800" dist="50800" dir="5400000" sx="97000" sy="97000" algn="ctr" rotWithShape="0">
              <a:srgbClr val="000000">
                <a:alpha val="33000"/>
              </a:srgbClr>
            </a:outerShdw>
          </a:effectLst>
        </p:spPr>
      </p:pic>
      <p:sp>
        <p:nvSpPr>
          <p:cNvPr id="9" name="Овал 8"/>
          <p:cNvSpPr/>
          <p:nvPr/>
        </p:nvSpPr>
        <p:spPr>
          <a:xfrm>
            <a:off x="8892480" y="514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30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rtc_prezent_png\rtc_shapk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" y="-20638"/>
            <a:ext cx="9158288" cy="117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8313" y="568325"/>
            <a:ext cx="7772400" cy="1643385"/>
          </a:xfrm>
        </p:spPr>
        <p:txBody>
          <a:bodyPr/>
          <a:lstStyle/>
          <a:p>
            <a:pPr algn="l"/>
            <a:r>
              <a:rPr lang="ru-RU" sz="3600" dirty="0" smtClean="0">
                <a:solidFill>
                  <a:schemeClr val="bg1"/>
                </a:solidFill>
              </a:rPr>
              <a:t>Комплексная модель 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2400" dirty="0" smtClean="0">
                <a:solidFill>
                  <a:schemeClr val="bg1"/>
                </a:solidFill>
              </a:rPr>
              <a:t>оценки качества образовательного процесса 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rgbClr val="0070C0"/>
                </a:solidFill>
              </a:rPr>
              <a:t/>
            </a:r>
            <a:br>
              <a:rPr lang="ru-RU" dirty="0" smtClean="0">
                <a:solidFill>
                  <a:srgbClr val="0070C0"/>
                </a:solidFill>
              </a:rPr>
            </a:br>
            <a:endParaRPr lang="ru-RU" dirty="0" smtClean="0">
              <a:solidFill>
                <a:srgbClr val="0070C0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5724128" y="4515966"/>
            <a:ext cx="207907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WWW.SCHOOL97UFA.RU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419622"/>
            <a:ext cx="4536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Достоинства кластерного анализа:</a:t>
            </a:r>
          </a:p>
          <a:p>
            <a:pPr algn="ctr"/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группировать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оцениваемые объекты в группы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кластеры) по определенным характеристикам и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признакам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производить разбиение объектов не по одному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параметру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а по целому набору признаков;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вскрывать внутренние связи между условиями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учебного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процесса, его организацией и конечным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результатом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016" y="1419622"/>
            <a:ext cx="4320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факторного анализа:</a:t>
            </a:r>
          </a:p>
          <a:p>
            <a:pPr algn="ctr"/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представить в компактной форме обобщенную информацию о структуре связей между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наблюдаемыми объектами.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291830"/>
            <a:ext cx="2836540" cy="1701924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8892480" y="514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78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rtc_prezent_png\rtc_shapk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288" y="0"/>
            <a:ext cx="9158288" cy="117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6512" y="123478"/>
            <a:ext cx="9289032" cy="828675"/>
          </a:xfrm>
        </p:spPr>
        <p:txBody>
          <a:bodyPr/>
          <a:lstStyle/>
          <a:p>
            <a:pPr algn="l"/>
            <a:r>
              <a:rPr lang="ru-RU" sz="3200" dirty="0" smtClean="0">
                <a:solidFill>
                  <a:schemeClr val="bg1"/>
                </a:solidFill>
              </a:rPr>
              <a:t>Модель использования данных: кластерный анализ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79389" y="917972"/>
            <a:ext cx="3024187" cy="4225528"/>
          </a:xfrm>
          <a:prstGeom prst="rect">
            <a:avLst/>
          </a:prstGeom>
          <a:solidFill>
            <a:srgbClr val="93EFF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ru-RU" sz="2000" b="1" kern="0" dirty="0"/>
              <a:t>Кластерный анализ</a:t>
            </a:r>
            <a:endParaRPr lang="en-US" sz="2000" kern="0" dirty="0"/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ru-RU" sz="1700" kern="0" dirty="0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1500" kern="0" dirty="0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1500" kern="0" dirty="0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600" kern="0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6156325" y="1707357"/>
            <a:ext cx="2808288" cy="28086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ru-RU" sz="2200" b="1" kern="0" dirty="0"/>
              <a:t>Анализ факторов</a:t>
            </a:r>
            <a:endParaRPr lang="en-US" sz="1500" kern="0" dirty="0"/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ru-RU" sz="1700" kern="0" dirty="0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ru-RU" sz="1700" kern="0" dirty="0" smtClean="0"/>
              <a:t>Внешний аудит</a:t>
            </a:r>
            <a:endParaRPr lang="ru-RU" sz="1700" kern="0" dirty="0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ru-RU" sz="1700" kern="0" dirty="0"/>
              <a:t>Опросы потребителей услуг</a:t>
            </a:r>
            <a:endParaRPr lang="en-US" sz="1700" kern="0" dirty="0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ru-RU" sz="1700" kern="0" dirty="0" smtClean="0"/>
              <a:t>Статистические исследования качества образовательного процесса</a:t>
            </a:r>
            <a:endParaRPr lang="en-US" sz="1500" kern="0" dirty="0"/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187450" y="1275606"/>
            <a:ext cx="1512888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 smtClean="0"/>
              <a:t>К1.1</a:t>
            </a:r>
            <a:r>
              <a:rPr lang="ru-RU" sz="1400" dirty="0"/>
              <a:t>________</a:t>
            </a:r>
          </a:p>
          <a:p>
            <a:r>
              <a:rPr lang="ru-RU" sz="1400" dirty="0"/>
              <a:t>К</a:t>
            </a:r>
            <a:r>
              <a:rPr lang="ru-RU" sz="1400" dirty="0" smtClean="0"/>
              <a:t>1.2</a:t>
            </a:r>
            <a:r>
              <a:rPr lang="ru-RU" sz="1400" dirty="0"/>
              <a:t>________</a:t>
            </a:r>
          </a:p>
          <a:p>
            <a:r>
              <a:rPr lang="ru-RU" sz="1400" dirty="0" smtClean="0"/>
              <a:t>К1.3</a:t>
            </a:r>
            <a:r>
              <a:rPr lang="ru-RU" sz="1400" dirty="0"/>
              <a:t>________</a:t>
            </a:r>
          </a:p>
          <a:p>
            <a:r>
              <a:rPr lang="ru-RU" sz="1400" dirty="0"/>
              <a:t>……..</a:t>
            </a:r>
          </a:p>
          <a:p>
            <a:r>
              <a:rPr lang="ru-RU" sz="1400" dirty="0" smtClean="0">
                <a:solidFill>
                  <a:srgbClr val="FF0000"/>
                </a:solidFill>
              </a:rPr>
              <a:t>К1.14</a:t>
            </a:r>
            <a:r>
              <a:rPr lang="ru-RU" sz="1400" dirty="0">
                <a:solidFill>
                  <a:srgbClr val="FF0000"/>
                </a:solidFill>
              </a:rPr>
              <a:t>_______</a:t>
            </a:r>
          </a:p>
          <a:p>
            <a:r>
              <a:rPr lang="ru-RU" sz="1400" dirty="0" smtClean="0">
                <a:solidFill>
                  <a:srgbClr val="FF0000"/>
                </a:solidFill>
              </a:rPr>
              <a:t>К1.15</a:t>
            </a:r>
            <a:r>
              <a:rPr lang="ru-RU" sz="1400" dirty="0">
                <a:solidFill>
                  <a:srgbClr val="FF0000"/>
                </a:solidFill>
              </a:rPr>
              <a:t>_______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95288" y="1653778"/>
            <a:ext cx="57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 dirty="0"/>
              <a:t>Г</a:t>
            </a:r>
            <a:r>
              <a:rPr lang="ru-RU" b="1" dirty="0" smtClean="0"/>
              <a:t>1</a:t>
            </a:r>
            <a:endParaRPr lang="ru-RU" b="1" dirty="0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1187450" y="2625329"/>
            <a:ext cx="1512888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 smtClean="0"/>
              <a:t>К2.1</a:t>
            </a:r>
            <a:r>
              <a:rPr lang="ru-RU" sz="1400" dirty="0"/>
              <a:t>________</a:t>
            </a:r>
          </a:p>
          <a:p>
            <a:r>
              <a:rPr lang="ru-RU" sz="1400" dirty="0" smtClean="0"/>
              <a:t>К2.2</a:t>
            </a:r>
            <a:r>
              <a:rPr lang="ru-RU" sz="1400" dirty="0"/>
              <a:t>________</a:t>
            </a:r>
          </a:p>
          <a:p>
            <a:r>
              <a:rPr lang="ru-RU" sz="1400" dirty="0" smtClean="0"/>
              <a:t>К2.3</a:t>
            </a:r>
            <a:r>
              <a:rPr lang="ru-RU" sz="1400" dirty="0"/>
              <a:t>________</a:t>
            </a:r>
          </a:p>
          <a:p>
            <a:r>
              <a:rPr lang="ru-RU" sz="1400" dirty="0"/>
              <a:t>……..</a:t>
            </a:r>
          </a:p>
          <a:p>
            <a:r>
              <a:rPr lang="ru-RU" sz="1400" dirty="0" smtClean="0">
                <a:solidFill>
                  <a:srgbClr val="FF0000"/>
                </a:solidFill>
              </a:rPr>
              <a:t>К2.21</a:t>
            </a:r>
            <a:r>
              <a:rPr lang="ru-RU" sz="1400" dirty="0">
                <a:solidFill>
                  <a:srgbClr val="FF0000"/>
                </a:solidFill>
              </a:rPr>
              <a:t>_______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395288" y="2895600"/>
            <a:ext cx="57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 dirty="0"/>
              <a:t>Г</a:t>
            </a:r>
            <a:r>
              <a:rPr lang="ru-RU" b="1" dirty="0" smtClean="0"/>
              <a:t>2</a:t>
            </a:r>
            <a:endParaRPr lang="ru-RU" b="1" dirty="0"/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395288" y="4030266"/>
            <a:ext cx="57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 dirty="0"/>
              <a:t>Г</a:t>
            </a:r>
            <a:r>
              <a:rPr lang="ru-RU" b="1" dirty="0" smtClean="0"/>
              <a:t>3</a:t>
            </a:r>
            <a:endParaRPr lang="ru-RU" b="1" dirty="0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4067176" y="1930004"/>
            <a:ext cx="1368425" cy="2225922"/>
          </a:xfrm>
          <a:prstGeom prst="rect">
            <a:avLst/>
          </a:prstGeom>
          <a:solidFill>
            <a:srgbClr val="FFFDA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ru-RU" sz="1800" b="1" kern="0" dirty="0"/>
              <a:t>«Слабые»</a:t>
            </a:r>
          </a:p>
          <a:p>
            <a:pPr marL="342900" indent="-342900" algn="ctr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800" kern="0" dirty="0" smtClean="0"/>
          </a:p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ru-RU" sz="1400" kern="0" dirty="0" smtClean="0"/>
              <a:t>К1.14</a:t>
            </a:r>
            <a:r>
              <a:rPr lang="ru-RU" sz="1400" kern="0" dirty="0"/>
              <a:t>,</a:t>
            </a:r>
          </a:p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ru-RU" sz="1400" kern="0" dirty="0" smtClean="0"/>
              <a:t>К1.15</a:t>
            </a:r>
            <a:r>
              <a:rPr lang="ru-RU" sz="1400" kern="0" dirty="0"/>
              <a:t>, </a:t>
            </a:r>
          </a:p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ru-RU" sz="1400" kern="0" dirty="0" smtClean="0"/>
              <a:t>К2.21</a:t>
            </a:r>
            <a:r>
              <a:rPr lang="ru-RU" sz="1400" kern="0" dirty="0"/>
              <a:t>,</a:t>
            </a:r>
          </a:p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ru-RU" sz="1400" kern="0" dirty="0" smtClean="0"/>
              <a:t>К3.11</a:t>
            </a:r>
            <a:r>
              <a:rPr lang="ru-RU" sz="1400" kern="0" dirty="0"/>
              <a:t>, </a:t>
            </a:r>
          </a:p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ru-RU" sz="1400" kern="0" dirty="0" smtClean="0"/>
              <a:t>К3.12</a:t>
            </a:r>
            <a:endParaRPr lang="ru-RU" sz="1400" kern="0" dirty="0"/>
          </a:p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ru-RU" sz="1400" kern="0" dirty="0"/>
              <a:t>………..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1400" kern="0" dirty="0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1400" kern="0" dirty="0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1400" kern="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627784" y="2355726"/>
            <a:ext cx="1728192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627784" y="2499742"/>
            <a:ext cx="1728192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2627784" y="3219822"/>
            <a:ext cx="180020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2627784" y="3795886"/>
            <a:ext cx="1800200" cy="1134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2555776" y="3507854"/>
            <a:ext cx="1872208" cy="12961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трелка вправо 19"/>
          <p:cNvSpPr/>
          <p:nvPr/>
        </p:nvSpPr>
        <p:spPr>
          <a:xfrm rot="10800000" flipV="1">
            <a:off x="5508626" y="2895600"/>
            <a:ext cx="576263" cy="216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1187450" y="3759994"/>
            <a:ext cx="1512888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 smtClean="0"/>
              <a:t>К3.1</a:t>
            </a:r>
            <a:r>
              <a:rPr lang="ru-RU" sz="1400" dirty="0"/>
              <a:t>________</a:t>
            </a:r>
          </a:p>
          <a:p>
            <a:r>
              <a:rPr lang="ru-RU" sz="1400" dirty="0" smtClean="0"/>
              <a:t>К3.2</a:t>
            </a:r>
            <a:r>
              <a:rPr lang="ru-RU" sz="1400" dirty="0"/>
              <a:t>________</a:t>
            </a:r>
          </a:p>
          <a:p>
            <a:r>
              <a:rPr lang="ru-RU" sz="1400" dirty="0" smtClean="0"/>
              <a:t>К3.3</a:t>
            </a:r>
            <a:r>
              <a:rPr lang="ru-RU" sz="1400" dirty="0"/>
              <a:t>________</a:t>
            </a:r>
          </a:p>
          <a:p>
            <a:r>
              <a:rPr lang="ru-RU" sz="1400" dirty="0"/>
              <a:t>……..</a:t>
            </a:r>
          </a:p>
          <a:p>
            <a:r>
              <a:rPr lang="ru-RU" sz="1400" dirty="0" smtClean="0">
                <a:solidFill>
                  <a:srgbClr val="FF0000"/>
                </a:solidFill>
              </a:rPr>
              <a:t>К3.11</a:t>
            </a:r>
            <a:r>
              <a:rPr lang="ru-RU" sz="1400" dirty="0">
                <a:solidFill>
                  <a:srgbClr val="FF0000"/>
                </a:solidFill>
              </a:rPr>
              <a:t>_______</a:t>
            </a:r>
          </a:p>
          <a:p>
            <a:r>
              <a:rPr lang="ru-RU" sz="1400" dirty="0" smtClean="0">
                <a:solidFill>
                  <a:srgbClr val="FF0000"/>
                </a:solidFill>
              </a:rPr>
              <a:t>К3.12</a:t>
            </a:r>
            <a:r>
              <a:rPr lang="ru-RU" sz="1400" dirty="0">
                <a:solidFill>
                  <a:srgbClr val="FF0000"/>
                </a:solidFill>
              </a:rPr>
              <a:t>_______</a:t>
            </a:r>
          </a:p>
        </p:txBody>
      </p:sp>
      <p:sp>
        <p:nvSpPr>
          <p:cNvPr id="22" name="Овал 21"/>
          <p:cNvSpPr/>
          <p:nvPr/>
        </p:nvSpPr>
        <p:spPr>
          <a:xfrm>
            <a:off x="8892480" y="514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14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5536</TotalTime>
  <Words>1201</Words>
  <Application>Microsoft Office PowerPoint</Application>
  <PresentationFormat>Экран (16:9)</PresentationFormat>
  <Paragraphs>478</Paragraphs>
  <Slides>22</Slides>
  <Notes>22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Проект инновационной системы  оценки качества образовательного процесса в общеобразовательном учреждении</vt:lpstr>
      <vt:lpstr>Цели и задачи   </vt:lpstr>
      <vt:lpstr>Стратегический план развития   </vt:lpstr>
      <vt:lpstr>Существующая система оценки качества образовательного процесса   </vt:lpstr>
      <vt:lpstr>Модель использования данных: линейный рейтинг</vt:lpstr>
      <vt:lpstr>SWOT – анализ существующей системы оценки качества образовательного процесса   </vt:lpstr>
      <vt:lpstr>Модели оценки качества  образовательного процесса   </vt:lpstr>
      <vt:lpstr>Комплексная модель  оценки качества образовательного процесса    </vt:lpstr>
      <vt:lpstr>Модель использования данных: кластерный анализ</vt:lpstr>
      <vt:lpstr>Алгоритм формирования кластерной модели   Перечень показателей для оценки качества образовательного процесса </vt:lpstr>
      <vt:lpstr>Алгоритм формирования кластерной модели     </vt:lpstr>
      <vt:lpstr>Алгоритм формирования кластерной модели    </vt:lpstr>
      <vt:lpstr>Реализация кластерной модели  Расчет рангов и присвоение их по классам   </vt:lpstr>
      <vt:lpstr>Реализация кластерной модели  Дифференциация показателей   </vt:lpstr>
      <vt:lpstr>Факторный анализ кластерной модели    </vt:lpstr>
      <vt:lpstr>Факторный анализ   Дифференциация и ранжирование   </vt:lpstr>
      <vt:lpstr>Презентация PowerPoint</vt:lpstr>
      <vt:lpstr>Презентация PowerPoint</vt:lpstr>
      <vt:lpstr>Оценка эффективности модели системы оценки качества образовательного процесса   </vt:lpstr>
      <vt:lpstr>Финансовая оценка эффективности предлагаемых проектных решений    </vt:lpstr>
      <vt:lpstr>Основные выводы результата по инновационному проекту</vt:lpstr>
      <vt:lpstr>Спасибо за внимание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</dc:creator>
  <cp:lastModifiedBy>дом</cp:lastModifiedBy>
  <cp:revision>244</cp:revision>
  <dcterms:created xsi:type="dcterms:W3CDTF">2011-08-25T06:09:31Z</dcterms:created>
  <dcterms:modified xsi:type="dcterms:W3CDTF">2014-04-08T18:00:10Z</dcterms:modified>
</cp:coreProperties>
</file>