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2" r:id="rId3"/>
    <p:sldId id="265" r:id="rId4"/>
    <p:sldId id="256" r:id="rId5"/>
    <p:sldId id="257" r:id="rId6"/>
    <p:sldId id="259" r:id="rId7"/>
    <p:sldId id="258"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4A7D-FDB8-496F-9584-E524D009C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3E0C1D-3C57-4C83-B5BA-2982CBBA9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22F36-15D0-4813-9603-13F0EB58A6DA}"/>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3EAD2E80-D07E-4D3C-B623-3AEFCBEBC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BF2F5-2CCE-4C8E-8B6B-99E3939C58AC}"/>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364996322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9F38-0E24-45AC-983C-64A24628E9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C35BB5-4847-4C9A-9D2F-660232360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60501-6593-488C-BA0C-64DC5B2B2AD0}"/>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71DB4764-4C7F-4BF2-A133-A0CF757F8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4FB41-655C-44DC-8E6B-CE5A49670F7C}"/>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352508602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4BBF1-2F70-4B53-9437-3A5DD69EC7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96746-529B-4616-8051-D2DC688F4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BC2AA-644B-4B8B-811C-00952BB24CFF}"/>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CD8F4DCE-5170-44C9-A1BC-DF398B97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45115-3BB5-4DE2-9A91-1FA2F13AD2AB}"/>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42624372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A6F9-0B69-446E-A959-3B3C01978F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4A495-0CC4-4B03-8050-58721CE9C9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6BCAB-2361-4D34-8C74-4C9E111F356C}"/>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D89D4B7B-42BA-400F-89A5-3B0D34BA8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58C5A-1031-499E-9552-40645CE2827C}"/>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228579569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3328-1151-461A-96D5-A5E227A38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870EA1-C3E0-49B3-BDF4-4FC3C04B5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469D0-830C-427B-8573-33AA6FF3FEBC}"/>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545AA5E3-BAFB-4987-8CD0-B2AF86DE0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A8F5A-6605-46A4-8A73-B3D664BEFF79}"/>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126179903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594E-81F9-48AB-A811-7258A5F9A4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EEC1B-CC48-4956-A28A-A5D646611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587BF6-C7F1-4572-8EF6-0E1F6FE400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D89856-0990-4C32-9C76-F5EA484A6C27}"/>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6" name="Footer Placeholder 5">
            <a:extLst>
              <a:ext uri="{FF2B5EF4-FFF2-40B4-BE49-F238E27FC236}">
                <a16:creationId xmlns:a16="http://schemas.microsoft.com/office/drawing/2014/main" id="{86FC178C-B391-4CB8-83D2-3DF447DFD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9DE07-6313-4312-AECC-BE883852C82D}"/>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40015425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74AF-9F10-414A-957E-458358F54F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C95A08-CDE5-449C-B357-DE83EED1E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C2481-31FA-49AC-B1E9-0D9C0D2DA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1912D0-1BF3-45C9-8CF1-DBC73A777E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A16F26-0D1A-4972-8894-9F6668299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BAA97-7379-4902-9B67-968574F4DFE5}"/>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8" name="Footer Placeholder 7">
            <a:extLst>
              <a:ext uri="{FF2B5EF4-FFF2-40B4-BE49-F238E27FC236}">
                <a16:creationId xmlns:a16="http://schemas.microsoft.com/office/drawing/2014/main" id="{F9CBE82F-1AE4-4D33-8D3F-8060AD67C4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EC6B60-7646-4EDF-B72C-F99EC76BB87C}"/>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425351430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8BCF-F784-4B97-90E8-F95FD58DB2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7B0AFA-5FAC-41DA-BDF6-4F2A5F1AE014}"/>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4" name="Footer Placeholder 3">
            <a:extLst>
              <a:ext uri="{FF2B5EF4-FFF2-40B4-BE49-F238E27FC236}">
                <a16:creationId xmlns:a16="http://schemas.microsoft.com/office/drawing/2014/main" id="{7DBF743F-ACE1-4774-B827-B5AC770348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AC1719-FA4C-4FEE-BFAC-ED94AF7EA7B3}"/>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71520151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07422-246B-4D63-82AF-0273210884EE}"/>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3" name="Footer Placeholder 2">
            <a:extLst>
              <a:ext uri="{FF2B5EF4-FFF2-40B4-BE49-F238E27FC236}">
                <a16:creationId xmlns:a16="http://schemas.microsoft.com/office/drawing/2014/main" id="{2D178DF2-2064-45E2-9BB7-9246D469EA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FE6C5B-6E4A-4FA0-8D67-54696933F4C4}"/>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370032496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A198-FB97-4048-BCF5-ADED1B869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B3F6EA-9ED4-487B-AE02-B10DF7562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A0C909-C331-430B-8691-AD85D3CBE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7825A-5E48-42A9-A624-AAB13D8ECA17}"/>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6" name="Footer Placeholder 5">
            <a:extLst>
              <a:ext uri="{FF2B5EF4-FFF2-40B4-BE49-F238E27FC236}">
                <a16:creationId xmlns:a16="http://schemas.microsoft.com/office/drawing/2014/main" id="{08D8D64F-C296-46D2-ACDD-A6D678B0CC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BAD742-6837-4583-BDC7-6579292F2A15}"/>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45468782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EAC6-5196-4021-AE49-B43EB871A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6F8C12-F620-46CE-B142-C17AAB507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61E4C7-D7D7-486A-B7CD-CEC8B5E65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6FEBF-E2B7-44B8-95C0-245505E5C132}"/>
              </a:ext>
            </a:extLst>
          </p:cNvPr>
          <p:cNvSpPr>
            <a:spLocks noGrp="1"/>
          </p:cNvSpPr>
          <p:nvPr>
            <p:ph type="dt" sz="half" idx="10"/>
          </p:nvPr>
        </p:nvSpPr>
        <p:spPr/>
        <p:txBody>
          <a:bodyPr/>
          <a:lstStyle/>
          <a:p>
            <a:fld id="{DD7F3210-8D9C-4ED9-ACC6-8C2D51FEDCEB}" type="datetimeFigureOut">
              <a:rPr lang="en-IN" smtClean="0"/>
              <a:t>11-09-2023</a:t>
            </a:fld>
            <a:endParaRPr lang="en-IN"/>
          </a:p>
        </p:txBody>
      </p:sp>
      <p:sp>
        <p:nvSpPr>
          <p:cNvPr id="6" name="Footer Placeholder 5">
            <a:extLst>
              <a:ext uri="{FF2B5EF4-FFF2-40B4-BE49-F238E27FC236}">
                <a16:creationId xmlns:a16="http://schemas.microsoft.com/office/drawing/2014/main" id="{AA0217F0-5AA7-4341-8634-50B78B255D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C06154-C045-49B4-B49A-E94A0A77EA46}"/>
              </a:ext>
            </a:extLst>
          </p:cNvPr>
          <p:cNvSpPr>
            <a:spLocks noGrp="1"/>
          </p:cNvSpPr>
          <p:nvPr>
            <p:ph type="sldNum" sz="quarter" idx="12"/>
          </p:nvPr>
        </p:nvSpPr>
        <p:spPr/>
        <p:txBody>
          <a:bodyPr/>
          <a:lstStyle/>
          <a:p>
            <a:fld id="{B2AE2644-3060-4308-B47A-561A7959156A}" type="slidenum">
              <a:rPr lang="en-IN" smtClean="0"/>
              <a:t>‹#›</a:t>
            </a:fld>
            <a:endParaRPr lang="en-IN"/>
          </a:p>
        </p:txBody>
      </p:sp>
    </p:spTree>
    <p:extLst>
      <p:ext uri="{BB962C8B-B14F-4D97-AF65-F5344CB8AC3E}">
        <p14:creationId xmlns:p14="http://schemas.microsoft.com/office/powerpoint/2010/main" val="240909265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38C06-B54C-4A2C-ACD9-ADBA35BA4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5292E-6863-4D82-8F79-F262E52BF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F13C1-1F68-4309-A82F-FE3333552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F3210-8D9C-4ED9-ACC6-8C2D51FEDCEB}" type="datetimeFigureOut">
              <a:rPr lang="en-IN" smtClean="0"/>
              <a:t>11-09-2023</a:t>
            </a:fld>
            <a:endParaRPr lang="en-IN"/>
          </a:p>
        </p:txBody>
      </p:sp>
      <p:sp>
        <p:nvSpPr>
          <p:cNvPr id="5" name="Footer Placeholder 4">
            <a:extLst>
              <a:ext uri="{FF2B5EF4-FFF2-40B4-BE49-F238E27FC236}">
                <a16:creationId xmlns:a16="http://schemas.microsoft.com/office/drawing/2014/main" id="{7EEEE75D-4262-4779-9412-1D974B67A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EE8B03-FA73-43FB-A15F-2589B7678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E2644-3060-4308-B47A-561A7959156A}" type="slidenum">
              <a:rPr lang="en-IN" smtClean="0"/>
              <a:t>‹#›</a:t>
            </a:fld>
            <a:endParaRPr lang="en-IN"/>
          </a:p>
        </p:txBody>
      </p:sp>
    </p:spTree>
    <p:extLst>
      <p:ext uri="{BB962C8B-B14F-4D97-AF65-F5344CB8AC3E}">
        <p14:creationId xmlns:p14="http://schemas.microsoft.com/office/powerpoint/2010/main" val="300149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66200"/>
          </a:xfrm>
          <a:prstGeom prst="rect">
            <a:avLst/>
          </a:prstGeom>
        </p:spPr>
      </p:pic>
      <p:sp>
        <p:nvSpPr>
          <p:cNvPr id="6" name="TextBox 5">
            <a:extLst>
              <a:ext uri="{FF2B5EF4-FFF2-40B4-BE49-F238E27FC236}">
                <a16:creationId xmlns:a16="http://schemas.microsoft.com/office/drawing/2014/main" id="{65870172-E629-428C-AF34-19808C6ECECD}"/>
              </a:ext>
            </a:extLst>
          </p:cNvPr>
          <p:cNvSpPr txBox="1"/>
          <p:nvPr/>
        </p:nvSpPr>
        <p:spPr>
          <a:xfrm>
            <a:off x="192740" y="2537523"/>
            <a:ext cx="11806519" cy="3416320"/>
          </a:xfrm>
          <a:prstGeom prst="rect">
            <a:avLst/>
          </a:prstGeom>
          <a:noFill/>
          <a:ln>
            <a:solidFill>
              <a:srgbClr val="7030A0"/>
            </a:solidFill>
          </a:ln>
          <a:effectLst>
            <a:glow rad="228600">
              <a:schemeClr val="accent5">
                <a:satMod val="175000"/>
                <a:alpha val="40000"/>
              </a:schemeClr>
            </a:glow>
          </a:effectLst>
        </p:spPr>
        <p:txBody>
          <a:bodyPr wrap="square">
            <a:spAutoFit/>
          </a:bodyPr>
          <a:lstStyle/>
          <a:p>
            <a:r>
              <a:rPr lang="en-US" sz="7200" i="0" dirty="0">
                <a:solidFill>
                  <a:schemeClr val="bg2"/>
                </a:solidFill>
                <a:effectLst/>
                <a:latin typeface="Algerian" panose="04020705040A02060702" pitchFamily="82" charset="0"/>
              </a:rPr>
              <a:t>Predicting the price of</a:t>
            </a:r>
            <a:r>
              <a:rPr lang="en-US" sz="7200" dirty="0">
                <a:solidFill>
                  <a:schemeClr val="bg2"/>
                </a:solidFill>
                <a:latin typeface="Algerian" panose="04020705040A02060702" pitchFamily="82" charset="0"/>
              </a:rPr>
              <a:t> </a:t>
            </a:r>
            <a:r>
              <a:rPr lang="en-US" sz="7200" i="0" dirty="0">
                <a:solidFill>
                  <a:schemeClr val="bg2"/>
                </a:solidFill>
                <a:effectLst/>
                <a:latin typeface="Algerian" panose="04020705040A02060702" pitchFamily="82" charset="0"/>
              </a:rPr>
              <a:t>Litecoin</a:t>
            </a:r>
          </a:p>
          <a:p>
            <a:r>
              <a:rPr lang="en-US" sz="7200" i="0" dirty="0">
                <a:solidFill>
                  <a:schemeClr val="bg2"/>
                </a:solidFill>
                <a:effectLst/>
                <a:latin typeface="Algerian" panose="04020705040A02060702" pitchFamily="82" charset="0"/>
              </a:rPr>
              <a:t>(Crypt0 Currency)</a:t>
            </a:r>
            <a:endParaRPr lang="en-IN" sz="7200" dirty="0">
              <a:solidFill>
                <a:schemeClr val="bg2"/>
              </a:solidFill>
              <a:latin typeface="Algerian" panose="04020705040A02060702" pitchFamily="82" charset="0"/>
            </a:endParaRPr>
          </a:p>
        </p:txBody>
      </p:sp>
    </p:spTree>
    <p:extLst>
      <p:ext uri="{BB962C8B-B14F-4D97-AF65-F5344CB8AC3E}">
        <p14:creationId xmlns:p14="http://schemas.microsoft.com/office/powerpoint/2010/main" val="32708366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37275AB-1756-4116-992F-115208581473}"/>
              </a:ext>
            </a:extLst>
          </p:cNvPr>
          <p:cNvSpPr txBox="1"/>
          <p:nvPr/>
        </p:nvSpPr>
        <p:spPr>
          <a:xfrm>
            <a:off x="815788" y="394447"/>
            <a:ext cx="9144000" cy="923330"/>
          </a:xfrm>
          <a:prstGeom prst="rect">
            <a:avLst/>
          </a:prstGeom>
          <a:noFill/>
        </p:spPr>
        <p:txBody>
          <a:bodyPr wrap="square" rtlCol="0">
            <a:spAutoFit/>
          </a:bodyPr>
          <a:lstStyle/>
          <a:p>
            <a:r>
              <a:rPr lang="en-IN" sz="5400" dirty="0">
                <a:solidFill>
                  <a:schemeClr val="bg1"/>
                </a:solidFill>
                <a:latin typeface="Arial Black" panose="020B0A04020102020204" pitchFamily="34" charset="0"/>
              </a:rPr>
              <a:t>Contents:</a:t>
            </a:r>
          </a:p>
        </p:txBody>
      </p:sp>
      <p:sp>
        <p:nvSpPr>
          <p:cNvPr id="6" name="TextBox 5">
            <a:extLst>
              <a:ext uri="{FF2B5EF4-FFF2-40B4-BE49-F238E27FC236}">
                <a16:creationId xmlns:a16="http://schemas.microsoft.com/office/drawing/2014/main" id="{044489D3-A709-4082-B34F-0495EEB99F19}"/>
              </a:ext>
            </a:extLst>
          </p:cNvPr>
          <p:cNvSpPr txBox="1"/>
          <p:nvPr/>
        </p:nvSpPr>
        <p:spPr>
          <a:xfrm>
            <a:off x="1004047" y="2045693"/>
            <a:ext cx="6884894" cy="3046988"/>
          </a:xfrm>
          <a:prstGeom prst="rect">
            <a:avLst/>
          </a:prstGeom>
          <a:noFill/>
        </p:spPr>
        <p:txBody>
          <a:bodyPr wrap="square" rtlCol="0">
            <a:spAutoFit/>
          </a:bodyPr>
          <a:lstStyle/>
          <a:p>
            <a:pPr marL="342900" indent="-342900">
              <a:buAutoNum type="arabicPeriod"/>
            </a:pPr>
            <a:r>
              <a:rPr lang="en-IN" sz="3200" dirty="0">
                <a:solidFill>
                  <a:schemeClr val="bg1"/>
                </a:solidFill>
                <a:latin typeface="Imprint MT Shadow" panose="04020605060303030202" pitchFamily="82" charset="0"/>
              </a:rPr>
              <a:t>Introduction</a:t>
            </a:r>
          </a:p>
          <a:p>
            <a:pPr marL="342900" indent="-342900">
              <a:buAutoNum type="arabicPeriod"/>
            </a:pPr>
            <a:r>
              <a:rPr lang="en-IN" sz="3200" dirty="0">
                <a:solidFill>
                  <a:schemeClr val="bg1"/>
                </a:solidFill>
                <a:latin typeface="Imprint MT Shadow" panose="04020605060303030202" pitchFamily="82" charset="0"/>
              </a:rPr>
              <a:t>What is Cryptocurrency ?</a:t>
            </a:r>
          </a:p>
          <a:p>
            <a:pPr marL="342900" indent="-342900">
              <a:buAutoNum type="arabicPeriod"/>
            </a:pPr>
            <a:r>
              <a:rPr lang="en-IN" sz="3200" dirty="0">
                <a:solidFill>
                  <a:schemeClr val="bg1"/>
                </a:solidFill>
                <a:latin typeface="Imprint MT Shadow" panose="04020605060303030202" pitchFamily="82" charset="0"/>
              </a:rPr>
              <a:t>Litecoin</a:t>
            </a:r>
          </a:p>
          <a:p>
            <a:pPr marL="342900" indent="-342900">
              <a:buAutoNum type="arabicPeriod"/>
            </a:pPr>
            <a:r>
              <a:rPr lang="en-IN" sz="3200" dirty="0">
                <a:solidFill>
                  <a:schemeClr val="bg1"/>
                </a:solidFill>
                <a:latin typeface="Imprint MT Shadow" panose="04020605060303030202" pitchFamily="82" charset="0"/>
              </a:rPr>
              <a:t>Price prediction</a:t>
            </a:r>
          </a:p>
          <a:p>
            <a:pPr marL="342900" indent="-342900">
              <a:buAutoNum type="arabicPeriod"/>
            </a:pPr>
            <a:r>
              <a:rPr lang="en-IN" sz="3200" dirty="0">
                <a:solidFill>
                  <a:schemeClr val="bg1"/>
                </a:solidFill>
                <a:latin typeface="Imprint MT Shadow" panose="04020605060303030202" pitchFamily="82" charset="0"/>
              </a:rPr>
              <a:t>Linear Regression</a:t>
            </a:r>
          </a:p>
          <a:p>
            <a:pPr marL="342900" indent="-342900">
              <a:buAutoNum type="arabicPeriod"/>
            </a:pPr>
            <a:endParaRPr lang="en-IN" sz="3200" dirty="0">
              <a:solidFill>
                <a:schemeClr val="bg1"/>
              </a:solidFill>
              <a:latin typeface="Imprint MT Shadow" panose="04020605060303030202" pitchFamily="82" charset="0"/>
            </a:endParaRPr>
          </a:p>
        </p:txBody>
      </p:sp>
    </p:spTree>
    <p:extLst>
      <p:ext uri="{BB962C8B-B14F-4D97-AF65-F5344CB8AC3E}">
        <p14:creationId xmlns:p14="http://schemas.microsoft.com/office/powerpoint/2010/main" val="15415319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812D783-5F1B-4E5A-9F3F-F5FFBC26BB2F}"/>
              </a:ext>
            </a:extLst>
          </p:cNvPr>
          <p:cNvSpPr txBox="1"/>
          <p:nvPr/>
        </p:nvSpPr>
        <p:spPr>
          <a:xfrm>
            <a:off x="2859741" y="138090"/>
            <a:ext cx="6167718" cy="1107996"/>
          </a:xfrm>
          <a:prstGeom prst="rect">
            <a:avLst/>
          </a:prstGeom>
          <a:noFill/>
        </p:spPr>
        <p:txBody>
          <a:bodyPr wrap="square">
            <a:spAutoFit/>
          </a:bodyPr>
          <a:lstStyle/>
          <a:p>
            <a:r>
              <a:rPr lang="en-IN" sz="6600" dirty="0">
                <a:solidFill>
                  <a:schemeClr val="bg1"/>
                </a:solidFill>
                <a:latin typeface="Broadway" panose="04040905080B02020502" pitchFamily="82" charset="0"/>
              </a:rPr>
              <a:t>Introduction</a:t>
            </a:r>
            <a:endParaRPr lang="en-IN" dirty="0">
              <a:solidFill>
                <a:schemeClr val="bg1"/>
              </a:solidFill>
              <a:latin typeface="Broadway" panose="04040905080B02020502" pitchFamily="82" charset="0"/>
            </a:endParaRPr>
          </a:p>
        </p:txBody>
      </p:sp>
      <p:sp>
        <p:nvSpPr>
          <p:cNvPr id="7" name="TextBox 6">
            <a:extLst>
              <a:ext uri="{FF2B5EF4-FFF2-40B4-BE49-F238E27FC236}">
                <a16:creationId xmlns:a16="http://schemas.microsoft.com/office/drawing/2014/main" id="{48D43F0E-28FB-493B-8ABA-F93EF0DB9321}"/>
              </a:ext>
            </a:extLst>
          </p:cNvPr>
          <p:cNvSpPr txBox="1"/>
          <p:nvPr/>
        </p:nvSpPr>
        <p:spPr>
          <a:xfrm>
            <a:off x="448235" y="1828854"/>
            <a:ext cx="11170024" cy="4401205"/>
          </a:xfrm>
          <a:prstGeom prst="rect">
            <a:avLst/>
          </a:prstGeom>
          <a:noFill/>
        </p:spPr>
        <p:txBody>
          <a:bodyPr wrap="square">
            <a:spAutoFit/>
          </a:bodyPr>
          <a:lstStyle/>
          <a:p>
            <a:r>
              <a:rPr lang="en-IN" sz="4000" dirty="0">
                <a:solidFill>
                  <a:schemeClr val="bg1">
                    <a:lumMod val="95000"/>
                  </a:schemeClr>
                </a:solidFill>
                <a:latin typeface="Bodoni MT" panose="02070603080606020203" pitchFamily="18" charset="0"/>
              </a:rPr>
              <a:t>- Machine learning is a field of study that focuses on developing algorithms and models that can learn and make predictions or decisions without being explicitly programmed.</a:t>
            </a:r>
          </a:p>
          <a:p>
            <a:r>
              <a:rPr lang="en-IN" sz="4000" dirty="0">
                <a:solidFill>
                  <a:schemeClr val="bg1">
                    <a:lumMod val="95000"/>
                  </a:schemeClr>
                </a:solidFill>
                <a:latin typeface="Bodoni MT" panose="02070603080606020203" pitchFamily="18" charset="0"/>
              </a:rPr>
              <a:t>   - The ML code addresses the specific problem of building a regression model to predict a target variable based on given features.</a:t>
            </a:r>
          </a:p>
        </p:txBody>
      </p:sp>
    </p:spTree>
    <p:extLst>
      <p:ext uri="{BB962C8B-B14F-4D97-AF65-F5344CB8AC3E}">
        <p14:creationId xmlns:p14="http://schemas.microsoft.com/office/powerpoint/2010/main" val="35709955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921B7F20-1A20-4C59-933B-E946D2904A96}"/>
              </a:ext>
            </a:extLst>
          </p:cNvPr>
          <p:cNvSpPr txBox="1"/>
          <p:nvPr/>
        </p:nvSpPr>
        <p:spPr>
          <a:xfrm>
            <a:off x="0" y="266987"/>
            <a:ext cx="12192000" cy="1323439"/>
          </a:xfrm>
          <a:prstGeom prst="rect">
            <a:avLst/>
          </a:prstGeom>
          <a:noFill/>
        </p:spPr>
        <p:txBody>
          <a:bodyPr wrap="square">
            <a:spAutoFit/>
          </a:bodyPr>
          <a:lstStyle/>
          <a:p>
            <a:pPr marL="857250" indent="-857250">
              <a:buFont typeface="Arial" panose="020B0604020202020204" pitchFamily="34" charset="0"/>
              <a:buChar char="•"/>
            </a:pPr>
            <a:r>
              <a:rPr lang="en-IN" sz="8000" u="sng" dirty="0">
                <a:solidFill>
                  <a:schemeClr val="bg1">
                    <a:lumMod val="95000"/>
                  </a:schemeClr>
                </a:solidFill>
                <a:latin typeface="Colonna MT" panose="04020805060202030203" pitchFamily="82" charset="0"/>
              </a:rPr>
              <a:t>What is Crypto currency ?</a:t>
            </a:r>
          </a:p>
        </p:txBody>
      </p:sp>
      <p:sp>
        <p:nvSpPr>
          <p:cNvPr id="11" name="TextBox 10">
            <a:extLst>
              <a:ext uri="{FF2B5EF4-FFF2-40B4-BE49-F238E27FC236}">
                <a16:creationId xmlns:a16="http://schemas.microsoft.com/office/drawing/2014/main" id="{5B15833B-D09A-4D3D-BFB2-208369232C86}"/>
              </a:ext>
            </a:extLst>
          </p:cNvPr>
          <p:cNvSpPr txBox="1"/>
          <p:nvPr/>
        </p:nvSpPr>
        <p:spPr>
          <a:xfrm>
            <a:off x="623046" y="2026102"/>
            <a:ext cx="11232777" cy="4154984"/>
          </a:xfrm>
          <a:prstGeom prst="rect">
            <a:avLst/>
          </a:prstGeom>
          <a:noFill/>
        </p:spPr>
        <p:txBody>
          <a:bodyPr wrap="square">
            <a:spAutoFit/>
          </a:bodyPr>
          <a:lstStyle/>
          <a:p>
            <a:pPr marL="342900" indent="-342900">
              <a:buFont typeface="Arial" panose="020B0604020202020204" pitchFamily="34" charset="0"/>
              <a:buChar char="•"/>
            </a:pPr>
            <a:r>
              <a:rPr lang="en-IN" sz="2400" dirty="0">
                <a:solidFill>
                  <a:schemeClr val="bg2"/>
                </a:solidFill>
                <a:latin typeface="Colonna MT" panose="04020805060202030203" pitchFamily="82" charset="0"/>
              </a:rPr>
              <a:t>A cryptocurrency is an encrypted data string that denotes a unit of currency. It is monitored and organized by a peer-to-peer network called a blockchain, which also serves as a secure ledger of transactions, e.g., buying, selling, and transferring. Unlike physical money, cryptocurrencies are decentralized, which means they are not issued by governments or other financial institutions. </a:t>
            </a:r>
          </a:p>
          <a:p>
            <a:pPr marL="342900" indent="-342900">
              <a:buFont typeface="Arial" panose="020B0604020202020204" pitchFamily="34" charset="0"/>
              <a:buChar char="•"/>
            </a:pPr>
            <a:endParaRPr lang="en-IN" sz="2400" dirty="0">
              <a:solidFill>
                <a:schemeClr val="bg2"/>
              </a:solidFill>
              <a:latin typeface="Colonna MT" panose="04020805060202030203" pitchFamily="82" charset="0"/>
            </a:endParaRPr>
          </a:p>
          <a:p>
            <a:pPr marL="342900" indent="-342900">
              <a:buFont typeface="Arial" panose="020B0604020202020204" pitchFamily="34" charset="0"/>
              <a:buChar char="•"/>
            </a:pPr>
            <a:r>
              <a:rPr lang="en-IN" sz="2400" dirty="0">
                <a:solidFill>
                  <a:schemeClr val="bg2"/>
                </a:solidFill>
                <a:latin typeface="Colonna MT" panose="04020805060202030203" pitchFamily="82" charset="0"/>
              </a:rPr>
              <a:t>Cryptocurrencies are created (and secured) through cryptographic algorithms that are maintained and confirmed in a process called mining, where a network of computers or specialized hardware such as application-specific integrated circuits (ASICs) process and validate the transactions. The process incentivizes the miners who run the network with the cryptocurrency.</a:t>
            </a:r>
          </a:p>
        </p:txBody>
      </p:sp>
    </p:spTree>
    <p:extLst>
      <p:ext uri="{BB962C8B-B14F-4D97-AF65-F5344CB8AC3E}">
        <p14:creationId xmlns:p14="http://schemas.microsoft.com/office/powerpoint/2010/main" val="339445184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55"/>
            <a:ext cx="12192000" cy="6858000"/>
          </a:xfrm>
          <a:prstGeom prst="rect">
            <a:avLst/>
          </a:prstGeom>
        </p:spPr>
      </p:pic>
      <p:sp>
        <p:nvSpPr>
          <p:cNvPr id="4" name="TextBox 3">
            <a:extLst>
              <a:ext uri="{FF2B5EF4-FFF2-40B4-BE49-F238E27FC236}">
                <a16:creationId xmlns:a16="http://schemas.microsoft.com/office/drawing/2014/main" id="{43636ECF-77C6-471D-84DA-970F20680922}"/>
              </a:ext>
            </a:extLst>
          </p:cNvPr>
          <p:cNvSpPr txBox="1"/>
          <p:nvPr/>
        </p:nvSpPr>
        <p:spPr>
          <a:xfrm>
            <a:off x="4025153" y="-59246"/>
            <a:ext cx="4787153" cy="1569660"/>
          </a:xfrm>
          <a:prstGeom prst="rect">
            <a:avLst/>
          </a:prstGeom>
          <a:noFill/>
          <a:effectLst>
            <a:reflection blurRad="6350" stA="50000" endA="300" endPos="55000" dir="5400000" sy="-100000" algn="bl" rotWithShape="0"/>
          </a:effectLst>
        </p:spPr>
        <p:txBody>
          <a:bodyPr wrap="square" rtlCol="0">
            <a:spAutoFit/>
          </a:bodyPr>
          <a:lstStyle/>
          <a:p>
            <a:r>
              <a:rPr lang="en-US" sz="9600" dirty="0">
                <a:solidFill>
                  <a:schemeClr val="bg1"/>
                </a:solidFill>
                <a:latin typeface="Calisto MT" panose="02040603050505030304" pitchFamily="18" charset="0"/>
              </a:rPr>
              <a:t>Litecoin</a:t>
            </a:r>
            <a:endParaRPr lang="en-IN" sz="9600" dirty="0">
              <a:solidFill>
                <a:schemeClr val="bg1"/>
              </a:solidFill>
              <a:latin typeface="Calisto MT" panose="02040603050505030304" pitchFamily="18" charset="0"/>
            </a:endParaRPr>
          </a:p>
        </p:txBody>
      </p:sp>
      <p:sp>
        <p:nvSpPr>
          <p:cNvPr id="8" name="TextBox 7">
            <a:extLst>
              <a:ext uri="{FF2B5EF4-FFF2-40B4-BE49-F238E27FC236}">
                <a16:creationId xmlns:a16="http://schemas.microsoft.com/office/drawing/2014/main" id="{AC1DFF9C-FEAB-4EA1-9E0D-A80F851A3FB2}"/>
              </a:ext>
            </a:extLst>
          </p:cNvPr>
          <p:cNvSpPr txBox="1"/>
          <p:nvPr/>
        </p:nvSpPr>
        <p:spPr>
          <a:xfrm>
            <a:off x="528917" y="2050866"/>
            <a:ext cx="11134165" cy="5016758"/>
          </a:xfrm>
          <a:prstGeom prst="rect">
            <a:avLst/>
          </a:prstGeom>
          <a:noFill/>
        </p:spPr>
        <p:txBody>
          <a:bodyPr wrap="square">
            <a:spAutoFit/>
          </a:bodyPr>
          <a:lstStyle/>
          <a:p>
            <a:pPr algn="just"/>
            <a:r>
              <a:rPr lang="en-IN" sz="2000" dirty="0">
                <a:solidFill>
                  <a:schemeClr val="bg2"/>
                </a:solidFill>
                <a:latin typeface="Book Antiqua" panose="02040602050305030304" pitchFamily="18" charset="0"/>
              </a:rPr>
              <a:t>Litecoin is a cryptocurrency that was created in 2011 by Charlie Lee, a former Google engineer. It is often referred to as the "silver" to Bitcoin's "gold" because it shares many similarities with Bitcoin but has some key differences. </a:t>
            </a:r>
          </a:p>
          <a:p>
            <a:pPr algn="just"/>
            <a:endParaRPr lang="en-IN" sz="2000" dirty="0">
              <a:solidFill>
                <a:schemeClr val="bg2"/>
              </a:solidFill>
              <a:latin typeface="Book Antiqua" panose="02040602050305030304" pitchFamily="18" charset="0"/>
            </a:endParaRPr>
          </a:p>
          <a:p>
            <a:pPr algn="just"/>
            <a:r>
              <a:rPr lang="en-IN" sz="2000" dirty="0">
                <a:solidFill>
                  <a:schemeClr val="bg2"/>
                </a:solidFill>
                <a:latin typeface="Book Antiqua" panose="02040602050305030304" pitchFamily="18" charset="0"/>
              </a:rPr>
              <a:t>Like Bitcoin, Litecoin operates on a decentralized network and uses blockchain technology to facilitate secure and transparent transactions. However, there are a few notable distinctions:</a:t>
            </a:r>
          </a:p>
          <a:p>
            <a:pPr algn="just"/>
            <a:endParaRPr lang="en-IN" sz="2000" dirty="0">
              <a:solidFill>
                <a:schemeClr val="bg2"/>
              </a:solidFill>
              <a:latin typeface="Book Antiqua" panose="02040602050305030304" pitchFamily="18" charset="0"/>
            </a:endParaRPr>
          </a:p>
          <a:p>
            <a:pPr algn="just"/>
            <a:r>
              <a:rPr lang="en-IN" sz="2000" dirty="0">
                <a:solidFill>
                  <a:schemeClr val="bg2"/>
                </a:solidFill>
                <a:latin typeface="Book Antiqua" panose="02040602050305030304" pitchFamily="18" charset="0"/>
              </a:rPr>
              <a:t>1. Faster Block Generation: Litecoin has a faster block generation time compared to Bitcoin. While Bitcoin creates a new block every 10 minutes, Litecoin generates a new block every 2.5 minutes. This allows for faster transaction confirmation times.</a:t>
            </a:r>
          </a:p>
          <a:p>
            <a:pPr algn="just"/>
            <a:endParaRPr lang="en-IN" sz="2000" dirty="0">
              <a:solidFill>
                <a:schemeClr val="bg2"/>
              </a:solidFill>
              <a:latin typeface="Book Antiqua" panose="02040602050305030304" pitchFamily="18" charset="0"/>
            </a:endParaRPr>
          </a:p>
          <a:p>
            <a:pPr algn="just"/>
            <a:r>
              <a:rPr lang="en-IN" sz="2000" dirty="0">
                <a:solidFill>
                  <a:schemeClr val="bg2"/>
                </a:solidFill>
                <a:latin typeface="Book Antiqua" panose="02040602050305030304" pitchFamily="18" charset="0"/>
              </a:rPr>
              <a:t>2. Different Algorithm: Litecoin uses a different hashing algorithm called </a:t>
            </a:r>
            <a:r>
              <a:rPr lang="en-IN" sz="2000" dirty="0" err="1">
                <a:solidFill>
                  <a:schemeClr val="bg2"/>
                </a:solidFill>
                <a:latin typeface="Book Antiqua" panose="02040602050305030304" pitchFamily="18" charset="0"/>
              </a:rPr>
              <a:t>Scrypt</a:t>
            </a:r>
            <a:r>
              <a:rPr lang="en-IN" sz="2000" dirty="0">
                <a:solidFill>
                  <a:schemeClr val="bg2"/>
                </a:solidFill>
                <a:latin typeface="Book Antiqua" panose="02040602050305030304" pitchFamily="18" charset="0"/>
              </a:rPr>
              <a:t>, whereas Bitcoin uses SHA-256. </a:t>
            </a:r>
            <a:r>
              <a:rPr lang="en-IN" sz="2000" dirty="0" err="1">
                <a:solidFill>
                  <a:schemeClr val="bg2"/>
                </a:solidFill>
                <a:latin typeface="Book Antiqua" panose="02040602050305030304" pitchFamily="18" charset="0"/>
              </a:rPr>
              <a:t>Scrypt</a:t>
            </a:r>
            <a:r>
              <a:rPr lang="en-IN" sz="2000" dirty="0">
                <a:solidFill>
                  <a:schemeClr val="bg2"/>
                </a:solidFill>
                <a:latin typeface="Book Antiqua" panose="02040602050305030304" pitchFamily="18" charset="0"/>
              </a:rPr>
              <a:t> is considered to be more memory-intensive, which makes it harder for specialized mining hardware to dominate the network. This has led to a more decentralized mining ecosystem for Litecoin.</a:t>
            </a:r>
          </a:p>
          <a:p>
            <a:pPr algn="just"/>
            <a:endParaRPr lang="en-IN" sz="2000" dirty="0">
              <a:solidFill>
                <a:schemeClr val="bg2"/>
              </a:solidFill>
              <a:latin typeface="Book Antiqua" panose="02040602050305030304" pitchFamily="18" charset="0"/>
            </a:endParaRPr>
          </a:p>
        </p:txBody>
      </p:sp>
    </p:spTree>
    <p:extLst>
      <p:ext uri="{BB962C8B-B14F-4D97-AF65-F5344CB8AC3E}">
        <p14:creationId xmlns:p14="http://schemas.microsoft.com/office/powerpoint/2010/main" val="35946767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A0C1656-BD74-4F1A-A01E-9161ABAAA09B}"/>
              </a:ext>
            </a:extLst>
          </p:cNvPr>
          <p:cNvSpPr txBox="1"/>
          <p:nvPr/>
        </p:nvSpPr>
        <p:spPr>
          <a:xfrm>
            <a:off x="246529" y="848332"/>
            <a:ext cx="11698942" cy="5323261"/>
          </a:xfrm>
          <a:prstGeom prst="rect">
            <a:avLst/>
          </a:prstGeom>
          <a:noFill/>
        </p:spPr>
        <p:txBody>
          <a:bodyPr wrap="square">
            <a:spAutoFit/>
          </a:bodyPr>
          <a:lstStyle/>
          <a:p>
            <a:pPr algn="just"/>
            <a:r>
              <a:rPr lang="en-IN" sz="2400" dirty="0">
                <a:solidFill>
                  <a:schemeClr val="bg2"/>
                </a:solidFill>
                <a:latin typeface="Book Antiqua" panose="02040602050305030304" pitchFamily="18" charset="0"/>
              </a:rPr>
              <a:t>3. Increased Coin Supply: Litecoin has a higher maximum coin supply compared to Bitcoin. While Bitcoin has a capped supply of 21 million coins, Litecoin has a maximum supply of 84 million coins. This means that there will be more </a:t>
            </a:r>
            <a:r>
              <a:rPr lang="en-IN" sz="2400" dirty="0" err="1">
                <a:solidFill>
                  <a:schemeClr val="bg2"/>
                </a:solidFill>
                <a:latin typeface="Book Antiqua" panose="02040602050305030304" pitchFamily="18" charset="0"/>
              </a:rPr>
              <a:t>Litecoins</a:t>
            </a:r>
            <a:r>
              <a:rPr lang="en-IN" sz="2400" dirty="0">
                <a:solidFill>
                  <a:schemeClr val="bg2"/>
                </a:solidFill>
                <a:latin typeface="Book Antiqua" panose="02040602050305030304" pitchFamily="18" charset="0"/>
              </a:rPr>
              <a:t> in circulation over time.</a:t>
            </a:r>
          </a:p>
          <a:p>
            <a:pPr algn="just"/>
            <a:endParaRPr lang="en-IN" sz="2400" dirty="0">
              <a:solidFill>
                <a:schemeClr val="bg2"/>
              </a:solidFill>
              <a:latin typeface="Book Antiqua" panose="02040602050305030304" pitchFamily="18" charset="0"/>
            </a:endParaRPr>
          </a:p>
          <a:p>
            <a:pPr algn="just"/>
            <a:r>
              <a:rPr lang="en-IN" sz="2400" dirty="0">
                <a:solidFill>
                  <a:schemeClr val="bg2"/>
                </a:solidFill>
                <a:latin typeface="Book Antiqua" panose="02040602050305030304" pitchFamily="18" charset="0"/>
              </a:rPr>
              <a:t>4. Active Development: Litecoin has an active development team and community, with ongoing efforts to improve the protocol and introduce new features. This includes initiatives such as the implementation of the Lightning Network for faster and cheaper transactions.</a:t>
            </a:r>
          </a:p>
          <a:p>
            <a:pPr algn="just"/>
            <a:endParaRPr lang="en-IN" sz="2400" dirty="0">
              <a:solidFill>
                <a:schemeClr val="bg2"/>
              </a:solidFill>
              <a:latin typeface="Book Antiqua" panose="02040602050305030304" pitchFamily="18" charset="0"/>
            </a:endParaRPr>
          </a:p>
          <a:p>
            <a:pPr algn="just"/>
            <a:r>
              <a:rPr lang="en-IN" sz="2400" dirty="0">
                <a:solidFill>
                  <a:schemeClr val="bg2"/>
                </a:solidFill>
                <a:latin typeface="Book Antiqua" panose="02040602050305030304" pitchFamily="18" charset="0"/>
              </a:rPr>
              <a:t>Overall, Litecoin is seen as a popular alternative to Bitcoin and has gained a significant following in the cryptocurrency community. It offers faster transaction times and a different mining algorithm, which some believe makes it more accessible and decentralized.</a:t>
            </a:r>
          </a:p>
        </p:txBody>
      </p:sp>
    </p:spTree>
    <p:extLst>
      <p:ext uri="{BB962C8B-B14F-4D97-AF65-F5344CB8AC3E}">
        <p14:creationId xmlns:p14="http://schemas.microsoft.com/office/powerpoint/2010/main" val="3161073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BD755A7-7495-41A6-B716-D20B0DBAD84F}"/>
              </a:ext>
            </a:extLst>
          </p:cNvPr>
          <p:cNvSpPr txBox="1"/>
          <p:nvPr/>
        </p:nvSpPr>
        <p:spPr>
          <a:xfrm>
            <a:off x="690282" y="576634"/>
            <a:ext cx="8175812" cy="1107996"/>
          </a:xfrm>
          <a:prstGeom prst="rect">
            <a:avLst/>
          </a:prstGeom>
          <a:noFill/>
        </p:spPr>
        <p:txBody>
          <a:bodyPr wrap="square" rtlCol="0">
            <a:spAutoFit/>
          </a:bodyPr>
          <a:lstStyle/>
          <a:p>
            <a:r>
              <a:rPr lang="en-US" sz="6600" dirty="0">
                <a:solidFill>
                  <a:schemeClr val="bg1"/>
                </a:solidFill>
                <a:latin typeface="Arial Black" panose="020B0A04020102020204" pitchFamily="34" charset="0"/>
              </a:rPr>
              <a:t>Price Predictions</a:t>
            </a:r>
            <a:endParaRPr lang="en-IN" sz="6600" dirty="0">
              <a:solidFill>
                <a:schemeClr val="bg1"/>
              </a:solidFill>
              <a:latin typeface="Arial Black" panose="020B0A04020102020204" pitchFamily="34" charset="0"/>
            </a:endParaRPr>
          </a:p>
        </p:txBody>
      </p:sp>
      <p:sp>
        <p:nvSpPr>
          <p:cNvPr id="6" name="TextBox 5">
            <a:extLst>
              <a:ext uri="{FF2B5EF4-FFF2-40B4-BE49-F238E27FC236}">
                <a16:creationId xmlns:a16="http://schemas.microsoft.com/office/drawing/2014/main" id="{321BDEE4-53EE-4B30-9A34-ABEC9E6BA0EB}"/>
              </a:ext>
            </a:extLst>
          </p:cNvPr>
          <p:cNvSpPr txBox="1"/>
          <p:nvPr/>
        </p:nvSpPr>
        <p:spPr>
          <a:xfrm>
            <a:off x="587188" y="1945259"/>
            <a:ext cx="11416552" cy="4524315"/>
          </a:xfrm>
          <a:prstGeom prst="rect">
            <a:avLst/>
          </a:prstGeom>
          <a:noFill/>
        </p:spPr>
        <p:txBody>
          <a:bodyPr wrap="square" rtlCol="0">
            <a:spAutoFit/>
          </a:bodyPr>
          <a:lstStyle/>
          <a:p>
            <a:pPr marL="571500" indent="-571500">
              <a:buFont typeface="Wingdings" panose="05000000000000000000" pitchFamily="2" charset="2"/>
              <a:buChar char="q"/>
            </a:pPr>
            <a:r>
              <a:rPr lang="en-US" sz="3600" dirty="0">
                <a:solidFill>
                  <a:schemeClr val="bg1"/>
                </a:solidFill>
                <a:latin typeface="Bahnschrift Light SemiCondensed" panose="020B0502040204020203" pitchFamily="34" charset="0"/>
              </a:rPr>
              <a:t>Litecoin market prediction is a complex task as markets are quite hard to understand.</a:t>
            </a:r>
          </a:p>
          <a:p>
            <a:pPr marL="571500" indent="-571500">
              <a:buFont typeface="Wingdings" panose="05000000000000000000" pitchFamily="2" charset="2"/>
              <a:buChar char="q"/>
            </a:pPr>
            <a:r>
              <a:rPr lang="en-US" sz="3600" dirty="0">
                <a:solidFill>
                  <a:schemeClr val="bg1"/>
                </a:solidFill>
                <a:latin typeface="Bahnschrift Light SemiCondensed" panose="020B0502040204020203" pitchFamily="34" charset="0"/>
              </a:rPr>
              <a:t>Litecoin market prediction is the act of trying to determine the future value of a Litecoin or other financial instrument traded on an exchange . The successful prediction of future price could yield significant profit for an investor. Thus there is need to come up, with an accurate means of predicting market trend.</a:t>
            </a:r>
            <a:endParaRPr lang="en-IN" sz="3600"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789603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9FBCABD-5658-4926-B7D0-EF7B5057AE90}"/>
              </a:ext>
            </a:extLst>
          </p:cNvPr>
          <p:cNvSpPr txBox="1"/>
          <p:nvPr/>
        </p:nvSpPr>
        <p:spPr>
          <a:xfrm>
            <a:off x="3173506" y="475102"/>
            <a:ext cx="5647765" cy="1015663"/>
          </a:xfrm>
          <a:prstGeom prst="rect">
            <a:avLst/>
          </a:prstGeom>
          <a:noFill/>
          <a:ln>
            <a:solidFill>
              <a:schemeClr val="accent2">
                <a:lumMod val="75000"/>
              </a:schemeClr>
            </a:solidFill>
          </a:ln>
          <a:effectLst>
            <a:glow rad="228600">
              <a:schemeClr val="accent2">
                <a:satMod val="175000"/>
                <a:alpha val="40000"/>
              </a:schemeClr>
            </a:glow>
            <a:outerShdw blurRad="50800" dist="38100" dir="5400000" algn="t" rotWithShape="0">
              <a:prstClr val="black">
                <a:alpha val="40000"/>
              </a:prstClr>
            </a:outerShdw>
          </a:effectLst>
        </p:spPr>
        <p:txBody>
          <a:bodyPr wrap="square">
            <a:spAutoFit/>
          </a:bodyPr>
          <a:lstStyle/>
          <a:p>
            <a:r>
              <a:rPr lang="en-IN" sz="6000" u="sng" dirty="0">
                <a:solidFill>
                  <a:schemeClr val="bg1"/>
                </a:solidFill>
                <a:latin typeface="Bernard MT Condensed" panose="02050806060905020404" pitchFamily="18" charset="0"/>
              </a:rPr>
              <a:t> Linear regression </a:t>
            </a:r>
          </a:p>
        </p:txBody>
      </p:sp>
      <p:sp>
        <p:nvSpPr>
          <p:cNvPr id="8" name="TextBox 7">
            <a:extLst>
              <a:ext uri="{FF2B5EF4-FFF2-40B4-BE49-F238E27FC236}">
                <a16:creationId xmlns:a16="http://schemas.microsoft.com/office/drawing/2014/main" id="{03E95D78-1654-4825-9A55-098A22B1A0FE}"/>
              </a:ext>
            </a:extLst>
          </p:cNvPr>
          <p:cNvSpPr txBox="1"/>
          <p:nvPr/>
        </p:nvSpPr>
        <p:spPr>
          <a:xfrm>
            <a:off x="1004047" y="2071946"/>
            <a:ext cx="10614211" cy="4832092"/>
          </a:xfrm>
          <a:prstGeom prst="rect">
            <a:avLst/>
          </a:prstGeom>
          <a:noFill/>
        </p:spPr>
        <p:txBody>
          <a:bodyPr wrap="square">
            <a:spAutoFit/>
          </a:bodyPr>
          <a:lstStyle/>
          <a:p>
            <a:pPr algn="just" fontAlgn="base"/>
            <a:r>
              <a:rPr lang="en-US" sz="2800" b="0" i="0" dirty="0">
                <a:solidFill>
                  <a:schemeClr val="bg1"/>
                </a:solidFill>
                <a:effectLst/>
                <a:latin typeface="Colonna MT" panose="04020805060202030203" pitchFamily="82" charset="0"/>
              </a:rPr>
              <a:t>Linear Regression is a simple and powerful model for predicting a numeric response from a set of one or more independent variables.  And although it may seem like linear regression is overlooked in modern machine learning's ever-increasing world of complex neural network architectures, the algorithm is still widely used across a large number of domains because it is effective, easy to interpret, and easy to extend. The key ideas in linear regression are recycled everywhere, so understanding the algorithm is a must-have for a strong foundation in machine learning.</a:t>
            </a:r>
          </a:p>
          <a:p>
            <a:pPr algn="just"/>
            <a:br>
              <a:rPr lang="en-US" sz="2800" dirty="0">
                <a:solidFill>
                  <a:schemeClr val="bg1"/>
                </a:solidFill>
                <a:latin typeface="Colonna MT" panose="04020805060202030203" pitchFamily="82" charset="0"/>
              </a:rPr>
            </a:br>
            <a:endParaRPr lang="en-IN" sz="2800" dirty="0">
              <a:solidFill>
                <a:schemeClr val="bg1"/>
              </a:solidFill>
              <a:latin typeface="Colonna MT" panose="04020805060202030203" pitchFamily="82" charset="0"/>
            </a:endParaRPr>
          </a:p>
        </p:txBody>
      </p:sp>
    </p:spTree>
    <p:extLst>
      <p:ext uri="{BB962C8B-B14F-4D97-AF65-F5344CB8AC3E}">
        <p14:creationId xmlns:p14="http://schemas.microsoft.com/office/powerpoint/2010/main" val="7663364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BCB7-6B98-4C20-A267-472009F4BF5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BDDC1-02AB-46D0-86FB-A5E4B922E1E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D4BDE94-6F4B-4CE4-BF7E-C47CF0764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ED0D89C-09CA-4281-8203-666ABADABA00}"/>
              </a:ext>
            </a:extLst>
          </p:cNvPr>
          <p:cNvSpPr txBox="1"/>
          <p:nvPr/>
        </p:nvSpPr>
        <p:spPr>
          <a:xfrm>
            <a:off x="3603811" y="2823883"/>
            <a:ext cx="6822141" cy="1871850"/>
          </a:xfrm>
          <a:prstGeom prst="rect">
            <a:avLst/>
          </a:prstGeom>
          <a:noFill/>
        </p:spPr>
        <p:txBody>
          <a:bodyPr wrap="square" rtlCol="0">
            <a:spAutoFit/>
          </a:bodyPr>
          <a:lstStyle/>
          <a:p>
            <a:r>
              <a:rPr lang="en-US" sz="11500" dirty="0">
                <a:solidFill>
                  <a:schemeClr val="bg1"/>
                </a:solidFill>
                <a:latin typeface="Arial Rounded MT Bold" panose="020F0704030504030204" pitchFamily="34" charset="0"/>
              </a:rPr>
              <a:t>Thanks !</a:t>
            </a:r>
            <a:endParaRPr lang="en-IN" sz="11500" dirty="0">
              <a:latin typeface="Arial Rounded MT Bold" panose="020F0704030504030204" pitchFamily="34" charset="0"/>
            </a:endParaRPr>
          </a:p>
        </p:txBody>
      </p:sp>
    </p:spTree>
    <p:extLst>
      <p:ext uri="{BB962C8B-B14F-4D97-AF65-F5344CB8AC3E}">
        <p14:creationId xmlns:p14="http://schemas.microsoft.com/office/powerpoint/2010/main" val="42052244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688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vt:i4>
      </vt:variant>
    </vt:vector>
  </HeadingPairs>
  <TitlesOfParts>
    <vt:vector size="25" baseType="lpstr">
      <vt:lpstr>Algerian</vt:lpstr>
      <vt:lpstr>Arial</vt:lpstr>
      <vt:lpstr>Arial Black</vt:lpstr>
      <vt:lpstr>Arial Rounded MT Bold</vt:lpstr>
      <vt:lpstr>Bahnschrift Light SemiCondensed</vt:lpstr>
      <vt:lpstr>Bernard MT Condensed</vt:lpstr>
      <vt:lpstr>Bodoni MT</vt:lpstr>
      <vt:lpstr>Book Antiqua</vt:lpstr>
      <vt:lpstr>Broadway</vt:lpstr>
      <vt:lpstr>Calibri</vt:lpstr>
      <vt:lpstr>Calibri Light</vt:lpstr>
      <vt:lpstr>Calisto MT</vt:lpstr>
      <vt:lpstr>Colonna MT</vt:lpstr>
      <vt:lpstr>Imprint MT Shadow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Diksha Marathe</dc:creator>
  <cp:lastModifiedBy>Diksha Marathe</cp:lastModifiedBy>
  <cp:revision>32</cp:revision>
  <dcterms:created xsi:type="dcterms:W3CDTF">2023-09-01T16:29:23Z</dcterms:created>
  <dcterms:modified xsi:type="dcterms:W3CDTF">2023-09-11T12:51:05Z</dcterms:modified>
</cp:coreProperties>
</file>