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9" r:id="rId5"/>
    <p:sldId id="260" r:id="rId6"/>
    <p:sldId id="261" r:id="rId7"/>
    <p:sldId id="262" r:id="rId8"/>
    <p:sldId id="263" r:id="rId9"/>
    <p:sldId id="264" r:id="rId10"/>
    <p:sldId id="265" r:id="rId11"/>
    <p:sldId id="266" r:id="rId12"/>
    <p:sldId id="267" r:id="rId13"/>
    <p:sldId id="268" r:id="rId14"/>
    <p:sldId id="269" r:id="rId15"/>
    <p:sldId id="270" r:id="rId16"/>
    <p:sldId id="30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6858000" type="screen4x3"/>
  <p:notesSz cx="6858000" cy="9144000"/>
  <p:embeddedFontLst>
    <p:embeddedFont>
      <p:font typeface="Libre Franklin" panose="020B0604020202020204" charset="0"/>
      <p:regular r:id="rId47"/>
      <p:bold r:id="rId48"/>
      <p:italic r:id="rId49"/>
      <p:boldItalic r:id="rId50"/>
    </p:embeddedFont>
    <p:embeddedFont>
      <p:font typeface="Libre Baskerville" panose="020B0604020202020204" charset="0"/>
      <p:regular r:id="rId51"/>
      <p:bold r:id="rId52"/>
      <p:italic r:id="rId53"/>
    </p:embeddedFont>
    <p:embeddedFont>
      <p:font typeface="Quattrocento Sans" panose="020B0604020202020204" charset="0"/>
      <p:regular r:id="rId54"/>
      <p:bold r:id="rId55"/>
      <p:italic r:id="rId56"/>
      <p:boldItalic r:id="rId57"/>
    </p:embeddedFont>
    <p:embeddedFont>
      <p:font typeface="Calibri" panose="020F0502020204030204" pitchFamily="34" charset="0"/>
      <p:regular r:id="rId58"/>
      <p:bold r:id="rId59"/>
      <p:italic r:id="rId60"/>
      <p:boldItalic r:id="rId61"/>
    </p:embeddedFont>
    <p:embeddedFont>
      <p:font typeface="Perpetua" panose="02020502060401020303" pitchFamily="18" charset="0"/>
      <p:regular r:id="rId62"/>
      <p:bold r:id="rId63"/>
      <p:italic r:id="rId64"/>
      <p:boldItalic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31CE8-C56F-4B08-8CE1-1EDA9EDB9869}">
  <a:tblStyle styleId="{A0831CE8-C56F-4B08-8CE1-1EDA9EDB9869}" styleName="Table_0">
    <a:wholeTbl>
      <a:tcTxStyle b="off" i="off">
        <a:font>
          <a:latin typeface="Perpetua"/>
          <a:ea typeface="Perpetua"/>
          <a:cs typeface="Perpetu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Perpetua"/>
          <a:ea typeface="Perpetua"/>
          <a:cs typeface="Perpetua"/>
        </a:font>
        <a:schemeClr val="lt1"/>
      </a:tcTxStyle>
      <a:tcStyle>
        <a:tcBdr/>
        <a:fill>
          <a:solidFill>
            <a:schemeClr val="accent1"/>
          </a:solidFill>
        </a:fill>
      </a:tcStyle>
    </a:lastCol>
    <a:firstCol>
      <a:tcTxStyle b="on" i="off">
        <a:font>
          <a:latin typeface="Perpetua"/>
          <a:ea typeface="Perpetua"/>
          <a:cs typeface="Perpetua"/>
        </a:font>
        <a:schemeClr val="lt1"/>
      </a:tcTxStyle>
      <a:tcStyle>
        <a:tcBdr/>
        <a:fill>
          <a:solidFill>
            <a:schemeClr val="accent1"/>
          </a:solidFill>
        </a:fill>
      </a:tcStyle>
    </a:firstCol>
    <a:lastRow>
      <a:tcTxStyle b="on" i="off">
        <a:font>
          <a:latin typeface="Perpetua"/>
          <a:ea typeface="Perpetua"/>
          <a:cs typeface="Perpetu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Perpetua"/>
          <a:ea typeface="Perpetua"/>
          <a:cs typeface="Perpetu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7" name="Google Shape;37;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8"/>
        <p:cNvGrpSpPr/>
        <p:nvPr/>
      </p:nvGrpSpPr>
      <p:grpSpPr>
        <a:xfrm>
          <a:off x="0" y="0"/>
          <a:ext cx="0" cy="0"/>
          <a:chOff x="0" y="0"/>
          <a:chExt cx="0" cy="0"/>
        </a:xfrm>
      </p:grpSpPr>
      <p:sp>
        <p:nvSpPr>
          <p:cNvPr id="39" name="Google Shape;39;p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0" name="Google Shape;40;p5"/>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1" name="Google Shape;41;p5"/>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3" name="Google Shape;43;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6" name="Google Shape;46;p5"/>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7" name="Google Shape;47;p5"/>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8" name="Google Shape;48;p5"/>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6"/>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9" name="Google Shape;59;p7"/>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7"/>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4" name="Google Shape;64;p7"/>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10"/>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tags/tag_summary.as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w3schools.com/tags/tag_time.as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HTML/Element/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eveloper.mozilla.org/en-US/docs/Web/HTML/Element/titl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cssref/css3_pr_transition.asp" TargetMode="External"/><Relationship Id="rId7" Type="http://schemas.openxmlformats.org/officeDocument/2006/relationships/hyperlink" Target="https://www.w3schools.com/cssref/css3_pr_transition-timing-function.as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www.w3schools.com/cssref/css3_pr_transition-property.asp" TargetMode="External"/><Relationship Id="rId5" Type="http://schemas.openxmlformats.org/officeDocument/2006/relationships/hyperlink" Target="https://www.w3schools.com/cssref/css3_pr_transition-duration.asp" TargetMode="External"/><Relationship Id="rId4" Type="http://schemas.openxmlformats.org/officeDocument/2006/relationships/hyperlink" Target="https://www.w3schools.com/cssref/css3_pr_transition-delay.asp"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tags/tag_col.asp" TargetMode="External"/><Relationship Id="rId3" Type="http://schemas.openxmlformats.org/officeDocument/2006/relationships/hyperlink" Target="https://www.w3schools.com/tags/tag_table.asp" TargetMode="External"/><Relationship Id="rId7" Type="http://schemas.openxmlformats.org/officeDocument/2006/relationships/hyperlink" Target="https://www.w3schools.com/tags/tag_colgroup.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w3schools.com/tags/tag_caption.asp" TargetMode="External"/><Relationship Id="rId11" Type="http://schemas.openxmlformats.org/officeDocument/2006/relationships/hyperlink" Target="https://www.w3schools.com/tags/tag_tfoot.asp" TargetMode="External"/><Relationship Id="rId5" Type="http://schemas.openxmlformats.org/officeDocument/2006/relationships/hyperlink" Target="https://www.w3schools.com/tags/tag_tr.asp" TargetMode="External"/><Relationship Id="rId10" Type="http://schemas.openxmlformats.org/officeDocument/2006/relationships/hyperlink" Target="https://www.w3schools.com/tags/tag_tbody.asp" TargetMode="External"/><Relationship Id="rId4" Type="http://schemas.openxmlformats.org/officeDocument/2006/relationships/hyperlink" Target="https://www.w3schools.com/tags/tag_th.asp" TargetMode="External"/><Relationship Id="rId9" Type="http://schemas.openxmlformats.org/officeDocument/2006/relationships/hyperlink" Target="https://www.w3schools.com/tags/tag_thead.as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210"/>
              <a:buNone/>
            </a:pPr>
            <a:r>
              <a:rPr lang="en-US" b="1"/>
              <a:t>INTRODUCTION TO WEB TECHNOLOGIES</a:t>
            </a:r>
            <a:endParaRPr/>
          </a:p>
        </p:txBody>
      </p:sp>
      <p:sp>
        <p:nvSpPr>
          <p:cNvPr id="106" name="Google Shape;106;p13"/>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UNIT I</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p:nvPr/>
        </p:nvSpPr>
        <p:spPr>
          <a:xfrm>
            <a:off x="0" y="214290"/>
            <a:ext cx="8715404" cy="35702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Forms</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An HTML form is used to collect user input. The user input is most often sent to a server for processing.</a:t>
            </a:r>
            <a:endParaRPr/>
          </a:p>
          <a:p>
            <a:pPr marL="0" marR="0" lvl="0" indent="0" algn="l" rtl="0">
              <a:spcBef>
                <a:spcPts val="0"/>
              </a:spcBef>
              <a:spcAft>
                <a:spcPts val="0"/>
              </a:spcAft>
              <a:buNone/>
            </a:pPr>
            <a:r>
              <a:rPr lang="en-US" sz="32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spcBef>
                <a:spcPts val="0"/>
              </a:spcBef>
              <a:spcAft>
                <a:spcPts val="0"/>
              </a:spcAft>
              <a:buNone/>
            </a:pPr>
            <a:r>
              <a:rPr lang="en-US" sz="1800" b="0" i="0" u="none" strike="noStrike" cap="none">
                <a:solidFill>
                  <a:srgbClr val="000000"/>
                </a:solidFill>
                <a:latin typeface="Verdana"/>
                <a:ea typeface="Verdana"/>
                <a:cs typeface="Verdana"/>
                <a:sym typeface="Verdana"/>
              </a:rPr>
              <a:t>First name:</a:t>
            </a:r>
            <a:br>
              <a:rPr lang="en-US" sz="1800" b="0" i="0" u="none" strike="noStrike" cap="none">
                <a:solidFill>
                  <a:srgbClr val="000000"/>
                </a:solidFill>
                <a:latin typeface="Verdana"/>
                <a:ea typeface="Verdana"/>
                <a:cs typeface="Verdana"/>
                <a:sym typeface="Verdana"/>
              </a:rPr>
            </a:br>
            <a:r>
              <a:rPr lang="en-US" sz="1800" b="0" i="0" u="none" strike="noStrike" cap="none">
                <a:solidFill>
                  <a:srgbClr val="000000"/>
                </a:solidFill>
                <a:latin typeface="Verdana"/>
                <a:ea typeface="Verdana"/>
                <a:cs typeface="Verdana"/>
                <a:sym typeface="Verdana"/>
              </a:rPr>
              <a:t/>
            </a:r>
            <a:br>
              <a:rPr lang="en-US" sz="1800" b="0" i="0" u="none" strike="noStrike" cap="none">
                <a:solidFill>
                  <a:srgbClr val="000000"/>
                </a:solidFill>
                <a:latin typeface="Verdana"/>
                <a:ea typeface="Verdana"/>
                <a:cs typeface="Verdana"/>
                <a:sym typeface="Verdana"/>
              </a:rPr>
            </a:br>
            <a:r>
              <a:rPr lang="en-US" sz="1800" b="0" i="0" u="none" strike="noStrike" cap="none">
                <a:solidFill>
                  <a:srgbClr val="000000"/>
                </a:solidFill>
                <a:latin typeface="Verdana"/>
                <a:ea typeface="Verdana"/>
                <a:cs typeface="Verdana"/>
                <a:sym typeface="Verdana"/>
              </a:rPr>
              <a:t>Last name:</a:t>
            </a:r>
            <a:br>
              <a:rPr lang="en-US" sz="1800" b="0" i="0" u="none" strike="noStrike" cap="none">
                <a:solidFill>
                  <a:srgbClr val="000000"/>
                </a:solidFill>
                <a:latin typeface="Verdana"/>
                <a:ea typeface="Verdana"/>
                <a:cs typeface="Verdana"/>
                <a:sym typeface="Verdana"/>
              </a:rPr>
            </a:br>
            <a:r>
              <a:rPr lang="en-US" sz="1800" b="0" i="0" u="none" strike="noStrike" cap="none">
                <a:solidFill>
                  <a:srgbClr val="000000"/>
                </a:solidFill>
                <a:latin typeface="Verdana"/>
                <a:ea typeface="Verdana"/>
                <a:cs typeface="Verdana"/>
                <a:sym typeface="Verdana"/>
              </a:rPr>
              <a:t/>
            </a:r>
            <a:br>
              <a:rPr lang="en-US" sz="1800" b="0" i="0" u="none" strike="noStrike" cap="none">
                <a:solidFill>
                  <a:srgbClr val="000000"/>
                </a:solidFill>
                <a:latin typeface="Verdana"/>
                <a:ea typeface="Verdana"/>
                <a:cs typeface="Verdana"/>
                <a:sym typeface="Verdana"/>
              </a:rPr>
            </a:br>
            <a:r>
              <a:rPr lang="en-US" sz="1800" b="0" i="0" u="none" strike="noStrike" cap="none">
                <a:solidFill>
                  <a:srgbClr val="000000"/>
                </a:solidFill>
                <a:latin typeface="Verdana"/>
                <a:ea typeface="Verdana"/>
                <a:cs typeface="Verdana"/>
                <a:sym typeface="Verdana"/>
              </a:rPr>
              <a:t/>
            </a:r>
            <a:br>
              <a:rPr lang="en-US" sz="1800" b="0" i="0" u="none" strike="noStrike" cap="none">
                <a:solidFill>
                  <a:srgbClr val="000000"/>
                </a:solidFill>
                <a:latin typeface="Verdana"/>
                <a:ea typeface="Verdana"/>
                <a:cs typeface="Verdana"/>
                <a:sym typeface="Verdana"/>
              </a:rPr>
            </a:br>
            <a:endParaRPr sz="3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56" name="Google Shape;156;p22"/>
          <p:cNvSpPr txBox="1"/>
          <p:nvPr/>
        </p:nvSpPr>
        <p:spPr>
          <a:xfrm>
            <a:off x="214281" y="3500438"/>
            <a:ext cx="8929719"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The &lt;form&gt; Element</a:t>
            </a:r>
            <a:endParaRPr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The HTML &lt;form&gt; element is used to create an HTML form for user input: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&lt;form&gt;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a:t>
            </a:r>
            <a:br>
              <a:rPr lang="en-US" sz="1800" dirty="0">
                <a:solidFill>
                  <a:schemeClr val="dk1"/>
                </a:solidFill>
                <a:latin typeface="Libre Baskerville"/>
                <a:ea typeface="Libre Baskerville"/>
                <a:cs typeface="Libre Baskerville"/>
                <a:sym typeface="Libre Baskerville"/>
              </a:rPr>
            </a:br>
            <a:r>
              <a:rPr lang="en-US" sz="1800" i="1" dirty="0">
                <a:solidFill>
                  <a:schemeClr val="dk1"/>
                </a:solidFill>
                <a:latin typeface="Libre Baskerville"/>
                <a:ea typeface="Libre Baskerville"/>
                <a:cs typeface="Libre Baskerville"/>
                <a:sym typeface="Libre Baskerville"/>
              </a:rPr>
              <a:t>form elements</a:t>
            </a:r>
            <a:r>
              <a:rPr lang="en-US" sz="1800" dirty="0">
                <a:solidFill>
                  <a:schemeClr val="dk1"/>
                </a:solidFill>
                <a:latin typeface="Libre Baskerville"/>
                <a:ea typeface="Libre Baskerville"/>
                <a:cs typeface="Libre Baskerville"/>
                <a:sym typeface="Libre Baskerville"/>
              </a:rPr>
              <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&lt;/form&gt;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The &lt;form&gt; element is a container for different types of input elements, such as: text fields, checkboxes, radio buttons, submit buttons, etc.</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All the different form elements are covered in this chapter: HTML Form Elements.</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p:nvPr/>
        </p:nvSpPr>
        <p:spPr>
          <a:xfrm>
            <a:off x="285720" y="357166"/>
            <a:ext cx="8715436" cy="81253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&lt;input&gt; Element</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HTML &lt;input&gt; element is the most used form element.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An &lt;input&gt; element can be displayed in many ways, depending on the type attribute.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Here are some examples: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&lt;input type="text"&gt; Displays a single-line text input field</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&lt;input type="radio"&gt; Displays a radio button (for selecting one of many choices)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&lt;input type="checkbox"&gt; Displays a checkbox (for selecting zero or more of many choices)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&lt;input type="submit"&gt; Displays a submit button (for submitting the form)</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&lt;input type="button"&gt; Displays a clickable button</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Text Fields</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&lt;input type="text"&gt; defines a single-line input field for text input.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form with input fields for text: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&lt;form&gt;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for="fname"&gt;First name:&lt;/label&gt;&lt;br&gt;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type="text" id="fname" name="fname"&gt;&lt;br&gt;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for="lname"&gt;Last name:&lt;/label&gt;&lt;br&gt;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type="text" id="lname" name="lname"&gt;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&lt;/form&gt;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p:nvPr/>
        </p:nvSpPr>
        <p:spPr>
          <a:xfrm>
            <a:off x="428596" y="142852"/>
            <a:ext cx="7858180"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&lt;label&gt; Element</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&lt;label&gt; tag defines a label for many form elements.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&lt;label&gt; element is useful for screen-reader users, because the screen-reader will read out loud the label when the user focus on the input element.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&lt;label&gt; element also help users who have difficulty clicking on very small regions (such as radio buttons or checkboxes) - because when the user clicks the text within the &lt;label&gt; element, it toggles the radio button/checkbox.</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for attribute of the &lt;label&gt; tag should be equal to the id attribute of the &lt;input&gt; element to bind them together.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Radio Buttons</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&lt;input type="radio"&gt; defines a radio button.</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Radio buttons let a user select ONE of a limited number of choices.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form with radio buttons: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&lt;p&gt;Choose your favorite Web language:&lt;/p&gt;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&lt;form&gt;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type="radio" id="html" name="fav_language" value="HTML"&gt;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for="html"&gt;HTML&lt;/label&gt;&lt;br&gt;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type="radio" id="css" name="fav_language" value="CSS"&gt;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for="css"&gt;CSS&lt;/label&gt;&lt;br&gt;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p:nvPr/>
        </p:nvSpPr>
        <p:spPr>
          <a:xfrm>
            <a:off x="357158" y="214290"/>
            <a:ext cx="692948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&lt;input type="radio" id="javascript" name="fav_language" value="JavaScript"&gt;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for="javascript"&gt;JavaScript&lt;/label&gt;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&lt;/form&gt;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This is how the HTML code above will be displayed in a browser: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Choose your favorite Web language:</a:t>
            </a: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Courier New"/>
              <a:buChar char="o"/>
            </a:pPr>
            <a:r>
              <a:rPr lang="en-US" sz="1800">
                <a:solidFill>
                  <a:schemeClr val="dk1"/>
                </a:solidFill>
                <a:latin typeface="Libre Baskerville"/>
                <a:ea typeface="Libre Baskerville"/>
                <a:cs typeface="Libre Baskerville"/>
                <a:sym typeface="Libre Baskerville"/>
              </a:rPr>
              <a:t> HTML</a:t>
            </a:r>
            <a:endParaRPr/>
          </a:p>
          <a:p>
            <a:pPr marL="0" marR="0" lvl="0" indent="-114300" algn="l" rtl="0">
              <a:spcBef>
                <a:spcPts val="0"/>
              </a:spcBef>
              <a:spcAft>
                <a:spcPts val="0"/>
              </a:spcAft>
              <a:buClr>
                <a:schemeClr val="dk1"/>
              </a:buClr>
              <a:buSzPts val="1800"/>
              <a:buFont typeface="Courier New"/>
              <a:buChar char="o"/>
            </a:pPr>
            <a:r>
              <a:rPr lang="en-US" sz="1800">
                <a:solidFill>
                  <a:schemeClr val="dk1"/>
                </a:solidFill>
                <a:latin typeface="Libre Baskerville"/>
                <a:ea typeface="Libre Baskerville"/>
                <a:cs typeface="Libre Baskerville"/>
                <a:sym typeface="Libre Baskerville"/>
              </a:rPr>
              <a:t> CSS</a:t>
            </a:r>
            <a:endParaRPr/>
          </a:p>
          <a:p>
            <a:pPr marL="0" marR="0" lvl="0" indent="-114300" algn="l" rtl="0">
              <a:spcBef>
                <a:spcPts val="0"/>
              </a:spcBef>
              <a:spcAft>
                <a:spcPts val="0"/>
              </a:spcAft>
              <a:buClr>
                <a:schemeClr val="dk1"/>
              </a:buClr>
              <a:buSzPts val="1800"/>
              <a:buFont typeface="Courier New"/>
              <a:buChar char="o"/>
            </a:pPr>
            <a:r>
              <a:rPr lang="en-US" sz="1800">
                <a:solidFill>
                  <a:schemeClr val="dk1"/>
                </a:solidFill>
                <a:latin typeface="Libre Baskerville"/>
                <a:ea typeface="Libre Baskerville"/>
                <a:cs typeface="Libre Baskerville"/>
                <a:sym typeface="Libre Baskerville"/>
              </a:rPr>
              <a:t> JavaScript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72" name="Google Shape;172;p25"/>
          <p:cNvSpPr txBox="1"/>
          <p:nvPr/>
        </p:nvSpPr>
        <p:spPr>
          <a:xfrm>
            <a:off x="428596" y="2714620"/>
            <a:ext cx="8429684"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1800" dirty="0" smtClean="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smtClean="0">
                <a:solidFill>
                  <a:schemeClr val="dk1"/>
                </a:solidFill>
                <a:latin typeface="Libre Baskerville"/>
                <a:ea typeface="Libre Baskerville"/>
                <a:cs typeface="Libre Baskerville"/>
                <a:sym typeface="Libre Baskerville"/>
              </a:rPr>
              <a:t>Checkboxes</a:t>
            </a:r>
            <a:endParaRPr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The &lt;input type="checkbox"&gt; defines a </a:t>
            </a:r>
            <a:r>
              <a:rPr lang="en-US" sz="1800" b="1" dirty="0">
                <a:solidFill>
                  <a:schemeClr val="dk1"/>
                </a:solidFill>
                <a:latin typeface="Libre Baskerville"/>
                <a:ea typeface="Libre Baskerville"/>
                <a:cs typeface="Libre Baskerville"/>
                <a:sym typeface="Libre Baskerville"/>
              </a:rPr>
              <a:t>checkbox</a:t>
            </a:r>
            <a:r>
              <a:rPr lang="en-US" sz="1800" dirty="0">
                <a:solidFill>
                  <a:schemeClr val="dk1"/>
                </a:solidFill>
                <a:latin typeface="Libre Baskerville"/>
                <a:ea typeface="Libre Baskerville"/>
                <a:cs typeface="Libre Baskerville"/>
                <a:sym typeface="Libre Baskerville"/>
              </a:rPr>
              <a: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Checkboxes let a user select ZERO or MORE options of a limited number of choices.</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Example</a:t>
            </a:r>
            <a:endParaRPr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A form with checkboxes:</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&lt;form&gt;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  &lt;input type="checkbox" id="vehicle1" name="vehicle1" value="Bike"&gt;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  &lt;label for="vehicle1"&gt; I have a bike&lt;/label&gt;&lt;</a:t>
            </a:r>
            <a:r>
              <a:rPr lang="en-US" sz="1800" dirty="0" err="1">
                <a:solidFill>
                  <a:schemeClr val="dk1"/>
                </a:solidFill>
                <a:latin typeface="Libre Baskerville"/>
                <a:ea typeface="Libre Baskerville"/>
                <a:cs typeface="Libre Baskerville"/>
                <a:sym typeface="Libre Baskerville"/>
              </a:rPr>
              <a:t>br</a:t>
            </a:r>
            <a:r>
              <a:rPr lang="en-US" sz="1800" dirty="0">
                <a:solidFill>
                  <a:schemeClr val="dk1"/>
                </a:solidFill>
                <a:latin typeface="Libre Baskerville"/>
                <a:ea typeface="Libre Baskerville"/>
                <a:cs typeface="Libre Baskerville"/>
                <a:sym typeface="Libre Baskerville"/>
              </a:rPr>
              <a:t>&gt;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  &lt;input type="checkbox" id="vehicle2" name="vehicle2" value="Car"&gt;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  &lt;label for="vehicle2"&gt; I have a car&lt;/label&gt;&lt;</a:t>
            </a:r>
            <a:r>
              <a:rPr lang="en-US" sz="1800" dirty="0" err="1">
                <a:solidFill>
                  <a:schemeClr val="dk1"/>
                </a:solidFill>
                <a:latin typeface="Libre Baskerville"/>
                <a:ea typeface="Libre Baskerville"/>
                <a:cs typeface="Libre Baskerville"/>
                <a:sym typeface="Libre Baskerville"/>
              </a:rPr>
              <a:t>br</a:t>
            </a:r>
            <a:r>
              <a:rPr lang="en-US" sz="1800" dirty="0">
                <a:solidFill>
                  <a:schemeClr val="dk1"/>
                </a:solidFill>
                <a:latin typeface="Libre Baskerville"/>
                <a:ea typeface="Libre Baskerville"/>
                <a:cs typeface="Libre Baskerville"/>
                <a:sym typeface="Libre Baskerville"/>
              </a:rPr>
              <a:t>&gt;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  &lt;input type="checkbox" id="vehicle3" name="vehicle3" value="Boat"&gt;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  &lt;label for="vehicle3"&gt; I have a boat&lt;/label&gt;</a:t>
            </a:r>
            <a:br>
              <a:rPr lang="en-US" sz="1800" dirty="0">
                <a:solidFill>
                  <a:schemeClr val="dk1"/>
                </a:solidFill>
                <a:latin typeface="Libre Baskerville"/>
                <a:ea typeface="Libre Baskerville"/>
                <a:cs typeface="Libre Baskerville"/>
                <a:sym typeface="Libre Baskerville"/>
              </a:rPr>
            </a:br>
            <a:r>
              <a:rPr lang="en-US" sz="1800" dirty="0">
                <a:solidFill>
                  <a:schemeClr val="dk1"/>
                </a:solidFill>
                <a:latin typeface="Libre Baskerville"/>
                <a:ea typeface="Libre Baskerville"/>
                <a:cs typeface="Libre Baskerville"/>
                <a:sym typeface="Libre Baskerville"/>
              </a:rPr>
              <a:t>&lt;/form&gt;</a:t>
            </a:r>
            <a:endParaRPr sz="18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214282" y="357166"/>
            <a:ext cx="7072362" cy="1200329"/>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Libre Baskerville"/>
                <a:ea typeface="Libre Baskerville"/>
                <a:cs typeface="Libre Baskerville"/>
                <a:sym typeface="Libre Baskerville"/>
              </a:rPr>
              <a:t> I have a bike</a:t>
            </a:r>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Libre Baskerville"/>
                <a:ea typeface="Libre Baskerville"/>
                <a:cs typeface="Libre Baskerville"/>
                <a:sym typeface="Libre Baskerville"/>
              </a:rPr>
              <a:t>I have a car</a:t>
            </a:r>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Libre Baskerville"/>
                <a:ea typeface="Libre Baskerville"/>
                <a:cs typeface="Libre Baskerville"/>
                <a:sym typeface="Libre Baskerville"/>
              </a:rPr>
              <a:t>I have a boat</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Libre Baskerville"/>
              <a:ea typeface="Libre Baskerville"/>
              <a:cs typeface="Libre Baskerville"/>
              <a:sym typeface="Libre Baskerville"/>
            </a:endParaRPr>
          </a:p>
        </p:txBody>
      </p:sp>
      <p:sp>
        <p:nvSpPr>
          <p:cNvPr id="178" name="Google Shape;178;p26"/>
          <p:cNvSpPr txBox="1"/>
          <p:nvPr/>
        </p:nvSpPr>
        <p:spPr>
          <a:xfrm>
            <a:off x="214282" y="1357298"/>
            <a:ext cx="892971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Submit Button</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&lt;input type="submit"&gt; defines a button for submitting the form data to a form-handler.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form-handler is typically a file on the server with a script for processing input data.</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form-handler is specified in the form's action attribute.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form with a submit button:</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&lt;form action="/action_page.php"&gt;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for="fname"&gt;First name:&lt;/label&gt;&lt;br&gt;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type="text" id="fname" name="fname" value="John"&gt;&lt;br&gt;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&lt;label for="lname"&gt;Last name:&lt;/label&gt;&lt;br&gt;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type="text" id="lname" name="lname" value="Doe"&gt;&lt;br&gt;&lt;br&gt;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&lt;input type="submit" value="Submit"&gt;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&lt;/form&gt;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This is how the HTML code above will be displayed in a browser: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p:nvPr/>
        </p:nvSpPr>
        <p:spPr>
          <a:xfrm>
            <a:off x="500034" y="285728"/>
            <a:ext cx="821537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First name: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Last name:</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84" name="Google Shape;184;p27"/>
          <p:cNvSpPr/>
          <p:nvPr/>
        </p:nvSpPr>
        <p:spPr>
          <a:xfrm>
            <a:off x="571472" y="714356"/>
            <a:ext cx="1071570" cy="357190"/>
          </a:xfrm>
          <a:prstGeom prst="rect">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185" name="Google Shape;185;p27"/>
          <p:cNvSpPr/>
          <p:nvPr/>
        </p:nvSpPr>
        <p:spPr>
          <a:xfrm>
            <a:off x="642910" y="1500174"/>
            <a:ext cx="1143008" cy="357190"/>
          </a:xfrm>
          <a:prstGeom prst="rect">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186" name="Google Shape;186;p27"/>
          <p:cNvSpPr/>
          <p:nvPr/>
        </p:nvSpPr>
        <p:spPr>
          <a:xfrm>
            <a:off x="571472" y="2214554"/>
            <a:ext cx="1285884" cy="357190"/>
          </a:xfrm>
          <a:prstGeom prst="rect">
            <a:avLst/>
          </a:prstGeom>
          <a:solidFill>
            <a:schemeClr val="accent1"/>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r>
              <a:rPr lang="en-US" sz="1800">
                <a:solidFill>
                  <a:schemeClr val="lt1"/>
                </a:solidFill>
                <a:latin typeface="Libre Baskerville"/>
                <a:ea typeface="Libre Baskerville"/>
                <a:cs typeface="Libre Baskerville"/>
                <a:sym typeface="Libre Baskerville"/>
              </a:rPr>
              <a:t>Submit</a:t>
            </a:r>
            <a:endParaRPr/>
          </a:p>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187" name="Google Shape;187;p27"/>
          <p:cNvSpPr txBox="1"/>
          <p:nvPr/>
        </p:nvSpPr>
        <p:spPr>
          <a:xfrm>
            <a:off x="357158" y="2786058"/>
            <a:ext cx="8786842"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1800" b="1" dirty="0" smtClean="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lang="en-US"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lang="en-US" sz="1800" b="1" dirty="0" smtClean="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lang="en-US" sz="1800" b="1"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1056"/>
            <a:ext cx="7772400" cy="736744"/>
          </a:xfrm>
        </p:spPr>
        <p:txBody>
          <a:bodyPr>
            <a:normAutofit fontScale="90000"/>
          </a:bodyPr>
          <a:lstStyle/>
          <a:p>
            <a:pPr lvl="0"/>
            <a:r>
              <a:rPr lang="en-US" b="1" dirty="0">
                <a:solidFill>
                  <a:schemeClr val="dk1"/>
                </a:solidFill>
                <a:latin typeface="Libre Baskerville"/>
                <a:ea typeface="Libre Baskerville"/>
                <a:cs typeface="Libre Baskerville"/>
                <a:sym typeface="Libre Baskerville"/>
              </a:rPr>
              <a:t>HTML Multimedia</a:t>
            </a:r>
            <a:br>
              <a:rPr lang="en-US" b="1" dirty="0">
                <a:solidFill>
                  <a:schemeClr val="dk1"/>
                </a:solidFill>
                <a:latin typeface="Libre Baskerville"/>
                <a:ea typeface="Libre Baskerville"/>
                <a:cs typeface="Libre Baskerville"/>
                <a:sym typeface="Libre Baskerville"/>
              </a:rPr>
            </a:br>
            <a:endParaRPr lang="en-US" dirty="0"/>
          </a:p>
        </p:txBody>
      </p:sp>
      <p:sp>
        <p:nvSpPr>
          <p:cNvPr id="3" name="Text Placeholder 2"/>
          <p:cNvSpPr>
            <a:spLocks noGrp="1"/>
          </p:cNvSpPr>
          <p:nvPr>
            <p:ph type="body" idx="1"/>
          </p:nvPr>
        </p:nvSpPr>
        <p:spPr>
          <a:xfrm>
            <a:off x="471055" y="1080655"/>
            <a:ext cx="8437417" cy="4939145"/>
          </a:xfrm>
        </p:spPr>
        <p:txBody>
          <a:bodyPr>
            <a:noAutofit/>
          </a:bodyPr>
          <a:lstStyle/>
          <a:p>
            <a:pPr marL="0" lvl="0" indent="0">
              <a:spcBef>
                <a:spcPts val="0"/>
              </a:spcBef>
              <a:buNone/>
            </a:pPr>
            <a:r>
              <a:rPr lang="en-US" sz="1800" dirty="0"/>
              <a:t>Multimedia comes in many different formats. It can be almost anything you can hear or see, like images, music, sound, videos, records, films, animations, and</a:t>
            </a:r>
            <a:r>
              <a:rPr lang="en-US" sz="1800" dirty="0" smtClean="0"/>
              <a:t>..</a:t>
            </a:r>
          </a:p>
          <a:p>
            <a:pPr marL="0" lvl="0" indent="0">
              <a:spcBef>
                <a:spcPts val="0"/>
              </a:spcBef>
              <a:buNone/>
            </a:pPr>
            <a:endParaRPr lang="en-US" sz="1800" dirty="0"/>
          </a:p>
          <a:p>
            <a:pPr marL="0" lvl="0" indent="0">
              <a:spcBef>
                <a:spcPts val="0"/>
              </a:spcBef>
              <a:buNone/>
            </a:pPr>
            <a:r>
              <a:rPr lang="en-US" sz="1800" dirty="0" smtClean="0"/>
              <a:t>Web </a:t>
            </a:r>
            <a:r>
              <a:rPr lang="en-US" sz="1800" dirty="0"/>
              <a:t>pages often contain multimedia elements of different types and formats</a:t>
            </a:r>
            <a:r>
              <a:rPr lang="en-US" sz="1800" dirty="0" smtClean="0"/>
              <a:t>.</a:t>
            </a:r>
          </a:p>
          <a:p>
            <a:pPr marL="0" lvl="0" indent="0">
              <a:spcBef>
                <a:spcPts val="0"/>
              </a:spcBef>
              <a:buNone/>
            </a:pPr>
            <a:endParaRPr lang="en-US" sz="1800" dirty="0"/>
          </a:p>
          <a:p>
            <a:pPr marL="0" lvl="0" indent="0">
              <a:spcBef>
                <a:spcPts val="0"/>
              </a:spcBef>
              <a:buNone/>
            </a:pPr>
            <a:r>
              <a:rPr lang="en-US" sz="1800" dirty="0"/>
              <a:t>Browser Support</a:t>
            </a:r>
            <a:endParaRPr lang="en-US" sz="1800" b="1" dirty="0"/>
          </a:p>
          <a:p>
            <a:pPr marL="0" lvl="0" indent="0">
              <a:spcBef>
                <a:spcPts val="0"/>
              </a:spcBef>
              <a:buNone/>
            </a:pPr>
            <a:r>
              <a:rPr lang="en-US" sz="1800" dirty="0"/>
              <a:t>The first web browsers had support for text only, limited to a single font in a single color.</a:t>
            </a:r>
          </a:p>
          <a:p>
            <a:pPr marL="0" lvl="0" indent="0">
              <a:spcBef>
                <a:spcPts val="0"/>
              </a:spcBef>
              <a:buNone/>
            </a:pPr>
            <a:r>
              <a:rPr lang="en-US" sz="1800" dirty="0"/>
              <a:t>Later came browsers with support for colors, fonts, images, and multimedia</a:t>
            </a:r>
            <a:r>
              <a:rPr lang="en-US" sz="1800" dirty="0" smtClean="0"/>
              <a:t>!</a:t>
            </a:r>
          </a:p>
          <a:p>
            <a:pPr marL="0" lvl="0" indent="0">
              <a:spcBef>
                <a:spcPts val="0"/>
              </a:spcBef>
              <a:buNone/>
            </a:pPr>
            <a:endParaRPr lang="en-US" sz="1800" dirty="0"/>
          </a:p>
          <a:p>
            <a:pPr marL="0" lvl="0" indent="0">
              <a:spcBef>
                <a:spcPts val="0"/>
              </a:spcBef>
              <a:buNone/>
            </a:pPr>
            <a:r>
              <a:rPr lang="en-US" sz="1800" dirty="0"/>
              <a:t>Multimedia Formats</a:t>
            </a:r>
            <a:endParaRPr lang="en-US" sz="1800" b="1" dirty="0"/>
          </a:p>
          <a:p>
            <a:pPr marL="0" lvl="0" indent="0">
              <a:spcBef>
                <a:spcPts val="0"/>
              </a:spcBef>
              <a:buNone/>
            </a:pPr>
            <a:r>
              <a:rPr lang="en-US" sz="1800" dirty="0"/>
              <a:t>Multimedia elements (like audio or video) are stored in media files.</a:t>
            </a:r>
          </a:p>
          <a:p>
            <a:pPr marL="0" lvl="0" indent="0">
              <a:spcBef>
                <a:spcPts val="0"/>
              </a:spcBef>
              <a:buNone/>
            </a:pPr>
            <a:r>
              <a:rPr lang="en-US" sz="1800" dirty="0"/>
              <a:t>The most common way to discover the type of a file, is to look at the file </a:t>
            </a:r>
            <a:r>
              <a:rPr lang="en-US" sz="1800" dirty="0" err="1"/>
              <a:t>extension.Multimedia</a:t>
            </a:r>
            <a:r>
              <a:rPr lang="en-US" sz="1800" dirty="0"/>
              <a:t> files have formats and different extensions like: .wav, .mp3, .mp4, .mpg, .</a:t>
            </a:r>
            <a:r>
              <a:rPr lang="en-US" sz="1800" dirty="0" err="1"/>
              <a:t>wmv</a:t>
            </a:r>
            <a:r>
              <a:rPr lang="en-US" sz="1800" dirty="0"/>
              <a:t>, and .</a:t>
            </a:r>
            <a:r>
              <a:rPr lang="en-US" sz="1800" dirty="0" err="1"/>
              <a:t>avi.Only</a:t>
            </a:r>
            <a:r>
              <a:rPr lang="en-US" sz="1800" dirty="0"/>
              <a:t> MP4, </a:t>
            </a:r>
            <a:r>
              <a:rPr lang="en-US" sz="1800" dirty="0" err="1"/>
              <a:t>WebM</a:t>
            </a:r>
            <a:r>
              <a:rPr lang="en-US" sz="1800" dirty="0"/>
              <a:t>, and </a:t>
            </a:r>
            <a:r>
              <a:rPr lang="en-US" sz="1800" dirty="0" err="1"/>
              <a:t>Ogg</a:t>
            </a:r>
            <a:r>
              <a:rPr lang="en-US" sz="1800" dirty="0"/>
              <a:t> video are supported by the HTML </a:t>
            </a:r>
            <a:r>
              <a:rPr lang="en-US" sz="1800" dirty="0" smtClean="0"/>
              <a:t>standard.</a:t>
            </a:r>
            <a:endParaRPr lang="en-US" sz="1800" dirty="0"/>
          </a:p>
          <a:p>
            <a:pPr marL="0" lvl="0" indent="0">
              <a:spcBef>
                <a:spcPts val="0"/>
              </a:spcBef>
              <a:buNone/>
            </a:pPr>
            <a:r>
              <a:rPr lang="en-US" sz="1800" b="1" dirty="0"/>
              <a:t> </a:t>
            </a:r>
          </a:p>
          <a:p>
            <a:endParaRPr lang="en-US" sz="1800" dirty="0"/>
          </a:p>
        </p:txBody>
      </p:sp>
    </p:spTree>
    <p:extLst>
      <p:ext uri="{BB962C8B-B14F-4D97-AF65-F5344CB8AC3E}">
        <p14:creationId xmlns:p14="http://schemas.microsoft.com/office/powerpoint/2010/main" val="268948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p:nvPr/>
        </p:nvSpPr>
        <p:spPr>
          <a:xfrm>
            <a:off x="428596" y="214290"/>
            <a:ext cx="8715404"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Libre Baskerville"/>
                <a:ea typeface="Libre Baskerville"/>
                <a:cs typeface="Libre Baskerville"/>
                <a:sym typeface="Libre Baskerville"/>
              </a:rPr>
              <a:t>Semantic HTML5 Elements</a:t>
            </a:r>
            <a:endParaRPr dirty="0"/>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What are Semantic Elements?</a:t>
            </a:r>
            <a:endParaRPr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A semantic element clearly describes its meaning to both the browser and the developer.</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Examples of </a:t>
            </a:r>
            <a:r>
              <a:rPr lang="en-US" sz="1800" b="1" dirty="0">
                <a:solidFill>
                  <a:schemeClr val="dk1"/>
                </a:solidFill>
                <a:latin typeface="Libre Baskerville"/>
                <a:ea typeface="Libre Baskerville"/>
                <a:cs typeface="Libre Baskerville"/>
                <a:sym typeface="Libre Baskerville"/>
              </a:rPr>
              <a:t>non-semantic</a:t>
            </a:r>
            <a:r>
              <a:rPr lang="en-US" sz="1800" dirty="0">
                <a:solidFill>
                  <a:schemeClr val="dk1"/>
                </a:solidFill>
                <a:latin typeface="Libre Baskerville"/>
                <a:ea typeface="Libre Baskerville"/>
                <a:cs typeface="Libre Baskerville"/>
                <a:sym typeface="Libre Baskerville"/>
              </a:rPr>
              <a:t> elements: &lt;div&gt; and &lt;span&gt; - Tells nothing about its content.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Examples of </a:t>
            </a:r>
            <a:r>
              <a:rPr lang="en-US" sz="1800" b="1" dirty="0">
                <a:solidFill>
                  <a:schemeClr val="dk1"/>
                </a:solidFill>
                <a:latin typeface="Libre Baskerville"/>
                <a:ea typeface="Libre Baskerville"/>
                <a:cs typeface="Libre Baskerville"/>
                <a:sym typeface="Libre Baskerville"/>
              </a:rPr>
              <a:t>semantic</a:t>
            </a:r>
            <a:r>
              <a:rPr lang="en-US" sz="1800" dirty="0">
                <a:solidFill>
                  <a:schemeClr val="dk1"/>
                </a:solidFill>
                <a:latin typeface="Libre Baskerville"/>
                <a:ea typeface="Libre Baskerville"/>
                <a:cs typeface="Libre Baskerville"/>
                <a:sym typeface="Libre Baskerville"/>
              </a:rPr>
              <a:t> elements: &lt;form&gt;, &lt;table&gt;, and &lt;article&gt; - Clearly defines its content.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Semantic Elements in HTML</a:t>
            </a:r>
            <a:endParaRPr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Many web sites contain HTML code like: &lt;div id="</a:t>
            </a:r>
            <a:r>
              <a:rPr lang="en-US" sz="1800" dirty="0" err="1">
                <a:solidFill>
                  <a:schemeClr val="dk1"/>
                </a:solidFill>
                <a:latin typeface="Libre Baskerville"/>
                <a:ea typeface="Libre Baskerville"/>
                <a:cs typeface="Libre Baskerville"/>
                <a:sym typeface="Libre Baskerville"/>
              </a:rPr>
              <a:t>nav</a:t>
            </a:r>
            <a:r>
              <a:rPr lang="en-US" sz="1800" dirty="0">
                <a:solidFill>
                  <a:schemeClr val="dk1"/>
                </a:solidFill>
                <a:latin typeface="Libre Baskerville"/>
                <a:ea typeface="Libre Baskerville"/>
                <a:cs typeface="Libre Baskerville"/>
                <a:sym typeface="Libre Baskerville"/>
              </a:rPr>
              <a:t>"&gt; &lt;div class="header"&gt; &lt;div id="footer"&gt; to indicate navigation, header, and footer.</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&lt;article&gt;  Defines independent, self-contained content</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&lt;aside&gt;    Defines content aside from the page content</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&lt;details&gt;  Defines additional details that the user can view or hide</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a:t>
            </a:r>
            <a:r>
              <a:rPr lang="en-US" sz="1800" dirty="0" err="1">
                <a:solidFill>
                  <a:schemeClr val="dk1"/>
                </a:solidFill>
                <a:latin typeface="Libre Baskerville"/>
                <a:ea typeface="Libre Baskerville"/>
                <a:cs typeface="Libre Baskerville"/>
                <a:sym typeface="Libre Baskerville"/>
              </a:rPr>
              <a:t>figcaption</a:t>
            </a:r>
            <a:r>
              <a:rPr lang="en-US" sz="1800" dirty="0">
                <a:solidFill>
                  <a:schemeClr val="dk1"/>
                </a:solidFill>
                <a:latin typeface="Libre Baskerville"/>
                <a:ea typeface="Libre Baskerville"/>
                <a:cs typeface="Libre Baskerville"/>
                <a:sym typeface="Libre Baskerville"/>
              </a:rPr>
              <a:t>&gt; Defines a caption for a &lt;figure&gt; element</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&lt;figure&gt;      Specifies self-contained content, like illustrations, diagrams, photos, code listings, etc.</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&lt;footer&gt;    Defines a footer for a document or section</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&lt;header&gt;   Specifies a header for a document or section</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&lt;main&gt;      Specifies the main content of a document</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&lt;mark&gt;      Defines marked/highlighted text</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a:t>
            </a:r>
            <a:r>
              <a:rPr lang="en-US" sz="1800" dirty="0" err="1">
                <a:solidFill>
                  <a:schemeClr val="dk1"/>
                </a:solidFill>
                <a:latin typeface="Libre Baskerville"/>
                <a:ea typeface="Libre Baskerville"/>
                <a:cs typeface="Libre Baskerville"/>
                <a:sym typeface="Libre Baskerville"/>
              </a:rPr>
              <a:t>nav</a:t>
            </a:r>
            <a:r>
              <a:rPr lang="en-US" sz="1800" dirty="0">
                <a:solidFill>
                  <a:schemeClr val="dk1"/>
                </a:solidFill>
                <a:latin typeface="Libre Baskerville"/>
                <a:ea typeface="Libre Baskerville"/>
                <a:cs typeface="Libre Baskerville"/>
                <a:sym typeface="Libre Baskerville"/>
              </a:rPr>
              <a:t>&gt;         Defines navigation links	</a:t>
            </a:r>
            <a:endParaRPr sz="1800" dirty="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dirty="0">
                <a:solidFill>
                  <a:schemeClr val="dk1"/>
                </a:solidFill>
                <a:latin typeface="Libre Baskerville"/>
                <a:ea typeface="Libre Baskerville"/>
                <a:cs typeface="Libre Baskerville"/>
                <a:sym typeface="Libre Baskerville"/>
              </a:rPr>
              <a:t>&lt;section&gt;   Defines a section in a document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p:nvPr/>
        </p:nvSpPr>
        <p:spPr>
          <a:xfrm>
            <a:off x="500034" y="285728"/>
            <a:ext cx="7929618"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3"/>
              </a:rPr>
              <a:t>&lt;summary&gt;</a:t>
            </a:r>
            <a:r>
              <a:rPr lang="en-US" sz="1800" u="sng">
                <a:solidFill>
                  <a:schemeClr val="dk1"/>
                </a:solidFill>
                <a:latin typeface="Libre Baskerville"/>
                <a:ea typeface="Libre Baskerville"/>
                <a:cs typeface="Libre Baskerville"/>
                <a:sym typeface="Libre Baskerville"/>
              </a:rPr>
              <a:t>   </a:t>
            </a:r>
            <a:r>
              <a:rPr lang="en-US" sz="1800">
                <a:solidFill>
                  <a:schemeClr val="dk1"/>
                </a:solidFill>
                <a:latin typeface="Libre Baskerville"/>
                <a:ea typeface="Libre Baskerville"/>
                <a:cs typeface="Libre Baskerville"/>
                <a:sym typeface="Libre Baskerville"/>
              </a:rPr>
              <a:t>Defines a visible heading for a &lt;details&gt; element</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4"/>
              </a:rPr>
              <a:t>&lt;time&gt;</a:t>
            </a:r>
            <a:r>
              <a:rPr lang="en-US" sz="1800" u="sng">
                <a:solidFill>
                  <a:schemeClr val="dk1"/>
                </a:solidFill>
                <a:latin typeface="Libre Baskerville"/>
                <a:ea typeface="Libre Baskerville"/>
                <a:cs typeface="Libre Baskerville"/>
                <a:sym typeface="Libre Baskerville"/>
              </a:rPr>
              <a:t>            </a:t>
            </a:r>
            <a:r>
              <a:rPr lang="en-US" sz="1800">
                <a:solidFill>
                  <a:schemeClr val="dk1"/>
                </a:solidFill>
                <a:latin typeface="Libre Baskerville"/>
                <a:ea typeface="Libre Baskerville"/>
                <a:cs typeface="Libre Baskerville"/>
                <a:sym typeface="Libre Baskerville"/>
              </a:rPr>
              <a:t>Defines a date/time</a:t>
            </a:r>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HTML &lt;section&gt; Element</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&lt;section&gt; element defines a section in a document.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section is a thematic grouping of content, typically with a heading."</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Examples of where a &lt;section&gt; element can be used:</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Chapters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Introduction</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News items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Contact information</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web page could normally be split into sections for introduction, content, and contact information.</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Two sections in a document: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&lt;section&gt;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&lt;h1&gt;WWF&lt;/h1&gt;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&lt;p&gt;The World Wide Fund for Nature (WWF) is an international organization working on issues regarding the conservation, research and restoration of the environment, formerly named the World Wildlife Fund. WWF was founded in 1961.&lt;/p&gt;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&lt;/section&gt;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214282" y="428604"/>
            <a:ext cx="8429684"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&lt;section&gt;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&lt;h1&gt;WWF's Panda symbol&lt;/h1&gt;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&lt;p&gt;The Panda has become the symbol of WWF. The well-known panda logo of WWF originated from a panda named Chi Chi that was transferred from the Beijing Zoo to the London Zoo in the same year of the establishment of WWF.&lt;/p&gt;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&lt;/section&gt;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HTML &lt;article&gt; Element</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&lt;article&gt; element specifies independent, self-contained content.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An article should make sense on its own, and it should be possible to distribute it independently from the rest of the web site.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Examples of where the &lt;article&gt; element can be used:</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Forum posts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Blog posts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Product cards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Newspaper articles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Three articles with independent, self-contained content: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&lt;article&gt;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&lt;h2&gt;Google Chrome&lt;/h2&gt;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&lt;p&gt;Google Chrome is a web browser developed by Google, released in 2008. Chrome is the world's most popular web browser today!&lt;/p&gt;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&lt;/article&gt;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p:nvPr/>
        </p:nvSpPr>
        <p:spPr>
          <a:xfrm>
            <a:off x="285720" y="214290"/>
            <a:ext cx="8501122"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Libre Baskerville"/>
                <a:ea typeface="Libre Baskerville"/>
                <a:cs typeface="Libre Baskerville"/>
                <a:sym typeface="Libre Baskerville"/>
              </a:rPr>
              <a:t>Getting started with HTML</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dirty="0">
                <a:solidFill>
                  <a:schemeClr val="dk1"/>
                </a:solidFill>
                <a:latin typeface="Libre Baskerville"/>
                <a:ea typeface="Libre Baskerville"/>
                <a:cs typeface="Libre Baskerville"/>
                <a:sym typeface="Libre Baskerville"/>
              </a:rPr>
              <a:t>What is HTML?</a:t>
            </a:r>
            <a:endParaRPr sz="1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HTML (Hypertext Markup Language) is not a programming language. It is a </a:t>
            </a:r>
            <a:r>
              <a:rPr lang="en-US" sz="1800" i="1" dirty="0">
                <a:solidFill>
                  <a:schemeClr val="dk1"/>
                </a:solidFill>
                <a:latin typeface="Libre Baskerville"/>
                <a:ea typeface="Libre Baskerville"/>
                <a:cs typeface="Libre Baskerville"/>
                <a:sym typeface="Libre Baskerville"/>
              </a:rPr>
              <a:t>markup language</a:t>
            </a:r>
            <a:r>
              <a:rPr lang="en-US" sz="1800" dirty="0">
                <a:solidFill>
                  <a:schemeClr val="dk1"/>
                </a:solidFill>
                <a:latin typeface="Libre Baskerville"/>
                <a:ea typeface="Libre Baskerville"/>
                <a:cs typeface="Libre Baskerville"/>
                <a:sym typeface="Libre Baskerville"/>
              </a:rPr>
              <a:t> that tells web browsers how to structure the web pages you visit. It can be as complicated or as simple as the web developer wants it to be. HTML consists of a series of elements, which you use to enclose, wrap, or </a:t>
            </a:r>
            <a:r>
              <a:rPr lang="en-US" sz="1800" i="1" dirty="0">
                <a:solidFill>
                  <a:schemeClr val="dk1"/>
                </a:solidFill>
                <a:latin typeface="Libre Baskerville"/>
                <a:ea typeface="Libre Baskerville"/>
                <a:cs typeface="Libre Baskerville"/>
                <a:sym typeface="Libre Baskerville"/>
              </a:rPr>
              <a:t>mark up</a:t>
            </a:r>
            <a:r>
              <a:rPr lang="en-US" sz="1800" dirty="0">
                <a:solidFill>
                  <a:schemeClr val="dk1"/>
                </a:solidFill>
                <a:latin typeface="Libre Baskerville"/>
                <a:ea typeface="Libre Baskerville"/>
                <a:cs typeface="Libre Baskerville"/>
                <a:sym typeface="Libre Baskerville"/>
              </a:rPr>
              <a:t> different parts of content to make it appear or act in a certain way. The enclosing </a:t>
            </a:r>
            <a:r>
              <a:rPr lang="en-US" sz="1800" u="sng" dirty="0">
                <a:solidFill>
                  <a:schemeClr val="dk1"/>
                </a:solidFill>
                <a:latin typeface="Libre Baskerville"/>
                <a:ea typeface="Libre Baskerville"/>
                <a:cs typeface="Libre Baskerville"/>
                <a:sym typeface="Libre Baskerville"/>
              </a:rPr>
              <a:t>tags</a:t>
            </a:r>
            <a:r>
              <a:rPr lang="en-US" sz="1800" dirty="0">
                <a:solidFill>
                  <a:schemeClr val="dk1"/>
                </a:solidFill>
                <a:latin typeface="Libre Baskerville"/>
                <a:ea typeface="Libre Baskerville"/>
                <a:cs typeface="Libre Baskerville"/>
                <a:sym typeface="Libre Baskerville"/>
              </a:rPr>
              <a:t> can make content into a hyperlink to connect to another page, italicize words, and so on. For example, consider the following line of text:</a:t>
            </a:r>
            <a:endParaRPr dirty="0"/>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Example:</a:t>
            </a:r>
            <a:endParaRPr dirty="0"/>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My cat is very grumpy</a:t>
            </a:r>
            <a:endParaRPr dirty="0"/>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If we wanted the text to stand by itself, we could specify that it is a paragraph by enclosing it in a paragraph (</a:t>
            </a:r>
            <a:r>
              <a:rPr lang="en-US" sz="1800" u="sng" dirty="0">
                <a:solidFill>
                  <a:schemeClr val="hlink"/>
                </a:solidFill>
                <a:latin typeface="Libre Baskerville"/>
                <a:ea typeface="Libre Baskerville"/>
                <a:cs typeface="Libre Baskerville"/>
                <a:sym typeface="Libre Baskerville"/>
                <a:hlinkClick r:id="rId3"/>
              </a:rPr>
              <a:t>&lt;p&gt;</a:t>
            </a:r>
            <a:r>
              <a:rPr lang="en-US" sz="1800" dirty="0">
                <a:solidFill>
                  <a:schemeClr val="dk1"/>
                </a:solidFill>
                <a:latin typeface="Libre Baskerville"/>
                <a:ea typeface="Libre Baskerville"/>
                <a:cs typeface="Libre Baskerville"/>
                <a:sym typeface="Libre Baskerville"/>
              </a:rPr>
              <a:t>) element:</a:t>
            </a: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&lt;p&gt;My cat is very grumpy&lt;/p&gt;</a:t>
            </a:r>
            <a:endParaRPr dirty="0"/>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Tags in HTML are not case-sensitive. This means they can be written in uppercase or lowercase. For example, a </a:t>
            </a:r>
            <a:r>
              <a:rPr lang="en-US" sz="1800" u="sng" dirty="0">
                <a:solidFill>
                  <a:schemeClr val="hlink"/>
                </a:solidFill>
                <a:latin typeface="Libre Baskerville"/>
                <a:ea typeface="Libre Baskerville"/>
                <a:cs typeface="Libre Baskerville"/>
                <a:sym typeface="Libre Baskerville"/>
                <a:hlinkClick r:id="rId4"/>
              </a:rPr>
              <a:t>&lt;title&gt;</a:t>
            </a:r>
            <a:r>
              <a:rPr lang="en-US" sz="1800" dirty="0">
                <a:solidFill>
                  <a:schemeClr val="dk1"/>
                </a:solidFill>
                <a:latin typeface="Libre Baskerville"/>
                <a:ea typeface="Libre Baskerville"/>
                <a:cs typeface="Libre Baskerville"/>
                <a:sym typeface="Libre Baskerville"/>
              </a:rPr>
              <a:t> tag could be written as &lt;title&gt;, &lt;TITLE&gt;, &lt;Title&gt;, &lt;</a:t>
            </a:r>
            <a:r>
              <a:rPr lang="en-US" sz="1800" dirty="0" err="1">
                <a:solidFill>
                  <a:schemeClr val="dk1"/>
                </a:solidFill>
                <a:latin typeface="Libre Baskerville"/>
                <a:ea typeface="Libre Baskerville"/>
                <a:cs typeface="Libre Baskerville"/>
                <a:sym typeface="Libre Baskerville"/>
              </a:rPr>
              <a:t>TiTlE</a:t>
            </a:r>
            <a:r>
              <a:rPr lang="en-US" sz="1800" dirty="0">
                <a:solidFill>
                  <a:schemeClr val="dk1"/>
                </a:solidFill>
                <a:latin typeface="Libre Baskerville"/>
                <a:ea typeface="Libre Baskerville"/>
                <a:cs typeface="Libre Baskerville"/>
                <a:sym typeface="Libre Baskerville"/>
              </a:rPr>
              <a:t>&gt;, etc., and it will work. However, it is best practice to write all tags in lowercase for consistency and readability.</a:t>
            </a:r>
            <a:endParaRPr dirty="0"/>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p:nvPr/>
        </p:nvSpPr>
        <p:spPr>
          <a:xfrm>
            <a:off x="571472" y="500042"/>
            <a:ext cx="800105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&lt;article&gt;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&lt;h2&gt;Mozilla Firefox&lt;/h2&gt;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&lt;p&gt;Mozilla Firefox is an open-source web browser developed by Mozilla. Firefox has been the second most popular web browser since January, 2018.&lt;/p&gt;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&lt;/article&gt;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&lt;article&gt;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&lt;h2&gt;Microsoft Edge&lt;/h2&gt;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&lt;p&gt;Microsoft Edge is a web browser developed by Microsoft, released in 2015. Microsoft Edge replaced Internet Explorer.&lt;/p&gt;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&lt;/article&gt;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p:nvPr/>
        </p:nvSpPr>
        <p:spPr>
          <a:xfrm>
            <a:off x="285720" y="214290"/>
            <a:ext cx="8858280" cy="6278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Libre Baskerville"/>
                <a:ea typeface="Libre Baskerville"/>
                <a:cs typeface="Libre Baskerville"/>
                <a:sym typeface="Libre Baskerville"/>
              </a:rPr>
              <a:t>HTML Styles – CSS</a:t>
            </a:r>
            <a:endParaRPr/>
          </a:p>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CSS stands for Cascading Style Sheets.</a:t>
            </a:r>
            <a:endParaRPr sz="24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CSS saves a lot of work. It can control the layout of multiple web pages all at once.</a:t>
            </a:r>
            <a:endParaRPr/>
          </a:p>
          <a:p>
            <a:pPr marL="0" marR="0" lvl="0" indent="0" algn="l" rtl="0">
              <a:spcBef>
                <a:spcPts val="0"/>
              </a:spcBef>
              <a:spcAft>
                <a:spcPts val="0"/>
              </a:spcAft>
              <a:buNone/>
            </a:pPr>
            <a:endParaRPr sz="24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What is CSS?	</a:t>
            </a: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Cascading Style Sheets (CSS) is used to format the layout of a webpage.</a:t>
            </a:r>
            <a:endParaRPr sz="24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With CSS, you can control the color, font, the size of text, the spacing between elements, how elements are positioned and laid out, what background images or background colors are to be used, different displays for different devices and screen sizes, and much more!</a:t>
            </a:r>
            <a:endParaRPr/>
          </a:p>
          <a:p>
            <a:pPr marL="0" marR="0" lvl="0" indent="0" algn="l" rtl="0">
              <a:spcBef>
                <a:spcPts val="0"/>
              </a:spcBef>
              <a:spcAft>
                <a:spcPts val="0"/>
              </a:spcAft>
              <a:buNone/>
            </a:pPr>
            <a:endParaRPr sz="24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32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32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p:nvPr/>
        </p:nvSpPr>
        <p:spPr>
          <a:xfrm>
            <a:off x="214282" y="142852"/>
            <a:ext cx="8072494"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Using CSS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CSS can be added to HTML documents in 3 ways:</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Inline</a:t>
            </a:r>
            <a:r>
              <a:rPr lang="en-US" sz="2000">
                <a:solidFill>
                  <a:schemeClr val="dk1"/>
                </a:solidFill>
                <a:latin typeface="Libre Baskerville"/>
                <a:ea typeface="Libre Baskerville"/>
                <a:cs typeface="Libre Baskerville"/>
                <a:sym typeface="Libre Baskerville"/>
              </a:rPr>
              <a:t> - by using the style attribute inside HTML elements</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Internal</a:t>
            </a:r>
            <a:r>
              <a:rPr lang="en-US" sz="2000">
                <a:solidFill>
                  <a:schemeClr val="dk1"/>
                </a:solidFill>
                <a:latin typeface="Libre Baskerville"/>
                <a:ea typeface="Libre Baskerville"/>
                <a:cs typeface="Libre Baskerville"/>
                <a:sym typeface="Libre Baskerville"/>
              </a:rPr>
              <a:t> - by using a &lt;style&gt; element in the &lt;head&gt; section</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External</a:t>
            </a:r>
            <a:r>
              <a:rPr lang="en-US" sz="2000">
                <a:solidFill>
                  <a:schemeClr val="dk1"/>
                </a:solidFill>
                <a:latin typeface="Libre Baskerville"/>
                <a:ea typeface="Libre Baskerville"/>
                <a:cs typeface="Libre Baskerville"/>
                <a:sym typeface="Libre Baskerville"/>
              </a:rPr>
              <a:t> - by using a &lt;link&gt; element to link to an external CSS file</a:t>
            </a:r>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Inline CSS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An inline CSS is used to apply a unique style to a single HTML element.</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An inline CSS uses the style attribute of an HTML element.</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The following example sets the text color of the &lt;h1&gt; element to blue, and the text color of the &lt;p&gt; element to red:</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Example</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&lt;h1 style="color:blue;"&gt;A Blue Heading&lt;/h1&gt;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&lt;p style="color:red;"&gt;A red paragraph.&lt;/p&gt;</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p:nvPr/>
        </p:nvSpPr>
        <p:spPr>
          <a:xfrm>
            <a:off x="0" y="0"/>
            <a:ext cx="8929718" cy="71711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Internal CSS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An internal CSS is used to define a style for a single HTML page.</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An internal CSS is defined in the &lt;head&gt; section of an HTML page, within a &lt;style&gt; element.</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 example sets the text color of ALL the &lt;h1&gt; elements (on that page) to blue, and the text color of ALL the &lt;p&gt; elements to red. In addition, the page will be displayed with a "powderblue" background color: </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Example</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&lt;!DOCTYPE html&gt;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&lt;html&gt;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&lt;head&gt;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&lt;style&gt;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body {background-color: powderblue;}</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h1   {color: blue;}</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p    {color: red;}</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&lt;/style&gt;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&lt;/head&gt;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&lt;body&gt;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&lt;h1&gt;This is a heading&lt;/h1&gt;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&lt;p&gt;This is a paragraph.&lt;/p&gt;</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&lt;/body&gt;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&lt;/html&gt;</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p:nvPr/>
        </p:nvSpPr>
        <p:spPr>
          <a:xfrm>
            <a:off x="285720" y="214290"/>
            <a:ext cx="842968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External CSS</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An external style sheet is used to define the style for many HTML pages.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To use an external style sheet, add a link to it in the &lt;head&gt; section of each HTML page: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&lt;!DOCTYPE 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&lt;link rel="stylesheet" href="styles.css"&gt;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&lt;body&gt;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&lt;h1&gt;This is a heading&lt;/h1&gt;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&lt;p&gt;This is a paragraph.&lt;/p&gt;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&lt;/body&gt;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p:nvPr/>
        </p:nvSpPr>
        <p:spPr>
          <a:xfrm>
            <a:off x="714348" y="642918"/>
            <a:ext cx="642942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external style sheet can be written in any text editor. The file must not contain any HTML code, and must be saved with a .css extension.</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Here is what the "styles.css" file looks like: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"styles.css":</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body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background-color: powderblue;</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h1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color: blue;</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p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color: red;</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p:nvPr/>
        </p:nvSpPr>
        <p:spPr>
          <a:xfrm>
            <a:off x="428596" y="642918"/>
            <a:ext cx="7286676"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CSS Colors, Fonts and Sizes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color property defines the text color to be used.</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font-family property defines the font to be used.</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font-size property defines the text size to be used.</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p:nvPr/>
        </p:nvSpPr>
        <p:spPr>
          <a:xfrm>
            <a:off x="785786" y="0"/>
            <a:ext cx="7572428"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Use of CSS color, font-family and font-size properties: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&lt;!DOCTYPE 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&lt;style&gt;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h1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color: blue;</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font-family: verdana;</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font-size: 300%;</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p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color: red;</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font-family: courier;</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font-size: 160%;</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&lt;/style&gt;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&lt;body&gt;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&lt;h1&gt;This is a heading&lt;/h1&gt;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&lt;p&gt;This is a paragraph.&lt;/p&gt;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&lt;/body&gt;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p:nvPr/>
        </p:nvSpPr>
        <p:spPr>
          <a:xfrm>
            <a:off x="785786" y="571480"/>
            <a:ext cx="7429552" cy="58169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CSS Border</a:t>
            </a: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border property defines a border around an HTML element.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Use of CSS border property: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p {</a:t>
            </a:r>
            <a:br>
              <a:rPr lang="en-US" sz="1800" b="1">
                <a:solidFill>
                  <a:schemeClr val="dk1"/>
                </a:solidFill>
                <a:latin typeface="Libre Baskerville"/>
                <a:ea typeface="Libre Baskerville"/>
                <a:cs typeface="Libre Baskerville"/>
                <a:sym typeface="Libre Baskerville"/>
              </a:rPr>
            </a:br>
            <a:r>
              <a:rPr lang="en-US" sz="1800" b="1">
                <a:solidFill>
                  <a:schemeClr val="dk1"/>
                </a:solidFill>
                <a:latin typeface="Libre Baskerville"/>
                <a:ea typeface="Libre Baskerville"/>
                <a:cs typeface="Libre Baskerville"/>
                <a:sym typeface="Libre Baskerville"/>
              </a:rPr>
              <a:t>  border: 2px solid powderblue;</a:t>
            </a:r>
            <a:br>
              <a:rPr lang="en-US" sz="1800" b="1">
                <a:solidFill>
                  <a:schemeClr val="dk1"/>
                </a:solidFill>
                <a:latin typeface="Libre Baskerville"/>
                <a:ea typeface="Libre Baskerville"/>
                <a:cs typeface="Libre Baskerville"/>
                <a:sym typeface="Libre Baskerville"/>
              </a:rPr>
            </a:br>
            <a:r>
              <a:rPr lang="en-US" sz="1800" b="1">
                <a:solidFill>
                  <a:schemeClr val="dk1"/>
                </a:solidFill>
                <a:latin typeface="Libre Baskerville"/>
                <a:ea typeface="Libre Baskerville"/>
                <a:cs typeface="Libre Baskerville"/>
                <a:sym typeface="Libre Baskerville"/>
              </a:rPr>
              <a:t>}</a:t>
            </a:r>
            <a:br>
              <a:rPr lang="en-US" sz="1800" b="1">
                <a:solidFill>
                  <a:schemeClr val="dk1"/>
                </a:solidFill>
                <a:latin typeface="Libre Baskerville"/>
                <a:ea typeface="Libre Baskerville"/>
                <a:cs typeface="Libre Baskerville"/>
                <a:sym typeface="Libre Baskerville"/>
              </a:rPr>
            </a:b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CSS Padding</a:t>
            </a: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padding property defines a padding (space) between the text and the border.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Use of CSS border and padding properties: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p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border: 2px solid powderblue;</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padding: 30px;</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p:nvPr/>
        </p:nvSpPr>
        <p:spPr>
          <a:xfrm>
            <a:off x="571472" y="357166"/>
            <a:ext cx="7786742"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CSS Margin</a:t>
            </a: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margin property defines a margin (space) outside the border.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Use of CSS border and margin properties: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p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border: 2px solid powderblue;</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margin: 50px;</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endParaRPr/>
          </a:p>
          <a:p>
            <a:pPr marL="0" marR="0" lvl="0" indent="0" algn="l" rtl="0">
              <a:spcBef>
                <a:spcPts val="0"/>
              </a:spcBef>
              <a:spcAft>
                <a:spcPts val="0"/>
              </a:spcAft>
              <a:buNone/>
            </a:pP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Link to External CSS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External style sheets can be referenced with a full URL or with a path relative to the current web page.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This example uses a full URL to link to a style sheet: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&lt;link rel="stylesheet" href="https://www.google.com/html/styles.css"&gt;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p:nvPr/>
        </p:nvSpPr>
        <p:spPr>
          <a:xfrm>
            <a:off x="214282" y="357166"/>
            <a:ext cx="8715436"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Why HTML</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is the language used for describing the structure of Web pages. HTML gives authors the means to:</a:t>
            </a: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Publish online documents with headings, text, tables, lists, photos, etc.</a:t>
            </a: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Retrieve online information via hypertext links, at the click of a button.</a:t>
            </a: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Design forms for conducting transactions with remote services, for use in searching for information, making reservations, ordering products, etc.</a:t>
            </a:r>
            <a:endParaRPr sz="1800">
              <a:solidFill>
                <a:schemeClr val="dk1"/>
              </a:solidFill>
              <a:latin typeface="Libre Baskerville"/>
              <a:ea typeface="Libre Baskerville"/>
              <a:cs typeface="Libre Baskerville"/>
              <a:sym typeface="Libre Baskerville"/>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Libre Baskerville"/>
                <a:ea typeface="Libre Baskerville"/>
                <a:cs typeface="Libre Baskerville"/>
                <a:sym typeface="Libre Baskerville"/>
              </a:rPr>
              <a:t>Include spread-sheets, video clips, sound clips, and other applications directly in their documents.</a:t>
            </a:r>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Tags and Elements</a:t>
            </a:r>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HTML Tags:</a:t>
            </a:r>
            <a:r>
              <a:rPr lang="en-US" sz="1800">
                <a:solidFill>
                  <a:schemeClr val="dk1"/>
                </a:solidFill>
                <a:latin typeface="Libre Baskerville"/>
                <a:ea typeface="Libre Baskerville"/>
                <a:cs typeface="Libre Baskerville"/>
                <a:sym typeface="Libre Baskerville"/>
              </a:rPr>
              <a:t> Tags are the starting and ending parts of an HTML element. They begin with &lt; symbol and end with &gt; symbol. Whatever written inside &lt; and &gt; are called tags.</a:t>
            </a:r>
            <a:br>
              <a:rPr lang="en-US" sz="1800">
                <a:solidFill>
                  <a:schemeClr val="dk1"/>
                </a:solidFill>
                <a:latin typeface="Libre Baskerville"/>
                <a:ea typeface="Libre Baskerville"/>
                <a:cs typeface="Libre Baskerville"/>
                <a:sym typeface="Libre Baskerville"/>
              </a:rPr>
            </a:br>
            <a:r>
              <a:rPr lang="en-US" sz="1800" b="1">
                <a:solidFill>
                  <a:schemeClr val="dk1"/>
                </a:solidFill>
                <a:latin typeface="Libre Baskerville"/>
                <a:ea typeface="Libre Baskerville"/>
                <a:cs typeface="Libre Baskerville"/>
                <a:sym typeface="Libre Baskerville"/>
              </a:rPr>
              <a:t>Example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&lt;b&gt; &lt;/b&gt;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HTML elements:</a:t>
            </a:r>
            <a:r>
              <a:rPr lang="en-US" sz="1800">
                <a:solidFill>
                  <a:schemeClr val="dk1"/>
                </a:solidFill>
                <a:latin typeface="Libre Baskerville"/>
                <a:ea typeface="Libre Baskerville"/>
                <a:cs typeface="Libre Baskerville"/>
                <a:sym typeface="Libre Baskerville"/>
              </a:rPr>
              <a:t> Elements enclose the contents in between the tags. They consist of some kind of structure or expression. It generally consists of a start tag, content and an end tag.</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Example:</a:t>
            </a:r>
            <a:r>
              <a:rPr lang="en-US"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&lt;b&gt;This is the content.&lt;/b&gt;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This is the content.</a:t>
            </a:r>
            <a:r>
              <a:rPr lang="en-US" sz="1800">
                <a:solidFill>
                  <a:schemeClr val="dk1"/>
                </a:solidFill>
                <a:latin typeface="Libre Baskerville"/>
                <a:ea typeface="Libre Baskerville"/>
                <a:cs typeface="Libre Baskerville"/>
                <a:sym typeface="Libre Baskerville"/>
              </a:rPr>
              <a:t> </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Where, </a:t>
            </a:r>
            <a:r>
              <a:rPr lang="en-US" sz="1800" b="1">
                <a:solidFill>
                  <a:schemeClr val="dk1"/>
                </a:solidFill>
                <a:latin typeface="Libre Baskerville"/>
                <a:ea typeface="Libre Baskerville"/>
                <a:cs typeface="Libre Baskerville"/>
                <a:sym typeface="Libre Baskerville"/>
              </a:rPr>
              <a:t>&lt;b&gt;</a:t>
            </a:r>
            <a:r>
              <a:rPr lang="en-US" sz="1800">
                <a:solidFill>
                  <a:schemeClr val="dk1"/>
                </a:solidFill>
                <a:latin typeface="Libre Baskerville"/>
                <a:ea typeface="Libre Baskerville"/>
                <a:cs typeface="Libre Baskerville"/>
                <a:sym typeface="Libre Baskerville"/>
              </a:rPr>
              <a:t> is the starting tag and </a:t>
            </a:r>
            <a:r>
              <a:rPr lang="en-US" sz="1800" b="1">
                <a:solidFill>
                  <a:schemeClr val="dk1"/>
                </a:solidFill>
                <a:latin typeface="Libre Baskerville"/>
                <a:ea typeface="Libre Baskerville"/>
                <a:cs typeface="Libre Baskerville"/>
                <a:sym typeface="Libre Baskerville"/>
              </a:rPr>
              <a:t>&lt;/b&gt;</a:t>
            </a:r>
            <a:r>
              <a:rPr lang="en-US" sz="1800">
                <a:solidFill>
                  <a:schemeClr val="dk1"/>
                </a:solidFill>
                <a:latin typeface="Libre Baskerville"/>
                <a:ea typeface="Libre Baskerville"/>
                <a:cs typeface="Libre Baskerville"/>
                <a:sym typeface="Libre Baskerville"/>
              </a:rPr>
              <a:t> is the ending tag.</a:t>
            </a:r>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p:nvPr/>
        </p:nvSpPr>
        <p:spPr>
          <a:xfrm>
            <a:off x="642910" y="214290"/>
            <a:ext cx="7786742" cy="71810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The Syntax For Class</a:t>
            </a: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To create a class; write a period (.) character, followed by a class name. Then, define the CSS properties within curly braces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Create a class named "city":</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&lt;!DOCTYPE 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&lt;style&gt;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.city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background-color: tomato;</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color: white;</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padding: 10px;</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&lt;/style&gt;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&lt;body&gt;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&lt;h2 class="city"&gt;London&lt;/h2&gt;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&lt;p&gt;London is the capital of England.&lt;/p&gt;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&lt;h2 class="city"&gt;Paris&lt;/h2&gt;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&lt;p&gt;Paris is the capital of France.&lt;/p&gt;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&lt;/body&gt;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p:nvPr/>
        </p:nvSpPr>
        <p:spPr>
          <a:xfrm>
            <a:off x="357158" y="285728"/>
            <a:ext cx="8358246"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Positioning in CSS</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Libre Baskerville"/>
                <a:ea typeface="Libre Baskerville"/>
                <a:cs typeface="Libre Baskerville"/>
                <a:sym typeface="Libre Baskerville"/>
              </a:rPr>
              <a:t>Inline -</a:t>
            </a:r>
            <a:r>
              <a:rPr lang="en-US" sz="2000">
                <a:solidFill>
                  <a:schemeClr val="dk1"/>
                </a:solidFill>
                <a:latin typeface="Libre Baskerville"/>
                <a:ea typeface="Libre Baskerville"/>
                <a:cs typeface="Libre Baskerville"/>
                <a:sym typeface="Libre Baskerville"/>
              </a:rPr>
              <a:t>Places inline elements such as &lt;span&gt;, &lt;a&gt;  side by side but width &amp;            	height properties cannot be applied to them</a:t>
            </a:r>
            <a:endParaRPr/>
          </a:p>
          <a:p>
            <a:pPr marL="0" marR="0" lvl="0" indent="0" algn="l" rtl="0">
              <a:spcBef>
                <a:spcPts val="0"/>
              </a:spcBef>
              <a:spcAft>
                <a:spcPts val="0"/>
              </a:spcAft>
              <a:buClr>
                <a:schemeClr val="dk1"/>
              </a:buClr>
              <a:buSzPts val="2000"/>
              <a:buFont typeface="Arial"/>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Clr>
                <a:schemeClr val="dk1"/>
              </a:buClr>
              <a:buSzPts val="2000"/>
              <a:buFont typeface="Arial"/>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Clr>
                <a:schemeClr val="dk1"/>
              </a:buClr>
              <a:buSzPts val="2000"/>
              <a:buFont typeface="Arial"/>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Libre Baskerville"/>
                <a:ea typeface="Libre Baskerville"/>
                <a:cs typeface="Libre Baskerville"/>
                <a:sym typeface="Libre Baskerville"/>
              </a:rPr>
              <a:t>Block-</a:t>
            </a:r>
            <a:r>
              <a:rPr lang="en-US" sz="2000">
                <a:solidFill>
                  <a:schemeClr val="dk1"/>
                </a:solidFill>
                <a:latin typeface="Libre Baskerville"/>
                <a:ea typeface="Libre Baskerville"/>
                <a:cs typeface="Libre Baskerville"/>
                <a:sym typeface="Libre Baskerville"/>
              </a:rPr>
              <a:t>Applies width and height properties to block level elements such as  	&lt;div&gt;, &lt;p&gt; but can not be placed side by side</a:t>
            </a:r>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400" b="1">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428596" y="142852"/>
            <a:ext cx="7000924" cy="5940088"/>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chemeClr val="dk1"/>
              </a:buClr>
              <a:buSzPts val="2000"/>
              <a:buFont typeface="Arial"/>
              <a:buChar char="•"/>
            </a:pPr>
            <a:r>
              <a:rPr lang="en-US" sz="2000" b="1">
                <a:solidFill>
                  <a:schemeClr val="dk1"/>
                </a:solidFill>
                <a:latin typeface="Libre Baskerville"/>
                <a:ea typeface="Libre Baskerville"/>
                <a:cs typeface="Libre Baskerville"/>
                <a:sym typeface="Libre Baskerville"/>
              </a:rPr>
              <a:t>Flex</a:t>
            </a:r>
            <a:r>
              <a:rPr lang="en-US" sz="2000">
                <a:solidFill>
                  <a:schemeClr val="dk1"/>
                </a:solidFill>
                <a:latin typeface="Libre Baskerville"/>
                <a:ea typeface="Libre Baskerville"/>
                <a:cs typeface="Libre Baskerville"/>
                <a:sym typeface="Libre Baskerville"/>
              </a:rPr>
              <a:t>-T</a:t>
            </a:r>
            <a:r>
              <a:rPr lang="en-US" sz="1800">
                <a:solidFill>
                  <a:schemeClr val="dk1"/>
                </a:solidFill>
                <a:latin typeface="Libre Baskerville"/>
                <a:ea typeface="Libre Baskerville"/>
                <a:cs typeface="Libre Baskerville"/>
                <a:sym typeface="Libre Baskerville"/>
              </a:rPr>
              <a:t>he elements must be wrapped by a parent element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&lt;div </a:t>
            </a:r>
            <a:r>
              <a:rPr lang="en-US" sz="1800" b="1">
                <a:solidFill>
                  <a:schemeClr val="dk1"/>
                </a:solidFill>
                <a:latin typeface="Libre Baskerville"/>
                <a:ea typeface="Libre Baskerville"/>
                <a:cs typeface="Libre Baskerville"/>
                <a:sym typeface="Libre Baskerville"/>
              </a:rPr>
              <a:t>class="container"</a:t>
            </a:r>
            <a:r>
              <a:rPr lang="en-US" sz="1800">
                <a:solidFill>
                  <a:schemeClr val="dk1"/>
                </a:solidFill>
                <a:latin typeface="Libre Baskerville"/>
                <a:ea typeface="Libre Baskerville"/>
                <a:cs typeface="Libre Baskerville"/>
                <a:sym typeface="Libre Baskerville"/>
              </a:rPr>
              <a:t>&gt;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&lt;p&gt; 1 &lt;/p&gt;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&lt;p&gt; 2 &lt;/p&gt;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&lt;p&gt; 3 &lt;/p&gt;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Then, when we assign the parent element (the container) a display: flex behaviour, it will automatically position all of its child elements side by side: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.container {</a:t>
            </a:r>
            <a:br>
              <a:rPr lang="en-US" sz="1800">
                <a:solidFill>
                  <a:schemeClr val="dk1"/>
                </a:solidFill>
                <a:latin typeface="Libre Baskerville"/>
                <a:ea typeface="Libre Baskerville"/>
                <a:cs typeface="Libre Baskerville"/>
                <a:sym typeface="Libre Baskerville"/>
              </a:rPr>
            </a:br>
            <a:r>
              <a:rPr lang="en-US" sz="1800" b="1">
                <a:solidFill>
                  <a:schemeClr val="dk1"/>
                </a:solidFill>
                <a:latin typeface="Libre Baskerville"/>
                <a:ea typeface="Libre Baskerville"/>
                <a:cs typeface="Libre Baskerville"/>
                <a:sym typeface="Libre Baskerville"/>
              </a:rPr>
              <a:t>  display: flex;</a:t>
            </a: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Besides, if you add child elements to a flex property and give a number (number 1, for example), all of the space will be divided equally:</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p {</a:t>
            </a:r>
            <a:br>
              <a:rPr lang="en-US" sz="1800">
                <a:solidFill>
                  <a:schemeClr val="dk1"/>
                </a:solidFill>
                <a:latin typeface="Libre Baskerville"/>
                <a:ea typeface="Libre Baskerville"/>
                <a:cs typeface="Libre Baskerville"/>
                <a:sym typeface="Libre Baskerville"/>
              </a:rPr>
            </a:br>
            <a:r>
              <a:rPr lang="en-US" sz="1800" b="1">
                <a:solidFill>
                  <a:schemeClr val="dk1"/>
                </a:solidFill>
                <a:latin typeface="Libre Baskerville"/>
                <a:ea typeface="Libre Baskerville"/>
                <a:cs typeface="Libre Baskerville"/>
                <a:sym typeface="Libre Baskerville"/>
              </a:rPr>
              <a:t>  flex: 1;</a:t>
            </a: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Flexbox makes it a lot easier to position elements with CSS if you have some understanding of how to use it.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p:nvPr/>
        </p:nvSpPr>
        <p:spPr>
          <a:xfrm>
            <a:off x="500034" y="285728"/>
            <a:ext cx="8358246" cy="6401753"/>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Arial"/>
              <a:buChar char="•"/>
            </a:pPr>
            <a:r>
              <a:rPr lang="en-US" sz="2400" b="1">
                <a:solidFill>
                  <a:schemeClr val="dk1"/>
                </a:solidFill>
                <a:latin typeface="Libre Baskerville"/>
                <a:ea typeface="Libre Baskerville"/>
                <a:cs typeface="Libre Baskerville"/>
                <a:sym typeface="Libre Baskerville"/>
              </a:rPr>
              <a:t>Grid</a:t>
            </a:r>
            <a:r>
              <a:rPr lang="en-US" sz="2000" b="1">
                <a:solidFill>
                  <a:schemeClr val="dk1"/>
                </a:solidFill>
                <a:latin typeface="Libre Baskerville"/>
                <a:ea typeface="Libre Baskerville"/>
                <a:cs typeface="Libre Baskerville"/>
                <a:sym typeface="Libre Baskerville"/>
              </a:rPr>
              <a:t>-</a:t>
            </a:r>
            <a:r>
              <a:rPr lang="en-US" sz="2000">
                <a:solidFill>
                  <a:schemeClr val="dk1"/>
                </a:solidFill>
                <a:latin typeface="Libre Baskerville"/>
                <a:ea typeface="Libre Baskerville"/>
                <a:cs typeface="Libre Baskerville"/>
                <a:sym typeface="Libre Baskerville"/>
              </a:rPr>
              <a:t>CSS Grid is another alternative way of aligning elements side by side. 	It has similarities to Flexbox but has different rules and implementation.</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First of all, as we did in the flexbox method, the elements should be inside a parent container:</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&lt;div </a:t>
            </a:r>
            <a:r>
              <a:rPr lang="en-US" sz="2000" b="1">
                <a:solidFill>
                  <a:schemeClr val="dk1"/>
                </a:solidFill>
                <a:latin typeface="Libre Baskerville"/>
                <a:ea typeface="Libre Baskerville"/>
                <a:cs typeface="Libre Baskerville"/>
                <a:sym typeface="Libre Baskerville"/>
              </a:rPr>
              <a:t>class="container"</a:t>
            </a:r>
            <a:r>
              <a:rPr lang="en-US" sz="2000">
                <a:solidFill>
                  <a:schemeClr val="dk1"/>
                </a:solidFill>
                <a:latin typeface="Libre Baskerville"/>
                <a:ea typeface="Libre Baskerville"/>
                <a:cs typeface="Libre Baskerville"/>
                <a:sym typeface="Libre Baskerville"/>
              </a:rPr>
              <a:t>&gt;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&lt;p&gt; 1 &lt;/p&gt;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&lt;p&gt; 2 &lt;/p&gt;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&lt;p&gt; 3 &lt;/p&gt;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&lt;/div&gt;</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After that, we change the display property of the parent element (container) to the grid:</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.container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a:t>
            </a:r>
            <a:r>
              <a:rPr lang="en-US" sz="2000" b="1">
                <a:solidFill>
                  <a:schemeClr val="dk1"/>
                </a:solidFill>
                <a:latin typeface="Libre Baskerville"/>
                <a:ea typeface="Libre Baskerville"/>
                <a:cs typeface="Libre Baskerville"/>
                <a:sym typeface="Libre Baskerville"/>
              </a:rPr>
              <a:t>display: grid;</a:t>
            </a:r>
            <a:r>
              <a:rPr lang="en-US" sz="2000">
                <a:solidFill>
                  <a:schemeClr val="dk1"/>
                </a:solidFill>
                <a:latin typeface="Libre Baskerville"/>
                <a:ea typeface="Libre Baskerville"/>
                <a:cs typeface="Libre Baskerville"/>
                <a:sym typeface="Libre Baskerville"/>
              </a:rPr>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a:t>
            </a:r>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Clr>
                <a:schemeClr val="dk1"/>
              </a:buClr>
              <a:buSzPts val="2400"/>
              <a:buFont typeface="Arial"/>
              <a:buNone/>
            </a:pP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 </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p:nvPr/>
        </p:nvSpPr>
        <p:spPr>
          <a:xfrm>
            <a:off x="357158" y="0"/>
            <a:ext cx="8786842" cy="84946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CSS Animations</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CSS allows animation of HTML elements without using JavaScript or Flash.</a:t>
            </a:r>
            <a:endParaRPr/>
          </a:p>
          <a:p>
            <a:pPr marL="0" marR="0" lvl="0" indent="0" algn="l" rtl="0">
              <a:spcBef>
                <a:spcPts val="0"/>
              </a:spcBef>
              <a:spcAft>
                <a:spcPts val="0"/>
              </a:spcAft>
              <a:buNone/>
            </a:pP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What are CSS Animations?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An animation lets an element gradually change from one style to another.</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You can change as many CSS properties you want, as many times as you want.</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To use CSS animation, you must first specify some keyframes for the animation.</a:t>
            </a: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Keyframes hold what styles the element will have at certain times.</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Example</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 The animation code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@keyframes example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from {background-color: red;}</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to {background-color: yellow;}</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The element to apply the animation to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div {</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width: 100px;</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height: 100px;</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background-color: red;</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animation-name: example;</a:t>
            </a:r>
            <a:br>
              <a:rPr lang="en-US" sz="2000">
                <a:solidFill>
                  <a:schemeClr val="dk1"/>
                </a:solidFill>
                <a:latin typeface="Libre Baskerville"/>
                <a:ea typeface="Libre Baskerville"/>
                <a:cs typeface="Libre Baskerville"/>
                <a:sym typeface="Libre Baskerville"/>
              </a:rPr>
            </a:br>
            <a:r>
              <a:rPr lang="en-US" sz="2000">
                <a:solidFill>
                  <a:schemeClr val="dk1"/>
                </a:solidFill>
                <a:latin typeface="Libre Baskerville"/>
                <a:ea typeface="Libre Baskerville"/>
                <a:cs typeface="Libre Baskerville"/>
                <a:sym typeface="Libre Baskerville"/>
              </a:rPr>
              <a:t>  animation-duration: 4s;}</a:t>
            </a:r>
            <a:br>
              <a:rPr lang="en-US" sz="2000">
                <a:solidFill>
                  <a:schemeClr val="dk1"/>
                </a:solidFill>
                <a:latin typeface="Libre Baskerville"/>
                <a:ea typeface="Libre Baskerville"/>
                <a:cs typeface="Libre Baskerville"/>
                <a:sym typeface="Libre Baskerville"/>
              </a:rPr>
            </a:b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4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p:nvPr/>
        </p:nvSpPr>
        <p:spPr>
          <a:xfrm>
            <a:off x="428596" y="214290"/>
            <a:ext cx="8429684" cy="51090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CSS Transitions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CSS transitions allows you to change property values smoothly, over a given duration.</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To create a transition effect, you must specify two things: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CSS property you want to add an effect to</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duration of the effect</a:t>
            </a:r>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Note:</a:t>
            </a:r>
            <a:r>
              <a:rPr lang="en-US" sz="1800">
                <a:solidFill>
                  <a:schemeClr val="dk1"/>
                </a:solidFill>
                <a:latin typeface="Libre Baskerville"/>
                <a:ea typeface="Libre Baskerville"/>
                <a:cs typeface="Libre Baskerville"/>
                <a:sym typeface="Libre Baskerville"/>
              </a:rPr>
              <a:t> If the duration part is not specified, the transition will have no effect, because the default value is 0.</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following example shows a 100px * 100px red &lt;div&gt; element. The &lt;div&gt; element has also specified a transition effect for the width property, with a duration of 2 seconds: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div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width: 100px;</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height: 100px;</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background: red;</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transition: width 2s;</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transition effect will start when the specified CSS property (width) changes value.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7"/>
          <p:cNvSpPr txBox="1"/>
          <p:nvPr/>
        </p:nvSpPr>
        <p:spPr>
          <a:xfrm>
            <a:off x="500034" y="285728"/>
            <a:ext cx="735811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CSS Transition Properties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following table lists all the CSS transition properties:</a:t>
            </a:r>
            <a:endParaRPr sz="1800">
              <a:solidFill>
                <a:schemeClr val="dk1"/>
              </a:solidFill>
              <a:latin typeface="Libre Baskerville"/>
              <a:ea typeface="Libre Baskerville"/>
              <a:cs typeface="Libre Baskerville"/>
              <a:sym typeface="Libre Baskerville"/>
            </a:endParaRPr>
          </a:p>
        </p:txBody>
      </p:sp>
      <p:graphicFrame>
        <p:nvGraphicFramePr>
          <p:cNvPr id="288" name="Google Shape;288;p47"/>
          <p:cNvGraphicFramePr/>
          <p:nvPr/>
        </p:nvGraphicFramePr>
        <p:xfrm>
          <a:off x="285720" y="1427480"/>
          <a:ext cx="8429700" cy="3840230"/>
        </p:xfrm>
        <a:graphic>
          <a:graphicData uri="http://schemas.openxmlformats.org/drawingml/2006/table">
            <a:tbl>
              <a:tblPr firstRow="1" bandRow="1">
                <a:noFill/>
                <a:tableStyleId>{A0831CE8-C56F-4B08-8CE1-1EDA9EDB9869}</a:tableStyleId>
              </a:tblPr>
              <a:tblGrid>
                <a:gridCol w="3000400">
                  <a:extLst>
                    <a:ext uri="{9D8B030D-6E8A-4147-A177-3AD203B41FA5}">
                      <a16:colId xmlns:a16="http://schemas.microsoft.com/office/drawing/2014/main" val="20000"/>
                    </a:ext>
                  </a:extLst>
                </a:gridCol>
                <a:gridCol w="5429300">
                  <a:extLst>
                    <a:ext uri="{9D8B030D-6E8A-4147-A177-3AD203B41FA5}">
                      <a16:colId xmlns:a16="http://schemas.microsoft.com/office/drawing/2014/main" val="20001"/>
                    </a:ext>
                  </a:extLst>
                </a:gridCol>
              </a:tblGrid>
              <a:tr h="365650">
                <a:tc>
                  <a:txBody>
                    <a:bodyPr/>
                    <a:lstStyle/>
                    <a:p>
                      <a:pPr marL="0" marR="0" lvl="0" indent="0" algn="l" rtl="0">
                        <a:spcBef>
                          <a:spcPts val="0"/>
                        </a:spcBef>
                        <a:spcAft>
                          <a:spcPts val="0"/>
                        </a:spcAft>
                        <a:buNone/>
                      </a:pPr>
                      <a:r>
                        <a:rPr lang="en-US" sz="1800" b="1">
                          <a:solidFill>
                            <a:schemeClr val="lt1"/>
                          </a:solidFill>
                          <a:latin typeface="Libre Baskerville"/>
                          <a:ea typeface="Libre Baskerville"/>
                          <a:cs typeface="Libre Baskerville"/>
                          <a:sym typeface="Libre Baskerville"/>
                        </a:rPr>
                        <a:t>Property</a:t>
                      </a:r>
                      <a:endParaRPr sz="1800"/>
                    </a:p>
                  </a:txBody>
                  <a:tcPr marL="91450" marR="91450" marT="45725" marB="45725"/>
                </a:tc>
                <a:tc>
                  <a:txBody>
                    <a:bodyPr/>
                    <a:lstStyle/>
                    <a:p>
                      <a:pPr marL="0" marR="0" lvl="0" indent="0" algn="l" rtl="0">
                        <a:spcBef>
                          <a:spcPts val="0"/>
                        </a:spcBef>
                        <a:spcAft>
                          <a:spcPts val="0"/>
                        </a:spcAft>
                        <a:buNone/>
                      </a:pPr>
                      <a:r>
                        <a:rPr lang="en-US" sz="1800" b="1">
                          <a:solidFill>
                            <a:schemeClr val="lt1"/>
                          </a:solidFill>
                          <a:latin typeface="Libre Baskerville"/>
                          <a:ea typeface="Libre Baskerville"/>
                          <a:cs typeface="Libre Baskerville"/>
                          <a:sym typeface="Libre Baskerville"/>
                        </a:rPr>
                        <a:t>Description</a:t>
                      </a:r>
                      <a:endParaRPr sz="1800"/>
                    </a:p>
                  </a:txBody>
                  <a:tcPr marL="91450" marR="91450" marT="45725" marB="45725"/>
                </a:tc>
                <a:extLst>
                  <a:ext uri="{0D108BD9-81ED-4DB2-BD59-A6C34878D82A}">
                    <a16:rowId xmlns:a16="http://schemas.microsoft.com/office/drawing/2014/main" val="10000"/>
                  </a:ext>
                </a:extLst>
              </a:tr>
              <a:tr h="639875">
                <a:tc>
                  <a:txBody>
                    <a:bodyPr/>
                    <a:lstStyle/>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3"/>
                        </a:rPr>
                        <a:t>transition</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shorthand property for setting the four transition properties into a single property</a:t>
                      </a:r>
                      <a:endParaRPr sz="1800"/>
                    </a:p>
                  </a:txBody>
                  <a:tcPr marL="91450" marR="91450" marT="45725" marB="45725"/>
                </a:tc>
                <a:extLst>
                  <a:ext uri="{0D108BD9-81ED-4DB2-BD59-A6C34878D82A}">
                    <a16:rowId xmlns:a16="http://schemas.microsoft.com/office/drawing/2014/main" val="10001"/>
                  </a:ext>
                </a:extLst>
              </a:tr>
              <a:tr h="639875">
                <a:tc>
                  <a:txBody>
                    <a:bodyPr/>
                    <a:lstStyle/>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4"/>
                        </a:rPr>
                        <a:t>transition-delay</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Specifies a delay (in seconds) for the transition effect</a:t>
                      </a:r>
                      <a:endParaRPr sz="1800"/>
                    </a:p>
                  </a:txBody>
                  <a:tcPr marL="91450" marR="91450" marT="45725" marB="45725"/>
                </a:tc>
                <a:extLst>
                  <a:ext uri="{0D108BD9-81ED-4DB2-BD59-A6C34878D82A}">
                    <a16:rowId xmlns:a16="http://schemas.microsoft.com/office/drawing/2014/main" val="10002"/>
                  </a:ext>
                </a:extLst>
              </a:tr>
              <a:tr h="914100">
                <a:tc>
                  <a:txBody>
                    <a:bodyPr/>
                    <a:lstStyle/>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5"/>
                        </a:rPr>
                        <a:t>transition-duration</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Specifies how many seconds or milliseconds a transition effect takes to complete</a:t>
                      </a:r>
                      <a:endParaRPr sz="1800"/>
                    </a:p>
                  </a:txBody>
                  <a:tcPr marL="91450" marR="91450" marT="45725" marB="45725"/>
                </a:tc>
                <a:extLst>
                  <a:ext uri="{0D108BD9-81ED-4DB2-BD59-A6C34878D82A}">
                    <a16:rowId xmlns:a16="http://schemas.microsoft.com/office/drawing/2014/main" val="10003"/>
                  </a:ext>
                </a:extLst>
              </a:tr>
              <a:tr h="639875">
                <a:tc>
                  <a:txBody>
                    <a:bodyPr/>
                    <a:lstStyle/>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6"/>
                        </a:rPr>
                        <a:t>transition-property</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Specifies the name of the CSS property the transition effect is for</a:t>
                      </a:r>
                      <a:endParaRPr sz="1800"/>
                    </a:p>
                  </a:txBody>
                  <a:tcPr marL="91450" marR="91450" marT="45725" marB="45725"/>
                </a:tc>
                <a:extLst>
                  <a:ext uri="{0D108BD9-81ED-4DB2-BD59-A6C34878D82A}">
                    <a16:rowId xmlns:a16="http://schemas.microsoft.com/office/drawing/2014/main" val="10004"/>
                  </a:ext>
                </a:extLst>
              </a:tr>
              <a:tr h="639875">
                <a:tc>
                  <a:txBody>
                    <a:bodyPr/>
                    <a:lstStyle/>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7"/>
                        </a:rPr>
                        <a:t>transition-timing-function</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Specifies the speed curve of the transition effect</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p:nvPr/>
        </p:nvSpPr>
        <p:spPr>
          <a:xfrm>
            <a:off x="214282" y="214290"/>
            <a:ext cx="8715404"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BOOTSTRAP</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is the most popular HTML, CSS, and JavaScript framework for developing responsive, mobile-first websites.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is completely free to download and use!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Bootstrap 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&lt;div class="jumbotron text-center"&gt;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&lt;h1&gt;My First Bootstrap Page&lt;/h1&gt;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&lt;p&gt;Resize this responsive page to see the effect!&lt;/p&gt;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&lt;/div&gt;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&lt;div class="container"&gt;                                          </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 class="row"&gt;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 class="col-sm-4"&gt;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&lt;h3&gt;Column 1&lt;/h3&gt;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&lt;p&gt;Lorem ipsum dolor..&lt;/p&gt;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 class="col-sm-4"&gt;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&lt;h3&gt;Column 2&lt;/h3&gt;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&lt;p&gt;Lorem ipsum dolor..&lt;/p&gt;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 class="col-sm-4"&gt;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&lt;h3&gt;Column 3&lt;/h3&gt;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p:nvPr/>
        </p:nvSpPr>
        <p:spPr>
          <a:xfrm>
            <a:off x="714348" y="428604"/>
            <a:ext cx="628654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&lt;p&gt;Lorem ipsum dolor..&lt;/p&gt;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&lt;/div&gt;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&lt;/div&gt;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299" name="Google Shape;299;p49"/>
          <p:cNvSpPr txBox="1"/>
          <p:nvPr/>
        </p:nvSpPr>
        <p:spPr>
          <a:xfrm>
            <a:off x="357158" y="1785926"/>
            <a:ext cx="7786742"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Why Use Bootstrap?</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Advantages of Bootstrap:</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Easy to use:</a:t>
            </a:r>
            <a:r>
              <a:rPr lang="en-US" sz="1800">
                <a:solidFill>
                  <a:schemeClr val="dk1"/>
                </a:solidFill>
                <a:latin typeface="Libre Baskerville"/>
                <a:ea typeface="Libre Baskerville"/>
                <a:cs typeface="Libre Baskerville"/>
                <a:sym typeface="Libre Baskerville"/>
              </a:rPr>
              <a:t> Anybody with just basic knowledge of HTML and CSS can start using Bootstrap</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Responsive features:</a:t>
            </a:r>
            <a:r>
              <a:rPr lang="en-US" sz="1800">
                <a:solidFill>
                  <a:schemeClr val="dk1"/>
                </a:solidFill>
                <a:latin typeface="Libre Baskerville"/>
                <a:ea typeface="Libre Baskerville"/>
                <a:cs typeface="Libre Baskerville"/>
                <a:sym typeface="Libre Baskerville"/>
              </a:rPr>
              <a:t> Bootstrap's responsive CSS adjusts to phones, tablets, and desktops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Mobile-first approach:</a:t>
            </a:r>
            <a:r>
              <a:rPr lang="en-US" sz="1800">
                <a:solidFill>
                  <a:schemeClr val="dk1"/>
                </a:solidFill>
                <a:latin typeface="Libre Baskerville"/>
                <a:ea typeface="Libre Baskerville"/>
                <a:cs typeface="Libre Baskerville"/>
                <a:sym typeface="Libre Baskerville"/>
              </a:rPr>
              <a:t> In Bootstrap 3, mobile-first styles are part of the core framework</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Browser compatibility:</a:t>
            </a:r>
            <a:r>
              <a:rPr lang="en-US" sz="1800">
                <a:solidFill>
                  <a:schemeClr val="dk1"/>
                </a:solidFill>
                <a:latin typeface="Libre Baskerville"/>
                <a:ea typeface="Libre Baskerville"/>
                <a:cs typeface="Libre Baskerville"/>
                <a:sym typeface="Libre Baskerville"/>
              </a:rPr>
              <a:t> Bootstrap is compatible with all modern browsers (Chrome, Firefox, Internet Explorer, Edge, Safari, and Opera)</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p:nvPr/>
        </p:nvSpPr>
        <p:spPr>
          <a:xfrm>
            <a:off x="285720" y="357167"/>
            <a:ext cx="771530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Difference between CSS and Bootstrap</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graphicFrame>
        <p:nvGraphicFramePr>
          <p:cNvPr id="305" name="Google Shape;305;p50"/>
          <p:cNvGraphicFramePr/>
          <p:nvPr/>
        </p:nvGraphicFramePr>
        <p:xfrm>
          <a:off x="285720" y="0"/>
          <a:ext cx="3000000" cy="3000000"/>
        </p:xfrm>
        <a:graphic>
          <a:graphicData uri="http://schemas.openxmlformats.org/drawingml/2006/table">
            <a:tbl>
              <a:tblPr firstRow="1" bandRow="1">
                <a:noFill/>
                <a:tableStyleId>{A0831CE8-C56F-4B08-8CE1-1EDA9EDB9869}</a:tableStyleId>
              </a:tblPr>
              <a:tblGrid>
                <a:gridCol w="4610675">
                  <a:extLst>
                    <a:ext uri="{9D8B030D-6E8A-4147-A177-3AD203B41FA5}">
                      <a16:colId xmlns:a16="http://schemas.microsoft.com/office/drawing/2014/main" val="20000"/>
                    </a:ext>
                  </a:extLst>
                </a:gridCol>
                <a:gridCol w="4461950">
                  <a:extLst>
                    <a:ext uri="{9D8B030D-6E8A-4147-A177-3AD203B41FA5}">
                      <a16:colId xmlns:a16="http://schemas.microsoft.com/office/drawing/2014/main" val="20001"/>
                    </a:ext>
                  </a:extLst>
                </a:gridCol>
              </a:tblGrid>
              <a:tr h="785800">
                <a:tc>
                  <a:txBody>
                    <a:bodyPr/>
                    <a:lstStyle/>
                    <a:p>
                      <a:pPr marL="0" marR="0" lvl="0" indent="0" algn="l" rtl="0">
                        <a:spcBef>
                          <a:spcPts val="0"/>
                        </a:spcBef>
                        <a:spcAft>
                          <a:spcPts val="0"/>
                        </a:spcAft>
                        <a:buNone/>
                      </a:pPr>
                      <a:r>
                        <a:rPr lang="en-US" sz="1800" b="1">
                          <a:solidFill>
                            <a:schemeClr val="lt1"/>
                          </a:solidFill>
                          <a:latin typeface="Libre Baskerville"/>
                          <a:ea typeface="Libre Baskerville"/>
                          <a:cs typeface="Libre Baskerville"/>
                          <a:sym typeface="Libre Baskerville"/>
                        </a:rPr>
                        <a:t>Cascading Style Sheet(CSS)</a:t>
                      </a:r>
                      <a:endParaRPr sz="1800"/>
                    </a:p>
                  </a:txBody>
                  <a:tcPr marL="91450" marR="91450" marT="45725" marB="45725"/>
                </a:tc>
                <a:tc>
                  <a:txBody>
                    <a:bodyPr/>
                    <a:lstStyle/>
                    <a:p>
                      <a:pPr marL="0" marR="0" lvl="0" indent="0" algn="l" rtl="0">
                        <a:spcBef>
                          <a:spcPts val="0"/>
                        </a:spcBef>
                        <a:spcAft>
                          <a:spcPts val="0"/>
                        </a:spcAft>
                        <a:buNone/>
                      </a:pPr>
                      <a:r>
                        <a:rPr lang="en-US" sz="1800" b="1">
                          <a:solidFill>
                            <a:schemeClr val="lt1"/>
                          </a:solidFill>
                          <a:latin typeface="Libre Baskerville"/>
                          <a:ea typeface="Libre Baskerville"/>
                          <a:cs typeface="Libre Baskerville"/>
                          <a:sym typeface="Libre Baskerville"/>
                        </a:rPr>
                        <a:t>Bootstrap</a:t>
                      </a:r>
                      <a:endParaRPr sz="1800"/>
                    </a:p>
                  </a:txBody>
                  <a:tcPr marL="91450" marR="91450" marT="45725" marB="45725"/>
                </a:tc>
                <a:extLst>
                  <a:ext uri="{0D108BD9-81ED-4DB2-BD59-A6C34878D82A}">
                    <a16:rowId xmlns:a16="http://schemas.microsoft.com/office/drawing/2014/main" val="10000"/>
                  </a:ext>
                </a:extLst>
              </a:tr>
              <a:tr h="844000">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CSS is developed by Hakon Wium Lie, Bert Bos, World Wide Web 17 December 1996.</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is developed by Mark Otto, Jacob Thornton 19 August 2011.</a:t>
                      </a:r>
                      <a:endParaRPr sz="1800"/>
                    </a:p>
                  </a:txBody>
                  <a:tcPr marL="91450" marR="91450" marT="45725" marB="45725"/>
                </a:tc>
                <a:extLst>
                  <a:ext uri="{0D108BD9-81ED-4DB2-BD59-A6C34878D82A}">
                    <a16:rowId xmlns:a16="http://schemas.microsoft.com/office/drawing/2014/main" val="10001"/>
                  </a:ext>
                </a:extLst>
              </a:tr>
              <a:tr h="1071650">
                <a:tc>
                  <a:txBody>
                    <a:bodyPr/>
                    <a:lstStyle/>
                    <a:p>
                      <a:pPr marL="0" marR="0" lvl="0" indent="0" algn="l" rtl="0">
                        <a:lnSpc>
                          <a:spcPct val="115000"/>
                        </a:lnSpc>
                        <a:spcBef>
                          <a:spcPts val="0"/>
                        </a:spcBef>
                        <a:spcAft>
                          <a:spcPts val="0"/>
                        </a:spcAft>
                        <a:buNone/>
                      </a:pPr>
                      <a:r>
                        <a:rPr lang="en-US" sz="1800">
                          <a:solidFill>
                            <a:srgbClr val="273239"/>
                          </a:solidFill>
                          <a:latin typeface="Calibri"/>
                          <a:ea typeface="Calibri"/>
                          <a:cs typeface="Calibri"/>
                          <a:sym typeface="Calibri"/>
                        </a:rPr>
                        <a:t>CSS represent the style and the appearance of content like font, color, margin, padding, etc</a:t>
                      </a:r>
                      <a:r>
                        <a:rPr lang="en-US" sz="1250">
                          <a:solidFill>
                            <a:srgbClr val="273239"/>
                          </a:solidFill>
                          <a:latin typeface="Arial"/>
                          <a:ea typeface="Arial"/>
                          <a:cs typeface="Arial"/>
                          <a:sym typeface="Arial"/>
                        </a:rPr>
                        <a:t>.</a:t>
                      </a:r>
                      <a:endParaRPr sz="1100">
                        <a:latin typeface="Calibri"/>
                        <a:ea typeface="Calibri"/>
                        <a:cs typeface="Calibri"/>
                        <a:sym typeface="Calibri"/>
                      </a:endParaRPr>
                    </a:p>
                  </a:txBody>
                  <a:tcPr marL="76825" marR="76825" marT="107325" marB="107325" anchor="b"/>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is a free and open-source CSS Framework that is used for developing responsive website</a:t>
                      </a:r>
                      <a:endParaRPr sz="1800"/>
                    </a:p>
                  </a:txBody>
                  <a:tcPr marL="91450" marR="91450" marT="45725" marB="45725"/>
                </a:tc>
                <a:extLst>
                  <a:ext uri="{0D108BD9-81ED-4DB2-BD59-A6C34878D82A}">
                    <a16:rowId xmlns:a16="http://schemas.microsoft.com/office/drawing/2014/main" val="10002"/>
                  </a:ext>
                </a:extLst>
              </a:tr>
              <a:tr h="497025">
                <a:tc>
                  <a:txBody>
                    <a:bodyPr/>
                    <a:lstStyle/>
                    <a:p>
                      <a:pPr marL="0" marR="0" lvl="0" indent="0" algn="l" rtl="0">
                        <a:lnSpc>
                          <a:spcPct val="115000"/>
                        </a:lnSpc>
                        <a:spcBef>
                          <a:spcPts val="0"/>
                        </a:spcBef>
                        <a:spcAft>
                          <a:spcPts val="0"/>
                        </a:spcAft>
                        <a:buNone/>
                      </a:pPr>
                      <a:r>
                        <a:rPr lang="en-US" sz="1800">
                          <a:solidFill>
                            <a:srgbClr val="273239"/>
                          </a:solidFill>
                          <a:latin typeface="Calibri"/>
                          <a:ea typeface="Calibri"/>
                          <a:cs typeface="Calibri"/>
                          <a:sym typeface="Calibri"/>
                        </a:rPr>
                        <a:t>CSS does not have a grid system.</a:t>
                      </a:r>
                      <a:endParaRPr sz="1800">
                        <a:latin typeface="Calibri"/>
                        <a:ea typeface="Calibri"/>
                        <a:cs typeface="Calibri"/>
                        <a:sym typeface="Calibri"/>
                      </a:endParaRPr>
                    </a:p>
                  </a:txBody>
                  <a:tcPr marL="76825" marR="76825" marT="107325" marB="107325" anchor="b"/>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is based on-grid system.</a:t>
                      </a:r>
                      <a:endParaRPr sz="1800"/>
                    </a:p>
                  </a:txBody>
                  <a:tcPr marL="91450" marR="91450" marT="45725" marB="45725"/>
                </a:tc>
                <a:extLst>
                  <a:ext uri="{0D108BD9-81ED-4DB2-BD59-A6C34878D82A}">
                    <a16:rowId xmlns:a16="http://schemas.microsoft.com/office/drawing/2014/main" val="10003"/>
                  </a:ext>
                </a:extLst>
              </a:tr>
              <a:tr h="137575">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It currently working on CSS3 which is the latest version of CSS.</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currently working on Bootstrap 5 which is the latest version of Bootstrap.</a:t>
                      </a:r>
                      <a:endParaRPr sz="1800"/>
                    </a:p>
                  </a:txBody>
                  <a:tcPr marL="91450" marR="91450" marT="45725" marB="45725"/>
                </a:tc>
                <a:extLst>
                  <a:ext uri="{0D108BD9-81ED-4DB2-BD59-A6C34878D82A}">
                    <a16:rowId xmlns:a16="http://schemas.microsoft.com/office/drawing/2014/main" val="10004"/>
                  </a:ext>
                </a:extLst>
              </a:tr>
              <a:tr h="590800">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CSS does not provide responsive pages or website.</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In Bootstrap we can design a responsive website or webpages.</a:t>
                      </a:r>
                      <a:endParaRPr sz="1800"/>
                    </a:p>
                  </a:txBody>
                  <a:tcPr marL="91450" marR="91450" marT="45725" marB="45725"/>
                </a:tc>
                <a:extLst>
                  <a:ext uri="{0D108BD9-81ED-4DB2-BD59-A6C34878D82A}">
                    <a16:rowId xmlns:a16="http://schemas.microsoft.com/office/drawing/2014/main" val="10005"/>
                  </a:ext>
                </a:extLst>
              </a:tr>
              <a:tr h="844000">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CSS is more complex than Bootstrap because there is no pre-defined class and design.</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is easy to understand and it has much pre-design class.</a:t>
                      </a:r>
                      <a:endParaRPr sz="1800"/>
                    </a:p>
                  </a:txBody>
                  <a:tcPr marL="91450" marR="91450" marT="45725" marB="45725"/>
                </a:tc>
                <a:extLst>
                  <a:ext uri="{0D108BD9-81ED-4DB2-BD59-A6C34878D82A}">
                    <a16:rowId xmlns:a16="http://schemas.microsoft.com/office/drawing/2014/main" val="10006"/>
                  </a:ext>
                </a:extLst>
              </a:tr>
              <a:tr h="590800">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In CSS, we have to write code from scratch.</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In Bootstrap, we can add pre-defined class into the code without writing code.</a:t>
                      </a:r>
                      <a:endParaRPr sz="18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66383263"/>
              </p:ext>
            </p:extLst>
          </p:nvPr>
        </p:nvGraphicFramePr>
        <p:xfrm>
          <a:off x="914400" y="484908"/>
          <a:ext cx="7107382" cy="7633132"/>
        </p:xfrm>
        <a:graphic>
          <a:graphicData uri="http://schemas.openxmlformats.org/drawingml/2006/table">
            <a:tbl>
              <a:tblPr firstRow="1" bandRow="1">
                <a:noFill/>
                <a:tableStyleId>{A0831CE8-C56F-4B08-8CE1-1EDA9EDB9869}</a:tableStyleId>
              </a:tblPr>
              <a:tblGrid>
                <a:gridCol w="1819939">
                  <a:extLst>
                    <a:ext uri="{9D8B030D-6E8A-4147-A177-3AD203B41FA5}">
                      <a16:colId xmlns:a16="http://schemas.microsoft.com/office/drawing/2014/main" val="3544542667"/>
                    </a:ext>
                  </a:extLst>
                </a:gridCol>
                <a:gridCol w="2073188">
                  <a:extLst>
                    <a:ext uri="{9D8B030D-6E8A-4147-A177-3AD203B41FA5}">
                      <a16:colId xmlns:a16="http://schemas.microsoft.com/office/drawing/2014/main" val="68043219"/>
                    </a:ext>
                  </a:extLst>
                </a:gridCol>
                <a:gridCol w="3214255">
                  <a:extLst>
                    <a:ext uri="{9D8B030D-6E8A-4147-A177-3AD203B41FA5}">
                      <a16:colId xmlns:a16="http://schemas.microsoft.com/office/drawing/2014/main" val="2063292981"/>
                    </a:ext>
                  </a:extLst>
                </a:gridCol>
              </a:tblGrid>
              <a:tr h="493517">
                <a:tc>
                  <a:txBody>
                    <a:bodyPr/>
                    <a:lstStyle/>
                    <a:p>
                      <a:pPr marL="0" marR="0" lvl="0" indent="0" algn="l" rtl="0">
                        <a:lnSpc>
                          <a:spcPct val="115000"/>
                        </a:lnSpc>
                        <a:spcBef>
                          <a:spcPts val="0"/>
                        </a:spcBef>
                        <a:spcAft>
                          <a:spcPts val="0"/>
                        </a:spcAft>
                        <a:buNone/>
                      </a:pPr>
                      <a:r>
                        <a:rPr lang="en-US" sz="1400" u="none" strike="noStrike" cap="none" dirty="0">
                          <a:solidFill>
                            <a:srgbClr val="273239"/>
                          </a:solidFill>
                          <a:latin typeface="Arial"/>
                          <a:ea typeface="Arial"/>
                          <a:cs typeface="Arial"/>
                          <a:sym typeface="Arial"/>
                        </a:rPr>
                        <a:t>HTML Tags</a:t>
                      </a:r>
                      <a:endParaRPr sz="1100" u="none" strike="noStrike" cap="none" dirty="0">
                        <a:latin typeface="Calibri"/>
                        <a:ea typeface="Calibri"/>
                        <a:cs typeface="Calibri"/>
                        <a:sym typeface="Calibri"/>
                      </a:endParaRPr>
                    </a:p>
                  </a:txBody>
                  <a:tcPr marL="76825" marR="76825" marT="76825" marB="76825" anchor="b"/>
                </a:tc>
                <a:tc>
                  <a:txBody>
                    <a:bodyPr/>
                    <a:lstStyle/>
                    <a:p>
                      <a:pPr marL="0" marR="0" lvl="0" indent="0" algn="l" rtl="0">
                        <a:lnSpc>
                          <a:spcPct val="115000"/>
                        </a:lnSpc>
                        <a:spcBef>
                          <a:spcPts val="0"/>
                        </a:spcBef>
                        <a:spcAft>
                          <a:spcPts val="0"/>
                        </a:spcAft>
                        <a:buNone/>
                      </a:pPr>
                      <a:r>
                        <a:rPr lang="en-US" sz="1400" u="none" strike="noStrike" cap="none">
                          <a:solidFill>
                            <a:srgbClr val="273239"/>
                          </a:solidFill>
                          <a:latin typeface="Arial"/>
                          <a:ea typeface="Arial"/>
                          <a:cs typeface="Arial"/>
                          <a:sym typeface="Arial"/>
                        </a:rPr>
                        <a:t>HTML Elements</a:t>
                      </a:r>
                      <a:endParaRPr sz="1100" u="none" strike="noStrike" cap="none">
                        <a:latin typeface="Calibri"/>
                        <a:ea typeface="Calibri"/>
                        <a:cs typeface="Calibri"/>
                        <a:sym typeface="Calibri"/>
                      </a:endParaRPr>
                    </a:p>
                  </a:txBody>
                  <a:tcPr marL="76825" marR="76825" marT="76825" marB="76825" anchor="b"/>
                </a:tc>
                <a:tc>
                  <a:txBody>
                    <a:bodyPr/>
                    <a:lstStyle/>
                    <a:p>
                      <a:pPr marL="0" marR="0" lvl="0" indent="0" algn="l" rtl="0">
                        <a:lnSpc>
                          <a:spcPct val="115000"/>
                        </a:lnSpc>
                        <a:spcBef>
                          <a:spcPts val="0"/>
                        </a:spcBef>
                        <a:spcAft>
                          <a:spcPts val="0"/>
                        </a:spcAft>
                        <a:buNone/>
                      </a:pPr>
                      <a:r>
                        <a:rPr lang="en-US" sz="1400" u="none" strike="noStrike" cap="none" dirty="0">
                          <a:solidFill>
                            <a:srgbClr val="273239"/>
                          </a:solidFill>
                          <a:latin typeface="Arial"/>
                          <a:ea typeface="Arial"/>
                          <a:cs typeface="Arial"/>
                          <a:sym typeface="Arial"/>
                        </a:rPr>
                        <a:t>HTML Attributes</a:t>
                      </a:r>
                      <a:endParaRPr sz="1100" u="none" strike="noStrike" cap="none" dirty="0">
                        <a:latin typeface="Calibri"/>
                        <a:ea typeface="Calibri"/>
                        <a:cs typeface="Calibri"/>
                        <a:sym typeface="Calibri"/>
                      </a:endParaRPr>
                    </a:p>
                  </a:txBody>
                  <a:tcPr marL="76825" marR="76825" marT="76825" marB="76825" anchor="b"/>
                </a:tc>
                <a:extLst>
                  <a:ext uri="{0D108BD9-81ED-4DB2-BD59-A6C34878D82A}">
                    <a16:rowId xmlns:a16="http://schemas.microsoft.com/office/drawing/2014/main" val="1315334955"/>
                  </a:ext>
                </a:extLst>
              </a:tr>
              <a:tr h="2333283">
                <a:tc>
                  <a:txBody>
                    <a:bodyPr/>
                    <a:lstStyle/>
                    <a:p>
                      <a:pPr marL="0" marR="0" lvl="0" indent="0" algn="l" rtl="0">
                        <a:spcBef>
                          <a:spcPts val="0"/>
                        </a:spcBef>
                        <a:spcAft>
                          <a:spcPts val="0"/>
                        </a:spcAft>
                        <a:buNone/>
                      </a:pPr>
                      <a:r>
                        <a:rPr lang="en-US" sz="1800" u="none" strike="noStrike" cap="none" dirty="0">
                          <a:solidFill>
                            <a:schemeClr val="dk1"/>
                          </a:solidFill>
                          <a:latin typeface="Libre Baskerville"/>
                          <a:ea typeface="Libre Baskerville"/>
                          <a:cs typeface="Libre Baskerville"/>
                          <a:sym typeface="Libre Baskerville"/>
                        </a:rPr>
                        <a:t>HTML tags are used to hold the HTML element</a:t>
                      </a:r>
                      <a:endParaRPr sz="1800" dirty="0"/>
                    </a:p>
                  </a:txBody>
                  <a:tcPr marL="91450" marR="91450" marT="45725" marB="45725"/>
                </a:tc>
                <a:tc>
                  <a:txBody>
                    <a:bodyPr/>
                    <a:lstStyle/>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HTML element holds the content.</a:t>
                      </a:r>
                      <a:endParaRPr sz="1800" dirty="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attributes are used to describe the characteristic of an HTML element in detail</a:t>
                      </a:r>
                      <a:endParaRPr sz="1800"/>
                    </a:p>
                  </a:txBody>
                  <a:tcPr marL="91450" marR="91450" marT="45725" marB="45725"/>
                </a:tc>
                <a:extLst>
                  <a:ext uri="{0D108BD9-81ED-4DB2-BD59-A6C34878D82A}">
                    <a16:rowId xmlns:a16="http://schemas.microsoft.com/office/drawing/2014/main" val="304982900"/>
                  </a:ext>
                </a:extLst>
              </a:tr>
              <a:tr h="1809559">
                <a:tc>
                  <a:txBody>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tag starts with &lt; and ends with &gt;</a:t>
                      </a:r>
                      <a:endParaRPr sz="1800"/>
                    </a:p>
                  </a:txBody>
                  <a:tcPr marL="91450" marR="91450" marT="45725" marB="45725"/>
                </a:tc>
                <a:tc>
                  <a:txBody>
                    <a:bodyPr/>
                    <a:lstStyle/>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Whatever written within a HTML tag are HTML elements.</a:t>
                      </a:r>
                      <a:endParaRPr sz="1800" dirty="0"/>
                    </a:p>
                  </a:txBody>
                  <a:tcPr marL="91450" marR="91450" marT="45725" marB="45725"/>
                </a:tc>
                <a:tc>
                  <a:txBody>
                    <a:bodyPr/>
                    <a:lstStyle/>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HTML attributes are found only in the starting tag.</a:t>
                      </a:r>
                      <a:endParaRPr sz="1800" dirty="0"/>
                    </a:p>
                  </a:txBody>
                  <a:tcPr marL="91450" marR="91450" marT="45725" marB="45725"/>
                </a:tc>
                <a:extLst>
                  <a:ext uri="{0D108BD9-81ED-4DB2-BD59-A6C34878D82A}">
                    <a16:rowId xmlns:a16="http://schemas.microsoft.com/office/drawing/2014/main" val="4223708336"/>
                  </a:ext>
                </a:extLst>
              </a:tr>
              <a:tr h="2996773">
                <a:tc>
                  <a:txBody>
                    <a:bodyPr/>
                    <a:lstStyle/>
                    <a:p>
                      <a:pPr marL="0" marR="0" lvl="0" indent="0" algn="l" rtl="0">
                        <a:lnSpc>
                          <a:spcPct val="115000"/>
                        </a:lnSpc>
                        <a:spcBef>
                          <a:spcPts val="0"/>
                        </a:spcBef>
                        <a:spcAft>
                          <a:spcPts val="0"/>
                        </a:spcAft>
                        <a:buNone/>
                      </a:pPr>
                      <a:r>
                        <a:rPr lang="en-US" sz="1800" dirty="0">
                          <a:solidFill>
                            <a:schemeClr val="dk1"/>
                          </a:solidFill>
                          <a:latin typeface="Libre Baskerville"/>
                          <a:ea typeface="Libre Baskerville"/>
                          <a:cs typeface="Libre Baskerville"/>
                          <a:sym typeface="Libre Baskerville"/>
                        </a:rPr>
                        <a:t>HTML  tags are almost like keywords where every single tag has unique meaning.</a:t>
                      </a:r>
                      <a:endParaRPr sz="1100" dirty="0">
                        <a:latin typeface="Calibri"/>
                        <a:ea typeface="Calibri"/>
                        <a:cs typeface="Calibri"/>
                        <a:sym typeface="Calibri"/>
                      </a:endParaRPr>
                    </a:p>
                  </a:txBody>
                  <a:tcPr marL="76825" marR="76825" marT="107325" marB="107325" anchor="b"/>
                </a:tc>
                <a:tc>
                  <a:txBody>
                    <a:bodyPr/>
                    <a:lstStyle/>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HTML elements specifies the general content.</a:t>
                      </a:r>
                      <a:endParaRPr sz="1800" dirty="0"/>
                    </a:p>
                  </a:txBody>
                  <a:tcPr marL="91450" marR="91450" marT="45725" marB="45725"/>
                </a:tc>
                <a:tc>
                  <a:txBody>
                    <a:bodyPr/>
                    <a:lstStyle/>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HTML attributes specify various additional properties to the existing HTML element.</a:t>
                      </a:r>
                      <a:endParaRPr sz="1800" dirty="0"/>
                    </a:p>
                  </a:txBody>
                  <a:tcPr marL="91450" marR="91450" marT="45725" marB="45725"/>
                </a:tc>
                <a:extLst>
                  <a:ext uri="{0D108BD9-81ED-4DB2-BD59-A6C34878D82A}">
                    <a16:rowId xmlns:a16="http://schemas.microsoft.com/office/drawing/2014/main" val="3065323421"/>
                  </a:ext>
                </a:extLst>
              </a:tr>
            </a:tbl>
          </a:graphicData>
        </a:graphic>
      </p:graphicFrame>
    </p:spTree>
    <p:extLst>
      <p:ext uri="{BB962C8B-B14F-4D97-AF65-F5344CB8AC3E}">
        <p14:creationId xmlns:p14="http://schemas.microsoft.com/office/powerpoint/2010/main" val="8421212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1"/>
          <p:cNvSpPr txBox="1"/>
          <p:nvPr/>
        </p:nvSpPr>
        <p:spPr>
          <a:xfrm>
            <a:off x="428596" y="357166"/>
            <a:ext cx="73581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311" name="Google Shape;311;p51"/>
          <p:cNvSpPr/>
          <p:nvPr/>
        </p:nvSpPr>
        <p:spPr>
          <a:xfrm>
            <a:off x="0" y="0"/>
            <a:ext cx="9144000" cy="720197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How to Use Bootstrap</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Create First Web Page With Bootstrap</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1. Add the HTML5 doctype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uses HTML elements and CSS properties that require the HTML5 doctype.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Always include the HTML5 doctype at the beginning of the page, along with the lang attribute and the correct character set: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&lt;!DOCTYPE html&gt;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 lang="en"&gt;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meta charset="utf-8"&gt;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&lt;/html&gt;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2. Bootstrap 3 is mobile-first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3 is designed to be responsive to mobile devices. Mobile-first styles are part of the core framework.</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To ensure proper rendering and touch zooming, add the following &lt;meta&gt; tag inside the &lt;head&gt; element: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&lt;meta name="viewport" content="width=device-width, initial-scale=1"&gt;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width=device-width part sets the width of the page to follow the screen-width of the device (which will vary depending on the device).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initial-scale=1 part sets the initial zoom level when the page is first loaded by the browser.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2"/>
          <p:cNvSpPr txBox="1"/>
          <p:nvPr/>
        </p:nvSpPr>
        <p:spPr>
          <a:xfrm>
            <a:off x="500034" y="500042"/>
            <a:ext cx="7429552"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3. Containers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also requires a containing element to wrap site contents.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There are two container classes to choose from:</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.container class provides a responsive </a:t>
            </a:r>
            <a:r>
              <a:rPr lang="en-US" sz="1800" b="1">
                <a:solidFill>
                  <a:schemeClr val="dk1"/>
                </a:solidFill>
                <a:latin typeface="Libre Baskerville"/>
                <a:ea typeface="Libre Baskerville"/>
                <a:cs typeface="Libre Baskerville"/>
                <a:sym typeface="Libre Baskerville"/>
              </a:rPr>
              <a:t>fixed width container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.container-fluid class provides a </a:t>
            </a:r>
            <a:r>
              <a:rPr lang="en-US" sz="1800" b="1">
                <a:solidFill>
                  <a:schemeClr val="dk1"/>
                </a:solidFill>
                <a:latin typeface="Libre Baskerville"/>
                <a:ea typeface="Libre Baskerville"/>
                <a:cs typeface="Libre Baskerville"/>
                <a:sym typeface="Libre Baskerville"/>
              </a:rPr>
              <a:t>full width container</a:t>
            </a:r>
            <a:r>
              <a:rPr lang="en-US" sz="1800">
                <a:solidFill>
                  <a:schemeClr val="dk1"/>
                </a:solidFill>
                <a:latin typeface="Libre Baskerville"/>
                <a:ea typeface="Libre Baskerville"/>
                <a:cs typeface="Libre Baskerville"/>
                <a:sym typeface="Libre Baskerville"/>
              </a:rPr>
              <a:t>, spanning the entire width of the viewport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.container                                             .container-fluid</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3"/>
          <p:cNvSpPr txBox="1"/>
          <p:nvPr/>
        </p:nvSpPr>
        <p:spPr>
          <a:xfrm>
            <a:off x="214282" y="500042"/>
            <a:ext cx="8643998"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Bootstrap Grid System</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Bootstrap's grid system allows up to 12 columns across the page.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If you do not want to use all 12 column individually, you can group the columns together to create wider columns: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Bootstrap's grid system is responsive, and the columns will re-arrange depending on the screen size: On a big screen it might look better with the content organized in three columns, but on a small screen it would be better if the content items were stacked on top of each other.</a:t>
            </a:r>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Grid System Rules</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Some Bootstrap grid system rules: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Rows must be placed within a .container (fixed-width) or .container-fluid (full-width) for proper alignment and padding</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Use rows to create horizontal groups of columns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Content should be placed within columns, and only columns may be immediate children of rows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Predefined classes like .row and .col-sm-4 are available for quickly making grid layouts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Columns create gutters (gaps between column content) via padding. That padding is offset in rows for the first and last column via negative margin on .rows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Grid columns are created by specifying the number of 12 available columns you wish to span. For example, three equal columns would use three .col-sm-4</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Column widths are in percentage, so they are always fluid and sized relative to their parent element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p:nvPr/>
        </p:nvSpPr>
        <p:spPr>
          <a:xfrm>
            <a:off x="571472" y="0"/>
            <a:ext cx="8072494"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Bootstrap responsive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Bootstrap includes a responsive, mobile first fluid </a:t>
            </a:r>
            <a:r>
              <a:rPr lang="en-US" sz="1800" b="1">
                <a:solidFill>
                  <a:schemeClr val="dk1"/>
                </a:solidFill>
                <a:latin typeface="Libre Baskerville"/>
                <a:ea typeface="Libre Baskerville"/>
                <a:cs typeface="Libre Baskerville"/>
                <a:sym typeface="Libre Baskerville"/>
              </a:rPr>
              <a:t>grid system</a:t>
            </a:r>
            <a:r>
              <a:rPr lang="en-US" sz="1800">
                <a:solidFill>
                  <a:schemeClr val="dk1"/>
                </a:solidFill>
                <a:latin typeface="Libre Baskerville"/>
                <a:ea typeface="Libre Baskerville"/>
                <a:cs typeface="Libre Baskerville"/>
                <a:sym typeface="Libre Baskerville"/>
              </a:rPr>
              <a:t> that appropriately scales up to 12 columns as the device or viewport size increases. It includes predefined classes for easy layout options, as well as powerful mixins for generating more semantic layouts.</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Bootstrap Classes</a:t>
            </a:r>
            <a:endParaRPr/>
          </a:p>
          <a:p>
            <a:pPr marL="0" marR="0" lvl="0" indent="0" algn="l" rtl="0">
              <a:spcBef>
                <a:spcPts val="0"/>
              </a:spcBef>
              <a:spcAft>
                <a:spcPts val="0"/>
              </a:spcAft>
              <a:buNone/>
            </a:pPr>
            <a:r>
              <a:rPr lang="en-US" sz="1800" b="1" i="1">
                <a:solidFill>
                  <a:schemeClr val="dk1"/>
                </a:solidFill>
                <a:latin typeface="Libre Baskerville"/>
                <a:ea typeface="Libre Baskerville"/>
                <a:cs typeface="Libre Baskerville"/>
                <a:sym typeface="Libre Baskerville"/>
              </a:rPr>
              <a:t>.active   </a:t>
            </a:r>
            <a:r>
              <a:rPr lang="en-US" sz="1800">
                <a:solidFill>
                  <a:schemeClr val="dk1"/>
                </a:solidFill>
                <a:latin typeface="Libre Baskerville"/>
                <a:ea typeface="Libre Baskerville"/>
                <a:cs typeface="Libre Baskerville"/>
                <a:sym typeface="Libre Baskerville"/>
              </a:rPr>
              <a:t>:Adds a grey background color to the </a:t>
            </a:r>
            <a:r>
              <a:rPr lang="en-US" sz="1800" b="1">
                <a:solidFill>
                  <a:schemeClr val="dk1"/>
                </a:solidFill>
                <a:latin typeface="Libre Baskerville"/>
                <a:ea typeface="Libre Baskerville"/>
                <a:cs typeface="Libre Baskerville"/>
                <a:sym typeface="Libre Baskerville"/>
              </a:rPr>
              <a:t>table</a:t>
            </a:r>
            <a:r>
              <a:rPr lang="en-US" sz="1800">
                <a:solidFill>
                  <a:schemeClr val="dk1"/>
                </a:solidFill>
                <a:latin typeface="Libre Baskerville"/>
                <a:ea typeface="Libre Baskerville"/>
                <a:cs typeface="Libre Baskerville"/>
                <a:sym typeface="Libre Baskerville"/>
              </a:rPr>
              <a:t> row (&lt;tr&gt; or table cell (&lt;td&gt;) (same color used on hover)</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i="1">
                <a:solidFill>
                  <a:schemeClr val="dk1"/>
                </a:solidFill>
                <a:latin typeface="Libre Baskerville"/>
                <a:ea typeface="Libre Baskerville"/>
                <a:cs typeface="Libre Baskerville"/>
                <a:sym typeface="Libre Baskerville"/>
              </a:rPr>
              <a:t>.affix      </a:t>
            </a:r>
            <a:r>
              <a:rPr lang="en-US" sz="1800">
                <a:solidFill>
                  <a:schemeClr val="dk1"/>
                </a:solidFill>
                <a:latin typeface="Libre Baskerville"/>
                <a:ea typeface="Libre Baskerville"/>
                <a:cs typeface="Libre Baskerville"/>
                <a:sym typeface="Libre Baskerville"/>
              </a:rPr>
              <a:t>:The Affix plugin allows an element to become affixed (locked/sticky) to an area on the page. It toggles position:fixed on and off</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i="1">
                <a:solidFill>
                  <a:schemeClr val="dk1"/>
                </a:solidFill>
                <a:latin typeface="Libre Baskerville"/>
                <a:ea typeface="Libre Baskerville"/>
                <a:cs typeface="Libre Baskerville"/>
                <a:sym typeface="Libre Baskerville"/>
              </a:rPr>
              <a:t>.alert       </a:t>
            </a:r>
            <a:r>
              <a:rPr lang="en-US" sz="1800">
                <a:solidFill>
                  <a:schemeClr val="dk1"/>
                </a:solidFill>
                <a:latin typeface="Libre Baskerville"/>
                <a:ea typeface="Libre Baskerville"/>
                <a:cs typeface="Libre Baskerville"/>
                <a:sym typeface="Libre Baskerville"/>
              </a:rPr>
              <a:t>:Creates an alert message box</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p:nvPr/>
        </p:nvSpPr>
        <p:spPr>
          <a:xfrm>
            <a:off x="357158" y="0"/>
            <a:ext cx="8572560" cy="81868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Baskerville"/>
                <a:ea typeface="Libre Baskerville"/>
                <a:cs typeface="Libre Baskerville"/>
                <a:sym typeface="Libre Baskerville"/>
              </a:rPr>
              <a:t>W3C</a:t>
            </a:r>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What is W3C</a:t>
            </a:r>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W3C</a:t>
            </a:r>
            <a:r>
              <a:rPr lang="en-US" sz="2000">
                <a:solidFill>
                  <a:schemeClr val="dk1"/>
                </a:solidFill>
                <a:latin typeface="Libre Baskerville"/>
                <a:ea typeface="Libre Baskerville"/>
                <a:cs typeface="Libre Baskerville"/>
                <a:sym typeface="Libre Baskerville"/>
              </a:rPr>
              <a:t> stands for </a:t>
            </a:r>
            <a:r>
              <a:rPr lang="en-US" sz="2000" b="1">
                <a:solidFill>
                  <a:schemeClr val="dk1"/>
                </a:solidFill>
                <a:latin typeface="Libre Baskerville"/>
                <a:ea typeface="Libre Baskerville"/>
                <a:cs typeface="Libre Baskerville"/>
                <a:sym typeface="Libre Baskerville"/>
              </a:rPr>
              <a:t>World Wide Web Consortium</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It is basically the main international establishment for the </a:t>
            </a:r>
            <a:r>
              <a:rPr lang="en-US" sz="2000" b="1">
                <a:solidFill>
                  <a:schemeClr val="dk1"/>
                </a:solidFill>
                <a:latin typeface="Libre Baskerville"/>
                <a:ea typeface="Libre Baskerville"/>
                <a:cs typeface="Libre Baskerville"/>
                <a:sym typeface="Libre Baskerville"/>
              </a:rPr>
              <a:t>WWW(World Wide Web).</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The main motive behind the World Wide Web Consortium is to lead the web to its full potential and to ensure regular development of the web.</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It serves the purpose of developing various protocols in order to ensure the growth of the web. </a:t>
            </a:r>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It consists of organizations that provide full time working for staff in order to ensure the development of the web.</a:t>
            </a:r>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b="1">
                <a:solidFill>
                  <a:schemeClr val="dk1"/>
                </a:solidFill>
                <a:latin typeface="Libre Baskerville"/>
                <a:ea typeface="Libre Baskerville"/>
                <a:cs typeface="Libre Baskerville"/>
                <a:sym typeface="Libre Baskerville"/>
              </a:rPr>
              <a:t>Characteristics of W3C</a:t>
            </a:r>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Libre Baskerville"/>
                <a:ea typeface="Libre Baskerville"/>
                <a:cs typeface="Libre Baskerville"/>
                <a:sym typeface="Libre Baskerville"/>
              </a:rPr>
              <a:t>It is responsible for creating and publishing web standards.</a:t>
            </a:r>
            <a:endParaRPr sz="2000">
              <a:solidFill>
                <a:schemeClr val="dk1"/>
              </a:solidFill>
              <a:latin typeface="Libre Baskerville"/>
              <a:ea typeface="Libre Baskerville"/>
              <a:cs typeface="Libre Baskerville"/>
              <a:sym typeface="Libre Baskerville"/>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Libre Baskerville"/>
                <a:ea typeface="Libre Baskerville"/>
                <a:cs typeface="Libre Baskerville"/>
                <a:sym typeface="Libre Baskerville"/>
              </a:rPr>
              <a:t>It also ensures the growth and development of web.</a:t>
            </a:r>
            <a:endParaRPr sz="2000">
              <a:solidFill>
                <a:schemeClr val="dk1"/>
              </a:solidFill>
              <a:latin typeface="Libre Baskerville"/>
              <a:ea typeface="Libre Baskerville"/>
              <a:cs typeface="Libre Baskerville"/>
              <a:sym typeface="Libre Baskerville"/>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Libre Baskerville"/>
                <a:ea typeface="Libre Baskerville"/>
                <a:cs typeface="Libre Baskerville"/>
                <a:sym typeface="Libre Baskerville"/>
              </a:rPr>
              <a:t>It also develops the standards for web scripting, web applications and other dynamic contents.</a:t>
            </a:r>
            <a:endParaRPr sz="2000">
              <a:solidFill>
                <a:schemeClr val="dk1"/>
              </a:solidFill>
              <a:latin typeface="Libre Baskerville"/>
              <a:ea typeface="Libre Baskerville"/>
              <a:cs typeface="Libre Baskerville"/>
              <a:sym typeface="Libre Baskerville"/>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Libre Baskerville"/>
                <a:ea typeface="Libre Baskerville"/>
                <a:cs typeface="Libre Baskerville"/>
                <a:sym typeface="Libre Baskerville"/>
              </a:rPr>
              <a:t>It is an organization which helps in the promotion of interoperability by the promotion and designing of open protocols.</a:t>
            </a:r>
            <a:endParaRPr sz="2000">
              <a:solidFill>
                <a:schemeClr val="dk1"/>
              </a:solidFill>
              <a:latin typeface="Libre Baskerville"/>
              <a:ea typeface="Libre Baskerville"/>
              <a:cs typeface="Libre Baskerville"/>
              <a:sym typeface="Libre Baskerville"/>
            </a:endParaRPr>
          </a:p>
          <a:p>
            <a:pPr marL="0" marR="0" lvl="0" indent="-127000" algn="l" rtl="0">
              <a:spcBef>
                <a:spcPts val="0"/>
              </a:spcBef>
              <a:spcAft>
                <a:spcPts val="0"/>
              </a:spcAft>
              <a:buClr>
                <a:schemeClr val="dk1"/>
              </a:buClr>
              <a:buSzPts val="2000"/>
              <a:buFont typeface="Arial"/>
              <a:buChar char="•"/>
            </a:pPr>
            <a:r>
              <a:rPr lang="en-US" sz="2000">
                <a:solidFill>
                  <a:schemeClr val="dk1"/>
                </a:solidFill>
                <a:latin typeface="Libre Baskerville"/>
                <a:ea typeface="Libre Baskerville"/>
                <a:cs typeface="Libre Baskerville"/>
                <a:sym typeface="Libre Baskerville"/>
              </a:rPr>
              <a:t>W3C uses the principles of modularity, simplicity and extensibility while designing web protocols</a:t>
            </a:r>
            <a:endParaRPr sz="20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a:solidFill>
                  <a:schemeClr val="dk1"/>
                </a:solidFill>
                <a:latin typeface="Libre Baskerville"/>
                <a:ea typeface="Libre Baskerville"/>
                <a:cs typeface="Libre Baskerville"/>
                <a:sym typeface="Libre Baskerville"/>
              </a:rPr>
              <a:t/>
            </a:r>
            <a:br>
              <a:rPr lang="en-US" sz="2000">
                <a:solidFill>
                  <a:schemeClr val="dk1"/>
                </a:solidFill>
                <a:latin typeface="Libre Baskerville"/>
                <a:ea typeface="Libre Baskerville"/>
                <a:cs typeface="Libre Baskerville"/>
                <a:sym typeface="Libre Baskerville"/>
              </a:rPr>
            </a:br>
            <a:endParaRPr sz="20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4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428596" y="214290"/>
            <a:ext cx="8429684" cy="75713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Headings list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headings are defined with the &lt;h1&gt; to &lt;h6&gt; tags.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&lt;h1&gt; defines the most important heading. &lt;h6&gt; defines the least important heading.</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Links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&lt;link&gt; Tag</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&lt;link&gt; tag defines the relationship between the current document and an external resource.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&lt;link&gt; tag is most often used to link to external style sheets or to add a favicon to your website.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&lt;link&gt; element is an empty element, it contains attributes only.</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Example: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Link to an external style sheet: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&lt;head&gt;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  &lt;link rel="stylesheet" href="styles.css"&gt;</a:t>
            </a:r>
            <a:br>
              <a:rPr lang="en-US" sz="1800">
                <a:solidFill>
                  <a:schemeClr val="dk1"/>
                </a:solidFill>
                <a:latin typeface="Libre Baskerville"/>
                <a:ea typeface="Libre Baskerville"/>
                <a:cs typeface="Libre Baskerville"/>
                <a:sym typeface="Libre Baskerville"/>
              </a:rPr>
            </a:br>
            <a:r>
              <a:rPr lang="en-US" sz="1800">
                <a:solidFill>
                  <a:schemeClr val="dk1"/>
                </a:solidFill>
                <a:latin typeface="Libre Baskerville"/>
                <a:ea typeface="Libre Baskerville"/>
                <a:cs typeface="Libre Baskerville"/>
                <a:sym typeface="Libre Baskerville"/>
              </a:rPr>
              <a:t>&lt;/head&gt;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Tables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tables allow web developers to arrange data into rows and columns.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 table in HTML consists of table cells inside rows and columns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i="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357158" y="142852"/>
            <a:ext cx="82153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Example 2: </a:t>
            </a:r>
            <a:r>
              <a:rPr lang="en-US" sz="1800">
                <a:solidFill>
                  <a:schemeClr val="dk1"/>
                </a:solidFill>
                <a:latin typeface="Libre Baskerville"/>
                <a:ea typeface="Libre Baskerville"/>
                <a:cs typeface="Libre Baskerville"/>
                <a:sym typeface="Libre Baskerville"/>
              </a:rPr>
              <a:t>This example explains the use of the HTML Table.</a:t>
            </a:r>
            <a:endParaRPr/>
          </a:p>
        </p:txBody>
      </p:sp>
      <p:sp>
        <p:nvSpPr>
          <p:cNvPr id="134" name="Google Shape;134;p18"/>
          <p:cNvSpPr txBox="1"/>
          <p:nvPr/>
        </p:nvSpPr>
        <p:spPr>
          <a:xfrm>
            <a:off x="571472" y="571480"/>
            <a:ext cx="7786742"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&lt;!DOCTYPE html&gt;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&lt;html&gt;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&lt;body&gt;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&lt;table&gt;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&lt;th&gt;Firstname&lt;/th&gt;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&lt;th&gt;Lastname&lt;/th&gt;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&lt;th&gt;Age&lt;/th&gt;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&lt;td&gt;Priya&lt;/td&gt;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&lt;td&gt;Sharma&lt;/td&gt;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&lt;td&gt;24&lt;/td&gt;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&lt;td&gt;Arun&lt;/td&gt;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&lt;td&gt;Singh&lt;/td&gt;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p:nvPr/>
        </p:nvSpPr>
        <p:spPr>
          <a:xfrm>
            <a:off x="357158" y="357166"/>
            <a:ext cx="792961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&lt;td&gt;32&lt;/td&gt;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&lt;td&gt;Sam&lt;/td&gt;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&lt;td&gt;Watson&lt;/td&gt;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&lt;td&gt;41&lt;/td&gt;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&lt;/tr&gt;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&lt;/table&gt;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&lt;/body&gt;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 </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&lt;/html&gt;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Output: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pic>
        <p:nvPicPr>
          <p:cNvPr id="140" name="Google Shape;140;p19" descr="Lightbox"/>
          <p:cNvPicPr preferRelativeResize="0"/>
          <p:nvPr/>
        </p:nvPicPr>
        <p:blipFill rotWithShape="1">
          <a:blip r:embed="rId3">
            <a:alphaModFix/>
          </a:blip>
          <a:srcRect/>
          <a:stretch/>
        </p:blipFill>
        <p:spPr>
          <a:xfrm>
            <a:off x="357158" y="4143380"/>
            <a:ext cx="3929090" cy="178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p:nvPr/>
        </p:nvSpPr>
        <p:spPr>
          <a:xfrm>
            <a:off x="357158" y="428604"/>
            <a:ext cx="8786842" cy="95102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Table Tags</a:t>
            </a:r>
            <a:endParaRPr/>
          </a:p>
          <a:p>
            <a:pPr marL="0" marR="0" lvl="0" indent="0" algn="l" rtl="0">
              <a:spcBef>
                <a:spcPts val="0"/>
              </a:spcBef>
              <a:spcAft>
                <a:spcPts val="0"/>
              </a:spcAft>
              <a:buNone/>
            </a:pPr>
            <a:endParaRPr sz="1800" u="sng">
              <a:solidFill>
                <a:schemeClr val="hlink"/>
              </a:solidFill>
              <a:latin typeface="Libre Baskerville"/>
              <a:ea typeface="Libre Baskerville"/>
              <a:cs typeface="Libre Baskerville"/>
              <a:sym typeface="Libre Baskerville"/>
              <a:hlinkClick r:id="rId3"/>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3"/>
              </a:rPr>
              <a:t>&lt;table&gt;</a:t>
            </a:r>
            <a:r>
              <a:rPr lang="en-US" sz="1800">
                <a:solidFill>
                  <a:schemeClr val="dk1"/>
                </a:solidFill>
                <a:latin typeface="Libre Baskerville"/>
                <a:ea typeface="Libre Baskerville"/>
                <a:cs typeface="Libre Baskerville"/>
                <a:sym typeface="Libre Baskerville"/>
              </a:rPr>
              <a:t> Defines a table</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4"/>
              </a:rPr>
              <a:t>&lt;th&gt;</a:t>
            </a:r>
            <a:r>
              <a:rPr lang="en-US" sz="1800">
                <a:solidFill>
                  <a:schemeClr val="dk1"/>
                </a:solidFill>
                <a:latin typeface="Libre Baskerville"/>
                <a:ea typeface="Libre Baskerville"/>
                <a:cs typeface="Libre Baskerville"/>
                <a:sym typeface="Libre Baskerville"/>
              </a:rPr>
              <a:t>      Defines a header cell in a table</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5"/>
              </a:rPr>
              <a:t>&lt;tr&gt;</a:t>
            </a:r>
            <a:r>
              <a:rPr lang="en-US" sz="1800">
                <a:solidFill>
                  <a:schemeClr val="dk1"/>
                </a:solidFill>
                <a:latin typeface="Libre Baskerville"/>
                <a:ea typeface="Libre Baskerville"/>
                <a:cs typeface="Libre Baskerville"/>
                <a:sym typeface="Libre Baskerville"/>
              </a:rPr>
              <a:t>       Defines a row in a table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&lt;td&gt;      Defines a cell in a table</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6"/>
              </a:rPr>
              <a:t>&lt;caption&gt;</a:t>
            </a:r>
            <a:r>
              <a:rPr lang="en-US" sz="1800">
                <a:solidFill>
                  <a:schemeClr val="dk1"/>
                </a:solidFill>
                <a:latin typeface="Libre Baskerville"/>
                <a:ea typeface="Libre Baskerville"/>
                <a:cs typeface="Libre Baskerville"/>
                <a:sym typeface="Libre Baskerville"/>
              </a:rPr>
              <a:t>Defines a table caption</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7"/>
              </a:rPr>
              <a:t>&lt;colgroup&gt;</a:t>
            </a:r>
            <a:r>
              <a:rPr lang="en-US" sz="1800">
                <a:solidFill>
                  <a:schemeClr val="dk1"/>
                </a:solidFill>
                <a:latin typeface="Libre Baskerville"/>
                <a:ea typeface="Libre Baskerville"/>
                <a:cs typeface="Libre Baskerville"/>
                <a:sym typeface="Libre Baskerville"/>
              </a:rPr>
              <a:t>Specifies a group of one or more columns in a table for formatting</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8"/>
              </a:rPr>
              <a:t>&lt;col&gt;</a:t>
            </a:r>
            <a:r>
              <a:rPr lang="en-US" sz="1800">
                <a:solidFill>
                  <a:schemeClr val="dk1"/>
                </a:solidFill>
                <a:latin typeface="Libre Baskerville"/>
                <a:ea typeface="Libre Baskerville"/>
                <a:cs typeface="Libre Baskerville"/>
                <a:sym typeface="Libre Baskerville"/>
              </a:rPr>
              <a:t>     Specifies column properties for each column within a &lt;colgroup&gt; element</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9"/>
              </a:rPr>
              <a:t>&lt;thead&gt;</a:t>
            </a:r>
            <a:r>
              <a:rPr lang="en-US" sz="1800" u="sng">
                <a:solidFill>
                  <a:schemeClr val="dk1"/>
                </a:solidFill>
                <a:latin typeface="Libre Baskerville"/>
                <a:ea typeface="Libre Baskerville"/>
                <a:cs typeface="Libre Baskerville"/>
                <a:sym typeface="Libre Baskerville"/>
              </a:rPr>
              <a:t> </a:t>
            </a:r>
            <a:r>
              <a:rPr lang="en-US" sz="1800">
                <a:solidFill>
                  <a:schemeClr val="dk1"/>
                </a:solidFill>
                <a:latin typeface="Libre Baskerville"/>
                <a:ea typeface="Libre Baskerville"/>
                <a:cs typeface="Libre Baskerville"/>
                <a:sym typeface="Libre Baskerville"/>
              </a:rPr>
              <a:t>Groups the header content in a table</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10"/>
              </a:rPr>
              <a:t>&lt;tbody&gt;</a:t>
            </a:r>
            <a:r>
              <a:rPr lang="en-US" sz="1800" u="sng">
                <a:solidFill>
                  <a:schemeClr val="dk1"/>
                </a:solidFill>
                <a:latin typeface="Libre Baskerville"/>
                <a:ea typeface="Libre Baskerville"/>
                <a:cs typeface="Libre Baskerville"/>
                <a:sym typeface="Libre Baskerville"/>
              </a:rPr>
              <a:t> </a:t>
            </a:r>
            <a:r>
              <a:rPr lang="en-US" sz="1800">
                <a:solidFill>
                  <a:schemeClr val="dk1"/>
                </a:solidFill>
                <a:latin typeface="Libre Baskerville"/>
                <a:ea typeface="Libre Baskerville"/>
                <a:cs typeface="Libre Baskerville"/>
                <a:sym typeface="Libre Baskerville"/>
              </a:rPr>
              <a:t>Groups the body content in a table</a:t>
            </a:r>
            <a:endParaRPr/>
          </a:p>
          <a:p>
            <a:pPr marL="0" marR="0" lvl="0" indent="0" algn="l" rtl="0">
              <a:spcBef>
                <a:spcPts val="0"/>
              </a:spcBef>
              <a:spcAft>
                <a:spcPts val="0"/>
              </a:spcAft>
              <a:buNone/>
            </a:pPr>
            <a:r>
              <a:rPr lang="en-US" sz="1800" u="sng">
                <a:solidFill>
                  <a:schemeClr val="hlink"/>
                </a:solidFill>
                <a:latin typeface="Libre Baskerville"/>
                <a:ea typeface="Libre Baskerville"/>
                <a:cs typeface="Libre Baskerville"/>
                <a:sym typeface="Libre Baskerville"/>
                <a:hlinkClick r:id="rId11"/>
              </a:rPr>
              <a:t>&lt;tfoot&gt;</a:t>
            </a:r>
            <a:r>
              <a:rPr lang="en-US" sz="1800" u="sng">
                <a:solidFill>
                  <a:schemeClr val="dk1"/>
                </a:solidFill>
                <a:latin typeface="Libre Baskerville"/>
                <a:ea typeface="Libre Baskerville"/>
                <a:cs typeface="Libre Baskerville"/>
                <a:sym typeface="Libre Baskerville"/>
              </a:rPr>
              <a:t>   </a:t>
            </a:r>
            <a:r>
              <a:rPr lang="en-US" sz="1800">
                <a:solidFill>
                  <a:schemeClr val="dk1"/>
                </a:solidFill>
                <a:latin typeface="Libre Baskerville"/>
                <a:ea typeface="Libre Baskerville"/>
                <a:cs typeface="Libre Baskerville"/>
                <a:sym typeface="Libre Baskerville"/>
              </a:rPr>
              <a:t>Groups the footer content in a table</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HTML Images</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Images can improve the design and the appearance of a web page.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HTML Images Syntax</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HTML &lt;img&gt; tag is used to embed an image in a web page.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Images are not technically inserted into a web page; images are linked to web pages. The &lt;img&gt; tag creates a holding space for the referenced image.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&lt;img&gt; tag is empty, it contains attributes only, and does not have a closing tag.</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&lt;img&gt; tag has two required attributes:</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src - Specifies the path to the image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alt - Specifies an alternate text for the image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p:nvPr/>
        </p:nvSpPr>
        <p:spPr>
          <a:xfrm>
            <a:off x="0" y="0"/>
            <a:ext cx="8501090" cy="75713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Syntax</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&lt;img src="</a:t>
            </a:r>
            <a:r>
              <a:rPr lang="en-US" sz="1800" i="1">
                <a:solidFill>
                  <a:schemeClr val="dk1"/>
                </a:solidFill>
                <a:latin typeface="Libre Baskerville"/>
                <a:ea typeface="Libre Baskerville"/>
                <a:cs typeface="Libre Baskerville"/>
                <a:sym typeface="Libre Baskerville"/>
              </a:rPr>
              <a:t>url</a:t>
            </a:r>
            <a:r>
              <a:rPr lang="en-US" sz="1800">
                <a:solidFill>
                  <a:schemeClr val="dk1"/>
                </a:solidFill>
                <a:latin typeface="Libre Baskerville"/>
                <a:ea typeface="Libre Baskerville"/>
                <a:cs typeface="Libre Baskerville"/>
                <a:sym typeface="Libre Baskerville"/>
              </a:rPr>
              <a:t>" alt="</a:t>
            </a:r>
            <a:r>
              <a:rPr lang="en-US" sz="1800" i="1">
                <a:solidFill>
                  <a:schemeClr val="dk1"/>
                </a:solidFill>
                <a:latin typeface="Libre Baskerville"/>
                <a:ea typeface="Libre Baskerville"/>
                <a:cs typeface="Libre Baskerville"/>
                <a:sym typeface="Libre Baskerville"/>
              </a:rPr>
              <a:t>alternatetext</a:t>
            </a:r>
            <a:r>
              <a:rPr lang="en-US" sz="1800">
                <a:solidFill>
                  <a:schemeClr val="dk1"/>
                </a:solidFill>
                <a:latin typeface="Libre Baskerville"/>
                <a:ea typeface="Libre Baskerville"/>
                <a:cs typeface="Libre Baskerville"/>
                <a:sym typeface="Libre Baskerville"/>
              </a:rPr>
              <a:t>"&gt;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src Attribute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required src attribute specifies the path (URL) to the image.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b="1">
                <a:solidFill>
                  <a:schemeClr val="dk1"/>
                </a:solidFill>
                <a:latin typeface="Libre Baskerville"/>
                <a:ea typeface="Libre Baskerville"/>
                <a:cs typeface="Libre Baskerville"/>
                <a:sym typeface="Libre Baskerville"/>
              </a:rPr>
              <a:t>Note:</a:t>
            </a:r>
            <a:r>
              <a:rPr lang="en-US" sz="1800">
                <a:solidFill>
                  <a:schemeClr val="dk1"/>
                </a:solidFill>
                <a:latin typeface="Libre Baskerville"/>
                <a:ea typeface="Libre Baskerville"/>
                <a:cs typeface="Libre Baskerville"/>
                <a:sym typeface="Libre Baskerville"/>
              </a:rPr>
              <a:t> When a web page loads, it is the browser, at that moment, that gets the image from a web server and inserts it into the page. Therefore, make sure that the image actually stays in the same spot in relation to the web page, otherwise your visitors will get a broken link icon. The broken link icon and the alt text are shown if the browser cannot find the image.</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&lt;img src="img_chania.jpg" alt="Flowers in Chania"&gt;</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alt Attribute</a:t>
            </a: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required alt attribute provides an alternate text for an image, if the user for some reason cannot view it (because of slow connection, an error in the src attribute, or if the user uses a screen reader).</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The value of the alt attribute should describe the image:</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Example</a:t>
            </a:r>
            <a:r>
              <a:rPr lang="en-US" sz="1800" b="1">
                <a:solidFill>
                  <a:schemeClr val="dk1"/>
                </a:solidFill>
                <a:latin typeface="Libre Baskerville"/>
                <a:ea typeface="Libre Baskerville"/>
                <a:cs typeface="Libre Baskerville"/>
                <a:sym typeface="Libre Baskerville"/>
              </a:rPr>
              <a:t>:</a:t>
            </a:r>
            <a:endParaRPr/>
          </a:p>
          <a:p>
            <a:pPr marL="0" marR="0" lvl="0" indent="0" algn="l" rtl="0">
              <a:spcBef>
                <a:spcPts val="0"/>
              </a:spcBef>
              <a:spcAft>
                <a:spcPts val="0"/>
              </a:spcAft>
              <a:buNone/>
            </a:pPr>
            <a:r>
              <a:rPr lang="en-US" sz="1800">
                <a:solidFill>
                  <a:schemeClr val="dk1"/>
                </a:solidFill>
                <a:latin typeface="Libre Baskerville"/>
                <a:ea typeface="Libre Baskerville"/>
                <a:cs typeface="Libre Baskerville"/>
                <a:sym typeface="Libre Baskerville"/>
              </a:rPr>
              <a:t>&lt;img src="img_chania.jpg" alt="Flowers in Chania"&gt;</a:t>
            </a: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b="1">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1256</Words>
  <Application>Microsoft Office PowerPoint</Application>
  <PresentationFormat>On-screen Show (4:3)</PresentationFormat>
  <Paragraphs>512</Paragraphs>
  <Slides>44</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Noto Sans Symbols</vt:lpstr>
      <vt:lpstr>Libre Franklin</vt:lpstr>
      <vt:lpstr>Arial</vt:lpstr>
      <vt:lpstr>Courier New</vt:lpstr>
      <vt:lpstr>Libre Baskerville</vt:lpstr>
      <vt:lpstr>Quattrocento Sans</vt:lpstr>
      <vt:lpstr>Calibri</vt:lpstr>
      <vt:lpstr>Perpetua</vt:lpstr>
      <vt:lpstr>Verdana</vt:lpstr>
      <vt:lpstr>Equity</vt:lpstr>
      <vt:lpstr>UNIT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Multimedia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cp:lastModifiedBy>Admin</cp:lastModifiedBy>
  <cp:revision>6</cp:revision>
  <dcterms:modified xsi:type="dcterms:W3CDTF">2024-01-09T11:15:47Z</dcterms:modified>
</cp:coreProperties>
</file>