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embeddedFontLst>
    <p:embeddedFont>
      <p:font typeface="Constantia" panose="02030602050306030303"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4C8208-92D2-44F1-8B40-2B8089EBF60E}">
  <a:tblStyle styleId="{C24C8208-92D2-44F1-8B40-2B8089EBF60E}" styleName="Table_0">
    <a:wholeTbl>
      <a:tcTxStyle b="off" i="off">
        <a:font>
          <a:latin typeface="Constantia"/>
          <a:ea typeface="Constantia"/>
          <a:cs typeface="Constant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b="off" i="off"/>
      <a:tcStyle>
        <a:tcBdr/>
        <a:fill>
          <a:solidFill>
            <a:srgbClr val="CAD4EA"/>
          </a:solidFill>
        </a:fill>
      </a:tcStyle>
    </a:band1H>
    <a:band2H>
      <a:tcTxStyle b="off" i="off"/>
      <a:tcStyle>
        <a:tcBdr/>
      </a:tcStyle>
    </a:band2H>
    <a:band1V>
      <a:tcTxStyle b="off" i="off"/>
      <a:tcStyle>
        <a:tcBdr/>
        <a:fill>
          <a:solidFill>
            <a:srgbClr val="CAD4EA"/>
          </a:solidFill>
        </a:fill>
      </a:tcStyle>
    </a:band1V>
    <a:band2V>
      <a:tcTxStyle b="off" i="off"/>
      <a:tcStyle>
        <a:tcBdr/>
      </a:tcStyle>
    </a:band2V>
    <a:lastCol>
      <a:tcTxStyle b="on" i="off">
        <a:font>
          <a:latin typeface="Constantia"/>
          <a:ea typeface="Constantia"/>
          <a:cs typeface="Constantia"/>
        </a:font>
        <a:schemeClr val="lt1"/>
      </a:tcTxStyle>
      <a:tcStyle>
        <a:tcBdr/>
        <a:fill>
          <a:solidFill>
            <a:schemeClr val="accent1"/>
          </a:solidFill>
        </a:fill>
      </a:tcStyle>
    </a:lastCol>
    <a:firstCol>
      <a:tcTxStyle b="on" i="off">
        <a:font>
          <a:latin typeface="Constantia"/>
          <a:ea typeface="Constantia"/>
          <a:cs typeface="Constantia"/>
        </a:font>
        <a:schemeClr val="lt1"/>
      </a:tcTxStyle>
      <a:tcStyle>
        <a:tcBdr/>
        <a:fill>
          <a:solidFill>
            <a:schemeClr val="accent1"/>
          </a:solidFill>
        </a:fill>
      </a:tcStyle>
    </a:firstCol>
    <a:lastRow>
      <a:tcTxStyle b="on" i="off">
        <a:font>
          <a:latin typeface="Constantia"/>
          <a:ea typeface="Constantia"/>
          <a:cs typeface="Constant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onstantia"/>
          <a:ea typeface="Constantia"/>
          <a:cs typeface="Constant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101713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9" name="Google Shape;279;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4" name="Google Shape;28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6" name="Google Shape;86;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1" name="Google Shape;41;p6"/>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7"/>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7"/>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0" name="Google Shape;50;p7"/>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68" name="Google Shape;68;p10"/>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69" name="Google Shape;69;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sp>
        <p:nvSpPr>
          <p:cNvPr id="74" name="Google Shape;74;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75" name="Google Shape;75;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76" name="Google Shape;76;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1"/>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7" name="Google Shape;7;p1"/>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 name="Google Shape;8;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1" name="Google Shape;11;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2" name="Google Shape;12;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introduction-to-angularj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geeksforgeeks.org/react-js-introduction-workin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p:nvPr/>
        </p:nvSpPr>
        <p:spPr>
          <a:xfrm>
            <a:off x="857224" y="428604"/>
            <a:ext cx="7786742" cy="37856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0" i="0" u="none" strike="noStrike" cap="none">
                <a:solidFill>
                  <a:schemeClr val="dk1"/>
                </a:solidFill>
                <a:latin typeface="Constantia"/>
                <a:ea typeface="Constantia"/>
                <a:cs typeface="Constantia"/>
                <a:sym typeface="Constantia"/>
              </a:rPr>
              <a:t>UNIT II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endParaRPr sz="6000" b="0" i="0" u="none" strike="noStrike" cap="none">
              <a:solidFill>
                <a:schemeClr val="dk1"/>
              </a:solidFill>
              <a:latin typeface="Constantia"/>
              <a:ea typeface="Constantia"/>
              <a:cs typeface="Constantia"/>
              <a:sym typeface="Constantia"/>
            </a:endParaRPr>
          </a:p>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a:solidFill>
                  <a:schemeClr val="dk1"/>
                </a:solidFill>
                <a:latin typeface="Constantia"/>
                <a:ea typeface="Constantia"/>
                <a:cs typeface="Constantia"/>
                <a:sym typeface="Constantia"/>
              </a:rPr>
              <a:t>WEB SCRIPTING LANGUAGES</a:t>
            </a:r>
            <a:endParaRPr sz="60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214282" y="357166"/>
            <a:ext cx="8358246" cy="7017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JavaScript Function Example</a:t>
            </a: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Let’s see the simple example of function in JavaScript that does not has arguments.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&lt;script&gt;</a:t>
            </a: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function msg(){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alert("hello! this is message");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&lt;/script&gt;</a:t>
            </a: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&lt;input</a:t>
            </a:r>
            <a:r>
              <a:rPr lang="en-IN" sz="1800" b="0" i="0" u="none" strike="noStrike" cap="none">
                <a:solidFill>
                  <a:schemeClr val="dk1"/>
                </a:solidFill>
                <a:latin typeface="Constantia"/>
                <a:ea typeface="Constantia"/>
                <a:cs typeface="Constantia"/>
                <a:sym typeface="Constantia"/>
              </a:rPr>
              <a:t> type="button" onclick="msg()" value="call function"</a:t>
            </a:r>
            <a:r>
              <a:rPr lang="en-IN" sz="1800" b="1" i="0" u="none" strike="noStrike" cap="none">
                <a:solidFill>
                  <a:schemeClr val="dk1"/>
                </a:solidFill>
                <a:latin typeface="Constantia"/>
                <a:ea typeface="Constantia"/>
                <a:cs typeface="Constantia"/>
                <a:sym typeface="Constantia"/>
              </a:rPr>
              <a: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Function with Return 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We can call function that returns a value and use it in our program. Let’s see the example of function that returns 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&lt;script&gt;</a:t>
            </a: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function getInfo(){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return "hello javatpoint! How r u?";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&lt;/script&gt;</a:t>
            </a: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&lt;script&gt;</a:t>
            </a: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document.write(getInfo());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&lt;/script&gt;</a:t>
            </a:r>
            <a:r>
              <a:rPr lang="en-IN" sz="1800" b="0" i="0" u="none" strike="noStrike" cap="none">
                <a:solidFill>
                  <a:schemeClr val="dk1"/>
                </a:solidFill>
                <a:latin typeface="Constantia"/>
                <a:ea typeface="Constantia"/>
                <a:cs typeface="Constantia"/>
                <a:sym typeface="Constantia"/>
              </a:rPr>
              <a:t>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1" u="none" strike="noStrike" cap="none">
                <a:solidFill>
                  <a:schemeClr val="dk1"/>
                </a:solidFill>
                <a:latin typeface="Constantia"/>
                <a:ea typeface="Constantia"/>
                <a:cs typeface="Constantia"/>
                <a:sym typeface="Constantia"/>
              </a:rPr>
              <a:t>Output of the above example</a:t>
            </a:r>
            <a:endParaRPr sz="1800" b="1" i="1"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hello javatpoint! How r 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428596" y="500042"/>
            <a:ext cx="8286808" cy="61863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Arrays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An array is a special variable, which can hold more than one 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const cars = ["Saab", "Volvo", "BMW"];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Why Using an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If you have a list of items (a list of car names, for example), storing the cars in single variables could look like this: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car1 = "Saab";</a:t>
            </a:r>
            <a:br>
              <a:rPr lang="en-IN" sz="1800" b="0" i="0" u="none" strike="noStrike" cap="none">
                <a:solidFill>
                  <a:schemeClr val="dk1"/>
                </a:solidFill>
                <a:latin typeface="Constantia"/>
                <a:ea typeface="Constantia"/>
                <a:cs typeface="Constantia"/>
                <a:sym typeface="Constantia"/>
              </a:rPr>
            </a:br>
            <a:r>
              <a:rPr lang="en-IN" sz="1800" b="0" i="0" u="none" strike="noStrike" cap="none">
                <a:solidFill>
                  <a:schemeClr val="dk1"/>
                </a:solidFill>
                <a:latin typeface="Constantia"/>
                <a:ea typeface="Constantia"/>
                <a:cs typeface="Constantia"/>
                <a:sym typeface="Constantia"/>
              </a:rPr>
              <a:t>let car2 = "Volvo";</a:t>
            </a:r>
            <a:br>
              <a:rPr lang="en-IN" sz="1800" b="0" i="0" u="none" strike="noStrike" cap="none">
                <a:solidFill>
                  <a:schemeClr val="dk1"/>
                </a:solidFill>
                <a:latin typeface="Constantia"/>
                <a:ea typeface="Constantia"/>
                <a:cs typeface="Constantia"/>
                <a:sym typeface="Constantia"/>
              </a:rPr>
            </a:br>
            <a:r>
              <a:rPr lang="en-IN" sz="1800" b="0" i="0" u="none" strike="noStrike" cap="none">
                <a:solidFill>
                  <a:schemeClr val="dk1"/>
                </a:solidFill>
                <a:latin typeface="Constantia"/>
                <a:ea typeface="Constantia"/>
                <a:cs typeface="Constantia"/>
                <a:sym typeface="Constantia"/>
              </a:rPr>
              <a:t>let car3 = "BMW";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However, what if you want to loop through the cars and find a specific one? And what if you had not 3 cars, but 300?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The solution is an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An array can hold many values under a single name, and you can access the values by referring to an index number.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Creating an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Using an array literal is the easiest way to create a JavaScript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Syntax: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const </a:t>
            </a:r>
            <a:r>
              <a:rPr lang="en-IN" sz="1800" b="0" i="1" u="none" strike="noStrike" cap="none">
                <a:solidFill>
                  <a:schemeClr val="dk1"/>
                </a:solidFill>
                <a:latin typeface="Constantia"/>
                <a:ea typeface="Constantia"/>
                <a:cs typeface="Constantia"/>
                <a:sym typeface="Constantia"/>
              </a:rPr>
              <a:t>array_name</a:t>
            </a:r>
            <a:r>
              <a:rPr lang="en-IN" sz="1800" b="0" i="0" u="none" strike="noStrike" cap="none">
                <a:solidFill>
                  <a:schemeClr val="dk1"/>
                </a:solidFill>
                <a:latin typeface="Constantia"/>
                <a:ea typeface="Constantia"/>
                <a:cs typeface="Constantia"/>
                <a:sym typeface="Constantia"/>
              </a:rPr>
              <a:t> = [</a:t>
            </a:r>
            <a:r>
              <a:rPr lang="en-IN" sz="1800" b="0" i="1" u="none" strike="noStrike" cap="none">
                <a:solidFill>
                  <a:schemeClr val="dk1"/>
                </a:solidFill>
                <a:latin typeface="Constantia"/>
                <a:ea typeface="Constantia"/>
                <a:cs typeface="Constantia"/>
                <a:sym typeface="Constantia"/>
              </a:rPr>
              <a:t>item1</a:t>
            </a:r>
            <a:r>
              <a:rPr lang="en-IN" sz="1800" b="0" i="0" u="none" strike="noStrike" cap="none">
                <a:solidFill>
                  <a:schemeClr val="dk1"/>
                </a:solidFill>
                <a:latin typeface="Constantia"/>
                <a:ea typeface="Constantia"/>
                <a:cs typeface="Constantia"/>
                <a:sym typeface="Constantia"/>
              </a:rPr>
              <a:t>, </a:t>
            </a:r>
            <a:r>
              <a:rPr lang="en-IN" sz="1800" b="0" i="1" u="none" strike="noStrike" cap="none">
                <a:solidFill>
                  <a:schemeClr val="dk1"/>
                </a:solidFill>
                <a:latin typeface="Constantia"/>
                <a:ea typeface="Constantia"/>
                <a:cs typeface="Constantia"/>
                <a:sym typeface="Constantia"/>
              </a:rPr>
              <a:t>item2</a:t>
            </a:r>
            <a:r>
              <a:rPr lang="en-IN" sz="1800" b="0" i="0" u="none" strike="noStrike" cap="none">
                <a:solidFill>
                  <a:schemeClr val="dk1"/>
                </a:solidFill>
                <a:latin typeface="Constantia"/>
                <a:ea typeface="Constantia"/>
                <a:cs typeface="Constantia"/>
                <a:sym typeface="Constantia"/>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p:nvPr/>
        </p:nvSpPr>
        <p:spPr>
          <a:xfrm>
            <a:off x="357158" y="0"/>
            <a:ext cx="8358246" cy="7017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Objects</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A </a:t>
            </a:r>
            <a:r>
              <a:rPr lang="en-IN" sz="1800" b="0" i="0" u="none" strike="noStrike" cap="none" dirty="0" err="1">
                <a:solidFill>
                  <a:schemeClr val="dk1"/>
                </a:solidFill>
                <a:latin typeface="Constantia"/>
                <a:ea typeface="Constantia"/>
                <a:cs typeface="Constantia"/>
                <a:sym typeface="Constantia"/>
              </a:rPr>
              <a:t>javaScript</a:t>
            </a:r>
            <a:r>
              <a:rPr lang="en-IN" sz="1800" b="0" i="0" u="none" strike="noStrike" cap="none" dirty="0">
                <a:solidFill>
                  <a:schemeClr val="dk1"/>
                </a:solidFill>
                <a:latin typeface="Constantia"/>
                <a:ea typeface="Constantia"/>
                <a:cs typeface="Constantia"/>
                <a:sym typeface="Constantia"/>
              </a:rPr>
              <a:t> object is an entity having state and </a:t>
            </a:r>
            <a:r>
              <a:rPr lang="en-IN" sz="1800" b="0" i="0" u="none" strike="noStrike" cap="none" dirty="0" err="1">
                <a:solidFill>
                  <a:schemeClr val="dk1"/>
                </a:solidFill>
                <a:latin typeface="Constantia"/>
                <a:ea typeface="Constantia"/>
                <a:cs typeface="Constantia"/>
                <a:sym typeface="Constantia"/>
              </a:rPr>
              <a:t>behavior</a:t>
            </a:r>
            <a:r>
              <a:rPr lang="en-IN" sz="1800" b="0" i="0" u="none" strike="noStrike" cap="none" dirty="0">
                <a:solidFill>
                  <a:schemeClr val="dk1"/>
                </a:solidFill>
                <a:latin typeface="Constantia"/>
                <a:ea typeface="Constantia"/>
                <a:cs typeface="Constantia"/>
                <a:sym typeface="Constantia"/>
              </a:rPr>
              <a:t> (properties and method). For example: car, pen, bike, chair, glass, keyboard, monitor etc.</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is an object-based language. Everything is an object in JavaScript.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is template based not class based. Here, we don't create class to get the object. But, we direct create objects.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Creating Objects in JavaScript</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There are 3 ways to create objects.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By object literal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By creating instance of Object directly (using new keyword)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By using an object constructor (using new keyword)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1) JavaScript Object by object literal</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syntax of creating object using object literal is given below:</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object={property1:value1,property2:value2.....</a:t>
            </a:r>
            <a:r>
              <a:rPr lang="en-IN" sz="1800" b="0" i="0" u="none" strike="noStrike" cap="none" dirty="0" err="1">
                <a:solidFill>
                  <a:schemeClr val="dk1"/>
                </a:solidFill>
                <a:latin typeface="Constantia"/>
                <a:ea typeface="Constantia"/>
                <a:cs typeface="Constantia"/>
                <a:sym typeface="Constantia"/>
              </a:rPr>
              <a:t>propertyN:valueN</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As you can see, property and value is separated by : (colon).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Let’s see the simple example of creating object in JavaScript.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emp</a:t>
            </a:r>
            <a:r>
              <a:rPr lang="en-IN" sz="1800" b="0" i="0" u="none" strike="noStrike" cap="none" dirty="0">
                <a:solidFill>
                  <a:schemeClr val="dk1"/>
                </a:solidFill>
                <a:latin typeface="Constantia"/>
                <a:ea typeface="Constantia"/>
                <a:cs typeface="Constantia"/>
                <a:sym typeface="Constantia"/>
              </a:rPr>
              <a:t>={id:102,name:"Shyam Kumar",salary:40000}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document.write</a:t>
            </a:r>
            <a:r>
              <a:rPr lang="en-IN" sz="1800" b="0" i="0" u="none" strike="noStrike" cap="none" dirty="0">
                <a:solidFill>
                  <a:schemeClr val="dk1"/>
                </a:solidFill>
                <a:latin typeface="Constantia"/>
                <a:ea typeface="Constantia"/>
                <a:cs typeface="Constantia"/>
                <a:sym typeface="Constantia"/>
              </a:rPr>
              <a:t>(emp.id+" "+emp.name+" "+</a:t>
            </a:r>
            <a:r>
              <a:rPr lang="en-IN" sz="1800" b="0" i="0" u="none" strike="noStrike" cap="none" dirty="0" err="1">
                <a:solidFill>
                  <a:schemeClr val="dk1"/>
                </a:solidFill>
                <a:latin typeface="Constantia"/>
                <a:ea typeface="Constantia"/>
                <a:cs typeface="Constantia"/>
                <a:sym typeface="Constantia"/>
              </a:rPr>
              <a:t>emp.salary</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p:nvPr/>
        </p:nvSpPr>
        <p:spPr>
          <a:xfrm>
            <a:off x="357158" y="428604"/>
            <a:ext cx="7358114" cy="59093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1" u="none" strike="noStrike" cap="none" dirty="0">
                <a:solidFill>
                  <a:schemeClr val="dk1"/>
                </a:solidFill>
                <a:latin typeface="Constantia"/>
                <a:ea typeface="Constantia"/>
                <a:cs typeface="Constantia"/>
                <a:sym typeface="Constantia"/>
              </a:rPr>
              <a:t>Output of the above example</a:t>
            </a:r>
            <a:endParaRPr sz="1800" b="1" i="1"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102 </a:t>
            </a:r>
            <a:r>
              <a:rPr lang="en-IN" sz="1800" b="0" i="0" u="none" strike="noStrike" cap="none" dirty="0" err="1">
                <a:solidFill>
                  <a:schemeClr val="dk1"/>
                </a:solidFill>
                <a:latin typeface="Constantia"/>
                <a:ea typeface="Constantia"/>
                <a:cs typeface="Constantia"/>
                <a:sym typeface="Constantia"/>
              </a:rPr>
              <a:t>Shyam</a:t>
            </a:r>
            <a:r>
              <a:rPr lang="en-IN" sz="1800" b="0" i="0" u="none" strike="noStrike" cap="none" dirty="0">
                <a:solidFill>
                  <a:schemeClr val="dk1"/>
                </a:solidFill>
                <a:latin typeface="Constantia"/>
                <a:ea typeface="Constantia"/>
                <a:cs typeface="Constantia"/>
                <a:sym typeface="Constantia"/>
              </a:rPr>
              <a:t> Kumar 40000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By creating instance of Object</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syntax of creating object directly is given below:</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var</a:t>
            </a: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objectname</a:t>
            </a:r>
            <a:r>
              <a:rPr lang="en-IN" sz="1800" b="0" i="0" u="none" strike="noStrike" cap="none" dirty="0">
                <a:solidFill>
                  <a:schemeClr val="dk1"/>
                </a:solidFill>
                <a:latin typeface="Constantia"/>
                <a:ea typeface="Constantia"/>
                <a:cs typeface="Constantia"/>
                <a:sym typeface="Constantia"/>
              </a:rPr>
              <a:t>=new Object();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Here, </a:t>
            </a:r>
            <a:r>
              <a:rPr lang="en-IN" sz="1800" b="1" i="0" u="none" strike="noStrike" cap="none" dirty="0">
                <a:solidFill>
                  <a:schemeClr val="dk1"/>
                </a:solidFill>
                <a:latin typeface="Constantia"/>
                <a:ea typeface="Constantia"/>
                <a:cs typeface="Constantia"/>
                <a:sym typeface="Constantia"/>
              </a:rPr>
              <a:t>new keyword</a:t>
            </a:r>
            <a:r>
              <a:rPr lang="en-IN" sz="1800" b="0" i="0" u="none" strike="noStrike" cap="none" dirty="0">
                <a:solidFill>
                  <a:schemeClr val="dk1"/>
                </a:solidFill>
                <a:latin typeface="Constantia"/>
                <a:ea typeface="Constantia"/>
                <a:cs typeface="Constantia"/>
                <a:sym typeface="Constantia"/>
              </a:rPr>
              <a:t> is used to create object.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Let’s see the example of creating object directly.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var</a:t>
            </a: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emp</a:t>
            </a:r>
            <a:r>
              <a:rPr lang="en-IN" sz="1800" b="0" i="0" u="none" strike="noStrike" cap="none" dirty="0">
                <a:solidFill>
                  <a:schemeClr val="dk1"/>
                </a:solidFill>
                <a:latin typeface="Constantia"/>
                <a:ea typeface="Constantia"/>
                <a:cs typeface="Constantia"/>
                <a:sym typeface="Constantia"/>
              </a:rPr>
              <a:t>=new Object();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emp.id=101;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emp.name="Ravi Malik";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emp.salary</a:t>
            </a:r>
            <a:r>
              <a:rPr lang="en-IN" sz="1800" b="0" i="0" u="none" strike="noStrike" cap="none" dirty="0">
                <a:solidFill>
                  <a:schemeClr val="dk1"/>
                </a:solidFill>
                <a:latin typeface="Constantia"/>
                <a:ea typeface="Constantia"/>
                <a:cs typeface="Constantia"/>
                <a:sym typeface="Constantia"/>
              </a:rPr>
              <a:t>=50000;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document.write</a:t>
            </a:r>
            <a:r>
              <a:rPr lang="en-IN" sz="1800" b="0" i="0" u="none" strike="noStrike" cap="none" dirty="0">
                <a:solidFill>
                  <a:schemeClr val="dk1"/>
                </a:solidFill>
                <a:latin typeface="Constantia"/>
                <a:ea typeface="Constantia"/>
                <a:cs typeface="Constantia"/>
                <a:sym typeface="Constantia"/>
              </a:rPr>
              <a:t>(emp.id+" "+emp.name+" "+</a:t>
            </a:r>
            <a:r>
              <a:rPr lang="en-IN" sz="1800" b="0" i="0" u="none" strike="noStrike" cap="none" dirty="0" err="1">
                <a:solidFill>
                  <a:schemeClr val="dk1"/>
                </a:solidFill>
                <a:latin typeface="Constantia"/>
                <a:ea typeface="Constantia"/>
                <a:cs typeface="Constantia"/>
                <a:sym typeface="Constantia"/>
              </a:rPr>
              <a:t>emp.salary</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1"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1" u="none" strike="noStrike" cap="none" dirty="0">
                <a:solidFill>
                  <a:schemeClr val="dk1"/>
                </a:solidFill>
                <a:latin typeface="Constantia"/>
                <a:ea typeface="Constantia"/>
                <a:cs typeface="Constantia"/>
                <a:sym typeface="Constantia"/>
              </a:rPr>
              <a:t>Output of the above example</a:t>
            </a:r>
            <a:endParaRPr sz="1800" b="1" i="1"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101 Ravi 50000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214282" y="214290"/>
            <a:ext cx="8715436" cy="59093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By using an Object constructor</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Here, you need to create function with arguments. Each argument value can be assigned in the current object by using this keyword.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a:t>
            </a:r>
            <a:r>
              <a:rPr lang="en-IN" sz="1800" b="1" i="0" u="none" strike="noStrike" cap="none" dirty="0">
                <a:solidFill>
                  <a:schemeClr val="dk1"/>
                </a:solidFill>
                <a:latin typeface="Constantia"/>
                <a:ea typeface="Constantia"/>
                <a:cs typeface="Constantia"/>
                <a:sym typeface="Constantia"/>
              </a:rPr>
              <a:t>this keyword</a:t>
            </a:r>
            <a:r>
              <a:rPr lang="en-IN" sz="1800" b="0" i="0" u="none" strike="noStrike" cap="none" dirty="0">
                <a:solidFill>
                  <a:schemeClr val="dk1"/>
                </a:solidFill>
                <a:latin typeface="Constantia"/>
                <a:ea typeface="Constantia"/>
                <a:cs typeface="Constantia"/>
                <a:sym typeface="Constantia"/>
              </a:rPr>
              <a:t> refers to the current object.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example of creating object by object constructor is given below.</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function </a:t>
            </a:r>
            <a:r>
              <a:rPr lang="en-IN" sz="1800" b="0" i="0" u="none" strike="noStrike" cap="none" dirty="0" err="1">
                <a:solidFill>
                  <a:schemeClr val="dk1"/>
                </a:solidFill>
                <a:latin typeface="Constantia"/>
                <a:ea typeface="Constantia"/>
                <a:cs typeface="Constantia"/>
                <a:sym typeface="Constantia"/>
              </a:rPr>
              <a:t>emp</a:t>
            </a:r>
            <a:r>
              <a:rPr lang="en-IN" sz="1800" b="0" i="0" u="none" strike="noStrike" cap="none" dirty="0">
                <a:solidFill>
                  <a:schemeClr val="dk1"/>
                </a:solidFill>
                <a:latin typeface="Constantia"/>
                <a:ea typeface="Constantia"/>
                <a:cs typeface="Constantia"/>
                <a:sym typeface="Constantia"/>
              </a:rPr>
              <a:t>(</a:t>
            </a:r>
            <a:r>
              <a:rPr lang="en-IN" sz="1800" b="0" i="0" u="none" strike="noStrike" cap="none" dirty="0" err="1">
                <a:solidFill>
                  <a:schemeClr val="dk1"/>
                </a:solidFill>
                <a:latin typeface="Constantia"/>
                <a:ea typeface="Constantia"/>
                <a:cs typeface="Constantia"/>
                <a:sym typeface="Constantia"/>
              </a:rPr>
              <a:t>id,name,salary</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this.id=id;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this.name=name;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this.salary</a:t>
            </a:r>
            <a:r>
              <a:rPr lang="en-IN" sz="1800" b="0" i="0" u="none" strike="noStrike" cap="none" dirty="0">
                <a:solidFill>
                  <a:schemeClr val="dk1"/>
                </a:solidFill>
                <a:latin typeface="Constantia"/>
                <a:ea typeface="Constantia"/>
                <a:cs typeface="Constantia"/>
                <a:sym typeface="Constantia"/>
              </a:rPr>
              <a:t>=salary;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e=new </a:t>
            </a:r>
            <a:r>
              <a:rPr lang="en-IN" sz="1800" b="0" i="0" u="none" strike="noStrike" cap="none" dirty="0" err="1">
                <a:solidFill>
                  <a:schemeClr val="dk1"/>
                </a:solidFill>
                <a:latin typeface="Constantia"/>
                <a:ea typeface="Constantia"/>
                <a:cs typeface="Constantia"/>
                <a:sym typeface="Constantia"/>
              </a:rPr>
              <a:t>emp</a:t>
            </a:r>
            <a:r>
              <a:rPr lang="en-IN" sz="1800" b="0" i="0" u="none" strike="noStrike" cap="none" dirty="0">
                <a:solidFill>
                  <a:schemeClr val="dk1"/>
                </a:solidFill>
                <a:latin typeface="Constantia"/>
                <a:ea typeface="Constantia"/>
                <a:cs typeface="Constantia"/>
                <a:sym typeface="Constantia"/>
              </a:rPr>
              <a:t>(103,"Vimal Jaiswal",30000);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document.write</a:t>
            </a:r>
            <a:r>
              <a:rPr lang="en-IN" sz="1800" b="0" i="0" u="none" strike="noStrike" cap="none" dirty="0">
                <a:solidFill>
                  <a:schemeClr val="dk1"/>
                </a:solidFill>
                <a:latin typeface="Constantia"/>
                <a:ea typeface="Constantia"/>
                <a:cs typeface="Constantia"/>
                <a:sym typeface="Constantia"/>
              </a:rPr>
              <a:t>(e.id+" "+e.name+" "+</a:t>
            </a:r>
            <a:r>
              <a:rPr lang="en-IN" sz="1800" b="0" i="0" u="none" strike="noStrike" cap="none" dirty="0" err="1">
                <a:solidFill>
                  <a:schemeClr val="dk1"/>
                </a:solidFill>
                <a:latin typeface="Constantia"/>
                <a:ea typeface="Constantia"/>
                <a:cs typeface="Constantia"/>
                <a:sym typeface="Constantia"/>
              </a:rPr>
              <a:t>e.salary</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1"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1" u="none" strike="noStrike" cap="none" dirty="0">
                <a:solidFill>
                  <a:schemeClr val="dk1"/>
                </a:solidFill>
                <a:latin typeface="Constantia"/>
                <a:ea typeface="Constantia"/>
                <a:cs typeface="Constantia"/>
                <a:sym typeface="Constantia"/>
              </a:rPr>
              <a:t>Output of the above example</a:t>
            </a:r>
            <a:endParaRPr sz="1800" b="1" i="1"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103 </a:t>
            </a:r>
            <a:r>
              <a:rPr lang="en-IN" sz="1800" b="0" i="0" u="none" strike="noStrike" cap="none" dirty="0" err="1">
                <a:solidFill>
                  <a:schemeClr val="dk1"/>
                </a:solidFill>
                <a:latin typeface="Constantia"/>
                <a:ea typeface="Constantia"/>
                <a:cs typeface="Constantia"/>
                <a:sym typeface="Constantia"/>
              </a:rPr>
              <a:t>Vimal</a:t>
            </a: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Jaiswal</a:t>
            </a:r>
            <a:r>
              <a:rPr lang="en-IN" sz="1800" b="0" i="0" u="none" strike="noStrike" cap="none" dirty="0">
                <a:solidFill>
                  <a:schemeClr val="dk1"/>
                </a:solidFill>
                <a:latin typeface="Constantia"/>
                <a:ea typeface="Constantia"/>
                <a:cs typeface="Constantia"/>
                <a:sym typeface="Constantia"/>
              </a:rPr>
              <a:t> 30000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p:nvPr/>
        </p:nvSpPr>
        <p:spPr>
          <a:xfrm>
            <a:off x="285720" y="798490"/>
            <a:ext cx="8215370" cy="5416868"/>
          </a:xfrm>
          <a:prstGeom prst="rect">
            <a:avLst/>
          </a:prstGeom>
          <a:noFill/>
          <a:ln>
            <a:solidFill>
              <a:schemeClr val="accent2">
                <a:lumMod val="60000"/>
                <a:lumOff val="40000"/>
              </a:schemeClr>
            </a:solid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dirty="0">
                <a:solidFill>
                  <a:schemeClr val="dk1"/>
                </a:solidFill>
                <a:latin typeface="Constantia"/>
                <a:ea typeface="Constantia"/>
                <a:cs typeface="Constantia"/>
                <a:sym typeface="Constantia"/>
              </a:rPr>
              <a:t>JavaScript Events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2000" b="0" i="0" u="none" strike="noStrike" cap="none" dirty="0">
                <a:solidFill>
                  <a:srgbClr val="FF0000"/>
                </a:solidFill>
                <a:latin typeface="Constantia"/>
                <a:ea typeface="Constantia"/>
                <a:cs typeface="Constantia"/>
                <a:sym typeface="Constantia"/>
              </a:rPr>
              <a:t>The change in the state of an object is known as an </a:t>
            </a:r>
            <a:r>
              <a:rPr lang="en-IN" sz="2000" b="1" i="0" u="none" strike="noStrike" cap="none" dirty="0">
                <a:solidFill>
                  <a:srgbClr val="FF0000"/>
                </a:solidFill>
                <a:latin typeface="Constantia"/>
                <a:ea typeface="Constantia"/>
                <a:cs typeface="Constantia"/>
                <a:sym typeface="Constantia"/>
              </a:rPr>
              <a:t>Event</a:t>
            </a:r>
            <a:r>
              <a:rPr lang="en-IN" sz="1800" b="0" i="0" u="none" strike="noStrike" cap="none" dirty="0">
                <a:solidFill>
                  <a:schemeClr val="dk1"/>
                </a:solidFill>
                <a:latin typeface="Constantia"/>
                <a:ea typeface="Constantia"/>
                <a:cs typeface="Constantia"/>
                <a:sym typeface="Constantia"/>
              </a:rPr>
              <a:t>. In html, there are various events which represents that some activity is performed by the user or by the browser. </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When </a:t>
            </a:r>
            <a:r>
              <a:rPr lang="en-IN" sz="1800" b="0" i="0" u="none" strike="noStrike" cap="none" dirty="0" err="1">
                <a:solidFill>
                  <a:schemeClr val="dk1"/>
                </a:solidFill>
                <a:latin typeface="Constantia"/>
                <a:ea typeface="Constantia"/>
                <a:cs typeface="Constantia"/>
                <a:sym typeface="Constantia"/>
              </a:rPr>
              <a:t>javascript</a:t>
            </a:r>
            <a:r>
              <a:rPr lang="en-IN" sz="1800" b="0" i="0" u="none" strike="noStrike" cap="none" dirty="0">
                <a:solidFill>
                  <a:schemeClr val="dk1"/>
                </a:solidFill>
                <a:latin typeface="Constantia"/>
                <a:ea typeface="Constantia"/>
                <a:cs typeface="Constantia"/>
                <a:sym typeface="Constantia"/>
              </a:rPr>
              <a:t> code is included in HTML, </a:t>
            </a:r>
            <a:r>
              <a:rPr lang="en-IN" sz="1800" b="0" i="0" u="none" strike="noStrike" cap="none" dirty="0" err="1">
                <a:solidFill>
                  <a:schemeClr val="dk1"/>
                </a:solidFill>
                <a:latin typeface="Constantia"/>
                <a:ea typeface="Constantia"/>
                <a:cs typeface="Constantia"/>
                <a:sym typeface="Constantia"/>
              </a:rPr>
              <a:t>js</a:t>
            </a:r>
            <a:r>
              <a:rPr lang="en-IN" sz="1800" b="0" i="0" u="none" strike="noStrike" cap="none" dirty="0">
                <a:solidFill>
                  <a:schemeClr val="dk1"/>
                </a:solidFill>
                <a:latin typeface="Constantia"/>
                <a:ea typeface="Constantia"/>
                <a:cs typeface="Constantia"/>
                <a:sym typeface="Constantia"/>
              </a:rPr>
              <a:t> react over these events and allow the execution. </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This process of reacting over the events is called </a:t>
            </a:r>
            <a:r>
              <a:rPr lang="en-IN" sz="1800" b="1" i="0" u="none" strike="noStrike" cap="none" dirty="0">
                <a:solidFill>
                  <a:schemeClr val="dk1"/>
                </a:solidFill>
                <a:latin typeface="Constantia"/>
                <a:ea typeface="Constantia"/>
                <a:cs typeface="Constantia"/>
                <a:sym typeface="Constantia"/>
              </a:rPr>
              <a:t>Event Handling</a:t>
            </a:r>
            <a:r>
              <a:rPr lang="en-IN" sz="1800" b="0" i="0" u="none" strike="noStrike" cap="none" dirty="0">
                <a:solidFill>
                  <a:schemeClr val="dk1"/>
                </a:solidFill>
                <a:latin typeface="Constantia"/>
                <a:ea typeface="Constantia"/>
                <a:cs typeface="Constantia"/>
                <a:sym typeface="Constantia"/>
              </a:rPr>
              <a:t>. Thus, </a:t>
            </a:r>
            <a:r>
              <a:rPr lang="en-IN" sz="1800" b="0" i="0" u="none" strike="noStrike" cap="none" dirty="0" err="1">
                <a:solidFill>
                  <a:schemeClr val="dk1"/>
                </a:solidFill>
                <a:latin typeface="Constantia"/>
                <a:ea typeface="Constantia"/>
                <a:cs typeface="Constantia"/>
                <a:sym typeface="Constantia"/>
              </a:rPr>
              <a:t>js</a:t>
            </a:r>
            <a:r>
              <a:rPr lang="en-IN" sz="1800" b="0" i="0" u="none" strike="noStrike" cap="none" dirty="0">
                <a:solidFill>
                  <a:schemeClr val="dk1"/>
                </a:solidFill>
                <a:latin typeface="Constantia"/>
                <a:ea typeface="Constantia"/>
                <a:cs typeface="Constantia"/>
                <a:sym typeface="Constantia"/>
              </a:rPr>
              <a:t> handles the HTML events via </a:t>
            </a:r>
            <a:r>
              <a:rPr lang="en-IN" sz="1800" b="1" i="0" u="none" strike="noStrike" cap="none" dirty="0">
                <a:solidFill>
                  <a:schemeClr val="dk1"/>
                </a:solidFill>
                <a:latin typeface="Constantia"/>
                <a:ea typeface="Constantia"/>
                <a:cs typeface="Constantia"/>
                <a:sym typeface="Constantia"/>
              </a:rPr>
              <a:t>Event Handlers</a:t>
            </a:r>
            <a:r>
              <a:rPr lang="en-IN" sz="1800" b="0" i="0" u="none" strike="noStrike" cap="none" dirty="0">
                <a:solidFill>
                  <a:schemeClr val="dk1"/>
                </a:solidFill>
                <a:latin typeface="Constantia"/>
                <a:ea typeface="Constantia"/>
                <a:cs typeface="Constantia"/>
                <a:sym typeface="Constantia"/>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For example</a:t>
            </a:r>
            <a:r>
              <a:rPr lang="en-IN" sz="1800" b="0" i="0" u="none" strike="noStrike" cap="none" dirty="0">
                <a:solidFill>
                  <a:schemeClr val="dk1"/>
                </a:solidFill>
                <a:latin typeface="Constantia"/>
                <a:ea typeface="Constantia"/>
                <a:cs typeface="Constantia"/>
                <a:sym typeface="Constantia"/>
              </a:rPr>
              <a:t>, when a user clicks over the browser, add </a:t>
            </a:r>
            <a:r>
              <a:rPr lang="en-IN" sz="1800" b="0" i="0" u="none" strike="noStrike" cap="none" dirty="0" err="1">
                <a:solidFill>
                  <a:schemeClr val="dk1"/>
                </a:solidFill>
                <a:latin typeface="Constantia"/>
                <a:ea typeface="Constantia"/>
                <a:cs typeface="Constantia"/>
                <a:sym typeface="Constantia"/>
              </a:rPr>
              <a:t>js</a:t>
            </a:r>
            <a:r>
              <a:rPr lang="en-IN" sz="1800" b="0" i="0" u="none" strike="noStrike" cap="none" dirty="0">
                <a:solidFill>
                  <a:schemeClr val="dk1"/>
                </a:solidFill>
                <a:latin typeface="Constantia"/>
                <a:ea typeface="Constantia"/>
                <a:cs typeface="Constantia"/>
                <a:sym typeface="Constantia"/>
              </a:rPr>
              <a:t> code, which will execute the task to be performed on the event.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p:nvPr/>
        </p:nvSpPr>
        <p:spPr>
          <a:xfrm>
            <a:off x="285720" y="357166"/>
            <a:ext cx="842968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Mouse events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aphicFrame>
        <p:nvGraphicFramePr>
          <p:cNvPr id="171" name="Google Shape;171;p28"/>
          <p:cNvGraphicFramePr/>
          <p:nvPr/>
        </p:nvGraphicFramePr>
        <p:xfrm>
          <a:off x="428595" y="928672"/>
          <a:ext cx="8429700" cy="5332272"/>
        </p:xfrm>
        <a:graphic>
          <a:graphicData uri="http://schemas.openxmlformats.org/drawingml/2006/table">
            <a:tbl>
              <a:tblPr firstRow="1" bandRow="1">
                <a:noFill/>
                <a:tableStyleId>{C24C8208-92D2-44F1-8B40-2B8089EBF60E}</a:tableStyleId>
              </a:tblPr>
              <a:tblGrid>
                <a:gridCol w="2809900">
                  <a:extLst>
                    <a:ext uri="{9D8B030D-6E8A-4147-A177-3AD203B41FA5}">
                      <a16:colId xmlns:a16="http://schemas.microsoft.com/office/drawing/2014/main" val="20000"/>
                    </a:ext>
                  </a:extLst>
                </a:gridCol>
                <a:gridCol w="2809900">
                  <a:extLst>
                    <a:ext uri="{9D8B030D-6E8A-4147-A177-3AD203B41FA5}">
                      <a16:colId xmlns:a16="http://schemas.microsoft.com/office/drawing/2014/main" val="20001"/>
                    </a:ext>
                  </a:extLst>
                </a:gridCol>
                <a:gridCol w="2809900">
                  <a:extLst>
                    <a:ext uri="{9D8B030D-6E8A-4147-A177-3AD203B41FA5}">
                      <a16:colId xmlns:a16="http://schemas.microsoft.com/office/drawing/2014/main" val="20002"/>
                    </a:ext>
                  </a:extLst>
                </a:gridCol>
              </a:tblGrid>
              <a:tr h="437750">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Event Performed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Event Handler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Description</a:t>
                      </a:r>
                      <a:endParaRPr sz="1800" u="none" strike="noStrike" cap="none"/>
                    </a:p>
                  </a:txBody>
                  <a:tcPr marL="114300" marR="114300" marT="114300" marB="114300"/>
                </a:tc>
                <a:extLst>
                  <a:ext uri="{0D108BD9-81ED-4DB2-BD59-A6C34878D82A}">
                    <a16:rowId xmlns:a16="http://schemas.microsoft.com/office/drawing/2014/main" val="10000"/>
                  </a:ext>
                </a:extLst>
              </a:tr>
              <a:tr h="4377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click</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onclick</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When mouse click on an element</a:t>
                      </a:r>
                      <a:endParaRPr sz="1800" u="none" strike="noStrike" cap="none"/>
                    </a:p>
                  </a:txBody>
                  <a:tcPr marL="91450" marR="91450" marT="45725" marB="45725"/>
                </a:tc>
                <a:extLst>
                  <a:ext uri="{0D108BD9-81ED-4DB2-BD59-A6C34878D82A}">
                    <a16:rowId xmlns:a16="http://schemas.microsoft.com/office/drawing/2014/main" val="10001"/>
                  </a:ext>
                </a:extLst>
              </a:tr>
              <a:tr h="4377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mouseover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err="1">
                          <a:solidFill>
                            <a:schemeClr val="dk1"/>
                          </a:solidFill>
                          <a:latin typeface="Constantia"/>
                          <a:ea typeface="Constantia"/>
                          <a:cs typeface="Constantia"/>
                          <a:sym typeface="Constantia"/>
                        </a:rPr>
                        <a:t>onmouseover</a:t>
                      </a:r>
                      <a:endParaRPr sz="1800" u="none" strike="noStrike" cap="none" dirty="0"/>
                    </a:p>
                  </a:txBody>
                  <a:tcPr marL="91450" marR="91450" marT="45725" marB="45725"/>
                </a:tc>
                <a:tc>
                  <a:txBody>
                    <a:bodyPr/>
                    <a:lstStyle/>
                    <a:p>
                      <a:pPr marL="0" marR="0" lvl="0" indent="0" algn="just" rtl="0">
                        <a:lnSpc>
                          <a:spcPct val="115000"/>
                        </a:lnSpc>
                        <a:spcBef>
                          <a:spcPts val="0"/>
                        </a:spcBef>
                        <a:spcAft>
                          <a:spcPts val="0"/>
                        </a:spcAft>
                        <a:buClr>
                          <a:srgbClr val="000000"/>
                        </a:buClr>
                        <a:buSzPts val="1800"/>
                        <a:buFont typeface="Arial"/>
                        <a:buNone/>
                      </a:pPr>
                      <a:r>
                        <a:rPr lang="en-IN" sz="1800" u="none" strike="noStrike" cap="none">
                          <a:solidFill>
                            <a:srgbClr val="333333"/>
                          </a:solidFill>
                          <a:latin typeface="Calibri"/>
                          <a:ea typeface="Calibri"/>
                          <a:cs typeface="Calibri"/>
                          <a:sym typeface="Calibri"/>
                        </a:rPr>
                        <a:t>When the cursor of the mouse comes over the element</a:t>
                      </a:r>
                      <a:endParaRPr sz="1800" u="none" strike="noStrike" cap="none">
                        <a:latin typeface="Calibri"/>
                        <a:ea typeface="Calibri"/>
                        <a:cs typeface="Calibri"/>
                        <a:sym typeface="Calibri"/>
                      </a:endParaRPr>
                    </a:p>
                  </a:txBody>
                  <a:tcPr marL="76200" marR="76200" marT="76200" marB="76200"/>
                </a:tc>
                <a:extLst>
                  <a:ext uri="{0D108BD9-81ED-4DB2-BD59-A6C34878D82A}">
                    <a16:rowId xmlns:a16="http://schemas.microsoft.com/office/drawing/2014/main" val="10002"/>
                  </a:ext>
                </a:extLst>
              </a:tr>
              <a:tr h="4377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mouseout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onmouseout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When the cursor of the mouse leaves an element</a:t>
                      </a:r>
                      <a:endParaRPr sz="1800" u="none" strike="noStrike" cap="none" dirty="0"/>
                    </a:p>
                  </a:txBody>
                  <a:tcPr marL="91450" marR="91450" marT="45725" marB="45725"/>
                </a:tc>
                <a:extLst>
                  <a:ext uri="{0D108BD9-81ED-4DB2-BD59-A6C34878D82A}">
                    <a16:rowId xmlns:a16="http://schemas.microsoft.com/office/drawing/2014/main" val="10003"/>
                  </a:ext>
                </a:extLst>
              </a:tr>
              <a:tr h="4377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err="1">
                          <a:solidFill>
                            <a:schemeClr val="dk1"/>
                          </a:solidFill>
                          <a:latin typeface="Constantia"/>
                          <a:ea typeface="Constantia"/>
                          <a:cs typeface="Constantia"/>
                          <a:sym typeface="Constantia"/>
                        </a:rPr>
                        <a:t>mousedown</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err="1">
                          <a:solidFill>
                            <a:schemeClr val="dk1"/>
                          </a:solidFill>
                          <a:latin typeface="Constantia"/>
                          <a:ea typeface="Constantia"/>
                          <a:cs typeface="Constantia"/>
                          <a:sym typeface="Constantia"/>
                        </a:rPr>
                        <a:t>onmousedown</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When the mouse button is pressed over the element</a:t>
                      </a:r>
                      <a:endParaRPr sz="1800" u="none" strike="noStrike" cap="none" dirty="0"/>
                    </a:p>
                  </a:txBody>
                  <a:tcPr marL="91450" marR="91450" marT="45725" marB="45725"/>
                </a:tc>
                <a:extLst>
                  <a:ext uri="{0D108BD9-81ED-4DB2-BD59-A6C34878D82A}">
                    <a16:rowId xmlns:a16="http://schemas.microsoft.com/office/drawing/2014/main" val="10004"/>
                  </a:ext>
                </a:extLst>
              </a:tr>
              <a:tr h="4377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err="1">
                          <a:solidFill>
                            <a:schemeClr val="dk1"/>
                          </a:solidFill>
                          <a:latin typeface="Constantia"/>
                          <a:ea typeface="Constantia"/>
                          <a:cs typeface="Constantia"/>
                          <a:sym typeface="Constantia"/>
                        </a:rPr>
                        <a:t>mouseup</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err="1">
                          <a:solidFill>
                            <a:schemeClr val="dk1"/>
                          </a:solidFill>
                          <a:latin typeface="Constantia"/>
                          <a:ea typeface="Constantia"/>
                          <a:cs typeface="Constantia"/>
                          <a:sym typeface="Constantia"/>
                        </a:rPr>
                        <a:t>onmouseup</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When the mouse button is released over the element</a:t>
                      </a:r>
                      <a:endParaRPr sz="1800" u="none" strike="noStrike" cap="none"/>
                    </a:p>
                  </a:txBody>
                  <a:tcPr marL="91450" marR="91450" marT="45725" marB="45725"/>
                </a:tc>
                <a:extLst>
                  <a:ext uri="{0D108BD9-81ED-4DB2-BD59-A6C34878D82A}">
                    <a16:rowId xmlns:a16="http://schemas.microsoft.com/office/drawing/2014/main" val="10005"/>
                  </a:ext>
                </a:extLst>
              </a:tr>
              <a:tr h="4377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err="1">
                          <a:solidFill>
                            <a:schemeClr val="dk1"/>
                          </a:solidFill>
                          <a:latin typeface="Constantia"/>
                          <a:ea typeface="Constantia"/>
                          <a:cs typeface="Constantia"/>
                          <a:sym typeface="Constantia"/>
                        </a:rPr>
                        <a:t>mousemove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onmousemove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When the mouse movement takes place.</a:t>
                      </a:r>
                      <a:endParaRPr sz="1800" u="none" strike="noStrike" cap="none"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p:nvPr/>
        </p:nvSpPr>
        <p:spPr>
          <a:xfrm>
            <a:off x="428596" y="642918"/>
            <a:ext cx="800105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Keyboard events:</a:t>
            </a: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aphicFrame>
        <p:nvGraphicFramePr>
          <p:cNvPr id="177" name="Google Shape;177;p29"/>
          <p:cNvGraphicFramePr/>
          <p:nvPr/>
        </p:nvGraphicFramePr>
        <p:xfrm>
          <a:off x="571472" y="1397000"/>
          <a:ext cx="8072475" cy="1010940"/>
        </p:xfrm>
        <a:graphic>
          <a:graphicData uri="http://schemas.openxmlformats.org/drawingml/2006/table">
            <a:tbl>
              <a:tblPr firstRow="1" bandRow="1">
                <a:noFill/>
                <a:tableStyleId>{C24C8208-92D2-44F1-8B40-2B8089EBF60E}</a:tableStyleId>
              </a:tblPr>
              <a:tblGrid>
                <a:gridCol w="2690825">
                  <a:extLst>
                    <a:ext uri="{9D8B030D-6E8A-4147-A177-3AD203B41FA5}">
                      <a16:colId xmlns:a16="http://schemas.microsoft.com/office/drawing/2014/main" val="20000"/>
                    </a:ext>
                  </a:extLst>
                </a:gridCol>
                <a:gridCol w="2690825">
                  <a:extLst>
                    <a:ext uri="{9D8B030D-6E8A-4147-A177-3AD203B41FA5}">
                      <a16:colId xmlns:a16="http://schemas.microsoft.com/office/drawing/2014/main" val="20001"/>
                    </a:ext>
                  </a:extLst>
                </a:gridCol>
                <a:gridCol w="26908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Event Performed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Event Handler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Description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Keydown &amp; Keyup</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onkeydown &amp; onkeyup</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When the user press and then release the key</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sp>
        <p:nvSpPr>
          <p:cNvPr id="178" name="Google Shape;178;p29"/>
          <p:cNvSpPr txBox="1"/>
          <p:nvPr/>
        </p:nvSpPr>
        <p:spPr>
          <a:xfrm>
            <a:off x="428596" y="2643182"/>
            <a:ext cx="835824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Form events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aphicFrame>
        <p:nvGraphicFramePr>
          <p:cNvPr id="179" name="Google Shape;179;p29"/>
          <p:cNvGraphicFramePr/>
          <p:nvPr/>
        </p:nvGraphicFramePr>
        <p:xfrm>
          <a:off x="428595" y="3071809"/>
          <a:ext cx="8215350" cy="3508630"/>
        </p:xfrm>
        <a:graphic>
          <a:graphicData uri="http://schemas.openxmlformats.org/drawingml/2006/table">
            <a:tbl>
              <a:tblPr firstRow="1" bandRow="1">
                <a:noFill/>
                <a:tableStyleId>{C24C8208-92D2-44F1-8B40-2B8089EBF60E}</a:tableStyleId>
              </a:tblPr>
              <a:tblGrid>
                <a:gridCol w="2738450">
                  <a:extLst>
                    <a:ext uri="{9D8B030D-6E8A-4147-A177-3AD203B41FA5}">
                      <a16:colId xmlns:a16="http://schemas.microsoft.com/office/drawing/2014/main" val="20000"/>
                    </a:ext>
                  </a:extLst>
                </a:gridCol>
                <a:gridCol w="2738450">
                  <a:extLst>
                    <a:ext uri="{9D8B030D-6E8A-4147-A177-3AD203B41FA5}">
                      <a16:colId xmlns:a16="http://schemas.microsoft.com/office/drawing/2014/main" val="20001"/>
                    </a:ext>
                  </a:extLst>
                </a:gridCol>
                <a:gridCol w="2738450">
                  <a:extLst>
                    <a:ext uri="{9D8B030D-6E8A-4147-A177-3AD203B41FA5}">
                      <a16:colId xmlns:a16="http://schemas.microsoft.com/office/drawing/2014/main" val="20002"/>
                    </a:ext>
                  </a:extLst>
                </a:gridCol>
              </a:tblGrid>
              <a:tr h="673950">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Event Performed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Event Handler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Description</a:t>
                      </a:r>
                      <a:endParaRPr sz="1800" u="none" strike="noStrike" cap="none"/>
                    </a:p>
                  </a:txBody>
                  <a:tcPr marL="91450" marR="91450" marT="45725" marB="45725"/>
                </a:tc>
                <a:extLst>
                  <a:ext uri="{0D108BD9-81ED-4DB2-BD59-A6C34878D82A}">
                    <a16:rowId xmlns:a16="http://schemas.microsoft.com/office/drawing/2014/main" val="10000"/>
                  </a:ext>
                </a:extLst>
              </a:tr>
              <a:tr h="4246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focus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onfocus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When the user focuses on an element</a:t>
                      </a:r>
                      <a:endParaRPr sz="1800" u="none" strike="noStrike" cap="none"/>
                    </a:p>
                  </a:txBody>
                  <a:tcPr marL="91450" marR="91450" marT="45725" marB="45725"/>
                </a:tc>
                <a:extLst>
                  <a:ext uri="{0D108BD9-81ED-4DB2-BD59-A6C34878D82A}">
                    <a16:rowId xmlns:a16="http://schemas.microsoft.com/office/drawing/2014/main" val="10001"/>
                  </a:ext>
                </a:extLst>
              </a:tr>
              <a:tr h="4125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submit</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err="1">
                          <a:solidFill>
                            <a:schemeClr val="dk1"/>
                          </a:solidFill>
                          <a:latin typeface="Constantia"/>
                          <a:ea typeface="Constantia"/>
                          <a:cs typeface="Constantia"/>
                          <a:sym typeface="Constantia"/>
                        </a:rPr>
                        <a:t>onsubmit</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When the user submits the form</a:t>
                      </a:r>
                      <a:endParaRPr sz="1800" u="none" strike="noStrike" cap="none" dirty="0"/>
                    </a:p>
                  </a:txBody>
                  <a:tcPr marL="91450" marR="91450" marT="45725" marB="45725"/>
                </a:tc>
                <a:extLst>
                  <a:ext uri="{0D108BD9-81ED-4DB2-BD59-A6C34878D82A}">
                    <a16:rowId xmlns:a16="http://schemas.microsoft.com/office/drawing/2014/main" val="10002"/>
                  </a:ext>
                </a:extLst>
              </a:tr>
              <a:tr h="4125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blur</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onblur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When the focus is away from a form element</a:t>
                      </a:r>
                      <a:endParaRPr sz="1800" u="none" strike="noStrike" cap="none" dirty="0"/>
                    </a:p>
                  </a:txBody>
                  <a:tcPr marL="91450" marR="91450" marT="45725" marB="45725"/>
                </a:tc>
                <a:extLst>
                  <a:ext uri="{0D108BD9-81ED-4DB2-BD59-A6C34878D82A}">
                    <a16:rowId xmlns:a16="http://schemas.microsoft.com/office/drawing/2014/main" val="10003"/>
                  </a:ext>
                </a:extLst>
              </a:tr>
              <a:tr h="4125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change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onchange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When the user modifies or changes the value of a form element</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p:nvPr/>
        </p:nvSpPr>
        <p:spPr>
          <a:xfrm>
            <a:off x="285720" y="500042"/>
            <a:ext cx="835824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Window/Document events</a:t>
            </a: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aphicFrame>
        <p:nvGraphicFramePr>
          <p:cNvPr id="185" name="Google Shape;185;p30"/>
          <p:cNvGraphicFramePr/>
          <p:nvPr>
            <p:extLst>
              <p:ext uri="{D42A27DB-BD31-4B8C-83A1-F6EECF244321}">
                <p14:modId xmlns:p14="http://schemas.microsoft.com/office/powerpoint/2010/main" val="3081547944"/>
              </p:ext>
            </p:extLst>
          </p:nvPr>
        </p:nvGraphicFramePr>
        <p:xfrm>
          <a:off x="357159" y="928671"/>
          <a:ext cx="8215350" cy="3164778"/>
        </p:xfrm>
        <a:graphic>
          <a:graphicData uri="http://schemas.openxmlformats.org/drawingml/2006/table">
            <a:tbl>
              <a:tblPr firstRow="1" bandRow="1">
                <a:noFill/>
                <a:tableStyleId>{C24C8208-92D2-44F1-8B40-2B8089EBF60E}</a:tableStyleId>
              </a:tblPr>
              <a:tblGrid>
                <a:gridCol w="2738450">
                  <a:extLst>
                    <a:ext uri="{9D8B030D-6E8A-4147-A177-3AD203B41FA5}">
                      <a16:colId xmlns:a16="http://schemas.microsoft.com/office/drawing/2014/main" val="20000"/>
                    </a:ext>
                  </a:extLst>
                </a:gridCol>
                <a:gridCol w="2738450">
                  <a:extLst>
                    <a:ext uri="{9D8B030D-6E8A-4147-A177-3AD203B41FA5}">
                      <a16:colId xmlns:a16="http://schemas.microsoft.com/office/drawing/2014/main" val="20001"/>
                    </a:ext>
                  </a:extLst>
                </a:gridCol>
                <a:gridCol w="2738450">
                  <a:extLst>
                    <a:ext uri="{9D8B030D-6E8A-4147-A177-3AD203B41FA5}">
                      <a16:colId xmlns:a16="http://schemas.microsoft.com/office/drawing/2014/main" val="20002"/>
                    </a:ext>
                  </a:extLst>
                </a:gridCol>
              </a:tblGrid>
              <a:tr h="421548">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Event Performed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Event Handler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Description</a:t>
                      </a:r>
                      <a:endParaRPr sz="1800" u="none" strike="noStrike" cap="none"/>
                    </a:p>
                  </a:txBody>
                  <a:tcPr marL="91450" marR="91450" marT="45725" marB="45725"/>
                </a:tc>
                <a:extLst>
                  <a:ext uri="{0D108BD9-81ED-4DB2-BD59-A6C34878D82A}">
                    <a16:rowId xmlns:a16="http://schemas.microsoft.com/office/drawing/2014/main" val="10000"/>
                  </a:ext>
                </a:extLst>
              </a:tr>
              <a:tr h="859616">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load</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err="1">
                          <a:solidFill>
                            <a:schemeClr val="dk1"/>
                          </a:solidFill>
                          <a:latin typeface="Constantia"/>
                          <a:ea typeface="Constantia"/>
                          <a:cs typeface="Constantia"/>
                          <a:sym typeface="Constantia"/>
                        </a:rPr>
                        <a:t>onload</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When the browser finishes the loading of the page</a:t>
                      </a:r>
                      <a:endParaRPr sz="1800" u="none" strike="noStrike" cap="none" dirty="0"/>
                    </a:p>
                  </a:txBody>
                  <a:tcPr marL="91450" marR="91450" marT="45725" marB="45725"/>
                </a:tc>
                <a:extLst>
                  <a:ext uri="{0D108BD9-81ED-4DB2-BD59-A6C34878D82A}">
                    <a16:rowId xmlns:a16="http://schemas.microsoft.com/office/drawing/2014/main" val="10001"/>
                  </a:ext>
                </a:extLst>
              </a:tr>
              <a:tr h="859616">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unload</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Onunload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When the visitor leaves the current webpage, the browser unloads </a:t>
                      </a:r>
                      <a:endParaRPr sz="1800" u="none" strike="noStrike" cap="none"/>
                    </a:p>
                  </a:txBody>
                  <a:tcPr marL="91450" marR="91450" marT="45725" marB="45725"/>
                </a:tc>
                <a:extLst>
                  <a:ext uri="{0D108BD9-81ED-4DB2-BD59-A6C34878D82A}">
                    <a16:rowId xmlns:a16="http://schemas.microsoft.com/office/drawing/2014/main" val="10002"/>
                  </a:ext>
                </a:extLst>
              </a:tr>
              <a:tr h="859616">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resize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onresize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When the visitor resizes the window of the browser</a:t>
                      </a: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86" name="Google Shape;186;p30"/>
          <p:cNvSpPr txBox="1"/>
          <p:nvPr/>
        </p:nvSpPr>
        <p:spPr>
          <a:xfrm>
            <a:off x="500034" y="3929066"/>
            <a:ext cx="7929618" cy="31393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Advanced JavaScript: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JavaScript JSON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JSON is a format for storing and transporting data.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JSON is often used when data is sent from a server to a web page.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What is JSON?</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JSON stands for </a:t>
            </a:r>
            <a:r>
              <a:rPr lang="en-IN" sz="1800" b="1" i="0" u="none" strike="noStrike" cap="none" dirty="0">
                <a:solidFill>
                  <a:schemeClr val="dk1"/>
                </a:solidFill>
                <a:latin typeface="Constantia"/>
                <a:ea typeface="Constantia"/>
                <a:cs typeface="Constantia"/>
                <a:sym typeface="Constantia"/>
              </a:rPr>
              <a:t>J</a:t>
            </a:r>
            <a:r>
              <a:rPr lang="en-IN" sz="1800" b="0" i="0" u="none" strike="noStrike" cap="none" dirty="0">
                <a:solidFill>
                  <a:schemeClr val="dk1"/>
                </a:solidFill>
                <a:latin typeface="Constantia"/>
                <a:ea typeface="Constantia"/>
                <a:cs typeface="Constantia"/>
                <a:sym typeface="Constantia"/>
              </a:rPr>
              <a:t>ava</a:t>
            </a:r>
            <a:r>
              <a:rPr lang="en-IN" sz="1800" b="1" i="0" u="none" strike="noStrike" cap="none" dirty="0">
                <a:solidFill>
                  <a:schemeClr val="dk1"/>
                </a:solidFill>
                <a:latin typeface="Constantia"/>
                <a:ea typeface="Constantia"/>
                <a:cs typeface="Constantia"/>
                <a:sym typeface="Constantia"/>
              </a:rPr>
              <a:t>S</a:t>
            </a:r>
            <a:r>
              <a:rPr lang="en-IN" sz="1800" b="0" i="0" u="none" strike="noStrike" cap="none" dirty="0">
                <a:solidFill>
                  <a:schemeClr val="dk1"/>
                </a:solidFill>
                <a:latin typeface="Constantia"/>
                <a:ea typeface="Constantia"/>
                <a:cs typeface="Constantia"/>
                <a:sym typeface="Constantia"/>
              </a:rPr>
              <a:t>cript </a:t>
            </a:r>
            <a:r>
              <a:rPr lang="en-IN" sz="1800" b="1" i="0" u="none" strike="noStrike" cap="none" dirty="0">
                <a:solidFill>
                  <a:schemeClr val="dk1"/>
                </a:solidFill>
                <a:latin typeface="Constantia"/>
                <a:ea typeface="Constantia"/>
                <a:cs typeface="Constantia"/>
                <a:sym typeface="Constantia"/>
              </a:rPr>
              <a:t>O</a:t>
            </a:r>
            <a:r>
              <a:rPr lang="en-IN" sz="1800" b="0" i="0" u="none" strike="noStrike" cap="none" dirty="0">
                <a:solidFill>
                  <a:schemeClr val="dk1"/>
                </a:solidFill>
                <a:latin typeface="Constantia"/>
                <a:ea typeface="Constantia"/>
                <a:cs typeface="Constantia"/>
                <a:sym typeface="Constantia"/>
              </a:rPr>
              <a:t>bject </a:t>
            </a:r>
            <a:r>
              <a:rPr lang="en-IN" sz="1800" b="1" i="0" u="none" strike="noStrike" cap="none" dirty="0">
                <a:solidFill>
                  <a:schemeClr val="dk1"/>
                </a:solidFill>
                <a:latin typeface="Constantia"/>
                <a:ea typeface="Constantia"/>
                <a:cs typeface="Constantia"/>
                <a:sym typeface="Constantia"/>
              </a:rPr>
              <a:t>N</a:t>
            </a:r>
            <a:r>
              <a:rPr lang="en-IN" sz="1800" b="0" i="0" u="none" strike="noStrike" cap="none" dirty="0">
                <a:solidFill>
                  <a:schemeClr val="dk1"/>
                </a:solidFill>
                <a:latin typeface="Constantia"/>
                <a:ea typeface="Constantia"/>
                <a:cs typeface="Constantia"/>
                <a:sym typeface="Constantia"/>
              </a:rPr>
              <a:t>otation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JSON is a lightweight data interchange format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JSON is language independent </a:t>
            </a:r>
            <a:r>
              <a:rPr lang="en-IN" sz="1800" b="1" i="0" u="none" strike="noStrike" cap="none" dirty="0">
                <a:solidFill>
                  <a:schemeClr val="dk1"/>
                </a:solidFill>
                <a:latin typeface="Constantia"/>
                <a:ea typeface="Constantia"/>
                <a:cs typeface="Constantia"/>
                <a:sym typeface="Constantia"/>
              </a:rPr>
              <a:t>*</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JSON is "self-describing" and easy to understand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language.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p:nvPr/>
        </p:nvSpPr>
        <p:spPr>
          <a:xfrm>
            <a:off x="714347" y="571480"/>
            <a:ext cx="8218637" cy="729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JSON Example</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This JSON syntax defines an employees object: an array of 3 employee records (objects):</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JSON Example</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"employees":[</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  {"</a:t>
            </a:r>
            <a:r>
              <a:rPr lang="en-IN" sz="1800" b="0" i="0" u="none" strike="noStrike" cap="none" dirty="0" err="1">
                <a:solidFill>
                  <a:schemeClr val="dk1"/>
                </a:solidFill>
                <a:latin typeface="Times New Roman"/>
                <a:ea typeface="Times New Roman"/>
                <a:cs typeface="Times New Roman"/>
                <a:sym typeface="Times New Roman"/>
              </a:rPr>
              <a:t>firstName</a:t>
            </a:r>
            <a:r>
              <a:rPr lang="en-IN" sz="1800" b="0" i="0" u="none" strike="noStrike" cap="none" dirty="0">
                <a:solidFill>
                  <a:schemeClr val="dk1"/>
                </a:solidFill>
                <a:latin typeface="Times New Roman"/>
                <a:ea typeface="Times New Roman"/>
                <a:cs typeface="Times New Roman"/>
                <a:sym typeface="Times New Roman"/>
              </a:rPr>
              <a:t>":"John", "</a:t>
            </a:r>
            <a:r>
              <a:rPr lang="en-IN" sz="1800" b="0" i="0" u="none" strike="noStrike" cap="none" dirty="0" err="1">
                <a:solidFill>
                  <a:schemeClr val="dk1"/>
                </a:solidFill>
                <a:latin typeface="Times New Roman"/>
                <a:ea typeface="Times New Roman"/>
                <a:cs typeface="Times New Roman"/>
                <a:sym typeface="Times New Roman"/>
              </a:rPr>
              <a:t>lastName</a:t>
            </a:r>
            <a:r>
              <a:rPr lang="en-IN" sz="1800" b="0" i="0" u="none" strike="noStrike" cap="none" dirty="0">
                <a:solidFill>
                  <a:schemeClr val="dk1"/>
                </a:solidFill>
                <a:latin typeface="Times New Roman"/>
                <a:ea typeface="Times New Roman"/>
                <a:cs typeface="Times New Roman"/>
                <a:sym typeface="Times New Roman"/>
              </a:rPr>
              <a:t>":"Doe"},</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  {"</a:t>
            </a:r>
            <a:r>
              <a:rPr lang="en-IN" sz="1800" b="0" i="0" u="none" strike="noStrike" cap="none" dirty="0" err="1">
                <a:solidFill>
                  <a:schemeClr val="dk1"/>
                </a:solidFill>
                <a:latin typeface="Times New Roman"/>
                <a:ea typeface="Times New Roman"/>
                <a:cs typeface="Times New Roman"/>
                <a:sym typeface="Times New Roman"/>
              </a:rPr>
              <a:t>firstName</a:t>
            </a:r>
            <a:r>
              <a:rPr lang="en-IN" sz="1800" b="0" i="0" u="none" strike="noStrike" cap="none" dirty="0">
                <a:solidFill>
                  <a:schemeClr val="dk1"/>
                </a:solidFill>
                <a:latin typeface="Times New Roman"/>
                <a:ea typeface="Times New Roman"/>
                <a:cs typeface="Times New Roman"/>
                <a:sym typeface="Times New Roman"/>
              </a:rPr>
              <a:t>":"Anna", "</a:t>
            </a:r>
            <a:r>
              <a:rPr lang="en-IN" sz="1800" b="0" i="0" u="none" strike="noStrike" cap="none" dirty="0" err="1">
                <a:solidFill>
                  <a:schemeClr val="dk1"/>
                </a:solidFill>
                <a:latin typeface="Times New Roman"/>
                <a:ea typeface="Times New Roman"/>
                <a:cs typeface="Times New Roman"/>
                <a:sym typeface="Times New Roman"/>
              </a:rPr>
              <a:t>lastName</a:t>
            </a:r>
            <a:r>
              <a:rPr lang="en-IN" sz="1800" b="0" i="0" u="none" strike="noStrike" cap="none" dirty="0">
                <a:solidFill>
                  <a:schemeClr val="dk1"/>
                </a:solidFill>
                <a:latin typeface="Times New Roman"/>
                <a:ea typeface="Times New Roman"/>
                <a:cs typeface="Times New Roman"/>
                <a:sym typeface="Times New Roman"/>
              </a:rPr>
              <a:t>":"Smith"},</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  {"</a:t>
            </a:r>
            <a:r>
              <a:rPr lang="en-IN" sz="1800" b="0" i="0" u="none" strike="noStrike" cap="none" dirty="0" err="1">
                <a:solidFill>
                  <a:schemeClr val="dk1"/>
                </a:solidFill>
                <a:latin typeface="Times New Roman"/>
                <a:ea typeface="Times New Roman"/>
                <a:cs typeface="Times New Roman"/>
                <a:sym typeface="Times New Roman"/>
              </a:rPr>
              <a:t>firstName</a:t>
            </a:r>
            <a:r>
              <a:rPr lang="en-IN" sz="1800" b="0" i="0" u="none" strike="noStrike" cap="none" dirty="0">
                <a:solidFill>
                  <a:schemeClr val="dk1"/>
                </a:solidFill>
                <a:latin typeface="Times New Roman"/>
                <a:ea typeface="Times New Roman"/>
                <a:cs typeface="Times New Roman"/>
                <a:sym typeface="Times New Roman"/>
              </a:rPr>
              <a:t>":"Peter", "</a:t>
            </a:r>
            <a:r>
              <a:rPr lang="en-IN" sz="1800" b="0" i="0" u="none" strike="noStrike" cap="none" dirty="0" err="1">
                <a:solidFill>
                  <a:schemeClr val="dk1"/>
                </a:solidFill>
                <a:latin typeface="Times New Roman"/>
                <a:ea typeface="Times New Roman"/>
                <a:cs typeface="Times New Roman"/>
                <a:sym typeface="Times New Roman"/>
              </a:rPr>
              <a:t>lastName</a:t>
            </a:r>
            <a:r>
              <a:rPr lang="en-IN" sz="1800" b="0" i="0" u="none" strike="noStrike" cap="none" dirty="0">
                <a:solidFill>
                  <a:schemeClr val="dk1"/>
                </a:solidFill>
                <a:latin typeface="Times New Roman"/>
                <a:ea typeface="Times New Roman"/>
                <a:cs typeface="Times New Roman"/>
                <a:sym typeface="Times New Roman"/>
              </a:rPr>
              <a:t>":"Jones"}</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Key-Value Pair</a:t>
            </a:r>
            <a:endParaRPr dirty="0"/>
          </a:p>
          <a:p>
            <a:pPr marL="0" marR="0" lvl="0" indent="0" algn="l" rtl="0">
              <a:lnSpc>
                <a:spcPct val="100000"/>
              </a:lnSpc>
              <a:spcBef>
                <a:spcPts val="0"/>
              </a:spcBef>
              <a:spcAft>
                <a:spcPts val="0"/>
              </a:spcAft>
              <a:buNone/>
            </a:pPr>
            <a:r>
              <a:rPr lang="en-IN" sz="1800" b="0" i="0" u="none" strike="noStrike" cap="none" dirty="0" err="1">
                <a:solidFill>
                  <a:srgbClr val="000000"/>
                </a:solidFill>
                <a:latin typeface="Times New Roman"/>
                <a:ea typeface="Times New Roman"/>
                <a:cs typeface="Times New Roman"/>
                <a:sym typeface="Times New Roman"/>
              </a:rPr>
              <a:t>const</a:t>
            </a:r>
            <a:r>
              <a:rPr lang="en-IN" sz="1800" b="0" i="0" u="none" strike="noStrike" cap="none" dirty="0">
                <a:solidFill>
                  <a:srgbClr val="000000"/>
                </a:solidFill>
                <a:latin typeface="Times New Roman"/>
                <a:ea typeface="Times New Roman"/>
                <a:cs typeface="Times New Roman"/>
                <a:sym typeface="Times New Roman"/>
              </a:rPr>
              <a:t> desk = { </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Times New Roman"/>
                <a:ea typeface="Times New Roman"/>
                <a:cs typeface="Times New Roman"/>
                <a:sym typeface="Times New Roman"/>
              </a:rPr>
              <a:t>height: "4 feet", </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Times New Roman"/>
                <a:ea typeface="Times New Roman"/>
                <a:cs typeface="Times New Roman"/>
                <a:sym typeface="Times New Roman"/>
              </a:rPr>
              <a:t>weight: "30 pounds", </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800" b="0" i="0" u="none" strike="noStrike" cap="none" dirty="0" err="1">
                <a:solidFill>
                  <a:srgbClr val="000000"/>
                </a:solidFill>
                <a:latin typeface="Times New Roman"/>
                <a:ea typeface="Times New Roman"/>
                <a:cs typeface="Times New Roman"/>
                <a:sym typeface="Times New Roman"/>
              </a:rPr>
              <a:t>color</a:t>
            </a:r>
            <a:r>
              <a:rPr lang="en-IN" sz="1800" b="0" i="0" u="none" strike="noStrike" cap="none" dirty="0">
                <a:solidFill>
                  <a:srgbClr val="000000"/>
                </a:solidFill>
                <a:latin typeface="Times New Roman"/>
                <a:ea typeface="Times New Roman"/>
                <a:cs typeface="Times New Roman"/>
                <a:sym typeface="Times New Roman"/>
              </a:rPr>
              <a:t>: "brown", </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Times New Roman"/>
                <a:ea typeface="Times New Roman"/>
                <a:cs typeface="Times New Roman"/>
                <a:sym typeface="Times New Roman"/>
              </a:rPr>
              <a:t>material: "wood",</a:t>
            </a:r>
            <a:endParaRPr dirty="0"/>
          </a:p>
          <a:p>
            <a:pPr marL="0" marR="0" lvl="0" indent="0" algn="l" rtl="0">
              <a:lnSpc>
                <a:spcPct val="100000"/>
              </a:lnSpc>
              <a:spcBef>
                <a:spcPts val="0"/>
              </a:spcBef>
              <a:spcAft>
                <a:spcPts val="0"/>
              </a:spcAft>
              <a:buNone/>
            </a:pPr>
            <a:r>
              <a:rPr lang="en-IN" sz="1800" b="0" i="0" u="none" strike="noStrike" cap="none" dirty="0">
                <a:solidFill>
                  <a:srgbClr val="00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r>
              <a:rPr lang="en-IN" sz="1800" b="0" i="0" u="none" strike="noStrike" cap="none" dirty="0">
                <a:solidFill>
                  <a:srgbClr val="000000"/>
                </a:solidFill>
                <a:latin typeface="Times New Roman"/>
                <a:ea typeface="Times New Roman"/>
                <a:cs typeface="Times New Roman"/>
                <a:sym typeface="Times New Roman"/>
              </a:rPr>
              <a:t>An object contains properties, or key-value pairs. The desk object above has four properties. Each property has a name, which is also called a key, and a corresponding </a:t>
            </a:r>
            <a:r>
              <a:rPr lang="en-IN" sz="1800" b="0" i="0" u="none" strike="noStrike" cap="none" dirty="0" err="1">
                <a:solidFill>
                  <a:srgbClr val="000000"/>
                </a:solidFill>
                <a:latin typeface="Times New Roman"/>
                <a:ea typeface="Times New Roman"/>
                <a:cs typeface="Times New Roman"/>
                <a:sym typeface="Times New Roman"/>
              </a:rPr>
              <a:t>value.For</a:t>
            </a:r>
            <a:r>
              <a:rPr lang="en-IN" sz="1800" b="0" i="0" u="none" strike="noStrike" cap="none" dirty="0">
                <a:solidFill>
                  <a:srgbClr val="000000"/>
                </a:solidFill>
                <a:latin typeface="Times New Roman"/>
                <a:ea typeface="Times New Roman"/>
                <a:cs typeface="Times New Roman"/>
                <a:sym typeface="Times New Roman"/>
              </a:rPr>
              <a:t> instance, the key height</a:t>
            </a:r>
            <a:r>
              <a:rPr lang="en-IN" sz="1800" b="1" i="0" u="none" strike="noStrike" cap="none" dirty="0">
                <a:solidFill>
                  <a:srgbClr val="000000"/>
                </a:solidFill>
                <a:latin typeface="Times New Roman"/>
                <a:ea typeface="Times New Roman"/>
                <a:cs typeface="Times New Roman"/>
                <a:sym typeface="Times New Roman"/>
              </a:rPr>
              <a:t> </a:t>
            </a:r>
            <a:r>
              <a:rPr lang="en-IN" sz="1800" b="0" i="0" u="none" strike="noStrike" cap="none" dirty="0">
                <a:solidFill>
                  <a:srgbClr val="000000"/>
                </a:solidFill>
                <a:latin typeface="Times New Roman"/>
                <a:ea typeface="Times New Roman"/>
                <a:cs typeface="Times New Roman"/>
                <a:sym typeface="Times New Roman"/>
              </a:rPr>
              <a:t>has the value "4 feet". Together, the key and value make up a single property.</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285720" y="428604"/>
            <a:ext cx="8215370" cy="54168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chemeClr val="dk1"/>
                </a:solidFill>
                <a:latin typeface="Constantia"/>
                <a:ea typeface="Constantia"/>
                <a:cs typeface="Constantia"/>
                <a:sym typeface="Constantia"/>
              </a:rPr>
              <a:t>JavaScript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40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chemeClr val="dk1"/>
                </a:solidFill>
                <a:latin typeface="Constantia"/>
                <a:ea typeface="Constantia"/>
                <a:cs typeface="Constantia"/>
                <a:sym typeface="Constantia"/>
              </a:rPr>
              <a:t>Introduction to JavaScript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40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a:t>
            </a:r>
            <a:r>
              <a:rPr lang="en-IN" sz="1800" b="0" i="0" u="none" strike="noStrike" cap="none">
                <a:solidFill>
                  <a:schemeClr val="dk1"/>
                </a:solidFill>
                <a:latin typeface="Constantia"/>
                <a:ea typeface="Constantia"/>
                <a:cs typeface="Constantia"/>
                <a:sym typeface="Constantia"/>
              </a:rPr>
              <a:t> is a lightweight, cross-platform, and interpreted scripting language.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It is well-known for the development of web pages, many non-browser environments also use 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JavaScript can be used for </a:t>
            </a:r>
            <a:r>
              <a:rPr lang="en-IN" sz="1800" b="1" i="0" u="none" strike="noStrike" cap="none">
                <a:solidFill>
                  <a:schemeClr val="dk1"/>
                </a:solidFill>
                <a:latin typeface="Constantia"/>
                <a:ea typeface="Constantia"/>
                <a:cs typeface="Constantia"/>
                <a:sym typeface="Constantia"/>
              </a:rPr>
              <a:t>Client-side</a:t>
            </a:r>
            <a:r>
              <a:rPr lang="en-IN" sz="1800" b="0" i="0" u="none" strike="noStrike" cap="none">
                <a:solidFill>
                  <a:schemeClr val="dk1"/>
                </a:solidFill>
                <a:latin typeface="Constantia"/>
                <a:ea typeface="Constantia"/>
                <a:cs typeface="Constantia"/>
                <a:sym typeface="Constantia"/>
              </a:rPr>
              <a:t> developments as well as </a:t>
            </a:r>
            <a:r>
              <a:rPr lang="en-IN" sz="1800" b="1" i="0" u="none" strike="noStrike" cap="none">
                <a:solidFill>
                  <a:schemeClr val="dk1"/>
                </a:solidFill>
                <a:latin typeface="Constantia"/>
                <a:ea typeface="Constantia"/>
                <a:cs typeface="Constantia"/>
                <a:sym typeface="Constantia"/>
              </a:rPr>
              <a:t>Server-side</a:t>
            </a:r>
            <a:r>
              <a:rPr lang="en-IN" sz="1800" b="0" i="0" u="none" strike="noStrike" cap="none">
                <a:solidFill>
                  <a:schemeClr val="dk1"/>
                </a:solidFill>
                <a:latin typeface="Constantia"/>
                <a:ea typeface="Constantia"/>
                <a:cs typeface="Constantia"/>
                <a:sym typeface="Constantia"/>
              </a:rPr>
              <a:t> developments. JavaScript contains a standard library of objects, like </a:t>
            </a:r>
            <a:r>
              <a:rPr lang="en-IN" sz="1800" b="1" i="0" u="none" strike="noStrike" cap="none">
                <a:solidFill>
                  <a:schemeClr val="dk1"/>
                </a:solidFill>
                <a:latin typeface="Constantia"/>
                <a:ea typeface="Constantia"/>
                <a:cs typeface="Constantia"/>
                <a:sym typeface="Constantia"/>
              </a:rPr>
              <a:t>Array</a:t>
            </a:r>
            <a:r>
              <a:rPr lang="en-IN" sz="1800" b="0" i="0" u="none" strike="noStrike" cap="none">
                <a:solidFill>
                  <a:schemeClr val="dk1"/>
                </a:solidFill>
                <a:latin typeface="Constantia"/>
                <a:ea typeface="Constantia"/>
                <a:cs typeface="Constantia"/>
                <a:sym typeface="Constantia"/>
              </a:rPr>
              <a:t>, </a:t>
            </a:r>
            <a:r>
              <a:rPr lang="en-IN" sz="1800" b="1" i="0" u="none" strike="noStrike" cap="none">
                <a:solidFill>
                  <a:schemeClr val="dk1"/>
                </a:solidFill>
                <a:latin typeface="Constantia"/>
                <a:ea typeface="Constantia"/>
                <a:cs typeface="Constantia"/>
                <a:sym typeface="Constantia"/>
              </a:rPr>
              <a:t>Date</a:t>
            </a:r>
            <a:r>
              <a:rPr lang="en-IN" sz="1800" b="0" i="0" u="none" strike="noStrike" cap="none">
                <a:solidFill>
                  <a:schemeClr val="dk1"/>
                </a:solidFill>
                <a:latin typeface="Constantia"/>
                <a:ea typeface="Constantia"/>
                <a:cs typeface="Constantia"/>
                <a:sym typeface="Constantia"/>
              </a:rPr>
              <a:t>, and </a:t>
            </a:r>
            <a:r>
              <a:rPr lang="en-IN" sz="1800" b="1" i="0" u="none" strike="noStrike" cap="none">
                <a:solidFill>
                  <a:schemeClr val="dk1"/>
                </a:solidFill>
                <a:latin typeface="Constantia"/>
                <a:ea typeface="Constantia"/>
                <a:cs typeface="Constantia"/>
                <a:sym typeface="Constantia"/>
              </a:rPr>
              <a:t>Math</a:t>
            </a:r>
            <a:r>
              <a:rPr lang="en-IN" sz="1800" b="0" i="0" u="none" strike="noStrike" cap="none">
                <a:solidFill>
                  <a:schemeClr val="dk1"/>
                </a:solidFill>
                <a:latin typeface="Constantia"/>
                <a:ea typeface="Constantia"/>
                <a:cs typeface="Constantia"/>
                <a:sym typeface="Constantia"/>
              </a:rPr>
              <a:t>, and a core set of language elements like </a:t>
            </a:r>
            <a:r>
              <a:rPr lang="en-IN" sz="1800" b="1" i="0" u="none" strike="noStrike" cap="none">
                <a:solidFill>
                  <a:schemeClr val="dk1"/>
                </a:solidFill>
                <a:latin typeface="Constantia"/>
                <a:ea typeface="Constantia"/>
                <a:cs typeface="Constantia"/>
                <a:sym typeface="Constantia"/>
              </a:rPr>
              <a:t>operators</a:t>
            </a:r>
            <a:r>
              <a:rPr lang="en-IN" sz="1800" b="0" i="0" u="none" strike="noStrike" cap="none">
                <a:solidFill>
                  <a:schemeClr val="dk1"/>
                </a:solidFill>
                <a:latin typeface="Constantia"/>
                <a:ea typeface="Constantia"/>
                <a:cs typeface="Constantia"/>
                <a:sym typeface="Constantia"/>
              </a:rPr>
              <a:t>, </a:t>
            </a:r>
            <a:r>
              <a:rPr lang="en-IN" sz="1800" b="1" i="0" u="none" strike="noStrike" cap="none">
                <a:solidFill>
                  <a:schemeClr val="dk1"/>
                </a:solidFill>
                <a:latin typeface="Constantia"/>
                <a:ea typeface="Constantia"/>
                <a:cs typeface="Constantia"/>
                <a:sym typeface="Constantia"/>
              </a:rPr>
              <a:t>control structures</a:t>
            </a:r>
            <a:r>
              <a:rPr lang="en-IN" sz="1800" b="0" i="0" u="none" strike="noStrike" cap="none">
                <a:solidFill>
                  <a:schemeClr val="dk1"/>
                </a:solidFill>
                <a:latin typeface="Constantia"/>
                <a:ea typeface="Constantia"/>
                <a:cs typeface="Constantia"/>
                <a:sym typeface="Constantia"/>
              </a:rPr>
              <a:t>, and </a:t>
            </a:r>
            <a:r>
              <a:rPr lang="en-IN" sz="1800" b="1" i="0" u="none" strike="noStrike" cap="none">
                <a:solidFill>
                  <a:schemeClr val="dk1"/>
                </a:solidFill>
                <a:latin typeface="Constantia"/>
                <a:ea typeface="Constantia"/>
                <a:cs typeface="Constantia"/>
                <a:sym typeface="Constantia"/>
              </a:rPr>
              <a:t>statements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p:nvPr/>
        </p:nvSpPr>
        <p:spPr>
          <a:xfrm>
            <a:off x="428596" y="428604"/>
            <a:ext cx="8501122" cy="729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sng" strike="noStrike" cap="none" dirty="0" err="1">
                <a:solidFill>
                  <a:schemeClr val="dk1"/>
                </a:solidFill>
                <a:latin typeface="Times New Roman"/>
                <a:ea typeface="Times New Roman"/>
                <a:cs typeface="Times New Roman"/>
                <a:sym typeface="Times New Roman"/>
              </a:rPr>
              <a:t>Object.keys</a:t>
            </a:r>
            <a:r>
              <a:rPr lang="en-IN" sz="1800" b="1" i="0" u="sng" strike="noStrike" cap="none" dirty="0">
                <a:solidFill>
                  <a:schemeClr val="dk1"/>
                </a:solidFill>
                <a:latin typeface="Times New Roman"/>
                <a:ea typeface="Times New Roman"/>
                <a:cs typeface="Times New Roman"/>
                <a:sym typeface="Times New Roman"/>
              </a:rPr>
              <a:t>, </a:t>
            </a:r>
            <a:r>
              <a:rPr lang="en-IN" sz="1800" b="1" i="0" u="sng" strike="noStrike" cap="none" dirty="0" err="1">
                <a:solidFill>
                  <a:schemeClr val="dk1"/>
                </a:solidFill>
                <a:latin typeface="Times New Roman"/>
                <a:ea typeface="Times New Roman"/>
                <a:cs typeface="Times New Roman"/>
                <a:sym typeface="Times New Roman"/>
              </a:rPr>
              <a:t>values,Entries</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For plain objects, the following methods are available:</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IN" sz="1800" b="0" i="0" u="none" strike="noStrike" cap="none" dirty="0" err="1">
                <a:solidFill>
                  <a:schemeClr val="dk1"/>
                </a:solidFill>
                <a:latin typeface="Times New Roman"/>
                <a:ea typeface="Times New Roman"/>
                <a:cs typeface="Times New Roman"/>
                <a:sym typeface="Times New Roman"/>
              </a:rPr>
              <a:t>Object.keys</a:t>
            </a:r>
            <a:r>
              <a:rPr lang="en-IN" sz="1800" b="0" i="0" u="none" strike="noStrike" cap="none" dirty="0">
                <a:solidFill>
                  <a:schemeClr val="dk1"/>
                </a:solidFill>
                <a:latin typeface="Times New Roman"/>
                <a:ea typeface="Times New Roman"/>
                <a:cs typeface="Times New Roman"/>
                <a:sym typeface="Times New Roman"/>
              </a:rPr>
              <a:t>(</a:t>
            </a:r>
            <a:r>
              <a:rPr lang="en-IN" sz="1800" b="0" i="0" u="none" strike="noStrike" cap="none" dirty="0" err="1">
                <a:solidFill>
                  <a:schemeClr val="dk1"/>
                </a:solidFill>
                <a:latin typeface="Times New Roman"/>
                <a:ea typeface="Times New Roman"/>
                <a:cs typeface="Times New Roman"/>
                <a:sym typeface="Times New Roman"/>
              </a:rPr>
              <a:t>obj</a:t>
            </a:r>
            <a:r>
              <a:rPr lang="en-IN" sz="1800" b="0" i="0" u="none" strike="noStrike" cap="none" dirty="0">
                <a:solidFill>
                  <a:schemeClr val="dk1"/>
                </a:solidFill>
                <a:latin typeface="Times New Roman"/>
                <a:ea typeface="Times New Roman"/>
                <a:cs typeface="Times New Roman"/>
                <a:sym typeface="Times New Roman"/>
              </a:rPr>
              <a:t>) - returns an array of keys.</a:t>
            </a:r>
            <a:endParaRPr dirty="0"/>
          </a:p>
          <a:p>
            <a:pPr marL="0" marR="0" lvl="0" indent="0" algn="l" rtl="0">
              <a:lnSpc>
                <a:spcPct val="100000"/>
              </a:lnSpc>
              <a:spcBef>
                <a:spcPts val="0"/>
              </a:spcBef>
              <a:spcAft>
                <a:spcPts val="0"/>
              </a:spcAft>
              <a:buNone/>
            </a:pPr>
            <a:r>
              <a:rPr lang="en-IN" sz="1800" b="0" i="0" u="none" strike="noStrike" cap="none" dirty="0" err="1">
                <a:solidFill>
                  <a:schemeClr val="dk1"/>
                </a:solidFill>
                <a:latin typeface="Times New Roman"/>
                <a:ea typeface="Times New Roman"/>
                <a:cs typeface="Times New Roman"/>
                <a:sym typeface="Times New Roman"/>
              </a:rPr>
              <a:t>Object.values</a:t>
            </a:r>
            <a:r>
              <a:rPr lang="en-IN" sz="1800" b="0" i="0" u="none" strike="noStrike" cap="none" dirty="0">
                <a:solidFill>
                  <a:schemeClr val="dk1"/>
                </a:solidFill>
                <a:latin typeface="Times New Roman"/>
                <a:ea typeface="Times New Roman"/>
                <a:cs typeface="Times New Roman"/>
                <a:sym typeface="Times New Roman"/>
              </a:rPr>
              <a:t>(</a:t>
            </a:r>
            <a:r>
              <a:rPr lang="en-IN" sz="1800" b="0" i="0" u="none" strike="noStrike" cap="none" dirty="0" err="1">
                <a:solidFill>
                  <a:schemeClr val="dk1"/>
                </a:solidFill>
                <a:latin typeface="Times New Roman"/>
                <a:ea typeface="Times New Roman"/>
                <a:cs typeface="Times New Roman"/>
                <a:sym typeface="Times New Roman"/>
              </a:rPr>
              <a:t>obj</a:t>
            </a:r>
            <a:r>
              <a:rPr lang="en-IN" sz="1800" b="0" i="0" u="none" strike="noStrike" cap="none" dirty="0">
                <a:solidFill>
                  <a:schemeClr val="dk1"/>
                </a:solidFill>
                <a:latin typeface="Times New Roman"/>
                <a:ea typeface="Times New Roman"/>
                <a:cs typeface="Times New Roman"/>
                <a:sym typeface="Times New Roman"/>
              </a:rPr>
              <a:t>) – returns an array of values.</a:t>
            </a:r>
            <a:endParaRPr dirty="0"/>
          </a:p>
          <a:p>
            <a:pPr marL="0" marR="0" lvl="0" indent="0" algn="l" rtl="0">
              <a:lnSpc>
                <a:spcPct val="100000"/>
              </a:lnSpc>
              <a:spcBef>
                <a:spcPts val="0"/>
              </a:spcBef>
              <a:spcAft>
                <a:spcPts val="0"/>
              </a:spcAft>
              <a:buNone/>
            </a:pPr>
            <a:r>
              <a:rPr lang="en-IN" sz="1800" b="0" i="0" u="none" strike="noStrike" cap="none" dirty="0" err="1">
                <a:solidFill>
                  <a:schemeClr val="dk1"/>
                </a:solidFill>
                <a:latin typeface="Times New Roman"/>
                <a:ea typeface="Times New Roman"/>
                <a:cs typeface="Times New Roman"/>
                <a:sym typeface="Times New Roman"/>
              </a:rPr>
              <a:t>Object.entries</a:t>
            </a:r>
            <a:r>
              <a:rPr lang="en-IN" sz="1800" b="0" i="0" u="none" strike="noStrike" cap="none" dirty="0">
                <a:solidFill>
                  <a:schemeClr val="dk1"/>
                </a:solidFill>
                <a:latin typeface="Times New Roman"/>
                <a:ea typeface="Times New Roman"/>
                <a:cs typeface="Times New Roman"/>
                <a:sym typeface="Times New Roman"/>
              </a:rPr>
              <a:t>(</a:t>
            </a:r>
            <a:r>
              <a:rPr lang="en-IN" sz="1800" b="0" i="0" u="none" strike="noStrike" cap="none" dirty="0" err="1">
                <a:solidFill>
                  <a:schemeClr val="dk1"/>
                </a:solidFill>
                <a:latin typeface="Times New Roman"/>
                <a:ea typeface="Times New Roman"/>
                <a:cs typeface="Times New Roman"/>
                <a:sym typeface="Times New Roman"/>
              </a:rPr>
              <a:t>obj</a:t>
            </a:r>
            <a:r>
              <a:rPr lang="en-IN" sz="1800" b="0" i="0" u="none" strike="noStrike" cap="none" dirty="0">
                <a:solidFill>
                  <a:schemeClr val="dk1"/>
                </a:solidFill>
                <a:latin typeface="Times New Roman"/>
                <a:ea typeface="Times New Roman"/>
                <a:cs typeface="Times New Roman"/>
                <a:sym typeface="Times New Roman"/>
              </a:rPr>
              <a:t>) – returns an array of [key, value] pairs.</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JSON Array</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JSON array represents ordered list of values. JSON array can store multiple values. It can store string, number, </a:t>
            </a:r>
            <a:r>
              <a:rPr lang="en-IN" sz="1800" b="0" i="0" u="none" strike="noStrike" cap="none" dirty="0" err="1">
                <a:solidFill>
                  <a:schemeClr val="dk1"/>
                </a:solidFill>
                <a:latin typeface="Times New Roman"/>
                <a:ea typeface="Times New Roman"/>
                <a:cs typeface="Times New Roman"/>
                <a:sym typeface="Times New Roman"/>
              </a:rPr>
              <a:t>boolean</a:t>
            </a:r>
            <a:r>
              <a:rPr lang="en-IN" sz="1800" b="0" i="0" u="none" strike="noStrike" cap="none" dirty="0">
                <a:solidFill>
                  <a:schemeClr val="dk1"/>
                </a:solidFill>
                <a:latin typeface="Times New Roman"/>
                <a:ea typeface="Times New Roman"/>
                <a:cs typeface="Times New Roman"/>
                <a:sym typeface="Times New Roman"/>
              </a:rPr>
              <a:t> or object in JSON array.</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In JSON array, values must be separated by comma.</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The </a:t>
            </a:r>
            <a:r>
              <a:rPr lang="en-IN" sz="1800" b="1" i="0" u="none" strike="noStrike" cap="none" dirty="0">
                <a:solidFill>
                  <a:schemeClr val="dk1"/>
                </a:solidFill>
                <a:latin typeface="Times New Roman"/>
                <a:ea typeface="Times New Roman"/>
                <a:cs typeface="Times New Roman"/>
                <a:sym typeface="Times New Roman"/>
              </a:rPr>
              <a:t>[</a:t>
            </a:r>
            <a:r>
              <a:rPr lang="en-IN" sz="1800" b="0" i="0" u="none" strike="noStrike" cap="none" dirty="0">
                <a:solidFill>
                  <a:schemeClr val="dk1"/>
                </a:solidFill>
                <a:latin typeface="Times New Roman"/>
                <a:ea typeface="Times New Roman"/>
                <a:cs typeface="Times New Roman"/>
                <a:sym typeface="Times New Roman"/>
              </a:rPr>
              <a:t> ](square bracket) represents JSON array.</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JavaScript Arrow Function</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Arrow functions were introduced in ES6.</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Arrow functions allow us to write shorter function syntax:</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let </a:t>
            </a:r>
            <a:r>
              <a:rPr lang="en-IN" sz="1800" b="0" i="0" u="none" strike="noStrike" cap="none" dirty="0" err="1">
                <a:solidFill>
                  <a:schemeClr val="dk1"/>
                </a:solidFill>
                <a:latin typeface="Times New Roman"/>
                <a:ea typeface="Times New Roman"/>
                <a:cs typeface="Times New Roman"/>
                <a:sym typeface="Times New Roman"/>
              </a:rPr>
              <a:t>myFunction</a:t>
            </a:r>
            <a:r>
              <a:rPr lang="en-IN" sz="1800" b="0" i="0" u="none" strike="noStrike" cap="none" dirty="0">
                <a:solidFill>
                  <a:schemeClr val="dk1"/>
                </a:solidFill>
                <a:latin typeface="Times New Roman"/>
                <a:ea typeface="Times New Roman"/>
                <a:cs typeface="Times New Roman"/>
                <a:sym typeface="Times New Roman"/>
              </a:rPr>
              <a:t> = (a, b) =&gt; a * b;</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Before:</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hello = function() {</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  return "Hello World!";</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With Arrow Function:</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hello = () =&gt; {</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  return "Hello World!";</a:t>
            </a:r>
            <a:br>
              <a:rPr lang="en-IN" sz="1800" b="0" i="0" u="none" strike="noStrike" cap="none" dirty="0">
                <a:solidFill>
                  <a:schemeClr val="dk1"/>
                </a:solidFill>
                <a:latin typeface="Times New Roman"/>
                <a:ea typeface="Times New Roman"/>
                <a:cs typeface="Times New Roman"/>
                <a:sym typeface="Times New Roman"/>
              </a:rPr>
            </a:br>
            <a:r>
              <a:rPr lang="en-IN" sz="1800" b="0"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p:nvPr/>
        </p:nvSpPr>
        <p:spPr>
          <a:xfrm>
            <a:off x="642910" y="0"/>
            <a:ext cx="7858180" cy="7478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Constantia"/>
                <a:ea typeface="Constantia"/>
                <a:cs typeface="Constantia"/>
                <a:sym typeface="Constantia"/>
              </a:rPr>
              <a:t>JavaScript CallBack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A function is a block of code that performs a certain task when called. For 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function greet(name)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console.log('Hi' + ' ' +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greet('Peter'); // Hi Peter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In the above program, a string value is passed as an argument to the greet()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In JavaScript, you can also pass a function as an argument to a function. This function that is passed as an argument inside of another function is called a callback function. For 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 function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function greet(name, callback)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console.log('Hi' + ' ' + 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callback();} // callback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function callMe()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onstantia"/>
                <a:ea typeface="Constantia"/>
                <a:cs typeface="Constantia"/>
                <a:sym typeface="Constantia"/>
              </a:rPr>
              <a:t>console.log('I am callback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p:nvPr/>
        </p:nvSpPr>
        <p:spPr>
          <a:xfrm>
            <a:off x="428596" y="571480"/>
            <a:ext cx="7858180" cy="57246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 passing function as an </a:t>
            </a:r>
            <a:r>
              <a:rPr lang="en-IN" sz="1800" b="0" i="0" u="none" strike="noStrike" cap="none" dirty="0" err="1">
                <a:solidFill>
                  <a:schemeClr val="dk1"/>
                </a:solidFill>
                <a:latin typeface="Constantia"/>
                <a:ea typeface="Constantia"/>
                <a:cs typeface="Constantia"/>
                <a:sym typeface="Constantia"/>
              </a:rPr>
              <a:t>argumentgreet</a:t>
            </a:r>
            <a:r>
              <a:rPr lang="en-IN" sz="1800" b="0" i="0" u="none" strike="noStrike" cap="none" dirty="0">
                <a:solidFill>
                  <a:schemeClr val="dk1"/>
                </a:solidFill>
                <a:latin typeface="Constantia"/>
                <a:ea typeface="Constantia"/>
                <a:cs typeface="Constantia"/>
                <a:sym typeface="Constantia"/>
              </a:rPr>
              <a:t>('Peter', </a:t>
            </a:r>
            <a:r>
              <a:rPr lang="en-IN" sz="1800" b="0" i="0" u="none" strike="noStrike" cap="none" dirty="0" err="1">
                <a:solidFill>
                  <a:schemeClr val="dk1"/>
                </a:solidFill>
                <a:latin typeface="Constantia"/>
                <a:ea typeface="Constantia"/>
                <a:cs typeface="Constantia"/>
                <a:sym typeface="Constantia"/>
              </a:rPr>
              <a:t>callMe</a:t>
            </a:r>
            <a:r>
              <a:rPr lang="en-IN" sz="1800" b="0" i="0" u="none" strike="noStrike" cap="none" dirty="0">
                <a:solidFill>
                  <a:schemeClr val="dk1"/>
                </a:solidFill>
                <a:latin typeface="Constantia"/>
                <a:ea typeface="Constantia"/>
                <a:cs typeface="Constantia"/>
                <a:sym typeface="Constantia"/>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Output</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Hi </a:t>
            </a:r>
            <a:r>
              <a:rPr lang="en-IN" sz="1800" b="0" i="0" u="none" strike="noStrike" cap="none" dirty="0" err="1">
                <a:solidFill>
                  <a:schemeClr val="dk1"/>
                </a:solidFill>
                <a:latin typeface="Constantia"/>
                <a:ea typeface="Constantia"/>
                <a:cs typeface="Constantia"/>
                <a:sym typeface="Constantia"/>
              </a:rPr>
              <a:t>PeterI</a:t>
            </a:r>
            <a:r>
              <a:rPr lang="en-IN" sz="1800" b="0" i="0" u="none" strike="noStrike" cap="none" dirty="0">
                <a:solidFill>
                  <a:schemeClr val="dk1"/>
                </a:solidFill>
                <a:latin typeface="Constantia"/>
                <a:ea typeface="Constantia"/>
                <a:cs typeface="Constantia"/>
                <a:sym typeface="Constantia"/>
              </a:rPr>
              <a:t> am </a:t>
            </a:r>
            <a:r>
              <a:rPr lang="en-IN" sz="1800" b="0" i="0" u="none" strike="noStrike" cap="none" dirty="0" err="1">
                <a:solidFill>
                  <a:schemeClr val="dk1"/>
                </a:solidFill>
                <a:latin typeface="Constantia"/>
                <a:ea typeface="Constantia"/>
                <a:cs typeface="Constantia"/>
                <a:sym typeface="Constantia"/>
              </a:rPr>
              <a:t>callback</a:t>
            </a:r>
            <a:r>
              <a:rPr lang="en-IN" sz="1800" b="0" i="0" u="none" strike="noStrike" cap="none" dirty="0">
                <a:solidFill>
                  <a:schemeClr val="dk1"/>
                </a:solidFill>
                <a:latin typeface="Constantia"/>
                <a:ea typeface="Constantia"/>
                <a:cs typeface="Constantia"/>
                <a:sym typeface="Constantia"/>
              </a:rPr>
              <a:t> function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In the above program, there are two functions. While calling the greet() function, two arguments (a string value and a function) are passed.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a:t>
            </a:r>
            <a:r>
              <a:rPr lang="en-IN" sz="1800" b="0" i="0" u="none" strike="noStrike" cap="none" dirty="0" err="1">
                <a:solidFill>
                  <a:schemeClr val="dk1"/>
                </a:solidFill>
                <a:latin typeface="Constantia"/>
                <a:ea typeface="Constantia"/>
                <a:cs typeface="Constantia"/>
                <a:sym typeface="Constantia"/>
              </a:rPr>
              <a:t>callMe</a:t>
            </a:r>
            <a:r>
              <a:rPr lang="en-IN" sz="1800" b="0" i="0" u="none" strike="noStrike" cap="none" dirty="0">
                <a:solidFill>
                  <a:schemeClr val="dk1"/>
                </a:solidFill>
                <a:latin typeface="Constantia"/>
                <a:ea typeface="Constantia"/>
                <a:cs typeface="Constantia"/>
                <a:sym typeface="Constantia"/>
              </a:rPr>
              <a:t>() function is a </a:t>
            </a:r>
            <a:r>
              <a:rPr lang="en-IN" sz="1800" b="0" i="0" u="none" strike="noStrike" cap="none" dirty="0" err="1">
                <a:solidFill>
                  <a:schemeClr val="dk1"/>
                </a:solidFill>
                <a:latin typeface="Constantia"/>
                <a:ea typeface="Constantia"/>
                <a:cs typeface="Constantia"/>
                <a:sym typeface="Constantia"/>
              </a:rPr>
              <a:t>callback</a:t>
            </a:r>
            <a:r>
              <a:rPr lang="en-IN" sz="1800" b="0" i="0" u="none" strike="noStrike" cap="none" dirty="0">
                <a:solidFill>
                  <a:schemeClr val="dk1"/>
                </a:solidFill>
                <a:latin typeface="Constantia"/>
                <a:ea typeface="Constantia"/>
                <a:cs typeface="Constantia"/>
                <a:sym typeface="Constantia"/>
              </a:rPr>
              <a:t> function.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 </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chemeClr val="dk1"/>
                </a:solidFill>
                <a:latin typeface="Constantia"/>
                <a:ea typeface="Constantia"/>
                <a:cs typeface="Constantia"/>
                <a:sym typeface="Constantia"/>
              </a:rPr>
              <a:t>JS Promises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Constantia"/>
                <a:ea typeface="Constantia"/>
                <a:cs typeface="Constantia"/>
                <a:sym typeface="Constantia"/>
              </a:rPr>
              <a:t>Promises</a:t>
            </a:r>
            <a:r>
              <a:rPr lang="en-IN" sz="2000" b="0" i="0" u="none" strike="noStrike" cap="none" dirty="0">
                <a:solidFill>
                  <a:schemeClr val="dk1"/>
                </a:solidFill>
                <a:latin typeface="Constantia"/>
                <a:ea typeface="Constantia"/>
                <a:cs typeface="Constantia"/>
                <a:sym typeface="Constantia"/>
              </a:rPr>
              <a:t> are used to handle asynchronous operations in JavaScript. They are easy to manage when dealing with multiple asynchronous operations where </a:t>
            </a:r>
            <a:r>
              <a:rPr lang="en-IN" sz="2000" b="0" i="0" u="none" strike="noStrike" cap="none" dirty="0" err="1">
                <a:solidFill>
                  <a:schemeClr val="dk1"/>
                </a:solidFill>
                <a:latin typeface="Constantia"/>
                <a:ea typeface="Constantia"/>
                <a:cs typeface="Constantia"/>
                <a:sym typeface="Constantia"/>
              </a:rPr>
              <a:t>callbacks</a:t>
            </a:r>
            <a:r>
              <a:rPr lang="en-IN" sz="2000" b="0" i="0" u="none" strike="noStrike" cap="none" dirty="0">
                <a:solidFill>
                  <a:schemeClr val="dk1"/>
                </a:solidFill>
                <a:latin typeface="Constantia"/>
                <a:ea typeface="Constantia"/>
                <a:cs typeface="Constantia"/>
                <a:sym typeface="Constantia"/>
              </a:rPr>
              <a:t> can create </a:t>
            </a:r>
            <a:r>
              <a:rPr lang="en-IN" sz="2000" b="0" i="0" u="none" strike="noStrike" cap="none" dirty="0" err="1">
                <a:solidFill>
                  <a:schemeClr val="dk1"/>
                </a:solidFill>
                <a:latin typeface="Constantia"/>
                <a:ea typeface="Constantia"/>
                <a:cs typeface="Constantia"/>
                <a:sym typeface="Constantia"/>
              </a:rPr>
              <a:t>callback</a:t>
            </a:r>
            <a:r>
              <a:rPr lang="en-IN" sz="2000" b="0" i="0" u="none" strike="noStrike" cap="none" dirty="0">
                <a:solidFill>
                  <a:schemeClr val="dk1"/>
                </a:solidFill>
                <a:latin typeface="Constantia"/>
                <a:ea typeface="Constantia"/>
                <a:cs typeface="Constantia"/>
                <a:sym typeface="Constantia"/>
              </a:rPr>
              <a:t> hell leading to unmanageable code.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Prior to promises events and </a:t>
            </a:r>
            <a:r>
              <a:rPr lang="en-IN" sz="2000" b="0" i="0" u="none" strike="noStrike" cap="none" dirty="0" err="1">
                <a:solidFill>
                  <a:schemeClr val="dk1"/>
                </a:solidFill>
                <a:latin typeface="Constantia"/>
                <a:ea typeface="Constantia"/>
                <a:cs typeface="Constantia"/>
                <a:sym typeface="Constantia"/>
              </a:rPr>
              <a:t>callback</a:t>
            </a:r>
            <a:r>
              <a:rPr lang="en-IN" sz="2000" b="0" i="0" u="none" strike="noStrike" cap="none" dirty="0">
                <a:solidFill>
                  <a:schemeClr val="dk1"/>
                </a:solidFill>
                <a:latin typeface="Constantia"/>
                <a:ea typeface="Constantia"/>
                <a:cs typeface="Constantia"/>
                <a:sym typeface="Constantia"/>
              </a:rPr>
              <a:t> functions were used but they had limited functionalities and created unmanageable code. </a:t>
            </a:r>
            <a:br>
              <a:rPr lang="en-IN" sz="2000" b="0" i="0" u="none" strike="noStrike" cap="none" dirty="0">
                <a:solidFill>
                  <a:schemeClr val="dk1"/>
                </a:solidFill>
                <a:latin typeface="Constantia"/>
                <a:ea typeface="Constantia"/>
                <a:cs typeface="Constantia"/>
                <a:sym typeface="Constantia"/>
              </a:rPr>
            </a:br>
            <a:r>
              <a:rPr lang="en-IN" sz="2000" b="0" i="0" u="none" strike="noStrike" cap="none" dirty="0">
                <a:solidFill>
                  <a:schemeClr val="dk1"/>
                </a:solidFill>
                <a:latin typeface="Constantia"/>
                <a:ea typeface="Constantia"/>
                <a:cs typeface="Constantia"/>
                <a:sym typeface="Constantia"/>
              </a:rPr>
              <a:t>Multiple </a:t>
            </a:r>
            <a:r>
              <a:rPr lang="en-IN" sz="2000" b="0" i="0" u="none" strike="noStrike" cap="none" dirty="0" err="1">
                <a:solidFill>
                  <a:schemeClr val="dk1"/>
                </a:solidFill>
                <a:latin typeface="Constantia"/>
                <a:ea typeface="Constantia"/>
                <a:cs typeface="Constantia"/>
                <a:sym typeface="Constantia"/>
              </a:rPr>
              <a:t>callback</a:t>
            </a:r>
            <a:r>
              <a:rPr lang="en-IN" sz="2000" b="0" i="0" u="none" strike="noStrike" cap="none" dirty="0">
                <a:solidFill>
                  <a:schemeClr val="dk1"/>
                </a:solidFill>
                <a:latin typeface="Constantia"/>
                <a:ea typeface="Constantia"/>
                <a:cs typeface="Constantia"/>
                <a:sym typeface="Constantia"/>
              </a:rPr>
              <a:t> functions would create </a:t>
            </a:r>
            <a:r>
              <a:rPr lang="en-IN" sz="2000" b="0" i="0" u="none" strike="noStrike" cap="none" dirty="0" err="1">
                <a:solidFill>
                  <a:schemeClr val="dk1"/>
                </a:solidFill>
                <a:latin typeface="Constantia"/>
                <a:ea typeface="Constantia"/>
                <a:cs typeface="Constantia"/>
                <a:sym typeface="Constantia"/>
              </a:rPr>
              <a:t>callback</a:t>
            </a:r>
            <a:r>
              <a:rPr lang="en-IN" sz="2000" b="0" i="0" u="none" strike="noStrike" cap="none" dirty="0">
                <a:solidFill>
                  <a:schemeClr val="dk1"/>
                </a:solidFill>
                <a:latin typeface="Constantia"/>
                <a:ea typeface="Constantia"/>
                <a:cs typeface="Constantia"/>
                <a:sym typeface="Constantia"/>
              </a:rPr>
              <a:t> hell that leads to unmanageable code. Also it is not easy for any user to handle multiple </a:t>
            </a:r>
            <a:r>
              <a:rPr lang="en-IN" sz="2000" b="0" i="0" u="none" strike="noStrike" cap="none" dirty="0" err="1">
                <a:solidFill>
                  <a:schemeClr val="dk1"/>
                </a:solidFill>
                <a:latin typeface="Constantia"/>
                <a:ea typeface="Constantia"/>
                <a:cs typeface="Constantia"/>
                <a:sym typeface="Constantia"/>
              </a:rPr>
              <a:t>callbacks</a:t>
            </a:r>
            <a:r>
              <a:rPr lang="en-IN" sz="2000" b="0" i="0" u="none" strike="noStrike" cap="none" dirty="0">
                <a:solidFill>
                  <a:schemeClr val="dk1"/>
                </a:solidFill>
                <a:latin typeface="Constantia"/>
                <a:ea typeface="Constantia"/>
                <a:cs typeface="Constantia"/>
                <a:sym typeface="Constantia"/>
              </a:rPr>
              <a:t> at the same time.</a:t>
            </a:r>
            <a:br>
              <a:rPr lang="en-IN" sz="2000" b="0" i="0" u="none" strike="noStrike" cap="none" dirty="0">
                <a:solidFill>
                  <a:schemeClr val="dk1"/>
                </a:solidFill>
                <a:latin typeface="Constantia"/>
                <a:ea typeface="Constantia"/>
                <a:cs typeface="Constantia"/>
                <a:sym typeface="Constantia"/>
              </a:rPr>
            </a:br>
            <a:r>
              <a:rPr lang="en-IN" sz="2000" b="0" i="0" u="none" strike="noStrike" cap="none" dirty="0">
                <a:solidFill>
                  <a:schemeClr val="dk1"/>
                </a:solidFill>
                <a:latin typeface="Constantia"/>
                <a:ea typeface="Constantia"/>
                <a:cs typeface="Constantia"/>
                <a:sym typeface="Constantia"/>
              </a:rPr>
              <a:t>Events were not good at handling asynchronous operations.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p:nvPr/>
        </p:nvSpPr>
        <p:spPr>
          <a:xfrm>
            <a:off x="428596" y="285728"/>
            <a:ext cx="8143932"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Promises are the ideal choice for handling asynchronous operations in the simplest manner. They can handle multiple asynchronous operations easily and provide better error handling than </a:t>
            </a:r>
            <a:r>
              <a:rPr lang="en-IN" sz="1800" b="0" i="0" u="none" strike="noStrike" cap="none" dirty="0" err="1">
                <a:solidFill>
                  <a:schemeClr val="dk1"/>
                </a:solidFill>
                <a:latin typeface="Constantia"/>
                <a:ea typeface="Constantia"/>
                <a:cs typeface="Constantia"/>
                <a:sym typeface="Constantia"/>
              </a:rPr>
              <a:t>callbacks</a:t>
            </a:r>
            <a:r>
              <a:rPr lang="en-IN" sz="1800" b="0" i="0" u="none" strike="noStrike" cap="none" dirty="0">
                <a:solidFill>
                  <a:schemeClr val="dk1"/>
                </a:solidFill>
                <a:latin typeface="Constantia"/>
                <a:ea typeface="Constantia"/>
                <a:cs typeface="Constantia"/>
                <a:sym typeface="Constantia"/>
              </a:rPr>
              <a:t> and events. In other words also, we may say that, promises are the ideal choice for handling multiple </a:t>
            </a:r>
            <a:r>
              <a:rPr lang="en-IN" sz="1800" b="0" i="0" u="none" strike="noStrike" cap="none" dirty="0" err="1">
                <a:solidFill>
                  <a:schemeClr val="dk1"/>
                </a:solidFill>
                <a:latin typeface="Constantia"/>
                <a:ea typeface="Constantia"/>
                <a:cs typeface="Constantia"/>
                <a:sym typeface="Constantia"/>
              </a:rPr>
              <a:t>callbacks</a:t>
            </a:r>
            <a:r>
              <a:rPr lang="en-IN" sz="1800" b="0" i="0" u="none" strike="noStrike" cap="none" dirty="0">
                <a:solidFill>
                  <a:schemeClr val="dk1"/>
                </a:solidFill>
                <a:latin typeface="Constantia"/>
                <a:ea typeface="Constantia"/>
                <a:cs typeface="Constantia"/>
                <a:sym typeface="Constantia"/>
              </a:rPr>
              <a:t> at the same time, thus avoiding the undesired </a:t>
            </a:r>
            <a:r>
              <a:rPr lang="en-IN" sz="1800" b="0" i="0" u="none" strike="noStrike" cap="none" dirty="0" err="1">
                <a:solidFill>
                  <a:schemeClr val="dk1"/>
                </a:solidFill>
                <a:latin typeface="Constantia"/>
                <a:ea typeface="Constantia"/>
                <a:cs typeface="Constantia"/>
                <a:sym typeface="Constantia"/>
              </a:rPr>
              <a:t>callback</a:t>
            </a:r>
            <a:r>
              <a:rPr lang="en-IN" sz="1800" b="0" i="0" u="none" strike="noStrike" cap="none" dirty="0">
                <a:solidFill>
                  <a:schemeClr val="dk1"/>
                </a:solidFill>
                <a:latin typeface="Constantia"/>
                <a:ea typeface="Constantia"/>
                <a:cs typeface="Constantia"/>
                <a:sym typeface="Constantia"/>
              </a:rPr>
              <a:t> hell situation. Promises do provide a better chance to a user to read the code in a more effective and efficient manner especially it that particular code is used for implementing multiple asynchronous operations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
        <p:nvSpPr>
          <p:cNvPr id="212" name="Google Shape;212;p35"/>
          <p:cNvSpPr txBox="1"/>
          <p:nvPr/>
        </p:nvSpPr>
        <p:spPr>
          <a:xfrm>
            <a:off x="428596" y="2428868"/>
            <a:ext cx="8001056" cy="45550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Benefits of Promises</a:t>
            </a:r>
            <a:r>
              <a:rPr lang="en-IN" sz="1800" b="0" i="0" u="none" strike="noStrike" cap="none" dirty="0">
                <a:solidFill>
                  <a:schemeClr val="dk1"/>
                </a:solidFill>
                <a:latin typeface="Constantia"/>
                <a:ea typeface="Constantia"/>
                <a:cs typeface="Constantia"/>
                <a:sym typeface="Constantia"/>
              </a:rPr>
              <a:t> </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onstantia"/>
              <a:ea typeface="Constantia"/>
              <a:cs typeface="Constantia"/>
              <a:sym typeface="Constantia"/>
            </a:endParaRPr>
          </a:p>
          <a:p>
            <a:pPr marL="457200" marR="0" lvl="1" indent="-11430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Constantia"/>
                <a:ea typeface="Constantia"/>
                <a:cs typeface="Constantia"/>
                <a:sym typeface="Constantia"/>
              </a:rPr>
              <a:t>Improves Code Readability</a:t>
            </a:r>
            <a:endParaRPr sz="1400" b="0" i="0" u="none" strike="noStrike" cap="none" dirty="0">
              <a:solidFill>
                <a:schemeClr val="dk1"/>
              </a:solidFill>
              <a:latin typeface="Constantia"/>
              <a:ea typeface="Constantia"/>
              <a:cs typeface="Constantia"/>
              <a:sym typeface="Constantia"/>
            </a:endParaRPr>
          </a:p>
          <a:p>
            <a:pPr marL="457200" marR="0" lvl="1" indent="-11430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Constantia"/>
                <a:ea typeface="Constantia"/>
                <a:cs typeface="Constantia"/>
                <a:sym typeface="Constantia"/>
              </a:rPr>
              <a:t>Better handling of asynchronous operations</a:t>
            </a:r>
            <a:endParaRPr sz="1400" b="0" i="0" u="none" strike="noStrike" cap="none" dirty="0">
              <a:solidFill>
                <a:schemeClr val="dk1"/>
              </a:solidFill>
              <a:latin typeface="Constantia"/>
              <a:ea typeface="Constantia"/>
              <a:cs typeface="Constantia"/>
              <a:sym typeface="Constantia"/>
            </a:endParaRPr>
          </a:p>
          <a:p>
            <a:pPr marL="457200" marR="0" lvl="1" indent="-11430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Constantia"/>
                <a:ea typeface="Constantia"/>
                <a:cs typeface="Constantia"/>
                <a:sym typeface="Constantia"/>
              </a:rPr>
              <a:t>Better flow of control definition in asynchronous logic</a:t>
            </a:r>
            <a:endParaRPr sz="1400" b="0" i="0" u="none" strike="noStrike" cap="none" dirty="0">
              <a:solidFill>
                <a:schemeClr val="dk1"/>
              </a:solidFill>
              <a:latin typeface="Constantia"/>
              <a:ea typeface="Constantia"/>
              <a:cs typeface="Constantia"/>
              <a:sym typeface="Constantia"/>
            </a:endParaRPr>
          </a:p>
          <a:p>
            <a:pPr marL="457200" marR="0" lvl="1" indent="-11430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Constantia"/>
                <a:ea typeface="Constantia"/>
                <a:cs typeface="Constantia"/>
                <a:sym typeface="Constantia"/>
              </a:rPr>
              <a:t>Better Error Handling</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A Promise has four states:</a:t>
            </a:r>
            <a:r>
              <a:rPr lang="en-IN" sz="1800" b="0" i="0" u="none" strike="noStrike" cap="none" dirty="0">
                <a:solidFill>
                  <a:schemeClr val="dk1"/>
                </a:solidFill>
                <a:latin typeface="Constantia"/>
                <a:ea typeface="Constantia"/>
                <a:cs typeface="Constantia"/>
                <a:sym typeface="Constantia"/>
              </a:rPr>
              <a:t> </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onstantia"/>
              <a:ea typeface="Constantia"/>
              <a:cs typeface="Constantia"/>
              <a:sym typeface="Constantia"/>
            </a:endParaRPr>
          </a:p>
          <a:p>
            <a:pPr marL="457200" marR="0" lvl="1"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onstantia"/>
                <a:ea typeface="Constantia"/>
                <a:cs typeface="Constantia"/>
                <a:sym typeface="Constantia"/>
              </a:rPr>
              <a:t>fulfilled</a:t>
            </a:r>
            <a:r>
              <a:rPr lang="en-IN" sz="1800" b="0" i="0" u="none" strike="noStrike" cap="none" dirty="0">
                <a:solidFill>
                  <a:schemeClr val="dk1"/>
                </a:solidFill>
                <a:latin typeface="Constantia"/>
                <a:ea typeface="Constantia"/>
                <a:cs typeface="Constantia"/>
                <a:sym typeface="Constantia"/>
              </a:rPr>
              <a:t>: Action related to the promise succeeded</a:t>
            </a:r>
            <a:endParaRPr sz="1400" b="0" i="0" u="none" strike="noStrike" cap="none" dirty="0">
              <a:solidFill>
                <a:schemeClr val="dk1"/>
              </a:solidFill>
              <a:latin typeface="Constantia"/>
              <a:ea typeface="Constantia"/>
              <a:cs typeface="Constantia"/>
              <a:sym typeface="Constantia"/>
            </a:endParaRPr>
          </a:p>
          <a:p>
            <a:pPr marL="457200" marR="0" lvl="1"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onstantia"/>
                <a:ea typeface="Constantia"/>
                <a:cs typeface="Constantia"/>
                <a:sym typeface="Constantia"/>
              </a:rPr>
              <a:t>rejected</a:t>
            </a:r>
            <a:r>
              <a:rPr lang="en-IN" sz="1800" b="0" i="0" u="none" strike="noStrike" cap="none" dirty="0">
                <a:solidFill>
                  <a:schemeClr val="dk1"/>
                </a:solidFill>
                <a:latin typeface="Constantia"/>
                <a:ea typeface="Constantia"/>
                <a:cs typeface="Constantia"/>
                <a:sym typeface="Constantia"/>
              </a:rPr>
              <a:t>: Action related to the promise failed</a:t>
            </a:r>
            <a:endParaRPr sz="1400" b="0" i="0" u="none" strike="noStrike" cap="none" dirty="0">
              <a:solidFill>
                <a:schemeClr val="dk1"/>
              </a:solidFill>
              <a:latin typeface="Constantia"/>
              <a:ea typeface="Constantia"/>
              <a:cs typeface="Constantia"/>
              <a:sym typeface="Constantia"/>
            </a:endParaRPr>
          </a:p>
          <a:p>
            <a:pPr marL="457200" marR="0" lvl="1"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onstantia"/>
                <a:ea typeface="Constantia"/>
                <a:cs typeface="Constantia"/>
                <a:sym typeface="Constantia"/>
              </a:rPr>
              <a:t>pending</a:t>
            </a:r>
            <a:r>
              <a:rPr lang="en-IN" sz="1800" b="0" i="0" u="none" strike="noStrike" cap="none" dirty="0">
                <a:solidFill>
                  <a:schemeClr val="dk1"/>
                </a:solidFill>
                <a:latin typeface="Constantia"/>
                <a:ea typeface="Constantia"/>
                <a:cs typeface="Constantia"/>
                <a:sym typeface="Constantia"/>
              </a:rPr>
              <a:t>: Promise is still pending i.e. not fulfilled or rejected yet</a:t>
            </a:r>
            <a:endParaRPr sz="1400" b="0" i="0" u="none" strike="noStrike" cap="none" dirty="0">
              <a:solidFill>
                <a:schemeClr val="dk1"/>
              </a:solidFill>
              <a:latin typeface="Constantia"/>
              <a:ea typeface="Constantia"/>
              <a:cs typeface="Constantia"/>
              <a:sym typeface="Constantia"/>
            </a:endParaRPr>
          </a:p>
          <a:p>
            <a:pPr marL="457200" marR="0" lvl="1"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onstantia"/>
                <a:ea typeface="Constantia"/>
                <a:cs typeface="Constantia"/>
                <a:sym typeface="Constantia"/>
              </a:rPr>
              <a:t>settled</a:t>
            </a:r>
            <a:r>
              <a:rPr lang="en-IN" sz="1800" b="0" i="0" u="none" strike="noStrike" cap="none" dirty="0">
                <a:solidFill>
                  <a:schemeClr val="dk1"/>
                </a:solidFill>
                <a:latin typeface="Constantia"/>
                <a:ea typeface="Constantia"/>
                <a:cs typeface="Constantia"/>
                <a:sym typeface="Constantia"/>
              </a:rPr>
              <a:t>: Promise has fulfilled or rejected</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onstantia"/>
              <a:ea typeface="Constantia"/>
              <a:cs typeface="Constantia"/>
              <a:sym typeface="Constantia"/>
            </a:endParaRPr>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p:nvPr/>
        </p:nvSpPr>
        <p:spPr>
          <a:xfrm>
            <a:off x="428596" y="214290"/>
            <a:ext cx="8072494" cy="69249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chemeClr val="dk1"/>
                </a:solidFill>
                <a:latin typeface="Constantia"/>
                <a:ea typeface="Constantia"/>
                <a:cs typeface="Constantia"/>
                <a:sym typeface="Constantia"/>
              </a:rPr>
              <a:t>JS </a:t>
            </a:r>
            <a:r>
              <a:rPr lang="en-IN" sz="2400" b="1" i="0" u="none" strike="noStrike" cap="none" dirty="0" err="1">
                <a:solidFill>
                  <a:schemeClr val="dk1"/>
                </a:solidFill>
                <a:latin typeface="Constantia"/>
                <a:ea typeface="Constantia"/>
                <a:cs typeface="Constantia"/>
                <a:sym typeface="Constantia"/>
              </a:rPr>
              <a:t>Async</a:t>
            </a:r>
            <a:r>
              <a:rPr lang="en-IN" sz="2400" b="1" i="0" u="none" strike="noStrike" cap="none" dirty="0">
                <a:solidFill>
                  <a:schemeClr val="dk1"/>
                </a:solidFill>
                <a:latin typeface="Constantia"/>
                <a:ea typeface="Constantia"/>
                <a:cs typeface="Constantia"/>
                <a:sym typeface="Constantia"/>
              </a:rPr>
              <a:t>-Await Functions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1" u="none" strike="noStrike" cap="none" dirty="0">
                <a:solidFill>
                  <a:schemeClr val="dk1"/>
                </a:solidFill>
                <a:latin typeface="Constantia"/>
                <a:ea typeface="Constantia"/>
                <a:cs typeface="Constantia"/>
                <a:sym typeface="Constantia"/>
              </a:rPr>
              <a:t>"</a:t>
            </a:r>
            <a:r>
              <a:rPr lang="en-IN" sz="1800" b="0" i="1" u="none" strike="noStrike" cap="none" dirty="0" err="1">
                <a:solidFill>
                  <a:schemeClr val="dk1"/>
                </a:solidFill>
                <a:latin typeface="Constantia"/>
                <a:ea typeface="Constantia"/>
                <a:cs typeface="Constantia"/>
                <a:sym typeface="Constantia"/>
              </a:rPr>
              <a:t>async</a:t>
            </a:r>
            <a:r>
              <a:rPr lang="en-IN" sz="1800" b="0" i="1" u="none" strike="noStrike" cap="none" dirty="0">
                <a:solidFill>
                  <a:schemeClr val="dk1"/>
                </a:solidFill>
                <a:latin typeface="Constantia"/>
                <a:ea typeface="Constantia"/>
                <a:cs typeface="Constantia"/>
                <a:sym typeface="Constantia"/>
              </a:rPr>
              <a:t> and await make promises easier to write"</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err="1">
                <a:solidFill>
                  <a:schemeClr val="dk1"/>
                </a:solidFill>
                <a:latin typeface="Constantia"/>
                <a:ea typeface="Constantia"/>
                <a:cs typeface="Constantia"/>
                <a:sym typeface="Constantia"/>
              </a:rPr>
              <a:t>async</a:t>
            </a:r>
            <a:r>
              <a:rPr lang="en-IN" sz="1800" b="0" i="0" u="none" strike="noStrike" cap="none" dirty="0">
                <a:solidFill>
                  <a:schemeClr val="dk1"/>
                </a:solidFill>
                <a:latin typeface="Constantia"/>
                <a:ea typeface="Constantia"/>
                <a:cs typeface="Constantia"/>
                <a:sym typeface="Constantia"/>
              </a:rPr>
              <a:t> makes a function return a Promise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await</a:t>
            </a:r>
            <a:r>
              <a:rPr lang="en-IN" sz="1800" b="0" i="0" u="none" strike="noStrike" cap="none" dirty="0">
                <a:solidFill>
                  <a:schemeClr val="dk1"/>
                </a:solidFill>
                <a:latin typeface="Constantia"/>
                <a:ea typeface="Constantia"/>
                <a:cs typeface="Constantia"/>
                <a:sym typeface="Constantia"/>
              </a:rPr>
              <a:t> makes a function wait for a Promise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err="1">
                <a:solidFill>
                  <a:schemeClr val="dk1"/>
                </a:solidFill>
                <a:latin typeface="Constantia"/>
                <a:ea typeface="Constantia"/>
                <a:cs typeface="Constantia"/>
                <a:sym typeface="Constantia"/>
              </a:rPr>
              <a:t>Async</a:t>
            </a:r>
            <a:r>
              <a:rPr lang="en-IN" sz="1800" b="1" i="0" u="none" strike="noStrike" cap="none" dirty="0">
                <a:solidFill>
                  <a:schemeClr val="dk1"/>
                </a:solidFill>
                <a:latin typeface="Constantia"/>
                <a:ea typeface="Constantia"/>
                <a:cs typeface="Constantia"/>
                <a:sym typeface="Constantia"/>
              </a:rPr>
              <a:t> Syntax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keyword </a:t>
            </a:r>
            <a:r>
              <a:rPr lang="en-IN" sz="1800" b="0" i="0" u="none" strike="noStrike" cap="none" dirty="0" err="1">
                <a:solidFill>
                  <a:schemeClr val="dk1"/>
                </a:solidFill>
                <a:latin typeface="Constantia"/>
                <a:ea typeface="Constantia"/>
                <a:cs typeface="Constantia"/>
                <a:sym typeface="Constantia"/>
              </a:rPr>
              <a:t>async</a:t>
            </a:r>
            <a:r>
              <a:rPr lang="en-IN" sz="1800" b="0" i="0" u="none" strike="noStrike" cap="none" dirty="0">
                <a:solidFill>
                  <a:schemeClr val="dk1"/>
                </a:solidFill>
                <a:latin typeface="Constantia"/>
                <a:ea typeface="Constantia"/>
                <a:cs typeface="Constantia"/>
                <a:sym typeface="Constantia"/>
              </a:rPr>
              <a:t> before a function makes the function return a promise: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Example</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async</a:t>
            </a:r>
            <a:r>
              <a:rPr lang="en-IN" sz="1800" b="0" i="0" u="none" strike="noStrike" cap="none" dirty="0">
                <a:solidFill>
                  <a:schemeClr val="dk1"/>
                </a:solidFill>
                <a:latin typeface="Constantia"/>
                <a:ea typeface="Constantia"/>
                <a:cs typeface="Constantia"/>
                <a:sym typeface="Constantia"/>
              </a:rPr>
              <a:t> function </a:t>
            </a:r>
            <a:r>
              <a:rPr lang="en-IN" sz="1800" b="0" i="0" u="none" strike="noStrike" cap="none" dirty="0" err="1">
                <a:solidFill>
                  <a:schemeClr val="dk1"/>
                </a:solidFill>
                <a:latin typeface="Constantia"/>
                <a:ea typeface="Constantia"/>
                <a:cs typeface="Constantia"/>
                <a:sym typeface="Constantia"/>
              </a:rPr>
              <a:t>myFunction</a:t>
            </a:r>
            <a:r>
              <a:rPr lang="en-IN" sz="1800" b="0" i="0" u="none" strike="noStrike" cap="none" dirty="0">
                <a:solidFill>
                  <a:schemeClr val="dk1"/>
                </a:solidFill>
                <a:latin typeface="Constantia"/>
                <a:ea typeface="Constantia"/>
                <a:cs typeface="Constantia"/>
                <a:sym typeface="Constantia"/>
              </a:rPr>
              <a:t>() {</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  return "Hello";</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Is the same as: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function </a:t>
            </a:r>
            <a:r>
              <a:rPr lang="en-IN" sz="1800" b="0" i="0" u="none" strike="noStrike" cap="none" dirty="0" err="1">
                <a:solidFill>
                  <a:schemeClr val="dk1"/>
                </a:solidFill>
                <a:latin typeface="Constantia"/>
                <a:ea typeface="Constantia"/>
                <a:cs typeface="Constantia"/>
                <a:sym typeface="Constantia"/>
              </a:rPr>
              <a:t>myFunction</a:t>
            </a:r>
            <a:r>
              <a:rPr lang="en-IN" sz="1800" b="0" i="0" u="none" strike="noStrike" cap="none" dirty="0">
                <a:solidFill>
                  <a:schemeClr val="dk1"/>
                </a:solidFill>
                <a:latin typeface="Constantia"/>
                <a:ea typeface="Constantia"/>
                <a:cs typeface="Constantia"/>
                <a:sym typeface="Constantia"/>
              </a:rPr>
              <a:t>() {</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  return </a:t>
            </a:r>
            <a:r>
              <a:rPr lang="en-IN" sz="1800" b="0" i="0" u="none" strike="noStrike" cap="none" dirty="0" err="1">
                <a:solidFill>
                  <a:schemeClr val="dk1"/>
                </a:solidFill>
                <a:latin typeface="Constantia"/>
                <a:ea typeface="Constantia"/>
                <a:cs typeface="Constantia"/>
                <a:sym typeface="Constantia"/>
              </a:rPr>
              <a:t>Promise.resolve</a:t>
            </a:r>
            <a:r>
              <a:rPr lang="en-IN" sz="1800" b="0" i="0" u="none" strike="noStrike" cap="none" dirty="0">
                <a:solidFill>
                  <a:schemeClr val="dk1"/>
                </a:solidFill>
                <a:latin typeface="Constantia"/>
                <a:ea typeface="Constantia"/>
                <a:cs typeface="Constantia"/>
                <a:sym typeface="Constantia"/>
              </a:rPr>
              <a:t>("Hello");</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Await Syntax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keyword await before a function makes the function wait for a promise: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let value = await promise;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await keyword can only be used inside an </a:t>
            </a:r>
            <a:r>
              <a:rPr lang="en-IN" sz="1800" b="0" i="0" u="none" strike="noStrike" cap="none" dirty="0" err="1">
                <a:solidFill>
                  <a:schemeClr val="dk1"/>
                </a:solidFill>
                <a:latin typeface="Constantia"/>
                <a:ea typeface="Constantia"/>
                <a:cs typeface="Constantia"/>
                <a:sym typeface="Constantia"/>
              </a:rPr>
              <a:t>async</a:t>
            </a:r>
            <a:r>
              <a:rPr lang="en-IN" sz="1800" b="0" i="0" u="none" strike="noStrike" cap="none" dirty="0">
                <a:solidFill>
                  <a:schemeClr val="dk1"/>
                </a:solidFill>
                <a:latin typeface="Constantia"/>
                <a:ea typeface="Constantia"/>
                <a:cs typeface="Constantia"/>
                <a:sym typeface="Constantia"/>
              </a:rPr>
              <a:t> function.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p:nvPr/>
        </p:nvSpPr>
        <p:spPr>
          <a:xfrm>
            <a:off x="428596" y="571480"/>
            <a:ext cx="7929618" cy="66479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Example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Let's go slowly and learn how to use it.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Basic Syntax</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err="1">
                <a:solidFill>
                  <a:schemeClr val="dk1"/>
                </a:solidFill>
                <a:latin typeface="Constantia"/>
                <a:ea typeface="Constantia"/>
                <a:cs typeface="Constantia"/>
                <a:sym typeface="Constantia"/>
              </a:rPr>
              <a:t>async</a:t>
            </a:r>
            <a:r>
              <a:rPr lang="en-IN" sz="1800" b="0" i="0" u="none" strike="noStrike" cap="none" dirty="0">
                <a:solidFill>
                  <a:schemeClr val="dk1"/>
                </a:solidFill>
                <a:latin typeface="Constantia"/>
                <a:ea typeface="Constantia"/>
                <a:cs typeface="Constantia"/>
                <a:sym typeface="Constantia"/>
              </a:rPr>
              <a:t> function </a:t>
            </a:r>
            <a:r>
              <a:rPr lang="en-IN" sz="1800" b="0" i="0" u="none" strike="noStrike" cap="none" dirty="0" err="1">
                <a:solidFill>
                  <a:schemeClr val="dk1"/>
                </a:solidFill>
                <a:latin typeface="Constantia"/>
                <a:ea typeface="Constantia"/>
                <a:cs typeface="Constantia"/>
                <a:sym typeface="Constantia"/>
              </a:rPr>
              <a:t>myDisplay</a:t>
            </a:r>
            <a:r>
              <a:rPr lang="en-IN" sz="1800" b="0" i="0" u="none" strike="noStrike" cap="none" dirty="0">
                <a:solidFill>
                  <a:schemeClr val="dk1"/>
                </a:solidFill>
                <a:latin typeface="Constantia"/>
                <a:ea typeface="Constantia"/>
                <a:cs typeface="Constantia"/>
                <a:sym typeface="Constantia"/>
              </a:rPr>
              <a:t>() {</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  let </a:t>
            </a:r>
            <a:r>
              <a:rPr lang="en-IN" sz="1800" b="0" i="0" u="none" strike="noStrike" cap="none" dirty="0" err="1">
                <a:solidFill>
                  <a:schemeClr val="dk1"/>
                </a:solidFill>
                <a:latin typeface="Constantia"/>
                <a:ea typeface="Constantia"/>
                <a:cs typeface="Constantia"/>
                <a:sym typeface="Constantia"/>
              </a:rPr>
              <a:t>myPromise</a:t>
            </a:r>
            <a:r>
              <a:rPr lang="en-IN" sz="1800" b="0" i="0" u="none" strike="noStrike" cap="none" dirty="0">
                <a:solidFill>
                  <a:schemeClr val="dk1"/>
                </a:solidFill>
                <a:latin typeface="Constantia"/>
                <a:ea typeface="Constantia"/>
                <a:cs typeface="Constantia"/>
                <a:sym typeface="Constantia"/>
              </a:rPr>
              <a:t> = new Promise(function(resolve, reject) {</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    resolve(“Hello!!");</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  });</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document.getElementById</a:t>
            </a:r>
            <a:r>
              <a:rPr lang="en-IN" sz="1800" b="0" i="0" u="none" strike="noStrike" cap="none" dirty="0">
                <a:solidFill>
                  <a:schemeClr val="dk1"/>
                </a:solidFill>
                <a:latin typeface="Constantia"/>
                <a:ea typeface="Constantia"/>
                <a:cs typeface="Constantia"/>
                <a:sym typeface="Constantia"/>
              </a:rPr>
              <a:t>("demo").</a:t>
            </a:r>
            <a:r>
              <a:rPr lang="en-IN" sz="1800" b="0" i="0" u="none" strike="noStrike" cap="none" dirty="0" err="1">
                <a:solidFill>
                  <a:schemeClr val="dk1"/>
                </a:solidFill>
                <a:latin typeface="Constantia"/>
                <a:ea typeface="Constantia"/>
                <a:cs typeface="Constantia"/>
                <a:sym typeface="Constantia"/>
              </a:rPr>
              <a:t>innerHTML</a:t>
            </a:r>
            <a:r>
              <a:rPr lang="en-IN" sz="1800" b="0" i="0" u="none" strike="noStrike" cap="none" dirty="0">
                <a:solidFill>
                  <a:schemeClr val="dk1"/>
                </a:solidFill>
                <a:latin typeface="Constantia"/>
                <a:ea typeface="Constantia"/>
                <a:cs typeface="Constantia"/>
                <a:sym typeface="Constantia"/>
              </a:rPr>
              <a:t> = await </a:t>
            </a:r>
            <a:r>
              <a:rPr lang="en-IN" sz="1800" b="0" i="0" u="none" strike="noStrike" cap="none" dirty="0" err="1">
                <a:solidFill>
                  <a:schemeClr val="dk1"/>
                </a:solidFill>
                <a:latin typeface="Constantia"/>
                <a:ea typeface="Constantia"/>
                <a:cs typeface="Constantia"/>
                <a:sym typeface="Constantia"/>
              </a:rPr>
              <a:t>myPromise</a:t>
            </a:r>
            <a:r>
              <a:rPr lang="en-IN" sz="1800" b="0" i="0" u="none" strike="noStrike" cap="none" dirty="0">
                <a:solidFill>
                  <a:schemeClr val="dk1"/>
                </a:solidFill>
                <a:latin typeface="Constantia"/>
                <a:ea typeface="Constantia"/>
                <a:cs typeface="Constantia"/>
                <a:sym typeface="Constantia"/>
              </a:rPr>
              <a:t>;</a:t>
            </a: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a:solidFill>
                  <a:schemeClr val="dk1"/>
                </a:solidFill>
                <a:latin typeface="Constantia"/>
                <a:ea typeface="Constantia"/>
                <a:cs typeface="Constantia"/>
                <a:sym typeface="Constantia"/>
              </a:rPr>
              <a:t>}</a:t>
            </a:r>
            <a:br>
              <a:rPr lang="en-IN" sz="1800" b="0" i="0" u="none" strike="noStrike" cap="none" dirty="0">
                <a:solidFill>
                  <a:schemeClr val="dk1"/>
                </a:solidFill>
                <a:latin typeface="Constantia"/>
                <a:ea typeface="Constantia"/>
                <a:cs typeface="Constantia"/>
                <a:sym typeface="Constantia"/>
              </a:rPr>
            </a:br>
            <a:br>
              <a:rPr lang="en-IN" sz="1800" b="0" i="0" u="none" strike="noStrike" cap="none" dirty="0">
                <a:solidFill>
                  <a:schemeClr val="dk1"/>
                </a:solidFill>
                <a:latin typeface="Constantia"/>
                <a:ea typeface="Constantia"/>
                <a:cs typeface="Constantia"/>
                <a:sym typeface="Constantia"/>
              </a:rPr>
            </a:br>
            <a:r>
              <a:rPr lang="en-IN" sz="1800" b="0" i="0" u="none" strike="noStrike" cap="none" dirty="0" err="1">
                <a:solidFill>
                  <a:schemeClr val="dk1"/>
                </a:solidFill>
                <a:latin typeface="Constantia"/>
                <a:ea typeface="Constantia"/>
                <a:cs typeface="Constantia"/>
                <a:sym typeface="Constantia"/>
              </a:rPr>
              <a:t>myDisplay</a:t>
            </a:r>
            <a:r>
              <a:rPr lang="en-IN" sz="1800" b="0" i="0" u="none" strike="noStrike" cap="none" dirty="0">
                <a:solidFill>
                  <a:schemeClr val="dk1"/>
                </a:solidFill>
                <a:latin typeface="Constantia"/>
                <a:ea typeface="Constantia"/>
                <a:cs typeface="Constantia"/>
                <a:sym typeface="Constantia"/>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chemeClr val="dk1"/>
                </a:solidFill>
                <a:latin typeface="Constantia"/>
                <a:ea typeface="Constantia"/>
                <a:cs typeface="Constantia"/>
                <a:sym typeface="Constantia"/>
              </a:rPr>
              <a:t>JS Error Handling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Exception Handling in JavaScript</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An exception signifies the presence of an abnormal condition which requires special operable techniques. In programming terms, an exception is the anomalous code that breaks the normal flow of the code. Such exceptions require specialized programming constructs for its execution.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p:nvPr/>
        </p:nvSpPr>
        <p:spPr>
          <a:xfrm>
            <a:off x="285720" y="571480"/>
            <a:ext cx="8215370" cy="5355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What is Exception Handling</a:t>
            </a: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In programming, exception handling is a process or method used for handling the abnormal statements in the code and executing them. It also enables to handle the flow control of the code/program. For handling the code, various handlers are used that process the exception and execute the code. </a:t>
            </a:r>
            <a:r>
              <a:rPr lang="en-IN" sz="1800" b="1" i="0" u="none" strike="noStrike" cap="none">
                <a:solidFill>
                  <a:schemeClr val="dk1"/>
                </a:solidFill>
                <a:latin typeface="Constantia"/>
                <a:ea typeface="Constantia"/>
                <a:cs typeface="Constantia"/>
                <a:sym typeface="Constantia"/>
              </a:rPr>
              <a:t>For example</a:t>
            </a:r>
            <a:r>
              <a:rPr lang="en-IN" sz="1800" b="0" i="0" u="none" strike="noStrike" cap="none">
                <a:solidFill>
                  <a:schemeClr val="dk1"/>
                </a:solidFill>
                <a:latin typeface="Constantia"/>
                <a:ea typeface="Constantia"/>
                <a:cs typeface="Constantia"/>
                <a:sym typeface="Constantia"/>
              </a:rPr>
              <a:t>, the Division of a non-zero value with zero will result into infinity always, and it is an exception. Thus, with the help of exception handling, it can be executed and handled.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In exception handling:</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 throw statement is used to raise an exception. It means when an abnormal condition occurs, an exception is thrown using throw.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The thrown exception is handled by wrapping the code into the try…catch block. If an error is present, the catch block will execute, else only the try block statements will get executed.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Thus, in a programming language, there can be different types of errors which may disturb the proper execution of the program.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p:nvPr/>
        </p:nvSpPr>
        <p:spPr>
          <a:xfrm>
            <a:off x="285720" y="285728"/>
            <a:ext cx="8429684" cy="42473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Types of Errors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While coding, there can be three types of errors in the code: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Syntax Error:</a:t>
            </a:r>
            <a:r>
              <a:rPr lang="en-IN" sz="1800" b="0" i="0" u="none" strike="noStrike" cap="none" dirty="0">
                <a:solidFill>
                  <a:schemeClr val="dk1"/>
                </a:solidFill>
                <a:latin typeface="Constantia"/>
                <a:ea typeface="Constantia"/>
                <a:cs typeface="Constantia"/>
                <a:sym typeface="Constantia"/>
              </a:rPr>
              <a:t> When a user makes a mistake in the pre-defined syntax of a programming language, a syntax error may appear.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Runtime Error:</a:t>
            </a:r>
            <a:r>
              <a:rPr lang="en-IN" sz="1800" b="0" i="0" u="none" strike="noStrike" cap="none" dirty="0">
                <a:solidFill>
                  <a:schemeClr val="dk1"/>
                </a:solidFill>
                <a:latin typeface="Constantia"/>
                <a:ea typeface="Constantia"/>
                <a:cs typeface="Constantia"/>
                <a:sym typeface="Constantia"/>
              </a:rPr>
              <a:t> When an error occurs during the execution of the program, such an error is known as Runtime error. The codes which create runtime errors are known as Exceptions. Thus, exception handlers are used for handling runtime errors.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Logical Error:</a:t>
            </a:r>
            <a:r>
              <a:rPr lang="en-IN" sz="1800" b="0" i="0" u="none" strike="noStrike" cap="none" dirty="0">
                <a:solidFill>
                  <a:schemeClr val="dk1"/>
                </a:solidFill>
                <a:latin typeface="Constantia"/>
                <a:ea typeface="Constantia"/>
                <a:cs typeface="Constantia"/>
                <a:sym typeface="Constantia"/>
              </a:rPr>
              <a:t> An error which occurs when there is any logical mistake in the program that may not produce the desired output, and may terminate abnormally. Such an error is known as Logical error.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p:nvPr/>
        </p:nvSpPr>
        <p:spPr>
          <a:xfrm>
            <a:off x="500034" y="642918"/>
            <a:ext cx="7572428" cy="5355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Error 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When a runtime error occurs, it creates and throws an Error object. Such an object can be used as a base for the user-defined exceptions too. An error object has two properties: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name</a:t>
            </a:r>
            <a:r>
              <a:rPr lang="en-IN" sz="1800" b="0" i="0" u="none" strike="noStrike" cap="none">
                <a:solidFill>
                  <a:schemeClr val="dk1"/>
                </a:solidFill>
                <a:latin typeface="Constantia"/>
                <a:ea typeface="Constantia"/>
                <a:cs typeface="Constantia"/>
                <a:sym typeface="Constantia"/>
              </a:rPr>
              <a:t>: This is an object property that sets or returns an error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message:</a:t>
            </a:r>
            <a:r>
              <a:rPr lang="en-IN" sz="1800" b="0" i="0" u="none" strike="noStrike" cap="none">
                <a:solidFill>
                  <a:schemeClr val="dk1"/>
                </a:solidFill>
                <a:latin typeface="Constantia"/>
                <a:ea typeface="Constantia"/>
                <a:cs typeface="Constantia"/>
                <a:sym typeface="Constantia"/>
              </a:rPr>
              <a:t> This property returns an error message in the string form.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Although Error is a generic constructor, there are following standard built-in error types or error constructors beside 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EvalError:</a:t>
            </a:r>
            <a:r>
              <a:rPr lang="en-IN" sz="1800" b="0" i="0" u="none" strike="noStrike" cap="none">
                <a:solidFill>
                  <a:schemeClr val="dk1"/>
                </a:solidFill>
                <a:latin typeface="Constantia"/>
                <a:ea typeface="Constantia"/>
                <a:cs typeface="Constantia"/>
                <a:sym typeface="Constantia"/>
              </a:rPr>
              <a:t> It creates an instance for the error that occurred in the eval(), which is a global function used for evaluating the js string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InternalError:</a:t>
            </a:r>
            <a:r>
              <a:rPr lang="en-IN" sz="1800" b="0" i="0" u="none" strike="noStrike" cap="none">
                <a:solidFill>
                  <a:schemeClr val="dk1"/>
                </a:solidFill>
                <a:latin typeface="Constantia"/>
                <a:ea typeface="Constantia"/>
                <a:cs typeface="Constantia"/>
                <a:sym typeface="Constantia"/>
              </a:rPr>
              <a:t> It creates an instance when the js engine throws an internal error.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RangeError:</a:t>
            </a:r>
            <a:r>
              <a:rPr lang="en-IN" sz="1800" b="0" i="0" u="none" strike="noStrike" cap="none">
                <a:solidFill>
                  <a:schemeClr val="dk1"/>
                </a:solidFill>
                <a:latin typeface="Constantia"/>
                <a:ea typeface="Constantia"/>
                <a:cs typeface="Constantia"/>
                <a:sym typeface="Constantia"/>
              </a:rPr>
              <a:t> It creates an instance for the error that occurs when a numeric variable or parameter is out of its valid range.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txBox="1"/>
          <p:nvPr/>
        </p:nvSpPr>
        <p:spPr>
          <a:xfrm>
            <a:off x="357158" y="357166"/>
            <a:ext cx="8286808"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ReferenceError:</a:t>
            </a:r>
            <a:r>
              <a:rPr lang="en-IN" sz="1800" b="0" i="0" u="none" strike="noStrike" cap="none">
                <a:solidFill>
                  <a:schemeClr val="dk1"/>
                </a:solidFill>
                <a:latin typeface="Constantia"/>
                <a:ea typeface="Constantia"/>
                <a:cs typeface="Constantia"/>
                <a:sym typeface="Constantia"/>
              </a:rPr>
              <a:t> It creates an instance for the error that occurs when an invalid reference is de-referenced.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SyntaxError:</a:t>
            </a:r>
            <a:r>
              <a:rPr lang="en-IN" sz="1800" b="0" i="0" u="none" strike="noStrike" cap="none">
                <a:solidFill>
                  <a:schemeClr val="dk1"/>
                </a:solidFill>
                <a:latin typeface="Constantia"/>
                <a:ea typeface="Constantia"/>
                <a:cs typeface="Constantia"/>
                <a:sym typeface="Constantia"/>
              </a:rPr>
              <a:t> An instance is created for the syntax error that may occur while parsing the eval().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TypeError:</a:t>
            </a:r>
            <a:r>
              <a:rPr lang="en-IN" sz="1800" b="0" i="0" u="none" strike="noStrike" cap="none">
                <a:solidFill>
                  <a:schemeClr val="dk1"/>
                </a:solidFill>
                <a:latin typeface="Constantia"/>
                <a:ea typeface="Constantia"/>
                <a:cs typeface="Constantia"/>
                <a:sym typeface="Constantia"/>
              </a:rPr>
              <a:t> When a variable is not a valid type, an instance is created for such an error.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URIError:</a:t>
            </a:r>
            <a:r>
              <a:rPr lang="en-IN" sz="1800" b="0" i="0" u="none" strike="noStrike" cap="none">
                <a:solidFill>
                  <a:schemeClr val="dk1"/>
                </a:solidFill>
                <a:latin typeface="Constantia"/>
                <a:ea typeface="Constantia"/>
                <a:cs typeface="Constantia"/>
                <a:sym typeface="Constantia"/>
              </a:rPr>
              <a:t> An instance is created for the error that occurs when invalid parameters are passed in </a:t>
            </a:r>
            <a:r>
              <a:rPr lang="en-IN" sz="1800" b="1" i="0" u="none" strike="noStrike" cap="none">
                <a:solidFill>
                  <a:schemeClr val="dk1"/>
                </a:solidFill>
                <a:latin typeface="Constantia"/>
                <a:ea typeface="Constantia"/>
                <a:cs typeface="Constantia"/>
                <a:sym typeface="Constantia"/>
              </a:rPr>
              <a:t>encodeURI()</a:t>
            </a:r>
            <a:r>
              <a:rPr lang="en-IN" sz="1800" b="0" i="0" u="none" strike="noStrike" cap="none">
                <a:solidFill>
                  <a:schemeClr val="dk1"/>
                </a:solidFill>
                <a:latin typeface="Constantia"/>
                <a:ea typeface="Constantia"/>
                <a:cs typeface="Constantia"/>
                <a:sym typeface="Constantia"/>
              </a:rPr>
              <a:t> or </a:t>
            </a:r>
            <a:r>
              <a:rPr lang="en-IN" sz="1800" b="1" i="0" u="none" strike="noStrike" cap="none">
                <a:solidFill>
                  <a:schemeClr val="dk1"/>
                </a:solidFill>
                <a:latin typeface="Constantia"/>
                <a:ea typeface="Constantia"/>
                <a:cs typeface="Constantia"/>
                <a:sym typeface="Constantia"/>
              </a:rPr>
              <a:t>decodeURI()</a:t>
            </a:r>
            <a:r>
              <a:rPr lang="en-IN" sz="1800" b="0" i="0" u="none" strike="noStrike" cap="none">
                <a:solidFill>
                  <a:schemeClr val="dk1"/>
                </a:solidFill>
                <a:latin typeface="Constantia"/>
                <a:ea typeface="Constantia"/>
                <a:cs typeface="Constantia"/>
                <a:sym typeface="Constant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Exception Handling Statements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There are following statements that handle if any exception occurs: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throw statements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try…catch statements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try…catch…finally statements.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214282" y="285728"/>
            <a:ext cx="8715436" cy="59093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Client-side:</a:t>
            </a:r>
            <a:r>
              <a:rPr lang="en-IN" sz="1800" b="0" i="0" u="none" strike="noStrike" cap="none">
                <a:solidFill>
                  <a:schemeClr val="dk1"/>
                </a:solidFill>
                <a:latin typeface="Constantia"/>
                <a:ea typeface="Constantia"/>
                <a:cs typeface="Constantia"/>
                <a:sym typeface="Constantia"/>
              </a:rPr>
              <a:t> It supplies objects to control a browser and its Document Object Model (DOM). Like if client-side extensions allow an application to place elements on an HTML form and respond to user events such as </a:t>
            </a:r>
            <a:r>
              <a:rPr lang="en-IN" sz="1800" b="1" i="0" u="none" strike="noStrike" cap="none">
                <a:solidFill>
                  <a:schemeClr val="dk1"/>
                </a:solidFill>
                <a:latin typeface="Constantia"/>
                <a:ea typeface="Constantia"/>
                <a:cs typeface="Constantia"/>
                <a:sym typeface="Constantia"/>
              </a:rPr>
              <a:t>mouse clicks</a:t>
            </a:r>
            <a:r>
              <a:rPr lang="en-IN" sz="1800" b="0" i="0" u="none" strike="noStrike" cap="none">
                <a:solidFill>
                  <a:schemeClr val="dk1"/>
                </a:solidFill>
                <a:latin typeface="Constantia"/>
                <a:ea typeface="Constantia"/>
                <a:cs typeface="Constantia"/>
                <a:sym typeface="Constantia"/>
              </a:rPr>
              <a:t>, </a:t>
            </a:r>
            <a:r>
              <a:rPr lang="en-IN" sz="1800" b="1" i="0" u="none" strike="noStrike" cap="none">
                <a:solidFill>
                  <a:schemeClr val="dk1"/>
                </a:solidFill>
                <a:latin typeface="Constantia"/>
                <a:ea typeface="Constantia"/>
                <a:cs typeface="Constantia"/>
                <a:sym typeface="Constantia"/>
              </a:rPr>
              <a:t>form input</a:t>
            </a:r>
            <a:r>
              <a:rPr lang="en-IN" sz="1800" b="0" i="0" u="none" strike="noStrike" cap="none">
                <a:solidFill>
                  <a:schemeClr val="dk1"/>
                </a:solidFill>
                <a:latin typeface="Constantia"/>
                <a:ea typeface="Constantia"/>
                <a:cs typeface="Constantia"/>
                <a:sym typeface="Constantia"/>
              </a:rPr>
              <a:t>, and </a:t>
            </a:r>
            <a:r>
              <a:rPr lang="en-IN" sz="1800" b="1" i="0" u="none" strike="noStrike" cap="none">
                <a:solidFill>
                  <a:schemeClr val="dk1"/>
                </a:solidFill>
                <a:latin typeface="Constantia"/>
                <a:ea typeface="Constantia"/>
                <a:cs typeface="Constantia"/>
                <a:sym typeface="Constantia"/>
              </a:rPr>
              <a:t>page navigation</a:t>
            </a:r>
            <a:r>
              <a:rPr lang="en-IN" sz="1800" b="0" i="0" u="none" strike="noStrike" cap="none">
                <a:solidFill>
                  <a:schemeClr val="dk1"/>
                </a:solidFill>
                <a:latin typeface="Constantia"/>
                <a:ea typeface="Constantia"/>
                <a:cs typeface="Constantia"/>
                <a:sym typeface="Constantia"/>
              </a:rPr>
              <a:t>. Useful libraries for the client-side are </a:t>
            </a:r>
            <a:r>
              <a:rPr lang="en-IN" sz="1800" b="1" i="0" u="sng" strike="noStrike" cap="none">
                <a:solidFill>
                  <a:schemeClr val="hlink"/>
                </a:solidFill>
                <a:latin typeface="Constantia"/>
                <a:ea typeface="Constantia"/>
                <a:cs typeface="Constantia"/>
                <a:sym typeface="Constantia"/>
                <a:hlinkClick r:id="rId3"/>
              </a:rPr>
              <a:t>AngularJS</a:t>
            </a:r>
            <a:r>
              <a:rPr lang="en-IN" sz="1800" b="0" i="0" u="none" strike="noStrike" cap="none">
                <a:solidFill>
                  <a:schemeClr val="dk1"/>
                </a:solidFill>
                <a:latin typeface="Constantia"/>
                <a:ea typeface="Constantia"/>
                <a:cs typeface="Constantia"/>
                <a:sym typeface="Constantia"/>
              </a:rPr>
              <a:t>, </a:t>
            </a:r>
            <a:r>
              <a:rPr lang="en-IN" sz="1800" b="1" i="0" u="sng" strike="noStrike" cap="none">
                <a:solidFill>
                  <a:schemeClr val="hlink"/>
                </a:solidFill>
                <a:latin typeface="Constantia"/>
                <a:ea typeface="Constantia"/>
                <a:cs typeface="Constantia"/>
                <a:sym typeface="Constantia"/>
                <a:hlinkClick r:id="rId4"/>
              </a:rPr>
              <a:t>ReactJS</a:t>
            </a:r>
            <a:r>
              <a:rPr lang="en-IN" sz="1800" b="0" i="0" u="none" strike="noStrike" cap="none">
                <a:solidFill>
                  <a:schemeClr val="dk1"/>
                </a:solidFill>
                <a:latin typeface="Constantia"/>
                <a:ea typeface="Constantia"/>
                <a:cs typeface="Constantia"/>
                <a:sym typeface="Constantia"/>
              </a:rPr>
              <a:t>, </a:t>
            </a:r>
            <a:r>
              <a:rPr lang="en-IN" sz="1800" b="1" i="0" u="none" strike="noStrike" cap="none">
                <a:solidFill>
                  <a:schemeClr val="dk1"/>
                </a:solidFill>
                <a:latin typeface="Constantia"/>
                <a:ea typeface="Constantia"/>
                <a:cs typeface="Constantia"/>
                <a:sym typeface="Constantia"/>
              </a:rPr>
              <a:t>VueJS</a:t>
            </a:r>
            <a:r>
              <a:rPr lang="en-IN" sz="1800" b="0" i="0" u="none" strike="noStrike" cap="none">
                <a:solidFill>
                  <a:schemeClr val="dk1"/>
                </a:solidFill>
                <a:latin typeface="Constantia"/>
                <a:ea typeface="Constantia"/>
                <a:cs typeface="Constantia"/>
                <a:sym typeface="Constantia"/>
              </a:rPr>
              <a:t> and so many others.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Server-side:</a:t>
            </a:r>
            <a:r>
              <a:rPr lang="en-IN" sz="1800" b="0" i="0" u="none" strike="noStrike" cap="none">
                <a:solidFill>
                  <a:schemeClr val="dk1"/>
                </a:solidFill>
                <a:latin typeface="Constantia"/>
                <a:ea typeface="Constantia"/>
                <a:cs typeface="Constantia"/>
                <a:sym typeface="Constantia"/>
              </a:rPr>
              <a:t> It supplies objects relevant to running JavaScript on a server. Like if the server-side extensions allow an application to communicate with a database, and provide continuity of information from one invocation to another of the application, or perform file manipulations on a server. The useful framework which is the most famous these days is </a:t>
            </a:r>
            <a:r>
              <a:rPr lang="en-IN" sz="1800" b="1" i="0" u="none" strike="noStrike" cap="none">
                <a:solidFill>
                  <a:schemeClr val="dk1"/>
                </a:solidFill>
                <a:latin typeface="Constantia"/>
                <a:ea typeface="Constantia"/>
                <a:cs typeface="Constantia"/>
                <a:sym typeface="Constantia"/>
              </a:rPr>
              <a:t>node.js</a:t>
            </a:r>
            <a:r>
              <a:rPr lang="en-IN" sz="1800" b="0" i="0" u="none" strike="noStrike" cap="none">
                <a:solidFill>
                  <a:schemeClr val="dk1"/>
                </a:solidFill>
                <a:latin typeface="Constantia"/>
                <a:ea typeface="Constantia"/>
                <a:cs typeface="Constantia"/>
                <a:sym typeface="Constant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JavaScript can be added to your HTML file in two ways: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Internal JS:</a:t>
            </a:r>
            <a:r>
              <a:rPr lang="en-IN" sz="1800" b="0" i="0" u="none" strike="noStrike" cap="none">
                <a:solidFill>
                  <a:schemeClr val="dk1"/>
                </a:solidFill>
                <a:latin typeface="Constantia"/>
                <a:ea typeface="Constantia"/>
                <a:cs typeface="Constantia"/>
                <a:sym typeface="Constantia"/>
              </a:rPr>
              <a:t> We can add JavaScript directly to our HTML file by writing the code inside the &lt;script&gt; tag. The &lt;script&gt; tag can either be placed inside the &lt;head&gt; or the &lt;body&gt; tag according to the requirement.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External JS:</a:t>
            </a:r>
            <a:r>
              <a:rPr lang="en-IN" sz="1800" b="0" i="0" u="none" strike="noStrike" cap="none">
                <a:solidFill>
                  <a:schemeClr val="dk1"/>
                </a:solidFill>
                <a:latin typeface="Constantia"/>
                <a:ea typeface="Constantia"/>
                <a:cs typeface="Constantia"/>
                <a:sym typeface="Constantia"/>
              </a:rPr>
              <a:t> We can write JavaScript code in other file having an extension .js and then link this file inside the &lt;head&gt; tag of the HTML file in which we want to add this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Syntax:</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&lt;script&gt;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 JavaScript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&lt;/script&gt;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p:nvPr/>
        </p:nvSpPr>
        <p:spPr>
          <a:xfrm>
            <a:off x="785786" y="642918"/>
            <a:ext cx="8072494"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onstantia"/>
                <a:ea typeface="Constantia"/>
                <a:cs typeface="Constantia"/>
                <a:sym typeface="Constantia"/>
              </a:rPr>
              <a:t>JavaScript HTML DOM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With the HTML DOM, JavaScript can access and change all the elements of an HTML document.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When a web page is loaded, the browser creates a </a:t>
            </a:r>
            <a:r>
              <a:rPr lang="en-IN" sz="1800" b="1" i="0" u="none" strike="noStrike" cap="none">
                <a:solidFill>
                  <a:schemeClr val="dk1"/>
                </a:solidFill>
                <a:latin typeface="Constantia"/>
                <a:ea typeface="Constantia"/>
                <a:cs typeface="Constantia"/>
                <a:sym typeface="Constantia"/>
              </a:rPr>
              <a:t>D</a:t>
            </a:r>
            <a:r>
              <a:rPr lang="en-IN" sz="1800" b="0" i="0" u="none" strike="noStrike" cap="none">
                <a:solidFill>
                  <a:schemeClr val="dk1"/>
                </a:solidFill>
                <a:latin typeface="Constantia"/>
                <a:ea typeface="Constantia"/>
                <a:cs typeface="Constantia"/>
                <a:sym typeface="Constantia"/>
              </a:rPr>
              <a:t>ocument </a:t>
            </a:r>
            <a:r>
              <a:rPr lang="en-IN" sz="1800" b="1" i="0" u="none" strike="noStrike" cap="none">
                <a:solidFill>
                  <a:schemeClr val="dk1"/>
                </a:solidFill>
                <a:latin typeface="Constantia"/>
                <a:ea typeface="Constantia"/>
                <a:cs typeface="Constantia"/>
                <a:sym typeface="Constantia"/>
              </a:rPr>
              <a:t>O</a:t>
            </a:r>
            <a:r>
              <a:rPr lang="en-IN" sz="1800" b="0" i="0" u="none" strike="noStrike" cap="none">
                <a:solidFill>
                  <a:schemeClr val="dk1"/>
                </a:solidFill>
                <a:latin typeface="Constantia"/>
                <a:ea typeface="Constantia"/>
                <a:cs typeface="Constantia"/>
                <a:sym typeface="Constantia"/>
              </a:rPr>
              <a:t>bject </a:t>
            </a:r>
            <a:r>
              <a:rPr lang="en-IN" sz="1800" b="1" i="0" u="none" strike="noStrike" cap="none">
                <a:solidFill>
                  <a:schemeClr val="dk1"/>
                </a:solidFill>
                <a:latin typeface="Constantia"/>
                <a:ea typeface="Constantia"/>
                <a:cs typeface="Constantia"/>
                <a:sym typeface="Constantia"/>
              </a:rPr>
              <a:t>M</a:t>
            </a:r>
            <a:r>
              <a:rPr lang="en-IN" sz="1800" b="0" i="0" u="none" strike="noStrike" cap="none">
                <a:solidFill>
                  <a:schemeClr val="dk1"/>
                </a:solidFill>
                <a:latin typeface="Constantia"/>
                <a:ea typeface="Constantia"/>
                <a:cs typeface="Constantia"/>
                <a:sym typeface="Constantia"/>
              </a:rPr>
              <a:t>odel of the page.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The </a:t>
            </a:r>
            <a:r>
              <a:rPr lang="en-IN" sz="1800" b="1" i="0" u="none" strike="noStrike" cap="none">
                <a:solidFill>
                  <a:schemeClr val="dk1"/>
                </a:solidFill>
                <a:latin typeface="Constantia"/>
                <a:ea typeface="Constantia"/>
                <a:cs typeface="Constantia"/>
                <a:sym typeface="Constantia"/>
              </a:rPr>
              <a:t>HTML DOM</a:t>
            </a:r>
            <a:r>
              <a:rPr lang="en-IN" sz="1800" b="0" i="0" u="none" strike="noStrike" cap="none">
                <a:solidFill>
                  <a:schemeClr val="dk1"/>
                </a:solidFill>
                <a:latin typeface="Constantia"/>
                <a:ea typeface="Constantia"/>
                <a:cs typeface="Constantia"/>
                <a:sym typeface="Constantia"/>
              </a:rPr>
              <a:t> model is constructed as a tree of </a:t>
            </a:r>
            <a:r>
              <a:rPr lang="en-IN" sz="1800" b="1" i="0" u="none" strike="noStrike" cap="none">
                <a:solidFill>
                  <a:schemeClr val="dk1"/>
                </a:solidFill>
                <a:latin typeface="Constantia"/>
                <a:ea typeface="Constantia"/>
                <a:cs typeface="Constantia"/>
                <a:sym typeface="Constantia"/>
              </a:rPr>
              <a:t>Objects</a:t>
            </a:r>
            <a:r>
              <a:rPr lang="en-IN" sz="1800" b="0" i="0" u="none" strike="noStrike" cap="none">
                <a:solidFill>
                  <a:schemeClr val="dk1"/>
                </a:solidFill>
                <a:latin typeface="Constantia"/>
                <a:ea typeface="Constantia"/>
                <a:cs typeface="Constantia"/>
                <a:sym typeface="Constant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pic>
        <p:nvPicPr>
          <p:cNvPr id="248" name="Google Shape;248;p42" descr="DOM HTML tree"/>
          <p:cNvPicPr preferRelativeResize="0"/>
          <p:nvPr/>
        </p:nvPicPr>
        <p:blipFill rotWithShape="1">
          <a:blip r:embed="rId3">
            <a:alphaModFix/>
          </a:blip>
          <a:srcRect/>
          <a:stretch/>
        </p:blipFill>
        <p:spPr>
          <a:xfrm>
            <a:off x="2071670" y="3000372"/>
            <a:ext cx="5072098" cy="3286148"/>
          </a:xfrm>
          <a:prstGeom prst="rect">
            <a:avLst/>
          </a:prstGeom>
          <a:noFill/>
          <a:ln>
            <a:noFill/>
          </a:ln>
        </p:spPr>
      </p:pic>
      <p:sp>
        <p:nvSpPr>
          <p:cNvPr id="249" name="Google Shape;249;p42"/>
          <p:cNvSpPr txBox="1"/>
          <p:nvPr/>
        </p:nvSpPr>
        <p:spPr>
          <a:xfrm>
            <a:off x="2000232" y="2643182"/>
            <a:ext cx="4714908"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The HTML DOM Tree of Objects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p:nvPr/>
        </p:nvSpPr>
        <p:spPr>
          <a:xfrm>
            <a:off x="714348" y="642918"/>
            <a:ext cx="7358114" cy="72943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With the object model, JavaScript gets all the power it needs to create dynamic HTML: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can change all the HTML elements in the page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can change all the HTML attributes in the page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can change all the CSS styles in the page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can remove existing HTML elements and attributes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can add new HTML elements and attributes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can react to all existing HTML events in the page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JavaScript can create new HTML events in the page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What is the DOM?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DOM is a W3C (World Wide Web Consortium) standard.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DOM defines a standard for accessing documents: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1" u="none" strike="noStrike" cap="none" dirty="0">
                <a:solidFill>
                  <a:schemeClr val="dk1"/>
                </a:solidFill>
                <a:latin typeface="Constantia"/>
                <a:ea typeface="Constantia"/>
                <a:cs typeface="Constantia"/>
                <a:sym typeface="Constantia"/>
              </a:rPr>
              <a:t>"The W3C Document Object Model (DOM) is a platform and language-neutral interface that allows programs and scripts to dynamically access and update the content, structure, and style of a document."</a:t>
            </a: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W3C DOM standard is separated into 3 different parts: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Core DOM - standard model for all document types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XML DOM - standard model for XML documents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HTML DOM - standard model for HTML documents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br>
              <a:rPr lang="en-IN" sz="1800" b="0" i="0" u="none" strike="noStrike" cap="none" dirty="0">
                <a:solidFill>
                  <a:schemeClr val="dk1"/>
                </a:solidFill>
                <a:latin typeface="Constantia"/>
                <a:ea typeface="Constantia"/>
                <a:cs typeface="Constantia"/>
                <a:sym typeface="Constantia"/>
              </a:rPr>
            </a:b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p:nvPr/>
        </p:nvSpPr>
        <p:spPr>
          <a:xfrm>
            <a:off x="500034" y="428604"/>
            <a:ext cx="7500990" cy="64633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Constantia"/>
                <a:ea typeface="Constantia"/>
                <a:cs typeface="Constantia"/>
                <a:sym typeface="Constantia"/>
              </a:rPr>
              <a:t>AJAX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Constantia"/>
                <a:ea typeface="Constantia"/>
                <a:cs typeface="Constantia"/>
                <a:sym typeface="Constantia"/>
              </a:rPr>
              <a:t>What is AJAX?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AJAX = </a:t>
            </a:r>
            <a:r>
              <a:rPr lang="en-IN" sz="2000" b="1" i="0" u="none" strike="noStrike" cap="none" dirty="0">
                <a:solidFill>
                  <a:schemeClr val="dk1"/>
                </a:solidFill>
                <a:latin typeface="Constantia"/>
                <a:ea typeface="Constantia"/>
                <a:cs typeface="Constantia"/>
                <a:sym typeface="Constantia"/>
              </a:rPr>
              <a:t>A</a:t>
            </a:r>
            <a:r>
              <a:rPr lang="en-IN" sz="2000" b="0" i="0" u="none" strike="noStrike" cap="none" dirty="0">
                <a:solidFill>
                  <a:schemeClr val="dk1"/>
                </a:solidFill>
                <a:latin typeface="Constantia"/>
                <a:ea typeface="Constantia"/>
                <a:cs typeface="Constantia"/>
                <a:sym typeface="Constantia"/>
              </a:rPr>
              <a:t>synchronous </a:t>
            </a:r>
            <a:r>
              <a:rPr lang="en-IN" sz="2000" b="1" i="0" u="none" strike="noStrike" cap="none" dirty="0">
                <a:solidFill>
                  <a:schemeClr val="dk1"/>
                </a:solidFill>
                <a:latin typeface="Constantia"/>
                <a:ea typeface="Constantia"/>
                <a:cs typeface="Constantia"/>
                <a:sym typeface="Constantia"/>
              </a:rPr>
              <a:t>J</a:t>
            </a:r>
            <a:r>
              <a:rPr lang="en-IN" sz="2000" b="0" i="0" u="none" strike="noStrike" cap="none" dirty="0">
                <a:solidFill>
                  <a:schemeClr val="dk1"/>
                </a:solidFill>
                <a:latin typeface="Constantia"/>
                <a:ea typeface="Constantia"/>
                <a:cs typeface="Constantia"/>
                <a:sym typeface="Constantia"/>
              </a:rPr>
              <a:t>avaScript </a:t>
            </a:r>
            <a:r>
              <a:rPr lang="en-IN" sz="2000" b="1" i="0" u="none" strike="noStrike" cap="none" dirty="0">
                <a:solidFill>
                  <a:schemeClr val="dk1"/>
                </a:solidFill>
                <a:latin typeface="Constantia"/>
                <a:ea typeface="Constantia"/>
                <a:cs typeface="Constantia"/>
                <a:sym typeface="Constantia"/>
              </a:rPr>
              <a:t>A</a:t>
            </a:r>
            <a:r>
              <a:rPr lang="en-IN" sz="2000" b="0" i="0" u="none" strike="noStrike" cap="none" dirty="0">
                <a:solidFill>
                  <a:schemeClr val="dk1"/>
                </a:solidFill>
                <a:latin typeface="Constantia"/>
                <a:ea typeface="Constantia"/>
                <a:cs typeface="Constantia"/>
                <a:sym typeface="Constantia"/>
              </a:rPr>
              <a:t>nd </a:t>
            </a:r>
            <a:r>
              <a:rPr lang="en-IN" sz="2000" b="1" i="0" u="none" strike="noStrike" cap="none" dirty="0">
                <a:solidFill>
                  <a:schemeClr val="dk1"/>
                </a:solidFill>
                <a:latin typeface="Constantia"/>
                <a:ea typeface="Constantia"/>
                <a:cs typeface="Constantia"/>
                <a:sym typeface="Constantia"/>
              </a:rPr>
              <a:t>X</a:t>
            </a:r>
            <a:r>
              <a:rPr lang="en-IN" sz="2000" b="0" i="0" u="none" strike="noStrike" cap="none" dirty="0">
                <a:solidFill>
                  <a:schemeClr val="dk1"/>
                </a:solidFill>
                <a:latin typeface="Constantia"/>
                <a:ea typeface="Constantia"/>
                <a:cs typeface="Constantia"/>
                <a:sym typeface="Constantia"/>
              </a:rPr>
              <a:t>ML.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AJAX is not a programming language.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AJAX just uses a combination of:</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A browser built-in </a:t>
            </a:r>
            <a:r>
              <a:rPr lang="en-IN" sz="2000" b="0" i="0" u="none" strike="noStrike" cap="none" dirty="0" err="1">
                <a:solidFill>
                  <a:schemeClr val="dk1"/>
                </a:solidFill>
                <a:latin typeface="Constantia"/>
                <a:ea typeface="Constantia"/>
                <a:cs typeface="Constantia"/>
                <a:sym typeface="Constantia"/>
              </a:rPr>
              <a:t>XMLHttpRequest</a:t>
            </a:r>
            <a:r>
              <a:rPr lang="en-IN" sz="2000" b="0" i="0" u="none" strike="noStrike" cap="none" dirty="0">
                <a:solidFill>
                  <a:schemeClr val="dk1"/>
                </a:solidFill>
                <a:latin typeface="Constantia"/>
                <a:ea typeface="Constantia"/>
                <a:cs typeface="Constantia"/>
                <a:sym typeface="Constantia"/>
              </a:rPr>
              <a:t> object (to request data from a web server)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JavaScript and HTML DOM (to display or use the data)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 AJAX applications might use XML to transport data, but it is equally common to transport data as plain text or JSON text.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AJAX allows web pages to be updated asynchronously by exchanging data with a web server behind the scenes. This means that it is possible to update parts of a web page, without reloading the whole page.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5"/>
          <p:cNvSpPr txBox="1"/>
          <p:nvPr/>
        </p:nvSpPr>
        <p:spPr>
          <a:xfrm>
            <a:off x="285720" y="500042"/>
            <a:ext cx="8143932"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chemeClr val="dk1"/>
                </a:solidFill>
                <a:latin typeface="Constantia"/>
                <a:ea typeface="Constantia"/>
                <a:cs typeface="Constantia"/>
                <a:sym typeface="Constantia"/>
              </a:rPr>
              <a:t>How AJAX Works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pic>
        <p:nvPicPr>
          <p:cNvPr id="265" name="Google Shape;265;p45" descr="AJAX"/>
          <p:cNvPicPr preferRelativeResize="0"/>
          <p:nvPr/>
        </p:nvPicPr>
        <p:blipFill rotWithShape="1">
          <a:blip r:embed="rId3">
            <a:alphaModFix/>
          </a:blip>
          <a:srcRect/>
          <a:stretch/>
        </p:blipFill>
        <p:spPr>
          <a:xfrm>
            <a:off x="1000101" y="1071546"/>
            <a:ext cx="6281762" cy="3571900"/>
          </a:xfrm>
          <a:prstGeom prst="rect">
            <a:avLst/>
          </a:prstGeom>
          <a:noFill/>
          <a:ln>
            <a:noFill/>
          </a:ln>
        </p:spPr>
      </p:pic>
      <p:sp>
        <p:nvSpPr>
          <p:cNvPr id="266" name="Google Shape;266;p45"/>
          <p:cNvSpPr txBox="1"/>
          <p:nvPr/>
        </p:nvSpPr>
        <p:spPr>
          <a:xfrm>
            <a:off x="785786" y="4643446"/>
            <a:ext cx="7072362" cy="265676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1. An event occurs in a web page (the page is loaded, a button is clicked)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2. An </a:t>
            </a:r>
            <a:r>
              <a:rPr lang="en-IN" sz="1800" b="0" i="0" u="none" strike="noStrike" cap="none" dirty="0" err="1">
                <a:solidFill>
                  <a:schemeClr val="dk1"/>
                </a:solidFill>
                <a:latin typeface="Constantia"/>
                <a:ea typeface="Constantia"/>
                <a:cs typeface="Constantia"/>
                <a:sym typeface="Constantia"/>
              </a:rPr>
              <a:t>XMLHttpRequest</a:t>
            </a:r>
            <a:r>
              <a:rPr lang="en-IN" sz="1800" b="0" i="0" u="none" strike="noStrike" cap="none" dirty="0">
                <a:solidFill>
                  <a:schemeClr val="dk1"/>
                </a:solidFill>
                <a:latin typeface="Constantia"/>
                <a:ea typeface="Constantia"/>
                <a:cs typeface="Constantia"/>
                <a:sym typeface="Constantia"/>
              </a:rPr>
              <a:t> object is created by JavaScript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3. The </a:t>
            </a:r>
            <a:r>
              <a:rPr lang="en-IN" sz="1800" b="0" i="0" u="none" strike="noStrike" cap="none" dirty="0" err="1">
                <a:solidFill>
                  <a:schemeClr val="dk1"/>
                </a:solidFill>
                <a:latin typeface="Constantia"/>
                <a:ea typeface="Constantia"/>
                <a:cs typeface="Constantia"/>
                <a:sym typeface="Constantia"/>
              </a:rPr>
              <a:t>XMLHttpRequest</a:t>
            </a:r>
            <a:r>
              <a:rPr lang="en-IN" sz="1800" b="0" i="0" u="none" strike="noStrike" cap="none" dirty="0">
                <a:solidFill>
                  <a:schemeClr val="dk1"/>
                </a:solidFill>
                <a:latin typeface="Constantia"/>
                <a:ea typeface="Constantia"/>
                <a:cs typeface="Constantia"/>
                <a:sym typeface="Constantia"/>
              </a:rPr>
              <a:t> object sends a request to a web server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4. The server processes the request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5. The server sends a response back to the web page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6. The response is read by JavaScript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7. Proper action (like page update) is performed by JavaScript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p:nvPr/>
        </p:nvSpPr>
        <p:spPr>
          <a:xfrm>
            <a:off x="276196" y="659800"/>
            <a:ext cx="7858180" cy="74481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chemeClr val="dk1"/>
                </a:solidFill>
                <a:latin typeface="Constantia"/>
                <a:ea typeface="Constantia"/>
                <a:cs typeface="Constantia"/>
                <a:sym typeface="Constantia"/>
              </a:rPr>
              <a:t>Call HTTP Methods Using AJAX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HTTP Request: GET vs. POST</a:t>
            </a:r>
            <a:endParaRPr sz="20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Two commonly used methods for a request-response between a client and server are: GET and POST.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Constantia"/>
                <a:ea typeface="Constantia"/>
                <a:cs typeface="Constantia"/>
                <a:sym typeface="Constantia"/>
              </a:rPr>
              <a:t>GET</a:t>
            </a:r>
            <a:r>
              <a:rPr lang="en-IN" sz="2000" b="0" i="0" u="none" strike="noStrike" cap="none" dirty="0">
                <a:solidFill>
                  <a:schemeClr val="dk1"/>
                </a:solidFill>
                <a:latin typeface="Constantia"/>
                <a:ea typeface="Constantia"/>
                <a:cs typeface="Constantia"/>
                <a:sym typeface="Constantia"/>
              </a:rPr>
              <a:t> - Requests data from a specified resource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Constantia"/>
                <a:ea typeface="Constantia"/>
                <a:cs typeface="Constantia"/>
                <a:sym typeface="Constantia"/>
              </a:rPr>
              <a:t>POST</a:t>
            </a:r>
            <a:r>
              <a:rPr lang="en-IN" sz="2000" b="0" i="0" u="none" strike="noStrike" cap="none" dirty="0">
                <a:solidFill>
                  <a:schemeClr val="dk1"/>
                </a:solidFill>
                <a:latin typeface="Constantia"/>
                <a:ea typeface="Constantia"/>
                <a:cs typeface="Constantia"/>
                <a:sym typeface="Constantia"/>
              </a:rPr>
              <a:t> - Submits data to be processed to a specified resource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GET is basically used for just getting (retrieving) some data from the server.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Constantia"/>
                <a:ea typeface="Constantia"/>
                <a:cs typeface="Constantia"/>
                <a:sym typeface="Constantia"/>
              </a:rPr>
              <a:t>Note:</a:t>
            </a:r>
            <a:r>
              <a:rPr lang="en-IN" sz="2000" b="0" i="0" u="none" strike="noStrike" cap="none" dirty="0">
                <a:solidFill>
                  <a:schemeClr val="dk1"/>
                </a:solidFill>
                <a:latin typeface="Constantia"/>
                <a:ea typeface="Constantia"/>
                <a:cs typeface="Constantia"/>
                <a:sym typeface="Constantia"/>
              </a:rPr>
              <a:t> The GET method may return cached data.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POST can also be used to get some data from the server. However, the POST method NEVER caches data, and is often used to send data along with the request.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7"/>
          <p:cNvSpPr txBox="1"/>
          <p:nvPr/>
        </p:nvSpPr>
        <p:spPr>
          <a:xfrm>
            <a:off x="285720" y="642918"/>
            <a:ext cx="8143932" cy="67403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AJAX error handling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Many pages send AJAX requests to a server. Because this relies on the cooperation of the server and the network between the client and the server, you can expect these AJAX errors: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Your JavaScript program receives an error response instead of data;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Your program has to wait too long for the response. You can't have the user wait indefinitely for some data to load.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Your program has to wait longer than expected for the response.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JQUERY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highlight>
                  <a:srgbClr val="FFFF00"/>
                </a:highlight>
                <a:latin typeface="Constantia"/>
                <a:ea typeface="Constantia"/>
                <a:cs typeface="Constantia"/>
                <a:sym typeface="Constantia"/>
              </a:rPr>
              <a:t>jQuery is a fast, small, cross-platform and feature-rich JavaScript library</a:t>
            </a:r>
            <a:r>
              <a:rPr lang="en-IN" sz="1800" b="0" i="0" u="none" strike="noStrike" cap="none" dirty="0">
                <a:solidFill>
                  <a:schemeClr val="dk1"/>
                </a:solidFill>
                <a:latin typeface="Constantia"/>
                <a:ea typeface="Constantia"/>
                <a:cs typeface="Constantia"/>
                <a:sym typeface="Constantia"/>
              </a:rPr>
              <a:t>. It is designed to simplify </a:t>
            </a:r>
            <a:r>
              <a:rPr lang="en-IN" sz="1800" b="0" i="0" u="none" strike="noStrike" cap="none" dirty="0">
                <a:solidFill>
                  <a:schemeClr val="dk1"/>
                </a:solidFill>
                <a:highlight>
                  <a:srgbClr val="FFFF00"/>
                </a:highlight>
                <a:latin typeface="Constantia"/>
                <a:ea typeface="Constantia"/>
                <a:cs typeface="Constantia"/>
                <a:sym typeface="Constantia"/>
              </a:rPr>
              <a:t>the client-side scripting of HTML</a:t>
            </a:r>
            <a:r>
              <a:rPr lang="en-IN" sz="1800" b="0" i="0" u="none" strike="noStrike" cap="none" dirty="0">
                <a:solidFill>
                  <a:schemeClr val="dk1"/>
                </a:solidFill>
                <a:latin typeface="Constantia"/>
                <a:ea typeface="Constantia"/>
                <a:cs typeface="Constantia"/>
                <a:sym typeface="Constantia"/>
              </a:rPr>
              <a:t>. It makes things like HTML document traversal and manipulation, animation, event handling, and AJAX very simple with an easy-to-use API that works on a lot of different type of browsers.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The main purpose of jQuery is to provide an easy way to use JavaScript on your website to make it more interactive and attractive. It is also used to add animation.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8"/>
          <p:cNvSpPr txBox="1"/>
          <p:nvPr/>
        </p:nvSpPr>
        <p:spPr>
          <a:xfrm>
            <a:off x="428596" y="0"/>
            <a:ext cx="8001056" cy="7017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What is jQuery</a:t>
            </a: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jQuery is a small, light-weight and fast JavaScript library. It is cross-platform and supports different types of browsers. It is also referred as ?write less do more? because it takes a lot of common tasks that requires many lines of JavaScript code to accomplish, and binds them into methods that can be called with a single line of code whenever needed. It is also very useful to simplify a lot of the complicated things from JavaScript, like AJAX calls and DOM manipulation.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jQuery is a small, fast and lightweight JavaScript library.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jQuery is platform-independent.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jQuery means "write less do more".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jQuery simplifies AJAX call and DOM manipulation.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jQuery Features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Following are the important features of jQuery.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HTML manipulation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DOM manipulation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DOM element selection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CSS manipulation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Effects and Animations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Utilities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AJAX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HTML event methods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JSON Parsing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Extensibility through plug-ins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p:nvPr/>
        </p:nvSpPr>
        <p:spPr>
          <a:xfrm>
            <a:off x="214282" y="428604"/>
            <a:ext cx="8501122" cy="14157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onstantia"/>
                <a:ea typeface="Constantia"/>
                <a:cs typeface="Constantia"/>
                <a:sym typeface="Constantia"/>
              </a:rPr>
              <a:t>DOM Manipulation Methods in jQuery</a:t>
            </a:r>
            <a:endParaRPr sz="24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aphicFrame>
        <p:nvGraphicFramePr>
          <p:cNvPr id="287" name="Google Shape;287;p49"/>
          <p:cNvGraphicFramePr/>
          <p:nvPr/>
        </p:nvGraphicFramePr>
        <p:xfrm>
          <a:off x="428596" y="1071548"/>
          <a:ext cx="8215375" cy="4691440"/>
        </p:xfrm>
        <a:graphic>
          <a:graphicData uri="http://schemas.openxmlformats.org/drawingml/2006/table">
            <a:tbl>
              <a:tblPr firstRow="1" bandRow="1">
                <a:noFill/>
                <a:tableStyleId>{C24C8208-92D2-44F1-8B40-2B8089EBF60E}</a:tableStyleId>
              </a:tblPr>
              <a:tblGrid>
                <a:gridCol w="2143150">
                  <a:extLst>
                    <a:ext uri="{9D8B030D-6E8A-4147-A177-3AD203B41FA5}">
                      <a16:colId xmlns:a16="http://schemas.microsoft.com/office/drawing/2014/main" val="20000"/>
                    </a:ext>
                  </a:extLst>
                </a:gridCol>
                <a:gridCol w="6072225">
                  <a:extLst>
                    <a:ext uri="{9D8B030D-6E8A-4147-A177-3AD203B41FA5}">
                      <a16:colId xmlns:a16="http://schemas.microsoft.com/office/drawing/2014/main" val="20001"/>
                    </a:ext>
                  </a:extLst>
                </a:gridCol>
              </a:tblGrid>
              <a:tr h="425450">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a:solidFill>
                            <a:schemeClr val="lt1"/>
                          </a:solidFill>
                          <a:latin typeface="Constantia"/>
                          <a:ea typeface="Constantia"/>
                          <a:cs typeface="Constantia"/>
                          <a:sym typeface="Constantia"/>
                        </a:rPr>
                        <a:t>Method</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Description</a:t>
                      </a:r>
                      <a:endParaRPr sz="1800" u="none" strike="noStrike" cap="none"/>
                    </a:p>
                  </a:txBody>
                  <a:tcPr marL="91450" marR="91450" marT="45725" marB="45725"/>
                </a:tc>
                <a:extLst>
                  <a:ext uri="{0D108BD9-81ED-4DB2-BD59-A6C34878D82A}">
                    <a16:rowId xmlns:a16="http://schemas.microsoft.com/office/drawing/2014/main" val="10000"/>
                  </a:ext>
                </a:extLst>
              </a:tr>
              <a:tr h="4196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append()</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Inserts content to the end of element(s) which is specified by a selector.</a:t>
                      </a:r>
                      <a:endParaRPr sz="1800" u="none" strike="noStrike" cap="none" dirty="0"/>
                    </a:p>
                  </a:txBody>
                  <a:tcPr marL="91450" marR="91450" marT="45725" marB="45725"/>
                </a:tc>
                <a:extLst>
                  <a:ext uri="{0D108BD9-81ED-4DB2-BD59-A6C34878D82A}">
                    <a16:rowId xmlns:a16="http://schemas.microsoft.com/office/drawing/2014/main" val="10001"/>
                  </a:ext>
                </a:extLst>
              </a:tr>
              <a:tr h="4759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before()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Inserts content (new or existing DOM elements) before an element(s) which is specified by a selector.</a:t>
                      </a:r>
                      <a:endParaRPr sz="1800" u="none" strike="noStrike" cap="none" dirty="0"/>
                    </a:p>
                  </a:txBody>
                  <a:tcPr marL="91450" marR="91450" marT="45725" marB="45725"/>
                </a:tc>
                <a:extLst>
                  <a:ext uri="{0D108BD9-81ED-4DB2-BD59-A6C34878D82A}">
                    <a16:rowId xmlns:a16="http://schemas.microsoft.com/office/drawing/2014/main" val="10002"/>
                  </a:ext>
                </a:extLst>
              </a:tr>
              <a:tr h="4254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after()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Inserts content (new or existing DOM elements) after an element(s) which is specified by a selector</a:t>
                      </a:r>
                      <a:endParaRPr sz="1800" u="none" strike="noStrike" cap="none" dirty="0"/>
                    </a:p>
                  </a:txBody>
                  <a:tcPr marL="91450" marR="91450" marT="45725" marB="45725"/>
                </a:tc>
                <a:extLst>
                  <a:ext uri="{0D108BD9-81ED-4DB2-BD59-A6C34878D82A}">
                    <a16:rowId xmlns:a16="http://schemas.microsoft.com/office/drawing/2014/main" val="10003"/>
                  </a:ext>
                </a:extLst>
              </a:tr>
              <a:tr h="4254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prepend()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Insert content at the beginning of an element(s) specified by a selector.</a:t>
                      </a:r>
                      <a:endParaRPr sz="1800" u="none" strike="noStrike" cap="none" dirty="0"/>
                    </a:p>
                  </a:txBody>
                  <a:tcPr marL="91450" marR="91450" marT="45725" marB="45725"/>
                </a:tc>
                <a:extLst>
                  <a:ext uri="{0D108BD9-81ED-4DB2-BD59-A6C34878D82A}">
                    <a16:rowId xmlns:a16="http://schemas.microsoft.com/office/drawing/2014/main" val="10004"/>
                  </a:ext>
                </a:extLst>
              </a:tr>
              <a:tr h="4254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remove()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Removes element(s) from DOM which is specified by selector</a:t>
                      </a:r>
                      <a:endParaRPr sz="1800" u="none" strike="noStrike" cap="none" dirty="0"/>
                    </a:p>
                  </a:txBody>
                  <a:tcPr marL="91450" marR="91450" marT="45725" marB="45725"/>
                </a:tc>
                <a:extLst>
                  <a:ext uri="{0D108BD9-81ED-4DB2-BD59-A6C34878D82A}">
                    <a16:rowId xmlns:a16="http://schemas.microsoft.com/office/drawing/2014/main" val="10005"/>
                  </a:ext>
                </a:extLst>
              </a:tr>
              <a:tr h="4254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replaceAll()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Replace target element(s) with specified element.</a:t>
                      </a:r>
                      <a:endParaRPr sz="1800" u="none" strike="noStrike" cap="none" dirty="0"/>
                    </a:p>
                  </a:txBody>
                  <a:tcPr marL="91450" marR="91450" marT="45725" marB="45725"/>
                </a:tc>
                <a:extLst>
                  <a:ext uri="{0D108BD9-81ED-4DB2-BD59-A6C34878D82A}">
                    <a16:rowId xmlns:a16="http://schemas.microsoft.com/office/drawing/2014/main" val="10006"/>
                  </a:ext>
                </a:extLst>
              </a:tr>
              <a:tr h="4254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wrap()</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latin typeface="Constantia"/>
                          <a:ea typeface="Constantia"/>
                          <a:cs typeface="Constantia"/>
                          <a:sym typeface="Constantia"/>
                        </a:rPr>
                        <a:t>Wrap an HTML structure around each element which is specified by selector.</a:t>
                      </a:r>
                      <a:endParaRPr sz="18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p:nvPr/>
        </p:nvSpPr>
        <p:spPr>
          <a:xfrm>
            <a:off x="303905" y="230310"/>
            <a:ext cx="7858180" cy="72327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Constantia"/>
                <a:ea typeface="Constantia"/>
                <a:cs typeface="Constantia"/>
                <a:sym typeface="Constantia"/>
              </a:rPr>
              <a:t>UI Design Using </a:t>
            </a:r>
            <a:r>
              <a:rPr lang="en-IN" sz="2800" b="1" i="0" u="none" strike="noStrike" cap="none" dirty="0" err="1">
                <a:solidFill>
                  <a:schemeClr val="dk1"/>
                </a:solidFill>
                <a:latin typeface="Constantia"/>
                <a:ea typeface="Constantia"/>
                <a:cs typeface="Constantia"/>
                <a:sym typeface="Constantia"/>
              </a:rPr>
              <a:t>Jquery</a:t>
            </a:r>
            <a:endParaRPr sz="2800" b="1"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Constantia"/>
                <a:ea typeface="Constantia"/>
                <a:cs typeface="Constantia"/>
                <a:sym typeface="Constantia"/>
              </a:rPr>
              <a:t>What is jQuery UI</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Good for highly interactive web applications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Open source and free to use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Powerful theme mechanism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Stable and maintenance friendly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Extensive browser support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Constantia"/>
                <a:ea typeface="Constantia"/>
                <a:cs typeface="Constantia"/>
                <a:sym typeface="Constantia"/>
              </a:rPr>
              <a:t>jQuery UI Example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 Let's see a simple jQuery UI example.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chemeClr val="dk1"/>
                </a:solidFill>
                <a:latin typeface="Constantia"/>
                <a:ea typeface="Constantia"/>
                <a:cs typeface="Constantia"/>
                <a:sym typeface="Constantia"/>
              </a:rPr>
              <a:t>jQuery Syntax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The jQuery syntax is tailor-made for </a:t>
            </a:r>
            <a:r>
              <a:rPr lang="en-IN" sz="2000" b="1" i="0" u="none" strike="noStrike" cap="none" dirty="0">
                <a:solidFill>
                  <a:schemeClr val="dk1"/>
                </a:solidFill>
                <a:latin typeface="Constantia"/>
                <a:ea typeface="Constantia"/>
                <a:cs typeface="Constantia"/>
                <a:sym typeface="Constantia"/>
              </a:rPr>
              <a:t>selecting</a:t>
            </a:r>
            <a:r>
              <a:rPr lang="en-IN" sz="2000" b="0" i="0" u="none" strike="noStrike" cap="none" dirty="0">
                <a:solidFill>
                  <a:schemeClr val="dk1"/>
                </a:solidFill>
                <a:latin typeface="Constantia"/>
                <a:ea typeface="Constantia"/>
                <a:cs typeface="Constantia"/>
                <a:sym typeface="Constantia"/>
              </a:rPr>
              <a:t> HTML elements and performing some </a:t>
            </a:r>
            <a:r>
              <a:rPr lang="en-IN" sz="2000" b="1" i="0" u="none" strike="noStrike" cap="none" dirty="0">
                <a:solidFill>
                  <a:schemeClr val="dk1"/>
                </a:solidFill>
                <a:latin typeface="Constantia"/>
                <a:ea typeface="Constantia"/>
                <a:cs typeface="Constantia"/>
                <a:sym typeface="Constantia"/>
              </a:rPr>
              <a:t>action</a:t>
            </a:r>
            <a:r>
              <a:rPr lang="en-IN" sz="2000" b="0" i="0" u="none" strike="noStrike" cap="none" dirty="0">
                <a:solidFill>
                  <a:schemeClr val="dk1"/>
                </a:solidFill>
                <a:latin typeface="Constantia"/>
                <a:ea typeface="Constantia"/>
                <a:cs typeface="Constantia"/>
                <a:sym typeface="Constantia"/>
              </a:rPr>
              <a:t> on the element(s).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Basic syntax is: </a:t>
            </a:r>
            <a:r>
              <a:rPr lang="en-IN" sz="2000" b="1" i="0" u="none" strike="noStrike" cap="none" dirty="0">
                <a:solidFill>
                  <a:schemeClr val="dk1"/>
                </a:solidFill>
                <a:latin typeface="Constantia"/>
                <a:ea typeface="Constantia"/>
                <a:cs typeface="Constantia"/>
                <a:sym typeface="Constantia"/>
              </a:rPr>
              <a:t>$(</a:t>
            </a:r>
            <a:r>
              <a:rPr lang="en-IN" sz="2000" b="1" i="1" u="none" strike="noStrike" cap="none" dirty="0">
                <a:solidFill>
                  <a:schemeClr val="dk1"/>
                </a:solidFill>
                <a:latin typeface="Constantia"/>
                <a:ea typeface="Constantia"/>
                <a:cs typeface="Constantia"/>
                <a:sym typeface="Constantia"/>
              </a:rPr>
              <a:t>selector</a:t>
            </a:r>
            <a:r>
              <a:rPr lang="en-IN" sz="2000" b="1" i="0" u="none" strike="noStrike" cap="none" dirty="0">
                <a:solidFill>
                  <a:schemeClr val="dk1"/>
                </a:solidFill>
                <a:latin typeface="Constantia"/>
                <a:ea typeface="Constantia"/>
                <a:cs typeface="Constantia"/>
                <a:sym typeface="Constantia"/>
              </a:rPr>
              <a:t>).</a:t>
            </a:r>
            <a:r>
              <a:rPr lang="en-IN" sz="2000" b="1" i="1" u="none" strike="noStrike" cap="none" dirty="0">
                <a:solidFill>
                  <a:schemeClr val="dk1"/>
                </a:solidFill>
                <a:latin typeface="Constantia"/>
                <a:ea typeface="Constantia"/>
                <a:cs typeface="Constantia"/>
                <a:sym typeface="Constantia"/>
              </a:rPr>
              <a:t>action</a:t>
            </a:r>
            <a:r>
              <a:rPr lang="en-IN" sz="2000" b="1" i="0" u="none" strike="noStrike" cap="none" dirty="0">
                <a:solidFill>
                  <a:schemeClr val="dk1"/>
                </a:solidFill>
                <a:latin typeface="Constantia"/>
                <a:ea typeface="Constantia"/>
                <a:cs typeface="Constantia"/>
                <a:sym typeface="Constantia"/>
              </a:rPr>
              <a:t>()</a:t>
            </a: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A $ sign to define/access jQuery</a:t>
            </a: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A (</a:t>
            </a:r>
            <a:r>
              <a:rPr lang="en-IN" sz="2000" b="0" i="1" u="none" strike="noStrike" cap="none" dirty="0">
                <a:solidFill>
                  <a:schemeClr val="dk1"/>
                </a:solidFill>
                <a:latin typeface="Constantia"/>
                <a:ea typeface="Constantia"/>
                <a:cs typeface="Constantia"/>
                <a:sym typeface="Constantia"/>
              </a:rPr>
              <a:t>selector</a:t>
            </a:r>
            <a:r>
              <a:rPr lang="en-IN" sz="2000" b="0" i="0" u="none" strike="noStrike" cap="none" dirty="0">
                <a:solidFill>
                  <a:schemeClr val="dk1"/>
                </a:solidFill>
                <a:latin typeface="Constantia"/>
                <a:ea typeface="Constantia"/>
                <a:cs typeface="Constantia"/>
                <a:sym typeface="Constantia"/>
              </a:rPr>
              <a:t>) to "query (or find)" HTML elements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tantia"/>
                <a:ea typeface="Constantia"/>
                <a:cs typeface="Constantia"/>
                <a:sym typeface="Constantia"/>
              </a:rPr>
              <a:t>A jQuery </a:t>
            </a:r>
            <a:r>
              <a:rPr lang="en-IN" sz="2000" b="0" i="1" u="none" strike="noStrike" cap="none" dirty="0">
                <a:solidFill>
                  <a:schemeClr val="dk1"/>
                </a:solidFill>
                <a:latin typeface="Constantia"/>
                <a:ea typeface="Constantia"/>
                <a:cs typeface="Constantia"/>
                <a:sym typeface="Constantia"/>
              </a:rPr>
              <a:t>action</a:t>
            </a:r>
            <a:r>
              <a:rPr lang="en-IN" sz="2000" b="0" i="0" u="none" strike="noStrike" cap="none" dirty="0">
                <a:solidFill>
                  <a:schemeClr val="dk1"/>
                </a:solidFill>
                <a:latin typeface="Constantia"/>
                <a:ea typeface="Constantia"/>
                <a:cs typeface="Constantia"/>
                <a:sym typeface="Constantia"/>
              </a:rPr>
              <a:t>() to be performed on the element(s)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p:nvPr/>
        </p:nvSpPr>
        <p:spPr>
          <a:xfrm>
            <a:off x="500034" y="428604"/>
            <a:ext cx="7072362" cy="66061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&lt;!DOCTYPE html</a:t>
            </a:r>
            <a:r>
              <a:rPr lang="en-IN" sz="1800" b="1" i="0" u="none" strike="noStrike" cap="none" dirty="0">
                <a:solidFill>
                  <a:schemeClr val="dk1"/>
                </a:solidFill>
                <a:latin typeface="Constantia"/>
                <a:ea typeface="Constantia"/>
                <a:cs typeface="Constantia"/>
                <a:sym typeface="Constantia"/>
              </a:rPr>
              <a: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&lt;head&gt;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&lt;link</a:t>
            </a: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href</a:t>
            </a:r>
            <a:r>
              <a:rPr lang="en-IN" sz="1800" b="0" i="0" u="none" strike="noStrike" cap="none" dirty="0">
                <a:solidFill>
                  <a:schemeClr val="dk1"/>
                </a:solidFill>
                <a:latin typeface="Constantia"/>
                <a:ea typeface="Constantia"/>
                <a:cs typeface="Constantia"/>
                <a:sym typeface="Constantia"/>
              </a:rPr>
              <a:t>="http://code.jquery.com/</a:t>
            </a:r>
            <a:r>
              <a:rPr lang="en-IN" sz="1800" b="0" i="0" u="none" strike="noStrike" cap="none" dirty="0" err="1">
                <a:solidFill>
                  <a:schemeClr val="dk1"/>
                </a:solidFill>
                <a:latin typeface="Constantia"/>
                <a:ea typeface="Constantia"/>
                <a:cs typeface="Constantia"/>
                <a:sym typeface="Constantia"/>
              </a:rPr>
              <a:t>ui</a:t>
            </a:r>
            <a:r>
              <a:rPr lang="en-IN" sz="1800" b="0" i="0" u="none" strike="noStrike" cap="none" dirty="0">
                <a:solidFill>
                  <a:schemeClr val="dk1"/>
                </a:solidFill>
                <a:latin typeface="Constantia"/>
                <a:ea typeface="Constantia"/>
                <a:cs typeface="Constantia"/>
                <a:sym typeface="Constantia"/>
              </a:rPr>
              <a:t>/1.10.4/themes/</a:t>
            </a:r>
            <a:r>
              <a:rPr lang="en-IN" sz="1800" b="0" i="0" u="none" strike="noStrike" cap="none" dirty="0" err="1">
                <a:solidFill>
                  <a:schemeClr val="dk1"/>
                </a:solidFill>
                <a:latin typeface="Constantia"/>
                <a:ea typeface="Constantia"/>
                <a:cs typeface="Constantia"/>
                <a:sym typeface="Constantia"/>
              </a:rPr>
              <a:t>ui</a:t>
            </a:r>
            <a:r>
              <a:rPr lang="en-IN" sz="1800" b="0" i="0" u="none" strike="noStrike" cap="none" dirty="0">
                <a:solidFill>
                  <a:schemeClr val="dk1"/>
                </a:solidFill>
                <a:latin typeface="Constantia"/>
                <a:ea typeface="Constantia"/>
                <a:cs typeface="Constantia"/>
                <a:sym typeface="Constantia"/>
              </a:rPr>
              <a:t>-lightness/jquery-ui.css" </a:t>
            </a:r>
            <a:r>
              <a:rPr lang="en-IN" sz="1800" b="0" i="0" u="none" strike="noStrike" cap="none" dirty="0" err="1">
                <a:solidFill>
                  <a:schemeClr val="dk1"/>
                </a:solidFill>
                <a:latin typeface="Constantia"/>
                <a:ea typeface="Constantia"/>
                <a:cs typeface="Constantia"/>
                <a:sym typeface="Constantia"/>
              </a:rPr>
              <a:t>rel</a:t>
            </a:r>
            <a:r>
              <a:rPr lang="en-IN" sz="1800" b="0" i="0" u="none" strike="noStrike" cap="none" dirty="0">
                <a:solidFill>
                  <a:schemeClr val="dk1"/>
                </a:solidFill>
                <a:latin typeface="Constantia"/>
                <a:ea typeface="Constantia"/>
                <a:cs typeface="Constantia"/>
                <a:sym typeface="Constantia"/>
              </a:rPr>
              <a:t>="stylesheet"</a:t>
            </a:r>
            <a:r>
              <a:rPr lang="en-IN" sz="1800" b="1" i="0" u="none" strike="noStrike" cap="none" dirty="0">
                <a:solidFill>
                  <a:schemeClr val="dk1"/>
                </a:solidFill>
                <a:latin typeface="Constantia"/>
                <a:ea typeface="Constantia"/>
                <a:cs typeface="Constantia"/>
                <a:sym typeface="Constantia"/>
              </a:rPr>
              <a: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&lt;script</a:t>
            </a: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src</a:t>
            </a:r>
            <a:r>
              <a:rPr lang="en-IN" sz="1800" b="0" i="0" u="none" strike="noStrike" cap="none" dirty="0">
                <a:solidFill>
                  <a:schemeClr val="dk1"/>
                </a:solidFill>
                <a:latin typeface="Constantia"/>
                <a:ea typeface="Constantia"/>
                <a:cs typeface="Constantia"/>
                <a:sym typeface="Constantia"/>
              </a:rPr>
              <a:t>="http://code.jquery.com/jquery-1.10.2.js"</a:t>
            </a:r>
            <a:r>
              <a:rPr lang="en-IN" sz="1800" b="1" i="0" u="none" strike="noStrike" cap="none" dirty="0">
                <a:solidFill>
                  <a:schemeClr val="dk1"/>
                </a:solidFill>
                <a:latin typeface="Constantia"/>
                <a:ea typeface="Constantia"/>
                <a:cs typeface="Constantia"/>
                <a:sym typeface="Constantia"/>
              </a:rPr>
              <a:t>&gt;&lt;/script&gt;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&lt;script</a:t>
            </a: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src</a:t>
            </a:r>
            <a:r>
              <a:rPr lang="en-IN" sz="1800" b="0" i="0" u="none" strike="noStrike" cap="none" dirty="0">
                <a:solidFill>
                  <a:schemeClr val="dk1"/>
                </a:solidFill>
                <a:latin typeface="Constantia"/>
                <a:ea typeface="Constantia"/>
                <a:cs typeface="Constantia"/>
                <a:sym typeface="Constantia"/>
              </a:rPr>
              <a:t>="http://code.jquery.com/</a:t>
            </a:r>
            <a:r>
              <a:rPr lang="en-IN" sz="1800" b="0" i="0" u="none" strike="noStrike" cap="none" dirty="0" err="1">
                <a:solidFill>
                  <a:schemeClr val="dk1"/>
                </a:solidFill>
                <a:latin typeface="Constantia"/>
                <a:ea typeface="Constantia"/>
                <a:cs typeface="Constantia"/>
                <a:sym typeface="Constantia"/>
              </a:rPr>
              <a:t>ui</a:t>
            </a:r>
            <a:r>
              <a:rPr lang="en-IN" sz="1800" b="0" i="0" u="none" strike="noStrike" cap="none" dirty="0">
                <a:solidFill>
                  <a:schemeClr val="dk1"/>
                </a:solidFill>
                <a:latin typeface="Constantia"/>
                <a:ea typeface="Constantia"/>
                <a:cs typeface="Constantia"/>
                <a:sym typeface="Constantia"/>
              </a:rPr>
              <a:t>/1.10.4/jquery-ui.js"</a:t>
            </a:r>
            <a:r>
              <a:rPr lang="en-IN" sz="1800" b="1" i="0" u="none" strike="noStrike" cap="none" dirty="0">
                <a:solidFill>
                  <a:schemeClr val="dk1"/>
                </a:solidFill>
                <a:latin typeface="Constantia"/>
                <a:ea typeface="Constantia"/>
                <a:cs typeface="Constantia"/>
                <a:sym typeface="Constantia"/>
              </a:rPr>
              <a:t>&gt;&lt;/script&gt;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&lt;style&gt;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draggable</a:t>
            </a:r>
            <a:r>
              <a:rPr lang="en-IN" sz="1800" b="0" i="0" u="none" strike="noStrike" cap="none" dirty="0">
                <a:solidFill>
                  <a:schemeClr val="dk1"/>
                </a:solidFill>
                <a:latin typeface="Constantia"/>
                <a:ea typeface="Constantia"/>
                <a:cs typeface="Constantia"/>
                <a:sym typeface="Constantia"/>
              </a:rPr>
              <a:t> { width: 100px; height: 100px; padding: 0.5em; background:#7fffd4;}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&lt;/style&gt;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$(function()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 "#</a:t>
            </a:r>
            <a:r>
              <a:rPr lang="en-IN" sz="1800" b="0" i="0" u="none" strike="noStrike" cap="none" dirty="0" err="1">
                <a:solidFill>
                  <a:schemeClr val="dk1"/>
                </a:solidFill>
                <a:latin typeface="Constantia"/>
                <a:ea typeface="Constantia"/>
                <a:cs typeface="Constantia"/>
                <a:sym typeface="Constantia"/>
              </a:rPr>
              <a:t>draggable</a:t>
            </a:r>
            <a:r>
              <a:rPr lang="en-IN" sz="1800" b="0" i="0" u="none" strike="noStrike" cap="none" dirty="0">
                <a:solidFill>
                  <a:schemeClr val="dk1"/>
                </a:solidFill>
                <a:latin typeface="Constantia"/>
                <a:ea typeface="Constantia"/>
                <a:cs typeface="Constantia"/>
                <a:sym typeface="Constantia"/>
              </a:rPr>
              <a:t>" ).</a:t>
            </a:r>
            <a:r>
              <a:rPr lang="en-IN" sz="1800" b="0" i="0" u="none" strike="noStrike" cap="none" dirty="0" err="1">
                <a:solidFill>
                  <a:schemeClr val="dk1"/>
                </a:solidFill>
                <a:latin typeface="Constantia"/>
                <a:ea typeface="Constantia"/>
                <a:cs typeface="Constantia"/>
                <a:sym typeface="Constantia"/>
              </a:rPr>
              <a:t>draggable</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&lt;/script&gt;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&lt;/head&gt;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&lt;body&gt;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&lt;div</a:t>
            </a:r>
            <a:r>
              <a:rPr lang="en-IN" sz="1800" b="0" i="0" u="none" strike="noStrike" cap="none" dirty="0">
                <a:solidFill>
                  <a:schemeClr val="dk1"/>
                </a:solidFill>
                <a:latin typeface="Constantia"/>
                <a:ea typeface="Constantia"/>
                <a:cs typeface="Constantia"/>
                <a:sym typeface="Constantia"/>
              </a:rPr>
              <a:t> id="</a:t>
            </a:r>
            <a:r>
              <a:rPr lang="en-IN" sz="1800" b="0" i="0" u="none" strike="noStrike" cap="none" dirty="0" err="1">
                <a:solidFill>
                  <a:schemeClr val="dk1"/>
                </a:solidFill>
                <a:latin typeface="Constantia"/>
                <a:ea typeface="Constantia"/>
                <a:cs typeface="Constantia"/>
                <a:sym typeface="Constantia"/>
              </a:rPr>
              <a:t>draggable</a:t>
            </a:r>
            <a:r>
              <a:rPr lang="en-IN" sz="1800" b="0" i="0" u="none" strike="noStrike" cap="none" dirty="0">
                <a:solidFill>
                  <a:schemeClr val="dk1"/>
                </a:solidFill>
                <a:latin typeface="Constantia"/>
                <a:ea typeface="Constantia"/>
                <a:cs typeface="Constantia"/>
                <a:sym typeface="Constantia"/>
              </a:rPr>
              <a:t>" class="</a:t>
            </a:r>
            <a:r>
              <a:rPr lang="en-IN" sz="1800" b="0" i="0" u="none" strike="noStrike" cap="none" dirty="0" err="1">
                <a:solidFill>
                  <a:schemeClr val="dk1"/>
                </a:solidFill>
                <a:latin typeface="Constantia"/>
                <a:ea typeface="Constantia"/>
                <a:cs typeface="Constantia"/>
                <a:sym typeface="Constantia"/>
              </a:rPr>
              <a:t>ui</a:t>
            </a:r>
            <a:r>
              <a:rPr lang="en-IN" sz="1800" b="0" i="0" u="none" strike="noStrike" cap="none" dirty="0">
                <a:solidFill>
                  <a:schemeClr val="dk1"/>
                </a:solidFill>
                <a:latin typeface="Constantia"/>
                <a:ea typeface="Constantia"/>
                <a:cs typeface="Constantia"/>
                <a:sym typeface="Constantia"/>
              </a:rPr>
              <a:t>-widget-content"</a:t>
            </a:r>
            <a:r>
              <a:rPr lang="en-IN" sz="1800" b="1" i="0" u="none" strike="noStrike" cap="none" dirty="0">
                <a:solidFill>
                  <a:schemeClr val="dk1"/>
                </a:solidFill>
                <a:latin typeface="Constantia"/>
                <a:ea typeface="Constantia"/>
                <a:cs typeface="Constantia"/>
                <a:sym typeface="Constantia"/>
              </a:rPr>
              <a:t>&gt;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&lt;p&gt;</a:t>
            </a:r>
            <a:r>
              <a:rPr lang="en-IN" sz="1800" b="0" i="0" u="none" strike="noStrike" cap="none" dirty="0">
                <a:solidFill>
                  <a:schemeClr val="dk1"/>
                </a:solidFill>
                <a:latin typeface="Constantia"/>
                <a:ea typeface="Constantia"/>
                <a:cs typeface="Constantia"/>
                <a:sym typeface="Constantia"/>
              </a:rPr>
              <a:t>I am </a:t>
            </a:r>
            <a:r>
              <a:rPr lang="en-IN" sz="1800" b="0" i="0" u="none" strike="noStrike" cap="none" dirty="0" err="1">
                <a:solidFill>
                  <a:schemeClr val="dk1"/>
                </a:solidFill>
                <a:latin typeface="Constantia"/>
                <a:ea typeface="Constantia"/>
                <a:cs typeface="Constantia"/>
                <a:sym typeface="Constantia"/>
              </a:rPr>
              <a:t>draggable</a:t>
            </a:r>
            <a:r>
              <a:rPr lang="en-IN" sz="1800" b="0" i="0" u="none" strike="noStrike" cap="none" dirty="0">
                <a:solidFill>
                  <a:schemeClr val="dk1"/>
                </a:solidFill>
                <a:latin typeface="Constantia"/>
                <a:ea typeface="Constantia"/>
                <a:cs typeface="Constantia"/>
                <a:sym typeface="Constantia"/>
              </a:rPr>
              <a:t>!</a:t>
            </a:r>
            <a:r>
              <a:rPr lang="en-IN" sz="1800" b="1" i="0" u="none" strike="noStrike" cap="none" dirty="0">
                <a:solidFill>
                  <a:schemeClr val="dk1"/>
                </a:solidFill>
                <a:latin typeface="Constantia"/>
                <a:ea typeface="Constantia"/>
                <a:cs typeface="Constantia"/>
                <a:sym typeface="Constantia"/>
              </a:rPr>
              <a:t>&lt;/p&gt;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onstantia"/>
                <a:ea typeface="Constantia"/>
                <a:cs typeface="Constantia"/>
                <a:sym typeface="Constantia"/>
              </a:rPr>
              <a:t>  </a:t>
            </a:r>
            <a:r>
              <a:rPr lang="en-IN" sz="1800" b="1" i="0" u="none" strike="noStrike" cap="none" dirty="0">
                <a:solidFill>
                  <a:schemeClr val="dk1"/>
                </a:solidFill>
                <a:latin typeface="Constantia"/>
                <a:ea typeface="Constantia"/>
                <a:cs typeface="Constantia"/>
                <a:sym typeface="Constantia"/>
              </a:rPr>
              <a:t>&lt;/div&gt;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&lt;/body&gt;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Constantia"/>
                <a:ea typeface="Constantia"/>
                <a:cs typeface="Constantia"/>
                <a:sym typeface="Constantia"/>
              </a:rPr>
              <a:t>&lt;/html&gt;</a:t>
            </a:r>
            <a:r>
              <a:rPr lang="en-IN" sz="1800" b="0" i="0" u="none" strike="noStrike" cap="none" dirty="0">
                <a:solidFill>
                  <a:schemeClr val="dk1"/>
                </a:solidFill>
                <a:latin typeface="Constantia"/>
                <a:ea typeface="Constantia"/>
                <a:cs typeface="Constantia"/>
                <a:sym typeface="Constantia"/>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428596" y="214290"/>
            <a:ext cx="8286808" cy="49859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Constantia"/>
                <a:ea typeface="Constantia"/>
                <a:cs typeface="Constantia"/>
                <a:sym typeface="Constantia"/>
              </a:rPr>
              <a:t>JavaScript Variables and Constants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Variables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In programming, a variable is a container (storage area) to hold data. For 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num = 5;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Here, num is a variable. It's storing </a:t>
            </a:r>
            <a:r>
              <a:rPr lang="en-IN" sz="1800" b="1" i="0" u="none" strike="noStrike" cap="none">
                <a:solidFill>
                  <a:schemeClr val="dk1"/>
                </a:solidFill>
                <a:latin typeface="Constantia"/>
                <a:ea typeface="Constantia"/>
                <a:cs typeface="Constantia"/>
                <a:sym typeface="Constantia"/>
              </a:rPr>
              <a:t>5</a:t>
            </a:r>
            <a:r>
              <a:rPr lang="en-IN" sz="1800" b="0" i="0" u="none" strike="noStrike" cap="none">
                <a:solidFill>
                  <a:schemeClr val="dk1"/>
                </a:solidFill>
                <a:latin typeface="Constantia"/>
                <a:ea typeface="Constantia"/>
                <a:cs typeface="Constantia"/>
                <a:sym typeface="Constant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Declare Variables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In JavaScript, we use either var or let keyword to declare variables. For 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var 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y;</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Here, </a:t>
            </a:r>
            <a:r>
              <a:rPr lang="en-IN" sz="1800" b="0" i="1" u="none" strike="noStrike" cap="none">
                <a:solidFill>
                  <a:schemeClr val="dk1"/>
                </a:solidFill>
                <a:latin typeface="Constantia"/>
                <a:ea typeface="Constantia"/>
                <a:cs typeface="Constantia"/>
                <a:sym typeface="Constantia"/>
              </a:rPr>
              <a:t>x</a:t>
            </a:r>
            <a:r>
              <a:rPr lang="en-IN" sz="1800" b="0" i="0" u="none" strike="noStrike" cap="none">
                <a:solidFill>
                  <a:schemeClr val="dk1"/>
                </a:solidFill>
                <a:latin typeface="Constantia"/>
                <a:ea typeface="Constantia"/>
                <a:cs typeface="Constantia"/>
                <a:sym typeface="Constantia"/>
              </a:rPr>
              <a:t> and </a:t>
            </a:r>
            <a:r>
              <a:rPr lang="en-IN" sz="1800" b="0" i="1" u="none" strike="noStrike" cap="none">
                <a:solidFill>
                  <a:schemeClr val="dk1"/>
                </a:solidFill>
                <a:latin typeface="Constantia"/>
                <a:ea typeface="Constantia"/>
                <a:cs typeface="Constantia"/>
                <a:sym typeface="Constantia"/>
              </a:rPr>
              <a:t>y</a:t>
            </a:r>
            <a:r>
              <a:rPr lang="en-IN" sz="1800" b="0" i="0" u="none" strike="noStrike" cap="none">
                <a:solidFill>
                  <a:schemeClr val="dk1"/>
                </a:solidFill>
                <a:latin typeface="Constantia"/>
                <a:ea typeface="Constantia"/>
                <a:cs typeface="Constantia"/>
                <a:sym typeface="Constantia"/>
              </a:rPr>
              <a:t> are variables.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Initialize Variables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We use the assignment operator = to assign a value to a</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p:nvPr/>
        </p:nvSpPr>
        <p:spPr>
          <a:xfrm>
            <a:off x="357158" y="0"/>
            <a:ext cx="8429684" cy="64633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Constantia"/>
                <a:ea typeface="Constantia"/>
                <a:cs typeface="Constantia"/>
                <a:sym typeface="Constantia"/>
              </a:rPr>
              <a:t>variable.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x =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Here, </a:t>
            </a:r>
            <a:r>
              <a:rPr lang="en-IN" sz="1800" b="1" i="0" u="none" strike="noStrike" cap="none">
                <a:solidFill>
                  <a:schemeClr val="dk1"/>
                </a:solidFill>
                <a:latin typeface="Constantia"/>
                <a:ea typeface="Constantia"/>
                <a:cs typeface="Constantia"/>
                <a:sym typeface="Constantia"/>
              </a:rPr>
              <a:t>5</a:t>
            </a:r>
            <a:r>
              <a:rPr lang="en-IN" sz="1800" b="0" i="0" u="none" strike="noStrike" cap="none">
                <a:solidFill>
                  <a:schemeClr val="dk1"/>
                </a:solidFill>
                <a:latin typeface="Constantia"/>
                <a:ea typeface="Constantia"/>
                <a:cs typeface="Constantia"/>
                <a:sym typeface="Constantia"/>
              </a:rPr>
              <a:t> is assigned to variable 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You can also initialize variables during its declaration.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x =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y = 6;</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In JavaScript, it's possible to declare variables in a single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x = 5, y = 6, z = 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Constants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The const keyword was also introduced in the </a:t>
            </a:r>
            <a:r>
              <a:rPr lang="en-IN" sz="1800" b="1" i="0" u="none" strike="noStrike" cap="none">
                <a:solidFill>
                  <a:schemeClr val="dk1"/>
                </a:solidFill>
                <a:latin typeface="Constantia"/>
                <a:ea typeface="Constantia"/>
                <a:cs typeface="Constantia"/>
                <a:sym typeface="Constantia"/>
              </a:rPr>
              <a:t>ES6(ES2015)</a:t>
            </a:r>
            <a:r>
              <a:rPr lang="en-IN" sz="1800" b="0" i="0" u="none" strike="noStrike" cap="none">
                <a:solidFill>
                  <a:schemeClr val="dk1"/>
                </a:solidFill>
                <a:latin typeface="Constantia"/>
                <a:ea typeface="Constantia"/>
                <a:cs typeface="Constantia"/>
                <a:sym typeface="Constantia"/>
              </a:rPr>
              <a:t> version to create constants. For 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const x = 5;</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Once a constant is initialized, we cannot change its 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const x = 5;x = 10;  // Error! constant cannot be changed.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Simply, a constant is a type of variable whose value cannot be changed.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p:nvPr/>
        </p:nvSpPr>
        <p:spPr>
          <a:xfrm>
            <a:off x="285720" y="214290"/>
            <a:ext cx="8215370" cy="5355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a:solidFill>
                  <a:schemeClr val="dk1"/>
                </a:solidFill>
                <a:latin typeface="Constantia"/>
                <a:ea typeface="Constantia"/>
                <a:cs typeface="Constantia"/>
                <a:sym typeface="Constantia"/>
              </a:rPr>
              <a:t>JavaScript Variable Scope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Scope refers to the availability of variables and functions in certain parts of the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In JavaScript, a variable has two types of scope: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1.Global Scope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2.Local Scope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Global Scope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 variable declared at the top of a program or outside of a function is considered a global scope variable.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Let's see an example of a global scope variable.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program to print a text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a = "hello";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function greet () {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console.log(a);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greet(); // hello</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p:nvPr/>
        </p:nvSpPr>
        <p:spPr>
          <a:xfrm>
            <a:off x="214282" y="214290"/>
            <a:ext cx="8286808" cy="61863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In the above program, variable a is declared at the top of a program and is a global variable. It means the variable a can be used anywhere in the program.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Local Scope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 variable can also have a local scope, i.e it can only be accessed within a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Example 1: Local Scope Variable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program showing local scope of a variable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let a = "hello";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function greet() {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let b = "World"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console.log(a + 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greet();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console.log(a + b); // error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Output</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helloWorld</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Uncaught ReferenceError: b is not defined</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In the above program, variable a is a global variable and variable b is a local variable. The variable b can be accessed only inside the function greet. Hence, when we try to access variable b outside of the function, an error occurs.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428596" y="214290"/>
            <a:ext cx="8143932" cy="2215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a:solidFill>
                  <a:schemeClr val="dk1"/>
                </a:solidFill>
                <a:latin typeface="Constantia"/>
                <a:ea typeface="Constantia"/>
                <a:cs typeface="Constantia"/>
                <a:sym typeface="Constantia"/>
              </a:rPr>
              <a:t>JavaScript Data Types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Constantia"/>
                <a:ea typeface="Constantia"/>
                <a:cs typeface="Constantia"/>
                <a:sym typeface="Constantia"/>
              </a:rPr>
              <a:t>There are eight basic data types in JavaScript. They are: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aphicFrame>
        <p:nvGraphicFramePr>
          <p:cNvPr id="129" name="Google Shape;129;p20"/>
          <p:cNvGraphicFramePr/>
          <p:nvPr/>
        </p:nvGraphicFramePr>
        <p:xfrm>
          <a:off x="285720" y="1357298"/>
          <a:ext cx="8644000" cy="4409530"/>
        </p:xfrm>
        <a:graphic>
          <a:graphicData uri="http://schemas.openxmlformats.org/drawingml/2006/table">
            <a:tbl>
              <a:tblPr firstRow="1" bandRow="1">
                <a:noFill/>
                <a:tableStyleId>{C24C8208-92D2-44F1-8B40-2B8089EBF60E}</a:tableStyleId>
              </a:tblPr>
              <a:tblGrid>
                <a:gridCol w="2194750">
                  <a:extLst>
                    <a:ext uri="{9D8B030D-6E8A-4147-A177-3AD203B41FA5}">
                      <a16:colId xmlns:a16="http://schemas.microsoft.com/office/drawing/2014/main" val="20000"/>
                    </a:ext>
                  </a:extLst>
                </a:gridCol>
                <a:gridCol w="3856050">
                  <a:extLst>
                    <a:ext uri="{9D8B030D-6E8A-4147-A177-3AD203B41FA5}">
                      <a16:colId xmlns:a16="http://schemas.microsoft.com/office/drawing/2014/main" val="20001"/>
                    </a:ext>
                  </a:extLst>
                </a:gridCol>
                <a:gridCol w="2593200">
                  <a:extLst>
                    <a:ext uri="{9D8B030D-6E8A-4147-A177-3AD203B41FA5}">
                      <a16:colId xmlns:a16="http://schemas.microsoft.com/office/drawing/2014/main" val="20002"/>
                    </a:ext>
                  </a:extLst>
                </a:gridCol>
              </a:tblGrid>
              <a:tr h="124800">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Data Types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latin typeface="Constantia"/>
                          <a:ea typeface="Constantia"/>
                          <a:cs typeface="Constantia"/>
                          <a:sym typeface="Constantia"/>
                        </a:rPr>
                        <a:t>Example</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String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represents textual data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'hello', "hello world!" etc</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Number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an integer or a floating-point number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3, 3.234, 3e-2 etc.</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BigInt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an integer with arbitrary precision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900719925124740999n , 1n etc</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Boolean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Any of two values: true or false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true and false</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undefined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a data type whose variable is not initialized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let a;</a:t>
                      </a: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Null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denotes a null value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let a = null;</a:t>
                      </a: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Symbol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data type whose instances are unique and immutable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let value = Symbol('hello');</a:t>
                      </a:r>
                      <a:endParaRPr sz="18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Object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key-value pairs of collection of data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Constantia"/>
                          <a:ea typeface="Constantia"/>
                          <a:cs typeface="Constantia"/>
                          <a:sym typeface="Constantia"/>
                        </a:rPr>
                        <a:t>let student = { };</a:t>
                      </a:r>
                      <a:endParaRPr sz="1800" u="none" strike="noStrike" cap="none"/>
                    </a:p>
                  </a:txBody>
                  <a:tcPr marL="91450" marR="91450" marT="45725" marB="45725"/>
                </a:tc>
                <a:extLst>
                  <a:ext uri="{0D108BD9-81ED-4DB2-BD59-A6C34878D82A}">
                    <a16:rowId xmlns:a16="http://schemas.microsoft.com/office/drawing/2014/main" val="10008"/>
                  </a:ext>
                </a:extLst>
              </a:tr>
            </a:tbl>
          </a:graphicData>
        </a:graphic>
      </p:graphicFrame>
      <p:sp>
        <p:nvSpPr>
          <p:cNvPr id="130" name="Google Shape;130;p20"/>
          <p:cNvSpPr txBox="1"/>
          <p:nvPr/>
        </p:nvSpPr>
        <p:spPr>
          <a:xfrm>
            <a:off x="500034" y="5786454"/>
            <a:ext cx="842968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Here, all data types except Object are primitive data types, whereas Object is non-primitive.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p:nvPr/>
        </p:nvSpPr>
        <p:spPr>
          <a:xfrm>
            <a:off x="357158" y="357166"/>
            <a:ext cx="7929618" cy="81253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Object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An object is a complex data type that allows us to store collections of data. For 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const student = {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firstName: 'ram',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lastName: null,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class: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Functions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functions</a:t>
            </a:r>
            <a:r>
              <a:rPr lang="en-IN" sz="1800" b="0" i="0" u="none" strike="noStrike" cap="none">
                <a:solidFill>
                  <a:schemeClr val="dk1"/>
                </a:solidFill>
                <a:latin typeface="Constantia"/>
                <a:ea typeface="Constantia"/>
                <a:cs typeface="Constantia"/>
                <a:sym typeface="Constantia"/>
              </a:rPr>
              <a:t> are used to perform operations. We can call JavaScript function many times to reuse the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1"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Advantage of JavaScript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Constantia"/>
                <a:ea typeface="Constantia"/>
                <a:cs typeface="Constantia"/>
                <a:sym typeface="Constantia"/>
              </a:rPr>
              <a:t>Code reusability</a:t>
            </a:r>
            <a:r>
              <a:rPr lang="en-IN" sz="1800" b="0" i="0" u="none" strike="noStrike" cap="none">
                <a:solidFill>
                  <a:schemeClr val="dk1"/>
                </a:solidFill>
                <a:latin typeface="Constantia"/>
                <a:ea typeface="Constantia"/>
                <a:cs typeface="Constantia"/>
                <a:sym typeface="Constantia"/>
              </a:rPr>
              <a:t>: We can call a function several times so it save coding.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Constantia"/>
                <a:ea typeface="Constantia"/>
                <a:cs typeface="Constantia"/>
                <a:sym typeface="Constantia"/>
              </a:rPr>
              <a:t>Less coding</a:t>
            </a:r>
            <a:r>
              <a:rPr lang="en-IN" sz="1800" b="0" i="0" u="none" strike="noStrike" cap="none">
                <a:solidFill>
                  <a:schemeClr val="dk1"/>
                </a:solidFill>
                <a:latin typeface="Constantia"/>
                <a:ea typeface="Constantia"/>
                <a:cs typeface="Constantia"/>
                <a:sym typeface="Constantia"/>
              </a:rPr>
              <a:t>: It makes our program compact. We don’t need to write many lines of code each time to perform a common task.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Constantia"/>
                <a:ea typeface="Constantia"/>
                <a:cs typeface="Constantia"/>
                <a:sym typeface="Constantia"/>
              </a:rPr>
              <a:t>JavaScript Function Syntax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The syntax of declaring function is given below.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function functionName([arg1, arg2, ...argN]){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//code to be executed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a:t>
            </a: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JavaScript Functions can have 0 or more arguments.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1683</TotalTime>
  <Words>5057</Words>
  <Application>Microsoft Office PowerPoint</Application>
  <PresentationFormat>On-screen Show (4:3)</PresentationFormat>
  <Paragraphs>618</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Constantia</vt:lpstr>
      <vt:lpstr>Calibri</vt:lpstr>
      <vt:lpstr>Times New Roman</vt:lpstr>
      <vt:lpstr>Noto Sans Symbols</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Sakshi Marathe</cp:lastModifiedBy>
  <cp:revision>6</cp:revision>
  <dcterms:modified xsi:type="dcterms:W3CDTF">2024-03-18T11:33:07Z</dcterms:modified>
</cp:coreProperties>
</file>