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61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2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A366F6-F17C-408D-A753-E99350BCEF79}">
          <p14:sldIdLst>
            <p14:sldId id="261"/>
            <p14:sldId id="291"/>
            <p14:sldId id="293"/>
            <p14:sldId id="294"/>
            <p14:sldId id="295"/>
            <p14:sldId id="296"/>
            <p14:sldId id="297"/>
            <p14:sldId id="298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F64"/>
    <a:srgbClr val="F04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4" autoAdjust="0"/>
    <p:restoredTop sz="86444"/>
  </p:normalViewPr>
  <p:slideViewPr>
    <p:cSldViewPr snapToGrid="0">
      <p:cViewPr>
        <p:scale>
          <a:sx n="75" d="100"/>
          <a:sy n="75" d="100"/>
        </p:scale>
        <p:origin x="-55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9B482E8-6E0E-1B4F-B1FD-C69DB9E858D9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accord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0/components/button-group/" TargetMode="External"/><Relationship Id="rId13" Type="http://schemas.openxmlformats.org/officeDocument/2006/relationships/hyperlink" Target="https://getbootstrap.com/docs/5.0/components/dropdowns/" TargetMode="External"/><Relationship Id="rId18" Type="http://schemas.openxmlformats.org/officeDocument/2006/relationships/hyperlink" Target="https://getbootstrap.com/docs/5.0/components/offcanvas/" TargetMode="External"/><Relationship Id="rId3" Type="http://schemas.openxmlformats.org/officeDocument/2006/relationships/hyperlink" Target="https://getbootstrap.com/docs/5.0/components/accordion/" TargetMode="External"/><Relationship Id="rId21" Type="http://schemas.openxmlformats.org/officeDocument/2006/relationships/hyperlink" Target="https://getbootstrap.com/docs/5.0/components/progress/" TargetMode="External"/><Relationship Id="rId7" Type="http://schemas.openxmlformats.org/officeDocument/2006/relationships/hyperlink" Target="https://getbootstrap.com/docs/5.0/components/buttons/" TargetMode="External"/><Relationship Id="rId12" Type="http://schemas.openxmlformats.org/officeDocument/2006/relationships/hyperlink" Target="https://getbootstrap.com/docs/5.0/components/collapse/" TargetMode="External"/><Relationship Id="rId17" Type="http://schemas.openxmlformats.org/officeDocument/2006/relationships/hyperlink" Target="https://getbootstrap.com/docs/5.0/components/navbar/" TargetMode="External"/><Relationship Id="rId25" Type="http://schemas.openxmlformats.org/officeDocument/2006/relationships/hyperlink" Target="https://getbootstrap.com/docs/5.0/components/tooltips/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getbootstrap.com/docs/5.0/components/navs-tabs/" TargetMode="External"/><Relationship Id="rId20" Type="http://schemas.openxmlformats.org/officeDocument/2006/relationships/hyperlink" Target="https://getbootstrap.com/docs/5.0/components/popov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docs/5.0/components/breadcrumb/" TargetMode="External"/><Relationship Id="rId11" Type="http://schemas.openxmlformats.org/officeDocument/2006/relationships/hyperlink" Target="https://getbootstrap.com/docs/5.0/components/close-button/" TargetMode="External"/><Relationship Id="rId24" Type="http://schemas.openxmlformats.org/officeDocument/2006/relationships/hyperlink" Target="https://getbootstrap.com/docs/5.0/components/toasts/" TargetMode="External"/><Relationship Id="rId5" Type="http://schemas.openxmlformats.org/officeDocument/2006/relationships/hyperlink" Target="https://getbootstrap.com/docs/5.0/components/badge/" TargetMode="External"/><Relationship Id="rId15" Type="http://schemas.openxmlformats.org/officeDocument/2006/relationships/hyperlink" Target="https://getbootstrap.com/docs/5.0/components/modal/" TargetMode="External"/><Relationship Id="rId23" Type="http://schemas.openxmlformats.org/officeDocument/2006/relationships/hyperlink" Target="https://getbootstrap.com/docs/5.0/components/spinners/" TargetMode="External"/><Relationship Id="rId10" Type="http://schemas.openxmlformats.org/officeDocument/2006/relationships/hyperlink" Target="https://getbootstrap.com/docs/5.0/components/carousel/" TargetMode="External"/><Relationship Id="rId19" Type="http://schemas.openxmlformats.org/officeDocument/2006/relationships/hyperlink" Target="https://getbootstrap.com/docs/5.0/components/pagination/" TargetMode="External"/><Relationship Id="rId4" Type="http://schemas.openxmlformats.org/officeDocument/2006/relationships/hyperlink" Target="https://getbootstrap.com/docs/5.0/components/alerts/" TargetMode="External"/><Relationship Id="rId9" Type="http://schemas.openxmlformats.org/officeDocument/2006/relationships/hyperlink" Target="https://getbootstrap.com/docs/5.0/components/card/" TargetMode="External"/><Relationship Id="rId14" Type="http://schemas.openxmlformats.org/officeDocument/2006/relationships/hyperlink" Target="https://getbootstrap.com/docs/5.0/components/list-group/" TargetMode="External"/><Relationship Id="rId22" Type="http://schemas.openxmlformats.org/officeDocument/2006/relationships/hyperlink" Target="https://getbootstrap.com/docs/5.0/components/scrollspy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24765" y="2608933"/>
            <a:ext cx="414248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6000" b="1" dirty="0">
                <a:solidFill>
                  <a:srgbClr val="F04D21"/>
                </a:solidFill>
                <a:latin typeface="+mj-lt"/>
              </a:rPr>
              <a:t>Bootstrap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34594" y="6458806"/>
            <a:ext cx="206819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200" b="1" dirty="0">
                <a:solidFill>
                  <a:srgbClr val="F04D21"/>
                </a:solidFill>
                <a:latin typeface="+mj-lt"/>
              </a:rPr>
              <a:t>PPT by -  </a:t>
            </a:r>
            <a:r>
              <a:rPr lang="en-IN" sz="1200" b="1" dirty="0" err="1">
                <a:solidFill>
                  <a:srgbClr val="D31F64"/>
                </a:solidFill>
                <a:latin typeface="+mj-lt"/>
              </a:rPr>
              <a:t>Shafeeq</a:t>
            </a:r>
            <a:r>
              <a:rPr lang="en-IN" sz="1200" b="1" dirty="0">
                <a:solidFill>
                  <a:srgbClr val="D31F64"/>
                </a:solidFill>
                <a:latin typeface="+mj-lt"/>
              </a:rPr>
              <a:t> Khan</a:t>
            </a:r>
          </a:p>
        </p:txBody>
      </p:sp>
    </p:spTree>
    <p:extLst>
      <p:ext uri="{BB962C8B-B14F-4D97-AF65-F5344CB8AC3E}">
        <p14:creationId xmlns:p14="http://schemas.microsoft.com/office/powerpoint/2010/main" val="36703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1442" y="2950862"/>
            <a:ext cx="66281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 YOU!</a:t>
            </a: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1538641" y="948689"/>
            <a:ext cx="9430722" cy="590931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1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1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1" y="764747"/>
            <a:ext cx="40751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What is Bootstrap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AB90BF-28B7-4D41-9116-AD2EB3914E0C}"/>
              </a:ext>
            </a:extLst>
          </p:cNvPr>
          <p:cNvSpPr/>
          <p:nvPr/>
        </p:nvSpPr>
        <p:spPr>
          <a:xfrm>
            <a:off x="872069" y="2534280"/>
            <a:ext cx="10388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Bootstrap is a free and open-source CSS framework directed at responsive, mobile-first front-end web development. It contains HTML, CSS and JavaScript-based design templates for typography, forms, buttons, navigation, and other interface components.</a:t>
            </a:r>
            <a:endParaRPr lang="en-IN" dirty="0">
              <a:latin typeface="Montserrat" panose="00000500000000000000" pitchFamily="2" charset="0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178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1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7"/>
            <a:ext cx="2937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How to Use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AB90BF-28B7-4D41-9116-AD2EB3914E0C}"/>
              </a:ext>
            </a:extLst>
          </p:cNvPr>
          <p:cNvSpPr/>
          <p:nvPr/>
        </p:nvSpPr>
        <p:spPr>
          <a:xfrm>
            <a:off x="872069" y="2534281"/>
            <a:ext cx="10388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Montserrat" panose="00000500000000000000" pitchFamily="2" charset="0"/>
                <a:cs typeface="Arial" panose="020B0604020202020204" pitchFamily="34" charset="0"/>
              </a:rPr>
              <a:t>A basic understanding of HTML is required to start learning Bootstrap. Some familiarity with how CSS works (CSS Selectors and Visual Rules) would be helpful,</a:t>
            </a:r>
          </a:p>
          <a:p>
            <a:pPr algn="ctr"/>
            <a:endParaRPr lang="en-US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b="0" i="0" dirty="0">
                <a:effectLst/>
                <a:latin typeface="Montserrat" panose="00000500000000000000" pitchFamily="2" charset="0"/>
              </a:rPr>
              <a:t>Download Bootstrap from getbootstrap.com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0" i="0" dirty="0">
                <a:effectLst/>
                <a:latin typeface="Montserrat" panose="00000500000000000000" pitchFamily="2" charset="0"/>
              </a:rPr>
              <a:t>Include Bootstrap from a CDN</a:t>
            </a:r>
          </a:p>
          <a:p>
            <a:pPr algn="ctr"/>
            <a:endParaRPr lang="en-IN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5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1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2" y="764747"/>
            <a:ext cx="358463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Bootstrap Grid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AB90BF-28B7-4D41-9116-AD2EB3914E0C}"/>
              </a:ext>
            </a:extLst>
          </p:cNvPr>
          <p:cNvSpPr/>
          <p:nvPr/>
        </p:nvSpPr>
        <p:spPr>
          <a:xfrm>
            <a:off x="704851" y="1409591"/>
            <a:ext cx="10388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The Bootstrap grid system has four classes: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xs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(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&lt;576px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wide)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sm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(  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&gt;576px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wide) md (for  </a:t>
            </a:r>
            <a:r>
              <a:rPr lang="en-IN" dirty="0">
                <a:latin typeface="Montserrat" panose="00000500000000000000" pitchFamily="2" charset="0"/>
              </a:rPr>
              <a:t>&gt;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768px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wide) lg ( </a:t>
            </a:r>
            <a:r>
              <a:rPr lang="en-IN" dirty="0">
                <a:latin typeface="Montserrat" panose="00000500000000000000" pitchFamily="2" charset="0"/>
              </a:rPr>
              <a:t>&gt;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992px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wide) xl (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 &gt;1200px 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wide)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XXl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(For </a:t>
            </a:r>
            <a:r>
              <a:rPr lang="en-IN" dirty="0">
                <a:latin typeface="Montserrat" panose="00000500000000000000" pitchFamily="2" charset="0"/>
              </a:rPr>
              <a:t> 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&gt;1400px 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wide)</a:t>
            </a:r>
            <a:endParaRPr lang="en-IN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AutoShape 2" descr="Bootstrap Grid System - Tutlane">
            <a:extLst>
              <a:ext uri="{FF2B5EF4-FFF2-40B4-BE49-F238E27FC236}">
                <a16:creationId xmlns:a16="http://schemas.microsoft.com/office/drawing/2014/main" xmlns="" id="{ECBDA701-7FEC-4724-B7DD-EB076AFBC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0"/>
            <a:ext cx="2836332" cy="283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FB90B4-AFAA-4536-A1D9-52240FC9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2" y="3429001"/>
            <a:ext cx="10535708" cy="1979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51B494-C4C6-4602-A1FE-F2C5EDEFF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3" y="3163916"/>
            <a:ext cx="11153774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1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7"/>
            <a:ext cx="267573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Viewport 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AB90BF-28B7-4D41-9116-AD2EB3914E0C}"/>
              </a:ext>
            </a:extLst>
          </p:cNvPr>
          <p:cNvSpPr/>
          <p:nvPr/>
        </p:nvSpPr>
        <p:spPr>
          <a:xfrm>
            <a:off x="704851" y="1604430"/>
            <a:ext cx="10388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The viewport is the user's visible area of a web page.</a:t>
            </a:r>
          </a:p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The viewport varies with the device, and will be smaller on a mobile phone than on a computer screen.</a:t>
            </a:r>
          </a:p>
          <a:p>
            <a:pPr algn="ctr"/>
            <a:endParaRPr lang="en-US" b="0" i="0" dirty="0">
              <a:effectLst/>
              <a:latin typeface="Montserrat" panose="00000500000000000000" pitchFamily="2" charset="0"/>
            </a:endParaRPr>
          </a:p>
          <a:p>
            <a:pPr algn="ctr"/>
            <a:r>
              <a:rPr lang="en-US" b="0" i="0" dirty="0">
                <a:solidFill>
                  <a:srgbClr val="0000CD"/>
                </a:solidFill>
                <a:effectLst/>
                <a:latin typeface="Montserrat" panose="00000500000000000000" pitchFamily="2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Montserrat" panose="00000500000000000000" pitchFamily="2" charset="0"/>
              </a:rPr>
              <a:t>meta</a:t>
            </a:r>
            <a:r>
              <a:rPr lang="en-US" b="0" i="0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Montserrat" panose="00000500000000000000" pitchFamily="2" charset="0"/>
              </a:rPr>
              <a:t>="viewport"</a:t>
            </a:r>
            <a:r>
              <a:rPr lang="en-US" b="0" i="0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 content</a:t>
            </a:r>
            <a:r>
              <a:rPr lang="en-US" b="0" i="0" dirty="0">
                <a:solidFill>
                  <a:srgbClr val="0000CD"/>
                </a:solidFill>
                <a:effectLst/>
                <a:latin typeface="Montserrat" panose="00000500000000000000" pitchFamily="2" charset="0"/>
              </a:rPr>
              <a:t>="width=device-width, initial-scale=1.0"&gt;</a:t>
            </a:r>
            <a:endParaRPr lang="en-IN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57D5439-A268-471B-9942-64268CC9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68" y="3340237"/>
            <a:ext cx="1905001" cy="3381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7D93E24-6D20-4F6E-93A3-FA8FF3E41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215" y="3340237"/>
            <a:ext cx="1905001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1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1" y="764747"/>
            <a:ext cx="32351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Components 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AB90BF-28B7-4D41-9116-AD2EB3914E0C}"/>
              </a:ext>
            </a:extLst>
          </p:cNvPr>
          <p:cNvSpPr/>
          <p:nvPr/>
        </p:nvSpPr>
        <p:spPr>
          <a:xfrm>
            <a:off x="704851" y="1604431"/>
            <a:ext cx="10388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Many more reusable components built to provide iconography, dropdowns, input groups, navigation, alerts, and much more. </a:t>
            </a:r>
            <a:endParaRPr lang="en-IN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6360E6C-30BF-4017-98EE-2AF97E34FE5F}"/>
              </a:ext>
            </a:extLst>
          </p:cNvPr>
          <p:cNvSpPr txBox="1"/>
          <p:nvPr/>
        </p:nvSpPr>
        <p:spPr>
          <a:xfrm>
            <a:off x="787835" y="25980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dirty="0">
                <a:effectLst/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Accordion</a:t>
            </a:r>
            <a:endParaRPr lang="en-IN" b="1" i="0" u="none" strike="noStrike" dirty="0">
              <a:effectLst/>
              <a:latin typeface="Montserrat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A5980E0-57B3-420D-9C08-0A016AD81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42" y="3072135"/>
            <a:ext cx="5610226" cy="2580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40B84F6-4DCD-4AE3-BAB1-5B4577AB2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331" y="2622111"/>
            <a:ext cx="3915804" cy="39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3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1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1" y="764747"/>
            <a:ext cx="32351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Components 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6360E6C-30BF-4017-98EE-2AF97E34FE5F}"/>
              </a:ext>
            </a:extLst>
          </p:cNvPr>
          <p:cNvSpPr txBox="1"/>
          <p:nvPr/>
        </p:nvSpPr>
        <p:spPr>
          <a:xfrm>
            <a:off x="704850" y="1361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dirty="0">
                <a:effectLst/>
                <a:latin typeface="Montserrat" panose="00000500000000000000" pitchFamily="2" charset="0"/>
              </a:rPr>
              <a:t>Alerts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62D73C-3851-4828-97ED-FBF3E167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17" y="1835880"/>
            <a:ext cx="4589225" cy="3548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68ED3C2-4FB0-43A8-AB14-D7C64DA85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6784"/>
            <a:ext cx="4991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6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1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1" y="764747"/>
            <a:ext cx="32351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 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Components 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6360E6C-30BF-4017-98EE-2AF97E34FE5F}"/>
              </a:ext>
            </a:extLst>
          </p:cNvPr>
          <p:cNvSpPr txBox="1"/>
          <p:nvPr/>
        </p:nvSpPr>
        <p:spPr>
          <a:xfrm>
            <a:off x="704850" y="1361868"/>
            <a:ext cx="484081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i="0" u="none" strike="noStrike" dirty="0"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Accordion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Alerts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Badge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Breadcrumb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Buttons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Button group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Card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Carousel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Close button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Collapse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Dropdowns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List group</a:t>
            </a:r>
            <a:endParaRPr lang="en-IN" sz="1400" i="0" u="none" strike="noStrike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E3275A-8830-4F0A-88E9-9D01F6C10AB8}"/>
              </a:ext>
            </a:extLst>
          </p:cNvPr>
          <p:cNvSpPr txBox="1"/>
          <p:nvPr/>
        </p:nvSpPr>
        <p:spPr>
          <a:xfrm>
            <a:off x="3498851" y="1361868"/>
            <a:ext cx="375069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i="0" u="none" strike="noStrike" dirty="0"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Modal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 err="1">
                <a:effectLst/>
                <a:latin typeface="system-ui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Navs</a:t>
            </a:r>
            <a:r>
              <a:rPr lang="en-IN" sz="1400" i="0" u="none" strike="noStrike" dirty="0">
                <a:effectLst/>
                <a:latin typeface="system-ui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&amp; tabs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Navbar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 err="1">
                <a:effectLst/>
                <a:latin typeface="system-ui"/>
                <a:hlinkClick r:id="rId1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Offcanvas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1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Pagination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Popovers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Progress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 err="1">
                <a:effectLst/>
                <a:latin typeface="system-ui"/>
                <a:hlinkClick r:id="rId2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Scrollspy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Spinners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Toasts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i="0" u="none" strike="noStrike" dirty="0">
                <a:effectLst/>
                <a:latin typeface="system-ui"/>
                <a:hlinkClick r:id="rId2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Tooltips</a:t>
            </a:r>
            <a:endParaRPr lang="en-IN" sz="140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i="0" u="none" strike="noStrike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5" y="5950206"/>
            <a:ext cx="685801" cy="912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64747"/>
            <a:ext cx="51395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 Advantages of Bootstrap</a:t>
            </a:r>
            <a:r>
              <a:rPr lang="en-IN" sz="2600" b="1" dirty="0">
                <a:solidFill>
                  <a:srgbClr val="F04D21"/>
                </a:solidFill>
                <a:latin typeface="+mj-lt"/>
              </a:rPr>
              <a:t>  </a:t>
            </a:r>
            <a:r>
              <a:rPr lang="en-IN" sz="2600" b="1" dirty="0">
                <a:solidFill>
                  <a:srgbClr val="F04D21"/>
                </a:solidFill>
                <a:latin typeface="+mj-lt"/>
                <a:cs typeface="Cairo" pitchFamily="2" charset="-78"/>
              </a:rPr>
              <a:t>|</a:t>
            </a:r>
            <a:endParaRPr lang="en-IN" sz="2600" dirty="0">
              <a:solidFill>
                <a:srgbClr val="F04D21"/>
              </a:solidFill>
              <a:latin typeface="+mj-lt"/>
              <a:cs typeface="Cairo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AB90BF-28B7-4D41-9116-AD2EB3914E0C}"/>
              </a:ext>
            </a:extLst>
          </p:cNvPr>
          <p:cNvSpPr/>
          <p:nvPr/>
        </p:nvSpPr>
        <p:spPr>
          <a:xfrm>
            <a:off x="769012" y="2274839"/>
            <a:ext cx="106539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Fewer Cross browser bugs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A consistent framework that supports major of all browsers and CSS compatibility fixes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Lightweight and customizable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Responsive structures and styles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Several JavaScript plugins using the jQuery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Good documentation and community support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Loads of free and professional templates, WordPress themes and plugins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Great grid system</a:t>
            </a:r>
          </a:p>
        </p:txBody>
      </p:sp>
    </p:spTree>
    <p:extLst>
      <p:ext uri="{BB962C8B-B14F-4D97-AF65-F5344CB8AC3E}">
        <p14:creationId xmlns:p14="http://schemas.microsoft.com/office/powerpoint/2010/main" val="2560473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8327</TotalTime>
  <Words>300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Ronit Yadav</dc:creator>
  <cp:lastModifiedBy>Kirti-Anannyarish</cp:lastModifiedBy>
  <cp:revision>316</cp:revision>
  <dcterms:created xsi:type="dcterms:W3CDTF">2017-01-19T14:51:38Z</dcterms:created>
  <dcterms:modified xsi:type="dcterms:W3CDTF">2023-02-23T03:48:59Z</dcterms:modified>
</cp:coreProperties>
</file>