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72" r:id="rId2"/>
    <p:sldId id="273" r:id="rId3"/>
    <p:sldId id="274" r:id="rId4"/>
    <p:sldId id="276" r:id="rId5"/>
    <p:sldId id="275" r:id="rId6"/>
    <p:sldId id="277" r:id="rId7"/>
    <p:sldId id="280" r:id="rId8"/>
    <p:sldId id="278"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45454"/>
    <a:srgbClr val="0A237A"/>
    <a:srgbClr val="091C5F"/>
    <a:srgbClr val="E37D16"/>
    <a:srgbClr val="E39E16"/>
    <a:srgbClr val="FF9E16"/>
    <a:srgbClr val="002463"/>
    <a:srgbClr val="163560"/>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 autoAdjust="0"/>
    <p:restoredTop sz="99617" autoAdjust="0"/>
  </p:normalViewPr>
  <p:slideViewPr>
    <p:cSldViewPr snapToGrid="0">
      <p:cViewPr>
        <p:scale>
          <a:sx n="110" d="100"/>
          <a:sy n="110" d="100"/>
        </p:scale>
        <p:origin x="-576" y="1080"/>
      </p:cViewPr>
      <p:guideLst>
        <p:guide orient="horz" pos="4137"/>
        <p:guide pos="5223"/>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00" d="100"/>
          <a:sy n="100" d="100"/>
        </p:scale>
        <p:origin x="-4592" y="-104"/>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BE30A-E6D2-46C1-9B0E-C7CA3D00EAA6}" type="doc">
      <dgm:prSet loTypeId="urn:microsoft.com/office/officeart/2005/8/layout/process1" loCatId="process" qsTypeId="urn:microsoft.com/office/officeart/2005/8/quickstyle/simple1" qsCatId="simple" csTypeId="urn:microsoft.com/office/officeart/2005/8/colors/accent1_2" csCatId="accent1" phldr="1"/>
      <dgm:spPr/>
    </dgm:pt>
    <dgm:pt modelId="{A845617A-DC2B-4A2E-9805-5057E3EB1B15}">
      <dgm:prSet phldrT="[Text]"/>
      <dgm:spPr/>
      <dgm:t>
        <a:bodyPr/>
        <a:lstStyle/>
        <a:p>
          <a:r>
            <a:rPr lang="en-US" dirty="0" smtClean="0"/>
            <a:t>Retrieval</a:t>
          </a:r>
          <a:endParaRPr lang="en-US" dirty="0"/>
        </a:p>
      </dgm:t>
    </dgm:pt>
    <dgm:pt modelId="{3B37E92C-BBF6-49DF-81B2-2CC224A32376}" type="parTrans" cxnId="{EED3EAE5-7D94-415C-87DA-978B0164EE4D}">
      <dgm:prSet/>
      <dgm:spPr/>
      <dgm:t>
        <a:bodyPr/>
        <a:lstStyle/>
        <a:p>
          <a:endParaRPr lang="en-US"/>
        </a:p>
      </dgm:t>
    </dgm:pt>
    <dgm:pt modelId="{858D99E7-D914-4228-9B79-D5F13BE68D25}" type="sibTrans" cxnId="{EED3EAE5-7D94-415C-87DA-978B0164EE4D}">
      <dgm:prSet/>
      <dgm:spPr/>
      <dgm:t>
        <a:bodyPr/>
        <a:lstStyle/>
        <a:p>
          <a:endParaRPr lang="en-US"/>
        </a:p>
      </dgm:t>
    </dgm:pt>
    <dgm:pt modelId="{B41A4303-4C67-4222-95B5-CBFF54F2216C}">
      <dgm:prSet phldrT="[Text]"/>
      <dgm:spPr/>
      <dgm:t>
        <a:bodyPr/>
        <a:lstStyle/>
        <a:p>
          <a:r>
            <a:rPr lang="en-US" dirty="0" smtClean="0"/>
            <a:t>Transforming</a:t>
          </a:r>
          <a:endParaRPr lang="en-US" dirty="0"/>
        </a:p>
      </dgm:t>
    </dgm:pt>
    <dgm:pt modelId="{EDD823F1-E12B-49B5-B490-F742D54554DD}" type="parTrans" cxnId="{EBCEF40B-8068-4C0D-952B-9AE7BD3E4DE4}">
      <dgm:prSet/>
      <dgm:spPr/>
      <dgm:t>
        <a:bodyPr/>
        <a:lstStyle/>
        <a:p>
          <a:endParaRPr lang="en-US"/>
        </a:p>
      </dgm:t>
    </dgm:pt>
    <dgm:pt modelId="{059FD151-0B51-42F9-B618-44C98F4970F3}" type="sibTrans" cxnId="{EBCEF40B-8068-4C0D-952B-9AE7BD3E4DE4}">
      <dgm:prSet/>
      <dgm:spPr/>
      <dgm:t>
        <a:bodyPr/>
        <a:lstStyle/>
        <a:p>
          <a:endParaRPr lang="en-US"/>
        </a:p>
      </dgm:t>
    </dgm:pt>
    <dgm:pt modelId="{BF5EDCD3-D810-427F-A04F-BC86C3E1B5BF}">
      <dgm:prSet phldrT="[Text]"/>
      <dgm:spPr/>
      <dgm:t>
        <a:bodyPr/>
        <a:lstStyle/>
        <a:p>
          <a:r>
            <a:rPr lang="en-US" dirty="0" smtClean="0"/>
            <a:t>Stemming</a:t>
          </a:r>
          <a:endParaRPr lang="en-US" dirty="0"/>
        </a:p>
      </dgm:t>
    </dgm:pt>
    <dgm:pt modelId="{AA0DEE35-977B-441D-B02E-64C6A11016A7}" type="parTrans" cxnId="{88AF8964-6A2D-480F-A6E0-71B617B1F35C}">
      <dgm:prSet/>
      <dgm:spPr/>
      <dgm:t>
        <a:bodyPr/>
        <a:lstStyle/>
        <a:p>
          <a:endParaRPr lang="en-US"/>
        </a:p>
      </dgm:t>
    </dgm:pt>
    <dgm:pt modelId="{84AB69E1-133A-4A68-9B45-4299EBF3FCC2}" type="sibTrans" cxnId="{88AF8964-6A2D-480F-A6E0-71B617B1F35C}">
      <dgm:prSet/>
      <dgm:spPr/>
      <dgm:t>
        <a:bodyPr/>
        <a:lstStyle/>
        <a:p>
          <a:endParaRPr lang="en-US"/>
        </a:p>
      </dgm:t>
    </dgm:pt>
    <dgm:pt modelId="{87034B19-9DB1-4422-B83F-BC5F1B0D700A}">
      <dgm:prSet phldrT="[Text]" custT="1"/>
      <dgm:spPr/>
      <dgm:t>
        <a:bodyPr/>
        <a:lstStyle/>
        <a:p>
          <a:r>
            <a:rPr lang="en-US" sz="1200" dirty="0" smtClean="0"/>
            <a:t>Relationships</a:t>
          </a:r>
          <a:endParaRPr lang="en-US" sz="1200" dirty="0"/>
        </a:p>
      </dgm:t>
    </dgm:pt>
    <dgm:pt modelId="{6B811B21-2D2A-4B07-B8B4-B69DFF5E8024}" type="parTrans" cxnId="{536DF323-4D76-4EF5-8720-F30271D57EBE}">
      <dgm:prSet/>
      <dgm:spPr/>
      <dgm:t>
        <a:bodyPr/>
        <a:lstStyle/>
        <a:p>
          <a:endParaRPr lang="en-US"/>
        </a:p>
      </dgm:t>
    </dgm:pt>
    <dgm:pt modelId="{0C9C6CA1-C99E-4899-B1C8-712321FCE753}" type="sibTrans" cxnId="{536DF323-4D76-4EF5-8720-F30271D57EBE}">
      <dgm:prSet/>
      <dgm:spPr/>
      <dgm:t>
        <a:bodyPr/>
        <a:lstStyle/>
        <a:p>
          <a:endParaRPr lang="en-US"/>
        </a:p>
      </dgm:t>
    </dgm:pt>
    <dgm:pt modelId="{9BB20B93-7B37-4788-A2AC-812E64E9ED14}">
      <dgm:prSet phldrT="[Text]"/>
      <dgm:spPr/>
      <dgm:t>
        <a:bodyPr/>
        <a:lstStyle/>
        <a:p>
          <a:r>
            <a:rPr lang="en-US" dirty="0" smtClean="0"/>
            <a:t>Frequencies</a:t>
          </a:r>
          <a:endParaRPr lang="en-US" dirty="0"/>
        </a:p>
      </dgm:t>
    </dgm:pt>
    <dgm:pt modelId="{AD504271-29E4-481F-A8C3-26A39902B2D4}" type="parTrans" cxnId="{B7C8DBDD-68EA-4E38-80DD-F646A7FBA56C}">
      <dgm:prSet/>
      <dgm:spPr/>
      <dgm:t>
        <a:bodyPr/>
        <a:lstStyle/>
        <a:p>
          <a:endParaRPr lang="en-US"/>
        </a:p>
      </dgm:t>
    </dgm:pt>
    <dgm:pt modelId="{8954DF72-2BE0-4497-9FB9-3B2BEC3F4F3E}" type="sibTrans" cxnId="{B7C8DBDD-68EA-4E38-80DD-F646A7FBA56C}">
      <dgm:prSet/>
      <dgm:spPr/>
      <dgm:t>
        <a:bodyPr/>
        <a:lstStyle/>
        <a:p>
          <a:endParaRPr lang="en-US"/>
        </a:p>
      </dgm:t>
    </dgm:pt>
    <dgm:pt modelId="{2CFF26A1-212F-4F97-8B99-A9133CA226D6}">
      <dgm:prSet phldrT="[Text]"/>
      <dgm:spPr/>
      <dgm:t>
        <a:bodyPr/>
        <a:lstStyle/>
        <a:p>
          <a:r>
            <a:rPr lang="en-US" dirty="0" smtClean="0"/>
            <a:t>Analytics</a:t>
          </a:r>
          <a:endParaRPr lang="en-US" dirty="0"/>
        </a:p>
      </dgm:t>
    </dgm:pt>
    <dgm:pt modelId="{DAC37A03-CEA5-42C0-9228-D9F3AA5FDE7F}" type="parTrans" cxnId="{811990D4-A386-46DD-9DF7-4C0440C4D3C9}">
      <dgm:prSet/>
      <dgm:spPr/>
      <dgm:t>
        <a:bodyPr/>
        <a:lstStyle/>
        <a:p>
          <a:endParaRPr lang="en-US"/>
        </a:p>
      </dgm:t>
    </dgm:pt>
    <dgm:pt modelId="{6ED11EED-BD78-489B-91D9-7C0685A51F99}" type="sibTrans" cxnId="{811990D4-A386-46DD-9DF7-4C0440C4D3C9}">
      <dgm:prSet/>
      <dgm:spPr/>
      <dgm:t>
        <a:bodyPr/>
        <a:lstStyle/>
        <a:p>
          <a:endParaRPr lang="en-US"/>
        </a:p>
      </dgm:t>
    </dgm:pt>
    <dgm:pt modelId="{3D0F4919-013F-4A09-8E73-EC4228B16A6A}" type="pres">
      <dgm:prSet presAssocID="{84EBE30A-E6D2-46C1-9B0E-C7CA3D00EAA6}" presName="Name0" presStyleCnt="0">
        <dgm:presLayoutVars>
          <dgm:dir/>
          <dgm:resizeHandles val="exact"/>
        </dgm:presLayoutVars>
      </dgm:prSet>
      <dgm:spPr/>
    </dgm:pt>
    <dgm:pt modelId="{CC7EB011-813B-4894-BCDD-C9DA1A45D616}" type="pres">
      <dgm:prSet presAssocID="{A845617A-DC2B-4A2E-9805-5057E3EB1B15}" presName="node" presStyleLbl="node1" presStyleIdx="0" presStyleCnt="6">
        <dgm:presLayoutVars>
          <dgm:bulletEnabled val="1"/>
        </dgm:presLayoutVars>
      </dgm:prSet>
      <dgm:spPr/>
      <dgm:t>
        <a:bodyPr/>
        <a:lstStyle/>
        <a:p>
          <a:endParaRPr lang="en-US"/>
        </a:p>
      </dgm:t>
    </dgm:pt>
    <dgm:pt modelId="{458DE5FC-C949-48CD-B44F-ECBF4ECAA3D2}" type="pres">
      <dgm:prSet presAssocID="{858D99E7-D914-4228-9B79-D5F13BE68D25}" presName="sibTrans" presStyleLbl="sibTrans2D1" presStyleIdx="0" presStyleCnt="5"/>
      <dgm:spPr/>
      <dgm:t>
        <a:bodyPr/>
        <a:lstStyle/>
        <a:p>
          <a:endParaRPr lang="en-US"/>
        </a:p>
      </dgm:t>
    </dgm:pt>
    <dgm:pt modelId="{14DDAE68-1700-4383-BD79-22B049ABC016}" type="pres">
      <dgm:prSet presAssocID="{858D99E7-D914-4228-9B79-D5F13BE68D25}" presName="connectorText" presStyleLbl="sibTrans2D1" presStyleIdx="0" presStyleCnt="5"/>
      <dgm:spPr/>
      <dgm:t>
        <a:bodyPr/>
        <a:lstStyle/>
        <a:p>
          <a:endParaRPr lang="en-US"/>
        </a:p>
      </dgm:t>
    </dgm:pt>
    <dgm:pt modelId="{0AD5AEEB-AD70-4D2E-89C0-FD21E14ED764}" type="pres">
      <dgm:prSet presAssocID="{B41A4303-4C67-4222-95B5-CBFF54F2216C}" presName="node" presStyleLbl="node1" presStyleIdx="1" presStyleCnt="6">
        <dgm:presLayoutVars>
          <dgm:bulletEnabled val="1"/>
        </dgm:presLayoutVars>
      </dgm:prSet>
      <dgm:spPr/>
      <dgm:t>
        <a:bodyPr/>
        <a:lstStyle/>
        <a:p>
          <a:endParaRPr lang="en-US"/>
        </a:p>
      </dgm:t>
    </dgm:pt>
    <dgm:pt modelId="{40688B20-7FBA-4C45-824E-75656B0090AB}" type="pres">
      <dgm:prSet presAssocID="{059FD151-0B51-42F9-B618-44C98F4970F3}" presName="sibTrans" presStyleLbl="sibTrans2D1" presStyleIdx="1" presStyleCnt="5"/>
      <dgm:spPr/>
      <dgm:t>
        <a:bodyPr/>
        <a:lstStyle/>
        <a:p>
          <a:endParaRPr lang="en-US"/>
        </a:p>
      </dgm:t>
    </dgm:pt>
    <dgm:pt modelId="{C61F223A-2DD2-449C-941B-BF9B6F596A50}" type="pres">
      <dgm:prSet presAssocID="{059FD151-0B51-42F9-B618-44C98F4970F3}" presName="connectorText" presStyleLbl="sibTrans2D1" presStyleIdx="1" presStyleCnt="5"/>
      <dgm:spPr/>
      <dgm:t>
        <a:bodyPr/>
        <a:lstStyle/>
        <a:p>
          <a:endParaRPr lang="en-US"/>
        </a:p>
      </dgm:t>
    </dgm:pt>
    <dgm:pt modelId="{71A87DF0-EFD7-4A5F-B92C-0365DEDA66A9}" type="pres">
      <dgm:prSet presAssocID="{BF5EDCD3-D810-427F-A04F-BC86C3E1B5BF}" presName="node" presStyleLbl="node1" presStyleIdx="2" presStyleCnt="6">
        <dgm:presLayoutVars>
          <dgm:bulletEnabled val="1"/>
        </dgm:presLayoutVars>
      </dgm:prSet>
      <dgm:spPr/>
      <dgm:t>
        <a:bodyPr/>
        <a:lstStyle/>
        <a:p>
          <a:endParaRPr lang="en-US"/>
        </a:p>
      </dgm:t>
    </dgm:pt>
    <dgm:pt modelId="{C01BC9FB-7AAB-4DD3-81EC-FCE97C8651FB}" type="pres">
      <dgm:prSet presAssocID="{84AB69E1-133A-4A68-9B45-4299EBF3FCC2}" presName="sibTrans" presStyleLbl="sibTrans2D1" presStyleIdx="2" presStyleCnt="5"/>
      <dgm:spPr/>
      <dgm:t>
        <a:bodyPr/>
        <a:lstStyle/>
        <a:p>
          <a:endParaRPr lang="en-US"/>
        </a:p>
      </dgm:t>
    </dgm:pt>
    <dgm:pt modelId="{A1E366E0-017D-429B-9B6D-3F563BAABD55}" type="pres">
      <dgm:prSet presAssocID="{84AB69E1-133A-4A68-9B45-4299EBF3FCC2}" presName="connectorText" presStyleLbl="sibTrans2D1" presStyleIdx="2" presStyleCnt="5"/>
      <dgm:spPr/>
      <dgm:t>
        <a:bodyPr/>
        <a:lstStyle/>
        <a:p>
          <a:endParaRPr lang="en-US"/>
        </a:p>
      </dgm:t>
    </dgm:pt>
    <dgm:pt modelId="{60E67571-AEF0-4AFE-9AE8-A65C1DB314CF}" type="pres">
      <dgm:prSet presAssocID="{87034B19-9DB1-4422-B83F-BC5F1B0D700A}" presName="node" presStyleLbl="node1" presStyleIdx="3" presStyleCnt="6" custScaleX="120308">
        <dgm:presLayoutVars>
          <dgm:bulletEnabled val="1"/>
        </dgm:presLayoutVars>
      </dgm:prSet>
      <dgm:spPr/>
      <dgm:t>
        <a:bodyPr/>
        <a:lstStyle/>
        <a:p>
          <a:endParaRPr lang="en-US"/>
        </a:p>
      </dgm:t>
    </dgm:pt>
    <dgm:pt modelId="{1640EA72-F4D1-45D8-A644-E074881A5090}" type="pres">
      <dgm:prSet presAssocID="{0C9C6CA1-C99E-4899-B1C8-712321FCE753}" presName="sibTrans" presStyleLbl="sibTrans2D1" presStyleIdx="3" presStyleCnt="5"/>
      <dgm:spPr/>
      <dgm:t>
        <a:bodyPr/>
        <a:lstStyle/>
        <a:p>
          <a:endParaRPr lang="en-US"/>
        </a:p>
      </dgm:t>
    </dgm:pt>
    <dgm:pt modelId="{4B9614D0-0CF3-41B2-A4FD-4565F55EFF03}" type="pres">
      <dgm:prSet presAssocID="{0C9C6CA1-C99E-4899-B1C8-712321FCE753}" presName="connectorText" presStyleLbl="sibTrans2D1" presStyleIdx="3" presStyleCnt="5"/>
      <dgm:spPr/>
      <dgm:t>
        <a:bodyPr/>
        <a:lstStyle/>
        <a:p>
          <a:endParaRPr lang="en-US"/>
        </a:p>
      </dgm:t>
    </dgm:pt>
    <dgm:pt modelId="{3253EE57-FF98-48C5-A51B-31159EA9707B}" type="pres">
      <dgm:prSet presAssocID="{9BB20B93-7B37-4788-A2AC-812E64E9ED14}" presName="node" presStyleLbl="node1" presStyleIdx="4" presStyleCnt="6">
        <dgm:presLayoutVars>
          <dgm:bulletEnabled val="1"/>
        </dgm:presLayoutVars>
      </dgm:prSet>
      <dgm:spPr/>
      <dgm:t>
        <a:bodyPr/>
        <a:lstStyle/>
        <a:p>
          <a:endParaRPr lang="en-US"/>
        </a:p>
      </dgm:t>
    </dgm:pt>
    <dgm:pt modelId="{C4912DF0-D157-4FE9-8799-8087750345C7}" type="pres">
      <dgm:prSet presAssocID="{8954DF72-2BE0-4497-9FB9-3B2BEC3F4F3E}" presName="sibTrans" presStyleLbl="sibTrans2D1" presStyleIdx="4" presStyleCnt="5"/>
      <dgm:spPr/>
      <dgm:t>
        <a:bodyPr/>
        <a:lstStyle/>
        <a:p>
          <a:endParaRPr lang="en-US"/>
        </a:p>
      </dgm:t>
    </dgm:pt>
    <dgm:pt modelId="{C4811FB6-7A62-42A4-8B37-C656049E4D6F}" type="pres">
      <dgm:prSet presAssocID="{8954DF72-2BE0-4497-9FB9-3B2BEC3F4F3E}" presName="connectorText" presStyleLbl="sibTrans2D1" presStyleIdx="4" presStyleCnt="5"/>
      <dgm:spPr/>
      <dgm:t>
        <a:bodyPr/>
        <a:lstStyle/>
        <a:p>
          <a:endParaRPr lang="en-US"/>
        </a:p>
      </dgm:t>
    </dgm:pt>
    <dgm:pt modelId="{C20A81F5-CBC7-447D-A3D0-0CAC89703320}" type="pres">
      <dgm:prSet presAssocID="{2CFF26A1-212F-4F97-8B99-A9133CA226D6}" presName="node" presStyleLbl="node1" presStyleIdx="5" presStyleCnt="6">
        <dgm:presLayoutVars>
          <dgm:bulletEnabled val="1"/>
        </dgm:presLayoutVars>
      </dgm:prSet>
      <dgm:spPr/>
      <dgm:t>
        <a:bodyPr/>
        <a:lstStyle/>
        <a:p>
          <a:endParaRPr lang="en-US"/>
        </a:p>
      </dgm:t>
    </dgm:pt>
  </dgm:ptLst>
  <dgm:cxnLst>
    <dgm:cxn modelId="{19BA97E9-6622-45F3-A1FA-568300509F8B}" type="presOf" srcId="{8954DF72-2BE0-4497-9FB9-3B2BEC3F4F3E}" destId="{C4811FB6-7A62-42A4-8B37-C656049E4D6F}" srcOrd="1" destOrd="0" presId="urn:microsoft.com/office/officeart/2005/8/layout/process1"/>
    <dgm:cxn modelId="{5939C369-86F8-4214-BB58-107848328646}" type="presOf" srcId="{84EBE30A-E6D2-46C1-9B0E-C7CA3D00EAA6}" destId="{3D0F4919-013F-4A09-8E73-EC4228B16A6A}" srcOrd="0" destOrd="0" presId="urn:microsoft.com/office/officeart/2005/8/layout/process1"/>
    <dgm:cxn modelId="{485B8205-28A3-4A98-AD99-6C05DBD6EEE9}" type="presOf" srcId="{B41A4303-4C67-4222-95B5-CBFF54F2216C}" destId="{0AD5AEEB-AD70-4D2E-89C0-FD21E14ED764}" srcOrd="0" destOrd="0" presId="urn:microsoft.com/office/officeart/2005/8/layout/process1"/>
    <dgm:cxn modelId="{02C0FD94-5E05-4A06-9C02-9680A5289117}" type="presOf" srcId="{0C9C6CA1-C99E-4899-B1C8-712321FCE753}" destId="{4B9614D0-0CF3-41B2-A4FD-4565F55EFF03}" srcOrd="1" destOrd="0" presId="urn:microsoft.com/office/officeart/2005/8/layout/process1"/>
    <dgm:cxn modelId="{536DF323-4D76-4EF5-8720-F30271D57EBE}" srcId="{84EBE30A-E6D2-46C1-9B0E-C7CA3D00EAA6}" destId="{87034B19-9DB1-4422-B83F-BC5F1B0D700A}" srcOrd="3" destOrd="0" parTransId="{6B811B21-2D2A-4B07-B8B4-B69DFF5E8024}" sibTransId="{0C9C6CA1-C99E-4899-B1C8-712321FCE753}"/>
    <dgm:cxn modelId="{D4586083-62DB-4CB0-8872-C87052576AFE}" type="presOf" srcId="{059FD151-0B51-42F9-B618-44C98F4970F3}" destId="{C61F223A-2DD2-449C-941B-BF9B6F596A50}" srcOrd="1" destOrd="0" presId="urn:microsoft.com/office/officeart/2005/8/layout/process1"/>
    <dgm:cxn modelId="{89D7D9A8-3ACB-4686-A9E4-146CA1AF73CA}" type="presOf" srcId="{9BB20B93-7B37-4788-A2AC-812E64E9ED14}" destId="{3253EE57-FF98-48C5-A51B-31159EA9707B}" srcOrd="0" destOrd="0" presId="urn:microsoft.com/office/officeart/2005/8/layout/process1"/>
    <dgm:cxn modelId="{EBCEF40B-8068-4C0D-952B-9AE7BD3E4DE4}" srcId="{84EBE30A-E6D2-46C1-9B0E-C7CA3D00EAA6}" destId="{B41A4303-4C67-4222-95B5-CBFF54F2216C}" srcOrd="1" destOrd="0" parTransId="{EDD823F1-E12B-49B5-B490-F742D54554DD}" sibTransId="{059FD151-0B51-42F9-B618-44C98F4970F3}"/>
    <dgm:cxn modelId="{26CEE379-3367-4A52-A133-6202E7193485}" type="presOf" srcId="{8954DF72-2BE0-4497-9FB9-3B2BEC3F4F3E}" destId="{C4912DF0-D157-4FE9-8799-8087750345C7}" srcOrd="0" destOrd="0" presId="urn:microsoft.com/office/officeart/2005/8/layout/process1"/>
    <dgm:cxn modelId="{3A5A2B4C-ADE6-4942-9ED0-B43AAD868CC7}" type="presOf" srcId="{0C9C6CA1-C99E-4899-B1C8-712321FCE753}" destId="{1640EA72-F4D1-45D8-A644-E074881A5090}" srcOrd="0" destOrd="0" presId="urn:microsoft.com/office/officeart/2005/8/layout/process1"/>
    <dgm:cxn modelId="{220C2639-FDB0-4F87-8AD4-F9E9B3073BAC}" type="presOf" srcId="{84AB69E1-133A-4A68-9B45-4299EBF3FCC2}" destId="{C01BC9FB-7AAB-4DD3-81EC-FCE97C8651FB}" srcOrd="0" destOrd="0" presId="urn:microsoft.com/office/officeart/2005/8/layout/process1"/>
    <dgm:cxn modelId="{D40A8229-91D3-4CD9-A73C-E8F0E4692B06}" type="presOf" srcId="{A845617A-DC2B-4A2E-9805-5057E3EB1B15}" destId="{CC7EB011-813B-4894-BCDD-C9DA1A45D616}" srcOrd="0" destOrd="0" presId="urn:microsoft.com/office/officeart/2005/8/layout/process1"/>
    <dgm:cxn modelId="{33820C93-E04B-4099-9296-17024FC98D50}" type="presOf" srcId="{858D99E7-D914-4228-9B79-D5F13BE68D25}" destId="{14DDAE68-1700-4383-BD79-22B049ABC016}" srcOrd="1" destOrd="0" presId="urn:microsoft.com/office/officeart/2005/8/layout/process1"/>
    <dgm:cxn modelId="{B7C8DBDD-68EA-4E38-80DD-F646A7FBA56C}" srcId="{84EBE30A-E6D2-46C1-9B0E-C7CA3D00EAA6}" destId="{9BB20B93-7B37-4788-A2AC-812E64E9ED14}" srcOrd="4" destOrd="0" parTransId="{AD504271-29E4-481F-A8C3-26A39902B2D4}" sibTransId="{8954DF72-2BE0-4497-9FB9-3B2BEC3F4F3E}"/>
    <dgm:cxn modelId="{811990D4-A386-46DD-9DF7-4C0440C4D3C9}" srcId="{84EBE30A-E6D2-46C1-9B0E-C7CA3D00EAA6}" destId="{2CFF26A1-212F-4F97-8B99-A9133CA226D6}" srcOrd="5" destOrd="0" parTransId="{DAC37A03-CEA5-42C0-9228-D9F3AA5FDE7F}" sibTransId="{6ED11EED-BD78-489B-91D9-7C0685A51F99}"/>
    <dgm:cxn modelId="{B094EF9F-3324-46F9-BF23-A2A38F8A9B49}" type="presOf" srcId="{858D99E7-D914-4228-9B79-D5F13BE68D25}" destId="{458DE5FC-C949-48CD-B44F-ECBF4ECAA3D2}" srcOrd="0" destOrd="0" presId="urn:microsoft.com/office/officeart/2005/8/layout/process1"/>
    <dgm:cxn modelId="{C6AFEEB6-0FFB-4113-BB72-C8711F84CDD0}" type="presOf" srcId="{87034B19-9DB1-4422-B83F-BC5F1B0D700A}" destId="{60E67571-AEF0-4AFE-9AE8-A65C1DB314CF}" srcOrd="0" destOrd="0" presId="urn:microsoft.com/office/officeart/2005/8/layout/process1"/>
    <dgm:cxn modelId="{4DDDFCDC-2210-448A-9055-7E923EBD5C8E}" type="presOf" srcId="{2CFF26A1-212F-4F97-8B99-A9133CA226D6}" destId="{C20A81F5-CBC7-447D-A3D0-0CAC89703320}" srcOrd="0" destOrd="0" presId="urn:microsoft.com/office/officeart/2005/8/layout/process1"/>
    <dgm:cxn modelId="{7477769D-45BC-4D38-87AA-4AD2225D8C4C}" type="presOf" srcId="{84AB69E1-133A-4A68-9B45-4299EBF3FCC2}" destId="{A1E366E0-017D-429B-9B6D-3F563BAABD55}" srcOrd="1" destOrd="0" presId="urn:microsoft.com/office/officeart/2005/8/layout/process1"/>
    <dgm:cxn modelId="{EED3EAE5-7D94-415C-87DA-978B0164EE4D}" srcId="{84EBE30A-E6D2-46C1-9B0E-C7CA3D00EAA6}" destId="{A845617A-DC2B-4A2E-9805-5057E3EB1B15}" srcOrd="0" destOrd="0" parTransId="{3B37E92C-BBF6-49DF-81B2-2CC224A32376}" sibTransId="{858D99E7-D914-4228-9B79-D5F13BE68D25}"/>
    <dgm:cxn modelId="{9D92FDB4-25CC-4B67-ABD6-89DADFA21984}" type="presOf" srcId="{BF5EDCD3-D810-427F-A04F-BC86C3E1B5BF}" destId="{71A87DF0-EFD7-4A5F-B92C-0365DEDA66A9}" srcOrd="0" destOrd="0" presId="urn:microsoft.com/office/officeart/2005/8/layout/process1"/>
    <dgm:cxn modelId="{88AF8964-6A2D-480F-A6E0-71B617B1F35C}" srcId="{84EBE30A-E6D2-46C1-9B0E-C7CA3D00EAA6}" destId="{BF5EDCD3-D810-427F-A04F-BC86C3E1B5BF}" srcOrd="2" destOrd="0" parTransId="{AA0DEE35-977B-441D-B02E-64C6A11016A7}" sibTransId="{84AB69E1-133A-4A68-9B45-4299EBF3FCC2}"/>
    <dgm:cxn modelId="{7DAC65A9-1733-4087-BCA0-630FA53EF8A4}" type="presOf" srcId="{059FD151-0B51-42F9-B618-44C98F4970F3}" destId="{40688B20-7FBA-4C45-824E-75656B0090AB}" srcOrd="0" destOrd="0" presId="urn:microsoft.com/office/officeart/2005/8/layout/process1"/>
    <dgm:cxn modelId="{8A826FBD-8492-485D-B400-50A9C0136456}" type="presParOf" srcId="{3D0F4919-013F-4A09-8E73-EC4228B16A6A}" destId="{CC7EB011-813B-4894-BCDD-C9DA1A45D616}" srcOrd="0" destOrd="0" presId="urn:microsoft.com/office/officeart/2005/8/layout/process1"/>
    <dgm:cxn modelId="{3E3A928E-7E7E-4C47-9C79-1841908706EF}" type="presParOf" srcId="{3D0F4919-013F-4A09-8E73-EC4228B16A6A}" destId="{458DE5FC-C949-48CD-B44F-ECBF4ECAA3D2}" srcOrd="1" destOrd="0" presId="urn:microsoft.com/office/officeart/2005/8/layout/process1"/>
    <dgm:cxn modelId="{737EBE00-C8B5-41CD-9CF9-FF6B5121E915}" type="presParOf" srcId="{458DE5FC-C949-48CD-B44F-ECBF4ECAA3D2}" destId="{14DDAE68-1700-4383-BD79-22B049ABC016}" srcOrd="0" destOrd="0" presId="urn:microsoft.com/office/officeart/2005/8/layout/process1"/>
    <dgm:cxn modelId="{6D9C9E8B-B478-4AE6-8884-4583EB693163}" type="presParOf" srcId="{3D0F4919-013F-4A09-8E73-EC4228B16A6A}" destId="{0AD5AEEB-AD70-4D2E-89C0-FD21E14ED764}" srcOrd="2" destOrd="0" presId="urn:microsoft.com/office/officeart/2005/8/layout/process1"/>
    <dgm:cxn modelId="{555A8C91-00CC-4D62-8A72-5DDDEDDDEA33}" type="presParOf" srcId="{3D0F4919-013F-4A09-8E73-EC4228B16A6A}" destId="{40688B20-7FBA-4C45-824E-75656B0090AB}" srcOrd="3" destOrd="0" presId="urn:microsoft.com/office/officeart/2005/8/layout/process1"/>
    <dgm:cxn modelId="{EC3CBFDA-E7B1-40E2-945D-AF391D237FBD}" type="presParOf" srcId="{40688B20-7FBA-4C45-824E-75656B0090AB}" destId="{C61F223A-2DD2-449C-941B-BF9B6F596A50}" srcOrd="0" destOrd="0" presId="urn:microsoft.com/office/officeart/2005/8/layout/process1"/>
    <dgm:cxn modelId="{B3B0021C-0018-4A5F-8BBA-A3EEDE085FFB}" type="presParOf" srcId="{3D0F4919-013F-4A09-8E73-EC4228B16A6A}" destId="{71A87DF0-EFD7-4A5F-B92C-0365DEDA66A9}" srcOrd="4" destOrd="0" presId="urn:microsoft.com/office/officeart/2005/8/layout/process1"/>
    <dgm:cxn modelId="{5210DE79-850F-4C8F-8EFF-8730D88838D5}" type="presParOf" srcId="{3D0F4919-013F-4A09-8E73-EC4228B16A6A}" destId="{C01BC9FB-7AAB-4DD3-81EC-FCE97C8651FB}" srcOrd="5" destOrd="0" presId="urn:microsoft.com/office/officeart/2005/8/layout/process1"/>
    <dgm:cxn modelId="{A8201804-1E59-4EB6-82A9-80A76C228141}" type="presParOf" srcId="{C01BC9FB-7AAB-4DD3-81EC-FCE97C8651FB}" destId="{A1E366E0-017D-429B-9B6D-3F563BAABD55}" srcOrd="0" destOrd="0" presId="urn:microsoft.com/office/officeart/2005/8/layout/process1"/>
    <dgm:cxn modelId="{70BD5E9E-FEBC-40BF-BB75-505BB0EEBAEA}" type="presParOf" srcId="{3D0F4919-013F-4A09-8E73-EC4228B16A6A}" destId="{60E67571-AEF0-4AFE-9AE8-A65C1DB314CF}" srcOrd="6" destOrd="0" presId="urn:microsoft.com/office/officeart/2005/8/layout/process1"/>
    <dgm:cxn modelId="{285EE64A-3979-41D1-82D8-BB560DA21212}" type="presParOf" srcId="{3D0F4919-013F-4A09-8E73-EC4228B16A6A}" destId="{1640EA72-F4D1-45D8-A644-E074881A5090}" srcOrd="7" destOrd="0" presId="urn:microsoft.com/office/officeart/2005/8/layout/process1"/>
    <dgm:cxn modelId="{65D2E915-5B1E-45BA-A31C-6C0EA4B413C4}" type="presParOf" srcId="{1640EA72-F4D1-45D8-A644-E074881A5090}" destId="{4B9614D0-0CF3-41B2-A4FD-4565F55EFF03}" srcOrd="0" destOrd="0" presId="urn:microsoft.com/office/officeart/2005/8/layout/process1"/>
    <dgm:cxn modelId="{6BA8ED21-BC93-488D-9AB9-631BC3D56D75}" type="presParOf" srcId="{3D0F4919-013F-4A09-8E73-EC4228B16A6A}" destId="{3253EE57-FF98-48C5-A51B-31159EA9707B}" srcOrd="8" destOrd="0" presId="urn:microsoft.com/office/officeart/2005/8/layout/process1"/>
    <dgm:cxn modelId="{3367D428-40A8-4983-BEDA-2EB3D7443A56}" type="presParOf" srcId="{3D0F4919-013F-4A09-8E73-EC4228B16A6A}" destId="{C4912DF0-D157-4FE9-8799-8087750345C7}" srcOrd="9" destOrd="0" presId="urn:microsoft.com/office/officeart/2005/8/layout/process1"/>
    <dgm:cxn modelId="{1E8F4FC4-4C14-4B01-B244-EE06650B6ECB}" type="presParOf" srcId="{C4912DF0-D157-4FE9-8799-8087750345C7}" destId="{C4811FB6-7A62-42A4-8B37-C656049E4D6F}" srcOrd="0" destOrd="0" presId="urn:microsoft.com/office/officeart/2005/8/layout/process1"/>
    <dgm:cxn modelId="{94D65DDF-5309-4763-82CE-109D76392252}" type="presParOf" srcId="{3D0F4919-013F-4A09-8E73-EC4228B16A6A}" destId="{C20A81F5-CBC7-447D-A3D0-0CAC89703320}"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EB011-813B-4894-BCDD-C9DA1A45D616}">
      <dsp:nvSpPr>
        <dsp:cNvPr id="0" name=""/>
        <dsp:cNvSpPr/>
      </dsp:nvSpPr>
      <dsp:spPr>
        <a:xfrm>
          <a:off x="6609" y="1141091"/>
          <a:ext cx="98940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Retrieval</a:t>
          </a:r>
          <a:endParaRPr lang="en-US" sz="1100" kern="1200" dirty="0"/>
        </a:p>
      </dsp:txBody>
      <dsp:txXfrm>
        <a:off x="23996" y="1158478"/>
        <a:ext cx="954634" cy="558871"/>
      </dsp:txXfrm>
    </dsp:sp>
    <dsp:sp modelId="{458DE5FC-C949-48CD-B44F-ECBF4ECAA3D2}">
      <dsp:nvSpPr>
        <dsp:cNvPr id="0" name=""/>
        <dsp:cNvSpPr/>
      </dsp:nvSpPr>
      <dsp:spPr>
        <a:xfrm>
          <a:off x="1094959" y="1315227"/>
          <a:ext cx="209754" cy="245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94959" y="1364302"/>
        <a:ext cx="146828" cy="147223"/>
      </dsp:txXfrm>
    </dsp:sp>
    <dsp:sp modelId="{0AD5AEEB-AD70-4D2E-89C0-FD21E14ED764}">
      <dsp:nvSpPr>
        <dsp:cNvPr id="0" name=""/>
        <dsp:cNvSpPr/>
      </dsp:nvSpPr>
      <dsp:spPr>
        <a:xfrm>
          <a:off x="1391782" y="1141091"/>
          <a:ext cx="98940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Transforming</a:t>
          </a:r>
          <a:endParaRPr lang="en-US" sz="1100" kern="1200" dirty="0"/>
        </a:p>
      </dsp:txBody>
      <dsp:txXfrm>
        <a:off x="1409169" y="1158478"/>
        <a:ext cx="954634" cy="558871"/>
      </dsp:txXfrm>
    </dsp:sp>
    <dsp:sp modelId="{40688B20-7FBA-4C45-824E-75656B0090AB}">
      <dsp:nvSpPr>
        <dsp:cNvPr id="0" name=""/>
        <dsp:cNvSpPr/>
      </dsp:nvSpPr>
      <dsp:spPr>
        <a:xfrm>
          <a:off x="2480131" y="1315227"/>
          <a:ext cx="209754" cy="245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480131" y="1364302"/>
        <a:ext cx="146828" cy="147223"/>
      </dsp:txXfrm>
    </dsp:sp>
    <dsp:sp modelId="{71A87DF0-EFD7-4A5F-B92C-0365DEDA66A9}">
      <dsp:nvSpPr>
        <dsp:cNvPr id="0" name=""/>
        <dsp:cNvSpPr/>
      </dsp:nvSpPr>
      <dsp:spPr>
        <a:xfrm>
          <a:off x="2776954" y="1141091"/>
          <a:ext cx="98940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Stemming</a:t>
          </a:r>
          <a:endParaRPr lang="en-US" sz="1100" kern="1200" dirty="0"/>
        </a:p>
      </dsp:txBody>
      <dsp:txXfrm>
        <a:off x="2794341" y="1158478"/>
        <a:ext cx="954634" cy="558871"/>
      </dsp:txXfrm>
    </dsp:sp>
    <dsp:sp modelId="{C01BC9FB-7AAB-4DD3-81EC-FCE97C8651FB}">
      <dsp:nvSpPr>
        <dsp:cNvPr id="0" name=""/>
        <dsp:cNvSpPr/>
      </dsp:nvSpPr>
      <dsp:spPr>
        <a:xfrm>
          <a:off x="3865304" y="1315227"/>
          <a:ext cx="209754" cy="245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865304" y="1364302"/>
        <a:ext cx="146828" cy="147223"/>
      </dsp:txXfrm>
    </dsp:sp>
    <dsp:sp modelId="{60E67571-AEF0-4AFE-9AE8-A65C1DB314CF}">
      <dsp:nvSpPr>
        <dsp:cNvPr id="0" name=""/>
        <dsp:cNvSpPr/>
      </dsp:nvSpPr>
      <dsp:spPr>
        <a:xfrm>
          <a:off x="4162127" y="1141091"/>
          <a:ext cx="119033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Relationships</a:t>
          </a:r>
          <a:endParaRPr lang="en-US" sz="1200" kern="1200" dirty="0"/>
        </a:p>
      </dsp:txBody>
      <dsp:txXfrm>
        <a:off x="4179514" y="1158478"/>
        <a:ext cx="1155564" cy="558871"/>
      </dsp:txXfrm>
    </dsp:sp>
    <dsp:sp modelId="{1640EA72-F4D1-45D8-A644-E074881A5090}">
      <dsp:nvSpPr>
        <dsp:cNvPr id="0" name=""/>
        <dsp:cNvSpPr/>
      </dsp:nvSpPr>
      <dsp:spPr>
        <a:xfrm>
          <a:off x="5451406" y="1315227"/>
          <a:ext cx="209754" cy="245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451406" y="1364302"/>
        <a:ext cx="146828" cy="147223"/>
      </dsp:txXfrm>
    </dsp:sp>
    <dsp:sp modelId="{3253EE57-FF98-48C5-A51B-31159EA9707B}">
      <dsp:nvSpPr>
        <dsp:cNvPr id="0" name=""/>
        <dsp:cNvSpPr/>
      </dsp:nvSpPr>
      <dsp:spPr>
        <a:xfrm>
          <a:off x="5748228" y="1141091"/>
          <a:ext cx="98940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Frequencies</a:t>
          </a:r>
          <a:endParaRPr lang="en-US" sz="1100" kern="1200" dirty="0"/>
        </a:p>
      </dsp:txBody>
      <dsp:txXfrm>
        <a:off x="5765615" y="1158478"/>
        <a:ext cx="954634" cy="558871"/>
      </dsp:txXfrm>
    </dsp:sp>
    <dsp:sp modelId="{C4912DF0-D157-4FE9-8799-8087750345C7}">
      <dsp:nvSpPr>
        <dsp:cNvPr id="0" name=""/>
        <dsp:cNvSpPr/>
      </dsp:nvSpPr>
      <dsp:spPr>
        <a:xfrm>
          <a:off x="6836578" y="1315227"/>
          <a:ext cx="209754" cy="245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836578" y="1364302"/>
        <a:ext cx="146828" cy="147223"/>
      </dsp:txXfrm>
    </dsp:sp>
    <dsp:sp modelId="{C20A81F5-CBC7-447D-A3D0-0CAC89703320}">
      <dsp:nvSpPr>
        <dsp:cNvPr id="0" name=""/>
        <dsp:cNvSpPr/>
      </dsp:nvSpPr>
      <dsp:spPr>
        <a:xfrm>
          <a:off x="7133401" y="1141091"/>
          <a:ext cx="989408" cy="5936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Analytics</a:t>
          </a:r>
          <a:endParaRPr lang="en-US" sz="1100" kern="1200" dirty="0"/>
        </a:p>
      </dsp:txBody>
      <dsp:txXfrm>
        <a:off x="7150788" y="1158478"/>
        <a:ext cx="954634" cy="5588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8A0F-509A-4D4E-B8A2-D4D70F6ADCD7}" type="datetimeFigureOut">
              <a:rPr lang="en-US" smtClean="0"/>
              <a:pPr/>
              <a:t>10/1/2015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996E58-9887-034D-A2C5-588D503682EE}" type="slidenum">
              <a:rPr lang="en-US" smtClean="0"/>
              <a:pPr/>
              <a:t>‹#›</a:t>
            </a:fld>
            <a:endParaRPr lang="en-US"/>
          </a:p>
        </p:txBody>
      </p:sp>
    </p:spTree>
    <p:extLst>
      <p:ext uri="{BB962C8B-B14F-4D97-AF65-F5344CB8AC3E}">
        <p14:creationId xmlns:p14="http://schemas.microsoft.com/office/powerpoint/2010/main" val="3619498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002528-0F20-8844-920C-2F20B517E443}" type="datetimeFigureOut">
              <a:rPr lang="en-US" smtClean="0"/>
              <a:pPr/>
              <a:t>10/1/2015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1B632-81DE-3B44-B95D-30BC8B3608A6}" type="slidenum">
              <a:rPr lang="en-US" smtClean="0"/>
              <a:pPr/>
              <a:t>‹#›</a:t>
            </a:fld>
            <a:endParaRPr lang="en-US"/>
          </a:p>
        </p:txBody>
      </p:sp>
    </p:spTree>
    <p:extLst>
      <p:ext uri="{BB962C8B-B14F-4D97-AF65-F5344CB8AC3E}">
        <p14:creationId xmlns:p14="http://schemas.microsoft.com/office/powerpoint/2010/main" val="30422787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1509" y="1240507"/>
            <a:ext cx="7772491" cy="1142693"/>
          </a:xfrm>
        </p:spPr>
        <p:txBody>
          <a:bodyPr anchor="ctr" anchorCtr="0">
            <a:normAutofit/>
          </a:bodyPr>
          <a:lstStyle>
            <a:lvl1pPr algn="ctr">
              <a:spcBef>
                <a:spcPts val="300"/>
              </a:spcBef>
              <a:spcAft>
                <a:spcPts val="300"/>
              </a:spcAft>
              <a:defRPr sz="3200" i="1">
                <a:solidFill>
                  <a:srgbClr val="0A237A"/>
                </a:solidFill>
                <a:effectLst>
                  <a:outerShdw blurRad="38100" dist="38100" dir="2700000" algn="tl">
                    <a:srgbClr val="000000">
                      <a:alpha val="43137"/>
                    </a:srgbClr>
                  </a:outerShdw>
                </a:effectLst>
              </a:defRPr>
            </a:lvl1pPr>
          </a:lstStyle>
          <a:p>
            <a:r>
              <a:rPr lang="en-US" dirty="0" smtClean="0"/>
              <a:t>Title</a:t>
            </a:r>
            <a:endParaRPr lang="en-US" dirty="0"/>
          </a:p>
        </p:txBody>
      </p:sp>
      <p:sp>
        <p:nvSpPr>
          <p:cNvPr id="3" name="Subtitle 2"/>
          <p:cNvSpPr>
            <a:spLocks noGrp="1"/>
          </p:cNvSpPr>
          <p:nvPr>
            <p:ph type="subTitle" idx="1" hasCustomPrompt="1"/>
          </p:nvPr>
        </p:nvSpPr>
        <p:spPr>
          <a:xfrm>
            <a:off x="1371509" y="2888133"/>
            <a:ext cx="7772492" cy="1186074"/>
          </a:xfrm>
          <a:prstGeom prst="rect">
            <a:avLst/>
          </a:prstGeom>
        </p:spPr>
        <p:txBody>
          <a:bodyPr>
            <a:normAutofit/>
          </a:bodyPr>
          <a:lstStyle>
            <a:lvl1pPr marL="0" indent="0" algn="ctr">
              <a:buNone/>
              <a:defRPr sz="2400" i="1">
                <a:solidFill>
                  <a:srgbClr val="0A237A"/>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a:t>
            </a:r>
            <a:endParaRPr lang="en-US" dirty="0"/>
          </a:p>
        </p:txBody>
      </p:sp>
      <p:pic>
        <p:nvPicPr>
          <p:cNvPr id="7" name="Picture 6" descr="apl_small_vertical_blue.png"/>
          <p:cNvPicPr>
            <a:picLocks noChangeAspect="1"/>
          </p:cNvPicPr>
          <p:nvPr userDrawn="1"/>
        </p:nvPicPr>
        <p:blipFill rotWithShape="1">
          <a:blip r:embed="rId2">
            <a:extLst>
              <a:ext uri="{28A0092B-C50C-407E-A947-70E740481C1C}">
                <a14:useLocalDpi xmlns:a14="http://schemas.microsoft.com/office/drawing/2010/main" val="0"/>
              </a:ext>
            </a:extLst>
          </a:blip>
          <a:srcRect r="2102" b="8895"/>
          <a:stretch/>
        </p:blipFill>
        <p:spPr>
          <a:xfrm>
            <a:off x="6383867" y="5177780"/>
            <a:ext cx="2760133" cy="1680220"/>
          </a:xfrm>
          <a:prstGeom prst="rect">
            <a:avLst/>
          </a:prstGeom>
        </p:spPr>
      </p:pic>
      <p:sp>
        <p:nvSpPr>
          <p:cNvPr id="9" name="Text Placeholder 8"/>
          <p:cNvSpPr>
            <a:spLocks noGrp="1"/>
          </p:cNvSpPr>
          <p:nvPr>
            <p:ph type="body" sz="quarter" idx="10" hasCustomPrompt="1"/>
          </p:nvPr>
        </p:nvSpPr>
        <p:spPr>
          <a:xfrm>
            <a:off x="1591734" y="4585830"/>
            <a:ext cx="4495195" cy="2063524"/>
          </a:xfrm>
          <a:prstGeom prst="rect">
            <a:avLst/>
          </a:prstGeom>
        </p:spPr>
        <p:txBody>
          <a:bodyPr anchor="b" anchorCtr="0">
            <a:normAutofit/>
          </a:bodyPr>
          <a:lstStyle>
            <a:lvl1pPr marL="0" indent="0" algn="l">
              <a:buNone/>
              <a:defRPr sz="1800" i="1" baseline="0">
                <a:solidFill>
                  <a:srgbClr val="0A237A"/>
                </a:solidFill>
                <a:effectLst>
                  <a:outerShdw blurRad="38100" dist="38100" dir="2700000" algn="tl">
                    <a:srgbClr val="000000">
                      <a:alpha val="43137"/>
                    </a:srgbClr>
                  </a:outerShdw>
                </a:effectLst>
              </a:defRPr>
            </a:lvl1pPr>
          </a:lstStyle>
          <a:p>
            <a:pPr lvl="0"/>
            <a:r>
              <a:rPr lang="en-US" dirty="0" smtClean="0"/>
              <a:t>Name</a:t>
            </a:r>
            <a:br>
              <a:rPr lang="en-US" dirty="0" smtClean="0"/>
            </a:br>
            <a:r>
              <a:rPr lang="en-US" dirty="0" smtClean="0"/>
              <a:t>Title</a:t>
            </a:r>
            <a:br>
              <a:rPr lang="en-US" dirty="0" smtClean="0"/>
            </a:br>
            <a:r>
              <a:rPr lang="en-US" dirty="0" smtClean="0"/>
              <a:t>Contact info</a:t>
            </a:r>
            <a:endParaRPr lang="en-US" dirty="0"/>
          </a:p>
        </p:txBody>
      </p:sp>
      <p:pic>
        <p:nvPicPr>
          <p:cNvPr id="5" name="Picture 4" descr="PPT Template Bar Vertical Flat index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371600" cy="6858000"/>
          </a:xfrm>
          <a:prstGeom prst="rect">
            <a:avLst/>
          </a:prstGeom>
        </p:spPr>
      </p:pic>
    </p:spTree>
    <p:extLst>
      <p:ext uri="{BB962C8B-B14F-4D97-AF65-F5344CB8AC3E}">
        <p14:creationId xmlns:p14="http://schemas.microsoft.com/office/powerpoint/2010/main" val="204107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2"/>
          <p:cNvSpPr>
            <a:spLocks noGrp="1"/>
          </p:cNvSpPr>
          <p:nvPr>
            <p:ph idx="1"/>
          </p:nvPr>
        </p:nvSpPr>
        <p:spPr>
          <a:xfrm>
            <a:off x="457200" y="1126398"/>
            <a:ext cx="8228542" cy="5257800"/>
          </a:xfrm>
          <a:prstGeom prst="rect">
            <a:avLst/>
          </a:prstGeom>
        </p:spPr>
        <p:txBody>
          <a:bodyPr vert="horz" lIns="91440" tIns="45720" rIns="91440" bIns="45720" rtlCol="0">
            <a:normAutofit/>
          </a:bodyPr>
          <a:lstStyle>
            <a:lvl2pPr marL="627063" indent="-228600">
              <a:buFont typeface="Wingdings" panose="05000000000000000000"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626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3 Line Title Templa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16152"/>
          </a:xfrm>
          <a:prstGeom prst="rect">
            <a:avLst/>
          </a:prstGeom>
        </p:spPr>
      </p:pic>
      <p:sp>
        <p:nvSpPr>
          <p:cNvPr id="2" name="Title 1"/>
          <p:cNvSpPr>
            <a:spLocks noGrp="1"/>
          </p:cNvSpPr>
          <p:nvPr>
            <p:ph type="title" hasCustomPrompt="1"/>
          </p:nvPr>
        </p:nvSpPr>
        <p:spPr>
          <a:xfrm>
            <a:off x="241200" y="-16934"/>
            <a:ext cx="8229600" cy="1224425"/>
          </a:xfrm>
        </p:spPr>
        <p:txBody>
          <a:bodyPr anchor="b" anchorCtr="0">
            <a:normAutofit/>
          </a:bodyPr>
          <a:lstStyle>
            <a:lvl1pPr>
              <a:defRPr sz="2800" baseline="0"/>
            </a:lvl1pPr>
          </a:lstStyle>
          <a:p>
            <a:r>
              <a:rPr lang="en-US" dirty="0" smtClean="0"/>
              <a:t>Click to edit Master title style:</a:t>
            </a:r>
            <a:br>
              <a:rPr lang="en-US" dirty="0" smtClean="0"/>
            </a:br>
            <a:r>
              <a:rPr lang="en-US" dirty="0" smtClean="0"/>
              <a:t>Two or Three Lines</a:t>
            </a:r>
            <a:br>
              <a:rPr lang="en-US" dirty="0" smtClean="0"/>
            </a:br>
            <a:r>
              <a:rPr lang="en-US" dirty="0" smtClean="0"/>
              <a:t>of Title Text</a:t>
            </a:r>
            <a:endParaRPr lang="en-US" dirty="0"/>
          </a:p>
        </p:txBody>
      </p:sp>
      <p:sp>
        <p:nvSpPr>
          <p:cNvPr id="3" name="Content Placeholder 2"/>
          <p:cNvSpPr>
            <a:spLocks noGrp="1"/>
          </p:cNvSpPr>
          <p:nvPr>
            <p:ph idx="1"/>
          </p:nvPr>
        </p:nvSpPr>
        <p:spPr>
          <a:xfrm>
            <a:off x="457200" y="1374513"/>
            <a:ext cx="8229600" cy="499242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26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US" dirty="0" smtClean="0"/>
              <a:t>Click to edit Master title style</a:t>
            </a:r>
            <a:endParaRPr lang="en-US" dirty="0"/>
          </a:p>
        </p:txBody>
      </p:sp>
      <p:sp>
        <p:nvSpPr>
          <p:cNvPr id="3" name="Content Placeholder 2"/>
          <p:cNvSpPr>
            <a:spLocks noGrp="1"/>
          </p:cNvSpPr>
          <p:nvPr>
            <p:ph sz="half" idx="1"/>
          </p:nvPr>
        </p:nvSpPr>
        <p:spPr>
          <a:xfrm>
            <a:off x="281800" y="1126063"/>
            <a:ext cx="4222800"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82063" y="1126063"/>
            <a:ext cx="4224528" cy="5257800"/>
          </a:xfrm>
          <a:prstGeom prst="rect">
            <a:avLst/>
          </a:prstGeo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599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8718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2" name="Picture 1" descr="apl_small_vertica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3533" y="1536046"/>
            <a:ext cx="5096934" cy="3334084"/>
          </a:xfrm>
          <a:prstGeom prst="rect">
            <a:avLst/>
          </a:prstGeom>
        </p:spPr>
      </p:pic>
    </p:spTree>
    <p:extLst>
      <p:ext uri="{BB962C8B-B14F-4D97-AF65-F5344CB8AC3E}">
        <p14:creationId xmlns:p14="http://schemas.microsoft.com/office/powerpoint/2010/main" val="383944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914400"/>
          </a:xfrm>
          <a:prstGeom prst="rect">
            <a:avLst/>
          </a:prstGeom>
        </p:spPr>
      </p:pic>
      <p:sp>
        <p:nvSpPr>
          <p:cNvPr id="2" name="Title Placeholder 1"/>
          <p:cNvSpPr>
            <a:spLocks noGrp="1"/>
          </p:cNvSpPr>
          <p:nvPr>
            <p:ph type="title"/>
          </p:nvPr>
        </p:nvSpPr>
        <p:spPr>
          <a:xfrm>
            <a:off x="241200" y="71739"/>
            <a:ext cx="8766000" cy="803443"/>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pic>
        <p:nvPicPr>
          <p:cNvPr id="7" name="Picture 6" descr="apl_small_shield_blue.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651624" y="6460067"/>
            <a:ext cx="361925" cy="370474"/>
          </a:xfrm>
          <a:prstGeom prst="rect">
            <a:avLst/>
          </a:prstGeom>
        </p:spPr>
      </p:pic>
      <p:cxnSp>
        <p:nvCxnSpPr>
          <p:cNvPr id="9" name="Straight Connector 8"/>
          <p:cNvCxnSpPr/>
          <p:nvPr userDrawn="1"/>
        </p:nvCxnSpPr>
        <p:spPr>
          <a:xfrm>
            <a:off x="168274" y="6635750"/>
            <a:ext cx="8474076" cy="0"/>
          </a:xfrm>
          <a:prstGeom prst="line">
            <a:avLst/>
          </a:prstGeom>
          <a:ln>
            <a:solidFill>
              <a:schemeClr val="tx2"/>
            </a:solidFill>
            <a:tailEnd type="none" w="med" len="lg"/>
          </a:ln>
        </p:spPr>
        <p:style>
          <a:lnRef idx="1">
            <a:schemeClr val="dk1"/>
          </a:lnRef>
          <a:fillRef idx="0">
            <a:schemeClr val="dk1"/>
          </a:fillRef>
          <a:effectRef idx="0">
            <a:schemeClr val="dk1"/>
          </a:effectRef>
          <a:fontRef idx="minor">
            <a:schemeClr val="tx1"/>
          </a:fontRef>
        </p:style>
      </p:cxnSp>
      <p:sp>
        <p:nvSpPr>
          <p:cNvPr id="16" name="Text Box 24"/>
          <p:cNvSpPr txBox="1">
            <a:spLocks noChangeArrowheads="1"/>
          </p:cNvSpPr>
          <p:nvPr userDrawn="1"/>
        </p:nvSpPr>
        <p:spPr bwMode="auto">
          <a:xfrm>
            <a:off x="79060" y="6636866"/>
            <a:ext cx="312906" cy="215444"/>
          </a:xfrm>
          <a:prstGeom prst="rect">
            <a:avLst/>
          </a:prstGeom>
          <a:noFill/>
          <a:ln w="9525">
            <a:noFill/>
            <a:miter lim="800000"/>
            <a:headEnd/>
            <a:tailEnd/>
          </a:ln>
          <a:effec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fld id="{3D10290D-4606-4C02-B498-50EFD41AC8B6}" type="slidenum">
              <a:rPr kumimoji="0" lang="en-US" sz="800" b="0" i="0" u="none" strike="noStrike" kern="0" cap="none" spc="0" normalizeH="0" baseline="0" noProof="0">
                <a:ln>
                  <a:noFill/>
                </a:ln>
                <a:solidFill>
                  <a:schemeClr val="tx1">
                    <a:alpha val="60000"/>
                  </a:schemeClr>
                </a:solidFill>
                <a:effectLst/>
                <a:uLnTx/>
                <a:uFillTx/>
              </a:rPr>
              <a:pPr marL="0" marR="0" lvl="0" indent="0" algn="l"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chemeClr val="tx1">
                  <a:alpha val="60000"/>
                </a:schemeClr>
              </a:solidFill>
              <a:effectLst/>
              <a:uLnTx/>
              <a:uFillTx/>
            </a:endParaRPr>
          </a:p>
        </p:txBody>
      </p:sp>
      <p:sp>
        <p:nvSpPr>
          <p:cNvPr id="17" name="Text Placeholder 2"/>
          <p:cNvSpPr>
            <a:spLocks noGrp="1"/>
          </p:cNvSpPr>
          <p:nvPr>
            <p:ph type="body" idx="1"/>
          </p:nvPr>
        </p:nvSpPr>
        <p:spPr>
          <a:xfrm>
            <a:off x="457200" y="1126399"/>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69597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8" r:id="rId5"/>
    <p:sldLayoutId id="2147483657" r:id="rId6"/>
  </p:sldLayoutIdLst>
  <p:timing>
    <p:tnLst>
      <p:par>
        <p:cTn id="1" dur="indefinite" restart="never" nodeType="tmRoot"/>
      </p:par>
    </p:tnLst>
  </p:timing>
  <p:hf hdr="0"/>
  <p:txStyles>
    <p:titleStyle>
      <a:lvl1pPr algn="l" defTabSz="457200" rtl="0" eaLnBrk="1" latinLnBrk="0" hangingPunct="1">
        <a:lnSpc>
          <a:spcPct val="90000"/>
        </a:lnSpc>
        <a:spcBef>
          <a:spcPct val="0"/>
        </a:spcBef>
        <a:buNone/>
        <a:defRPr sz="2800" b="1" i="1" u="none" kern="1200">
          <a:solidFill>
            <a:schemeClr val="bg1"/>
          </a:solidFill>
          <a:effectLst>
            <a:outerShdw blurRad="38100" dist="38100" dir="2700000" algn="tl">
              <a:srgbClr val="000000">
                <a:alpha val="43137"/>
              </a:srgbClr>
            </a:outerShdw>
          </a:effectLst>
          <a:latin typeface="Arial"/>
          <a:ea typeface="+mj-ea"/>
          <a:cs typeface="Arial"/>
        </a:defRPr>
      </a:lvl1pPr>
    </p:titleStyle>
    <p:bodyStyle>
      <a:lvl1pPr marL="230188" indent="-230188" algn="l" defTabSz="457200" rtl="0" eaLnBrk="1" latinLnBrk="0" hangingPunct="1">
        <a:lnSpc>
          <a:spcPct val="100000"/>
        </a:lnSpc>
        <a:spcBef>
          <a:spcPts val="300"/>
        </a:spcBef>
        <a:spcAft>
          <a:spcPts val="300"/>
        </a:spcAft>
        <a:buClrTx/>
        <a:buFont typeface="Wingdings" charset="2"/>
        <a:buChar char="§"/>
        <a:defRPr sz="2000" b="1" kern="1200">
          <a:solidFill>
            <a:srgbClr val="0A237A"/>
          </a:solidFill>
          <a:latin typeface="+mn-lt"/>
          <a:ea typeface="+mn-ea"/>
          <a:cs typeface="+mn-cs"/>
        </a:defRPr>
      </a:lvl1pPr>
      <a:lvl2pPr marL="627063" indent="-228600" algn="l" defTabSz="457200" rtl="0" eaLnBrk="1" latinLnBrk="0" hangingPunct="1">
        <a:lnSpc>
          <a:spcPct val="100000"/>
        </a:lnSpc>
        <a:spcBef>
          <a:spcPts val="300"/>
        </a:spcBef>
        <a:spcAft>
          <a:spcPts val="300"/>
        </a:spcAft>
        <a:buClrTx/>
        <a:buSzPct val="75000"/>
        <a:buFont typeface="Wingdings" charset="2"/>
        <a:buChar char="Ø"/>
        <a:defRPr sz="1800" b="1" kern="1200">
          <a:solidFill>
            <a:schemeClr val="tx1"/>
          </a:solidFill>
          <a:latin typeface="+mn-lt"/>
          <a:ea typeface="+mn-ea"/>
          <a:cs typeface="+mn-cs"/>
        </a:defRPr>
      </a:lvl2pPr>
      <a:lvl3pPr marL="1033463" indent="-228600" algn="l" defTabSz="457200" rtl="0" eaLnBrk="1" latinLnBrk="0" hangingPunct="1">
        <a:lnSpc>
          <a:spcPct val="100000"/>
        </a:lnSpc>
        <a:spcBef>
          <a:spcPts val="300"/>
        </a:spcBef>
        <a:spcAft>
          <a:spcPts val="300"/>
        </a:spcAft>
        <a:buClrTx/>
        <a:buFont typeface="Lucida Grande"/>
        <a:buChar char="–"/>
        <a:defRPr sz="1600" b="1" kern="1200">
          <a:solidFill>
            <a:schemeClr val="tx1"/>
          </a:solidFill>
          <a:latin typeface="+mn-lt"/>
          <a:ea typeface="+mn-ea"/>
          <a:cs typeface="+mn-cs"/>
        </a:defRPr>
      </a:lvl3pPr>
      <a:lvl4pPr marL="1430338" indent="-228600" algn="l" defTabSz="457200" rtl="0" eaLnBrk="1" latinLnBrk="0" hangingPunct="1">
        <a:lnSpc>
          <a:spcPct val="100000"/>
        </a:lnSpc>
        <a:spcBef>
          <a:spcPts val="300"/>
        </a:spcBef>
        <a:spcAft>
          <a:spcPts val="300"/>
        </a:spcAft>
        <a:buClrTx/>
        <a:buFont typeface="Arial"/>
        <a:buChar char="•"/>
        <a:defRPr sz="1600" b="1" kern="1200">
          <a:solidFill>
            <a:schemeClr val="tx1"/>
          </a:solidFill>
          <a:latin typeface="+mn-lt"/>
          <a:ea typeface="+mn-ea"/>
          <a:cs typeface="+mn-cs"/>
        </a:defRPr>
      </a:lvl4pPr>
      <a:lvl5pPr marL="1828800" indent="-228600" algn="l" defTabSz="457200" rtl="0" eaLnBrk="1" latinLnBrk="0" hangingPunct="1">
        <a:lnSpc>
          <a:spcPct val="100000"/>
        </a:lnSpc>
        <a:spcBef>
          <a:spcPts val="300"/>
        </a:spcBef>
        <a:spcAft>
          <a:spcPts val="300"/>
        </a:spcAft>
        <a:buClrTx/>
        <a:buSzPct val="75000"/>
        <a:buFont typeface="Wingdings" charset="2"/>
        <a:buChar char="v"/>
        <a:defRPr sz="1600" b="1"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9/10/us/politics/big-name-plan-bs-for-democrats-concerned-about-hillary-clinton.html?ref=topics&amp;_r=0" TargetMode="External"/><Relationship Id="rId2" Type="http://schemas.openxmlformats.org/officeDocument/2006/relationships/hyperlink" Target="http://www.cnn.com/2015/06/16/politics/donald-trump-2016-announcement-elections/"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Data Mining in Twitter </a:t>
            </a:r>
            <a:br>
              <a:rPr lang="en-US" sz="4000" dirty="0" smtClean="0"/>
            </a:br>
            <a:r>
              <a:rPr lang="en-US" dirty="0"/>
              <a:t/>
            </a:r>
            <a:br>
              <a:rPr lang="en-US" dirty="0"/>
            </a:br>
            <a:r>
              <a:rPr lang="en-US" sz="2700" dirty="0" smtClean="0"/>
              <a:t>Proof of Concept Demonstration</a:t>
            </a:r>
            <a:br>
              <a:rPr lang="en-US" sz="2700" dirty="0" smtClean="0"/>
            </a:br>
            <a:r>
              <a:rPr lang="en-US" sz="2700" dirty="0"/>
              <a:t/>
            </a:r>
            <a:br>
              <a:rPr lang="en-US" sz="2700" dirty="0"/>
            </a:br>
            <a:endParaRPr lang="en-US" dirty="0"/>
          </a:p>
        </p:txBody>
      </p:sp>
      <p:sp>
        <p:nvSpPr>
          <p:cNvPr id="3" name="Subtitle 2"/>
          <p:cNvSpPr>
            <a:spLocks noGrp="1"/>
          </p:cNvSpPr>
          <p:nvPr>
            <p:ph type="subTitle" idx="1"/>
          </p:nvPr>
        </p:nvSpPr>
        <p:spPr>
          <a:xfrm>
            <a:off x="1371509" y="2888133"/>
            <a:ext cx="7772492" cy="2753012"/>
          </a:xfrm>
        </p:spPr>
        <p:txBody>
          <a:bodyPr>
            <a:normAutofit/>
          </a:bodyPr>
          <a:lstStyle/>
          <a:p>
            <a:r>
              <a:rPr lang="en-US" dirty="0" smtClean="0"/>
              <a:t>September </a:t>
            </a:r>
            <a:r>
              <a:rPr lang="en-US" dirty="0"/>
              <a:t>28, </a:t>
            </a:r>
            <a:r>
              <a:rPr lang="en-US" dirty="0" smtClean="0"/>
              <a:t>2015</a:t>
            </a:r>
            <a:endParaRPr lang="en-US" dirty="0"/>
          </a:p>
        </p:txBody>
      </p:sp>
      <p:sp>
        <p:nvSpPr>
          <p:cNvPr id="4" name="Text Placeholder 3"/>
          <p:cNvSpPr>
            <a:spLocks noGrp="1"/>
          </p:cNvSpPr>
          <p:nvPr>
            <p:ph type="body" sz="quarter" idx="10"/>
          </p:nvPr>
        </p:nvSpPr>
        <p:spPr/>
        <p:txBody>
          <a:bodyPr/>
          <a:lstStyle/>
          <a:p>
            <a:r>
              <a:rPr lang="en-US" dirty="0"/>
              <a:t>Kevin A. Ryan</a:t>
            </a:r>
          </a:p>
          <a:p>
            <a:r>
              <a:rPr lang="en-US" dirty="0"/>
              <a:t>National Security Analysis Department</a:t>
            </a:r>
          </a:p>
          <a:p>
            <a:r>
              <a:rPr lang="en-US" dirty="0"/>
              <a:t>Email: kevin.ryan@jhuapl.edu 	| Phone: 240-228-6419</a:t>
            </a:r>
            <a:endParaRPr lang="en-US" dirty="0"/>
          </a:p>
        </p:txBody>
      </p:sp>
    </p:spTree>
    <p:extLst>
      <p:ext uri="{BB962C8B-B14F-4D97-AF65-F5344CB8AC3E}">
        <p14:creationId xmlns:p14="http://schemas.microsoft.com/office/powerpoint/2010/main" val="3607193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Presentation	</a:t>
            </a:r>
            <a:endParaRPr lang="en-US" dirty="0"/>
          </a:p>
        </p:txBody>
      </p:sp>
      <p:sp>
        <p:nvSpPr>
          <p:cNvPr id="3" name="Content Placeholder 2"/>
          <p:cNvSpPr>
            <a:spLocks noGrp="1"/>
          </p:cNvSpPr>
          <p:nvPr>
            <p:ph idx="1"/>
          </p:nvPr>
        </p:nvSpPr>
        <p:spPr/>
        <p:txBody>
          <a:bodyPr/>
          <a:lstStyle/>
          <a:p>
            <a:r>
              <a:rPr lang="en-US" dirty="0" smtClean="0"/>
              <a:t>Demonstrate NSAD capability in the Social Media Analysis and Data Mining space:</a:t>
            </a:r>
          </a:p>
          <a:p>
            <a:pPr lvl="2"/>
            <a:r>
              <a:rPr lang="en-US" sz="2000" dirty="0" smtClean="0"/>
              <a:t>Leverage accepted processes</a:t>
            </a:r>
          </a:p>
          <a:p>
            <a:pPr lvl="2"/>
            <a:r>
              <a:rPr lang="en-US" sz="2000" dirty="0" smtClean="0"/>
              <a:t>Use Twitter as source data </a:t>
            </a:r>
          </a:p>
          <a:p>
            <a:pPr lvl="2"/>
            <a:r>
              <a:rPr lang="en-US" sz="2000" dirty="0" smtClean="0"/>
              <a:t>Leverage open source (and free) software tools</a:t>
            </a:r>
          </a:p>
          <a:p>
            <a:pPr lvl="2"/>
            <a:r>
              <a:rPr lang="en-US" sz="2000" dirty="0" smtClean="0"/>
              <a:t>Develop insightful </a:t>
            </a:r>
          </a:p>
          <a:p>
            <a:r>
              <a:rPr lang="en-US" dirty="0" smtClean="0"/>
              <a:t>Examine simple study question with applicability to wide variety of sponsors</a:t>
            </a:r>
          </a:p>
          <a:p>
            <a:pPr lvl="2"/>
            <a:r>
              <a:rPr lang="en-US" sz="2000" dirty="0"/>
              <a:t>Using </a:t>
            </a:r>
            <a:r>
              <a:rPr lang="en-US" sz="2000" dirty="0"/>
              <a:t>only data from Twitter, what </a:t>
            </a:r>
            <a:r>
              <a:rPr lang="en-US" sz="2000" dirty="0" smtClean="0"/>
              <a:t>were the prevailing narratives for the presidential </a:t>
            </a:r>
            <a:r>
              <a:rPr lang="en-US" sz="2000" dirty="0"/>
              <a:t>candidates Trump and Clinton</a:t>
            </a:r>
            <a:r>
              <a:rPr lang="en-US" sz="2000" dirty="0" smtClean="0"/>
              <a:t>?</a:t>
            </a:r>
          </a:p>
          <a:p>
            <a:pPr marL="804863" lvl="2" indent="0">
              <a:buNone/>
            </a:pPr>
            <a:endParaRPr lang="en-US" dirty="0"/>
          </a:p>
        </p:txBody>
      </p:sp>
    </p:spTree>
    <p:extLst>
      <p:ext uri="{BB962C8B-B14F-4D97-AF65-F5344CB8AC3E}">
        <p14:creationId xmlns:p14="http://schemas.microsoft.com/office/powerpoint/2010/main" val="2910763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Data Mining Process</a:t>
            </a:r>
            <a:endParaRPr lang="en-US" dirty="0"/>
          </a:p>
        </p:txBody>
      </p:sp>
      <p:grpSp>
        <p:nvGrpSpPr>
          <p:cNvPr id="4" name="Group 3"/>
          <p:cNvGrpSpPr/>
          <p:nvPr/>
        </p:nvGrpSpPr>
        <p:grpSpPr>
          <a:xfrm>
            <a:off x="0" y="2968308"/>
            <a:ext cx="9080308" cy="3193367"/>
            <a:chOff x="0" y="4697070"/>
            <a:chExt cx="9253182" cy="4512733"/>
          </a:xfrm>
        </p:grpSpPr>
        <p:graphicFrame>
          <p:nvGraphicFramePr>
            <p:cNvPr id="5" name="Diagram 4"/>
            <p:cNvGraphicFramePr/>
            <p:nvPr>
              <p:extLst>
                <p:ext uri="{D42A27DB-BD31-4B8C-83A1-F6EECF244321}">
                  <p14:modId xmlns:p14="http://schemas.microsoft.com/office/powerpoint/2010/main" val="2056183135"/>
                </p:ext>
              </p:extLst>
            </p:nvPr>
          </p:nvGraphicFramePr>
          <p:xfrm>
            <a:off x="245659" y="4697070"/>
            <a:ext cx="828419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501254" y="7086143"/>
              <a:ext cx="1421640" cy="1015662"/>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Conversion to data frame</a:t>
              </a:r>
            </a:p>
            <a:p>
              <a:pPr marL="171450" indent="-171450">
                <a:buFont typeface="Arial" panose="020B0604020202020204" pitchFamily="34" charset="0"/>
                <a:buChar char="•"/>
              </a:pPr>
              <a:r>
                <a:rPr lang="en-US" sz="1200" dirty="0" smtClean="0">
                  <a:latin typeface="Arial Narrow" panose="020B0606020202030204" pitchFamily="34" charset="0"/>
                </a:rPr>
                <a:t>Build a corpus</a:t>
              </a:r>
            </a:p>
            <a:p>
              <a:pPr marL="171450" indent="-171450">
                <a:buFont typeface="Arial" panose="020B0604020202020204" pitchFamily="34" charset="0"/>
                <a:buChar char="•"/>
              </a:pPr>
              <a:r>
                <a:rPr lang="en-US" sz="1200" dirty="0" smtClean="0">
                  <a:latin typeface="Arial Narrow" panose="020B0606020202030204" pitchFamily="34" charset="0"/>
                </a:rPr>
                <a:t>Eliminate extra characters</a:t>
              </a:r>
              <a:endParaRPr lang="en-US" sz="1200" dirty="0">
                <a:latin typeface="Arial Narrow" panose="020B0606020202030204" pitchFamily="34" charset="0"/>
              </a:endParaRPr>
            </a:p>
          </p:txBody>
        </p:sp>
        <p:sp>
          <p:nvSpPr>
            <p:cNvPr id="7" name="TextBox 6"/>
            <p:cNvSpPr txBox="1"/>
            <p:nvPr/>
          </p:nvSpPr>
          <p:spPr>
            <a:xfrm>
              <a:off x="2922894" y="7086143"/>
              <a:ext cx="1530823" cy="2123656"/>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Scan all </a:t>
              </a:r>
              <a:r>
                <a:rPr lang="en-US" sz="1200" u="sng" dirty="0" smtClean="0">
                  <a:latin typeface="Arial Narrow" panose="020B0606020202030204" pitchFamily="34" charset="0"/>
                </a:rPr>
                <a:t>tweets</a:t>
              </a:r>
              <a:r>
                <a:rPr lang="en-US" sz="1200" dirty="0" smtClean="0">
                  <a:latin typeface="Arial Narrow" panose="020B0606020202030204" pitchFamily="34" charset="0"/>
                </a:rPr>
                <a:t> to identify what  </a:t>
              </a:r>
              <a:r>
                <a:rPr lang="en-US" sz="1200" u="sng" dirty="0" smtClean="0">
                  <a:latin typeface="Arial Narrow" panose="020B0606020202030204" pitchFamily="34" charset="0"/>
                </a:rPr>
                <a:t>terms</a:t>
              </a:r>
              <a:r>
                <a:rPr lang="en-US" sz="1200" dirty="0" smtClean="0">
                  <a:latin typeface="Arial Narrow" panose="020B0606020202030204" pitchFamily="34" charset="0"/>
                </a:rPr>
                <a:t> are present </a:t>
              </a:r>
            </a:p>
            <a:p>
              <a:pPr marL="171450" indent="-171450">
                <a:buFont typeface="Arial" panose="020B0604020202020204" pitchFamily="34" charset="0"/>
                <a:buChar char="•"/>
              </a:pPr>
              <a:r>
                <a:rPr lang="en-US" sz="1200" dirty="0" smtClean="0">
                  <a:latin typeface="Arial Narrow" panose="020B0606020202030204" pitchFamily="34" charset="0"/>
                </a:rPr>
                <a:t>Creating a single term from multiples</a:t>
              </a:r>
            </a:p>
            <a:p>
              <a:pPr marL="171450" indent="-171450">
                <a:buFont typeface="Arial" panose="020B0604020202020204" pitchFamily="34" charset="0"/>
                <a:buChar char="•"/>
              </a:pPr>
              <a:r>
                <a:rPr lang="en-US" sz="1200" dirty="0" smtClean="0">
                  <a:latin typeface="Arial Narrow" panose="020B0606020202030204" pitchFamily="34" charset="0"/>
                </a:rPr>
                <a:t>Example</a:t>
              </a:r>
              <a:r>
                <a:rPr lang="en-US" sz="1200" dirty="0">
                  <a:latin typeface="Arial Narrow" panose="020B0606020202030204" pitchFamily="34" charset="0"/>
                </a:rPr>
                <a:t>: </a:t>
              </a:r>
              <a:r>
                <a:rPr lang="en-US" sz="1200" dirty="0" smtClean="0">
                  <a:latin typeface="Arial Narrow" panose="020B0606020202030204" pitchFamily="34" charset="0"/>
                </a:rPr>
                <a:t>“update</a:t>
              </a:r>
              <a:r>
                <a:rPr lang="en-US" sz="1200" dirty="0">
                  <a:latin typeface="Arial Narrow" panose="020B0606020202030204" pitchFamily="34" charset="0"/>
                </a:rPr>
                <a:t>", </a:t>
              </a:r>
              <a:r>
                <a:rPr lang="en-US" sz="1200" dirty="0" smtClean="0">
                  <a:latin typeface="Arial Narrow" panose="020B0606020202030204" pitchFamily="34" charset="0"/>
                </a:rPr>
                <a:t>“updated</a:t>
              </a:r>
              <a:r>
                <a:rPr lang="en-US" sz="1200" dirty="0">
                  <a:latin typeface="Arial Narrow" panose="020B0606020202030204" pitchFamily="34" charset="0"/>
                </a:rPr>
                <a:t>" and </a:t>
              </a:r>
              <a:r>
                <a:rPr lang="en-US" sz="1200" dirty="0" smtClean="0">
                  <a:latin typeface="Arial Narrow" panose="020B0606020202030204" pitchFamily="34" charset="0"/>
                </a:rPr>
                <a:t>“updating</a:t>
              </a:r>
              <a:r>
                <a:rPr lang="en-US" sz="1200" dirty="0">
                  <a:latin typeface="Arial Narrow" panose="020B0606020202030204" pitchFamily="34" charset="0"/>
                </a:rPr>
                <a:t>" would all be stemmed to </a:t>
              </a:r>
              <a:r>
                <a:rPr lang="en-US" sz="1200" dirty="0" smtClean="0">
                  <a:latin typeface="Arial Narrow" panose="020B0606020202030204" pitchFamily="34" charset="0"/>
                </a:rPr>
                <a:t>“</a:t>
              </a:r>
              <a:r>
                <a:rPr lang="en-US" sz="1200" dirty="0" err="1" smtClean="0">
                  <a:latin typeface="Arial Narrow" panose="020B0606020202030204" pitchFamily="34" charset="0"/>
                </a:rPr>
                <a:t>updat</a:t>
              </a:r>
              <a:r>
                <a:rPr lang="en-US" sz="1200" dirty="0" smtClean="0">
                  <a:latin typeface="Arial Narrow" panose="020B0606020202030204" pitchFamily="34" charset="0"/>
                </a:rPr>
                <a:t>“</a:t>
              </a:r>
            </a:p>
            <a:p>
              <a:pPr marL="171450" indent="-171450">
                <a:buFont typeface="Arial" panose="020B0604020202020204" pitchFamily="34" charset="0"/>
                <a:buChar char="•"/>
              </a:pPr>
              <a:endParaRPr lang="en-US" sz="1200" dirty="0">
                <a:latin typeface="Arial Narrow" panose="020B0606020202030204" pitchFamily="34" charset="0"/>
              </a:endParaRPr>
            </a:p>
          </p:txBody>
        </p:sp>
        <p:sp>
          <p:nvSpPr>
            <p:cNvPr id="8" name="TextBox 7"/>
            <p:cNvSpPr txBox="1"/>
            <p:nvPr/>
          </p:nvSpPr>
          <p:spPr>
            <a:xfrm>
              <a:off x="4453717" y="7086144"/>
              <a:ext cx="1530823" cy="2123659"/>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Identify relationship between </a:t>
              </a:r>
              <a:r>
                <a:rPr lang="en-US" sz="1200" u="sng" dirty="0">
                  <a:latin typeface="Arial Narrow" panose="020B0606020202030204" pitchFamily="34" charset="0"/>
                </a:rPr>
                <a:t>terms</a:t>
              </a:r>
              <a:r>
                <a:rPr lang="en-US" sz="1200" dirty="0">
                  <a:latin typeface="Arial Narrow" panose="020B0606020202030204" pitchFamily="34" charset="0"/>
                </a:rPr>
                <a:t> and </a:t>
              </a:r>
              <a:r>
                <a:rPr lang="en-US" sz="1200" u="sng" dirty="0">
                  <a:latin typeface="Arial Narrow" panose="020B0606020202030204" pitchFamily="34" charset="0"/>
                </a:rPr>
                <a:t>tweets</a:t>
              </a:r>
              <a:r>
                <a:rPr lang="en-US" sz="1200" dirty="0">
                  <a:latin typeface="Arial Narrow" panose="020B0606020202030204" pitchFamily="34" charset="0"/>
                </a:rPr>
                <a:t>, </a:t>
              </a:r>
              <a:endParaRPr lang="en-US" sz="1200" dirty="0" smtClean="0">
                <a:latin typeface="Arial Narrow" panose="020B0606020202030204" pitchFamily="34" charset="0"/>
              </a:endParaRPr>
            </a:p>
            <a:p>
              <a:pPr marL="171450" indent="-171450">
                <a:buFont typeface="Arial" panose="020B0604020202020204" pitchFamily="34" charset="0"/>
                <a:buChar char="•"/>
              </a:pPr>
              <a:r>
                <a:rPr lang="en-US" sz="1200" dirty="0" smtClean="0">
                  <a:latin typeface="Arial Narrow" panose="020B0606020202030204" pitchFamily="34" charset="0"/>
                </a:rPr>
                <a:t>Build matrix with each </a:t>
              </a:r>
              <a:r>
                <a:rPr lang="en-US" sz="1200" dirty="0">
                  <a:latin typeface="Arial Narrow" panose="020B0606020202030204" pitchFamily="34" charset="0"/>
                </a:rPr>
                <a:t>row stands for a term and each column for a </a:t>
              </a:r>
              <a:r>
                <a:rPr lang="en-US" sz="1200" dirty="0" smtClean="0">
                  <a:latin typeface="Arial Narrow" panose="020B0606020202030204" pitchFamily="34" charset="0"/>
                </a:rPr>
                <a:t>tweet, </a:t>
              </a:r>
              <a:r>
                <a:rPr lang="en-US" sz="1200" dirty="0">
                  <a:latin typeface="Arial Narrow" panose="020B0606020202030204" pitchFamily="34" charset="0"/>
                </a:rPr>
                <a:t>and an entry is the number of occurrences of term in the </a:t>
              </a:r>
              <a:r>
                <a:rPr lang="en-US" sz="1200" dirty="0" smtClean="0">
                  <a:latin typeface="Arial Narrow" panose="020B0606020202030204" pitchFamily="34" charset="0"/>
                </a:rPr>
                <a:t>tweet</a:t>
              </a:r>
              <a:endParaRPr lang="en-US" sz="1200" dirty="0">
                <a:latin typeface="Arial Narrow" panose="020B0606020202030204" pitchFamily="34" charset="0"/>
              </a:endParaRPr>
            </a:p>
          </p:txBody>
        </p:sp>
        <p:sp>
          <p:nvSpPr>
            <p:cNvPr id="9" name="TextBox 8"/>
            <p:cNvSpPr txBox="1"/>
            <p:nvPr/>
          </p:nvSpPr>
          <p:spPr>
            <a:xfrm>
              <a:off x="5984540" y="7086144"/>
              <a:ext cx="1530823" cy="1015662"/>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Identify </a:t>
              </a:r>
              <a:r>
                <a:rPr lang="en-US" sz="1200" dirty="0">
                  <a:latin typeface="Arial Narrow" panose="020B0606020202030204" pitchFamily="34" charset="0"/>
                </a:rPr>
                <a:t>the most common </a:t>
              </a:r>
              <a:r>
                <a:rPr lang="en-US" sz="1200" dirty="0" smtClean="0">
                  <a:latin typeface="Arial Narrow" panose="020B0606020202030204" pitchFamily="34" charset="0"/>
                </a:rPr>
                <a:t>terms and </a:t>
              </a:r>
              <a:r>
                <a:rPr lang="en-US" sz="1200" dirty="0">
                  <a:latin typeface="Arial Narrow" panose="020B0606020202030204" pitchFamily="34" charset="0"/>
                </a:rPr>
                <a:t>the </a:t>
              </a:r>
              <a:r>
                <a:rPr lang="en-US" sz="1200" dirty="0" smtClean="0">
                  <a:latin typeface="Arial Narrow" panose="020B0606020202030204" pitchFamily="34" charset="0"/>
                </a:rPr>
                <a:t>most common combination of terms. </a:t>
              </a:r>
              <a:endParaRPr lang="en-US" sz="1200" dirty="0">
                <a:latin typeface="Arial Narrow" panose="020B0606020202030204" pitchFamily="34" charset="0"/>
              </a:endParaRPr>
            </a:p>
          </p:txBody>
        </p:sp>
        <p:sp>
          <p:nvSpPr>
            <p:cNvPr id="10" name="TextBox 9"/>
            <p:cNvSpPr txBox="1"/>
            <p:nvPr/>
          </p:nvSpPr>
          <p:spPr>
            <a:xfrm>
              <a:off x="0" y="7086143"/>
              <a:ext cx="1392071" cy="830996"/>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Twitter API</a:t>
              </a:r>
            </a:p>
            <a:p>
              <a:pPr marL="171450" indent="-171450">
                <a:buFont typeface="Arial" panose="020B0604020202020204" pitchFamily="34" charset="0"/>
                <a:buChar char="•"/>
              </a:pPr>
              <a:r>
                <a:rPr lang="en-US" sz="1200" dirty="0" smtClean="0">
                  <a:latin typeface="Arial Narrow" panose="020B0606020202030204" pitchFamily="34" charset="0"/>
                </a:rPr>
                <a:t>Data structure of tweets</a:t>
              </a:r>
            </a:p>
            <a:p>
              <a:pPr marL="171450" indent="-171450">
                <a:buFont typeface="Arial" panose="020B0604020202020204" pitchFamily="34" charset="0"/>
                <a:buChar char="•"/>
              </a:pPr>
              <a:r>
                <a:rPr lang="en-US" sz="1200" dirty="0" smtClean="0">
                  <a:latin typeface="Arial Narrow" panose="020B0606020202030204" pitchFamily="34" charset="0"/>
                </a:rPr>
                <a:t>Query structure</a:t>
              </a:r>
              <a:endParaRPr lang="en-US" sz="1200" dirty="0">
                <a:latin typeface="Arial Narrow" panose="020B0606020202030204" pitchFamily="34" charset="0"/>
              </a:endParaRPr>
            </a:p>
          </p:txBody>
        </p:sp>
        <p:sp>
          <p:nvSpPr>
            <p:cNvPr id="11" name="TextBox 10"/>
            <p:cNvSpPr txBox="1"/>
            <p:nvPr/>
          </p:nvSpPr>
          <p:spPr>
            <a:xfrm>
              <a:off x="7515363" y="7086144"/>
              <a:ext cx="1737819" cy="830996"/>
            </a:xfrm>
            <a:prstGeom prst="rect">
              <a:avLst/>
            </a:prstGeom>
            <a:noFill/>
            <a:ln>
              <a:noFill/>
            </a:ln>
          </p:spPr>
          <p:txBody>
            <a:bodyPr wrap="square" rtlCol="0">
              <a:spAutoFit/>
            </a:bodyPr>
            <a:lstStyle/>
            <a:p>
              <a:pPr marL="171450" indent="-171450">
                <a:buFont typeface="Arial" panose="020B0604020202020204" pitchFamily="34" charset="0"/>
                <a:buChar char="•"/>
              </a:pPr>
              <a:r>
                <a:rPr lang="en-US" sz="1200" dirty="0" smtClean="0">
                  <a:latin typeface="Arial Narrow" panose="020B0606020202030204" pitchFamily="34" charset="0"/>
                </a:rPr>
                <a:t>Frequency Plots</a:t>
              </a:r>
            </a:p>
            <a:p>
              <a:pPr marL="171450" indent="-171450">
                <a:buFont typeface="Arial" panose="020B0604020202020204" pitchFamily="34" charset="0"/>
                <a:buChar char="•"/>
              </a:pPr>
              <a:r>
                <a:rPr lang="en-US" sz="1200" dirty="0" smtClean="0">
                  <a:latin typeface="Arial Narrow" panose="020B0606020202030204" pitchFamily="34" charset="0"/>
                </a:rPr>
                <a:t>Word cloud</a:t>
              </a:r>
            </a:p>
            <a:p>
              <a:pPr marL="171450" indent="-171450">
                <a:buFont typeface="Arial" panose="020B0604020202020204" pitchFamily="34" charset="0"/>
                <a:buChar char="•"/>
              </a:pPr>
              <a:r>
                <a:rPr lang="en-US" sz="1200" dirty="0" smtClean="0">
                  <a:latin typeface="Arial Narrow" panose="020B0606020202030204" pitchFamily="34" charset="0"/>
                </a:rPr>
                <a:t>Clustering </a:t>
              </a:r>
              <a:r>
                <a:rPr lang="en-US" sz="1200" dirty="0" err="1" smtClean="0">
                  <a:latin typeface="Arial Narrow" panose="020B0606020202030204" pitchFamily="34" charset="0"/>
                </a:rPr>
                <a:t>Dendrogram</a:t>
              </a:r>
              <a:endParaRPr lang="en-US" sz="1200" dirty="0" smtClean="0">
                <a:latin typeface="Arial Narrow" panose="020B0606020202030204" pitchFamily="34" charset="0"/>
              </a:endParaRPr>
            </a:p>
            <a:p>
              <a:pPr marL="171450" indent="-171450">
                <a:buFont typeface="Arial" panose="020B0604020202020204" pitchFamily="34" charset="0"/>
                <a:buChar char="•"/>
              </a:pPr>
              <a:endParaRPr lang="en-US" sz="1200" dirty="0">
                <a:latin typeface="Arial Narrow" panose="020B0606020202030204" pitchFamily="34" charset="0"/>
              </a:endParaRPr>
            </a:p>
          </p:txBody>
        </p:sp>
      </p:grpSp>
      <p:sp>
        <p:nvSpPr>
          <p:cNvPr id="12" name="Content Placeholder 2"/>
          <p:cNvSpPr>
            <a:spLocks noGrp="1"/>
          </p:cNvSpPr>
          <p:nvPr>
            <p:ph idx="1"/>
          </p:nvPr>
        </p:nvSpPr>
        <p:spPr>
          <a:xfrm>
            <a:off x="0" y="929448"/>
            <a:ext cx="9397217" cy="2812558"/>
          </a:xfrm>
        </p:spPr>
        <p:txBody>
          <a:bodyPr>
            <a:noAutofit/>
          </a:bodyPr>
          <a:lstStyle/>
          <a:p>
            <a:r>
              <a:rPr lang="en-US" sz="1800" dirty="0" smtClean="0"/>
              <a:t>What is Data Mining?</a:t>
            </a:r>
          </a:p>
          <a:p>
            <a:pPr lvl="2"/>
            <a:r>
              <a:rPr lang="en-US" dirty="0"/>
              <a:t>Data mining is the process to discover interesting knowledge from large amounts of data [</a:t>
            </a:r>
            <a:r>
              <a:rPr lang="en-US" dirty="0" smtClean="0"/>
              <a:t>Han and </a:t>
            </a:r>
            <a:r>
              <a:rPr lang="en-US" dirty="0" err="1"/>
              <a:t>Kamber</a:t>
            </a:r>
            <a:r>
              <a:rPr lang="en-US" dirty="0"/>
              <a:t>, 2000]. </a:t>
            </a:r>
            <a:endParaRPr lang="en-US" dirty="0" smtClean="0"/>
          </a:p>
          <a:p>
            <a:pPr lvl="2"/>
            <a:r>
              <a:rPr lang="en-US" dirty="0" smtClean="0"/>
              <a:t>It </a:t>
            </a:r>
            <a:r>
              <a:rPr lang="en-US" dirty="0"/>
              <a:t>is an interdisciplinary field with contributions from many areas, such </a:t>
            </a:r>
            <a:r>
              <a:rPr lang="en-US" dirty="0" smtClean="0"/>
              <a:t>as statistics</a:t>
            </a:r>
            <a:r>
              <a:rPr lang="en-US" dirty="0"/>
              <a:t>, machine learning, information retrieval, pattern recognition and bioinformatics. </a:t>
            </a:r>
            <a:endParaRPr lang="en-US" dirty="0" smtClean="0"/>
          </a:p>
          <a:p>
            <a:pPr lvl="2"/>
            <a:r>
              <a:rPr lang="en-US" dirty="0" smtClean="0"/>
              <a:t>The </a:t>
            </a:r>
            <a:r>
              <a:rPr lang="en-US" dirty="0"/>
              <a:t>main techniques for data mining include classification and prediction, clustering, outlier detection, association rules, sequence analysis, time series analysis and text mining, and also some new techniques such as social network analysis and sentiment analysis.</a:t>
            </a:r>
          </a:p>
          <a:p>
            <a:endParaRPr lang="en-US" sz="1000" dirty="0" smtClean="0"/>
          </a:p>
          <a:p>
            <a:r>
              <a:rPr lang="en-US" sz="1800" dirty="0" smtClean="0"/>
              <a:t>How do you do it?</a:t>
            </a:r>
            <a:endParaRPr lang="en-US" sz="1800" dirty="0"/>
          </a:p>
        </p:txBody>
      </p:sp>
    </p:spTree>
    <p:extLst>
      <p:ext uri="{BB962C8B-B14F-4D97-AF65-F5344CB8AC3E}">
        <p14:creationId xmlns:p14="http://schemas.microsoft.com/office/powerpoint/2010/main" val="2545480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were the prevailing narratives in each campaign?</a:t>
            </a:r>
            <a:endParaRPr lang="en-US" dirty="0"/>
          </a:p>
        </p:txBody>
      </p:sp>
      <p:grpSp>
        <p:nvGrpSpPr>
          <p:cNvPr id="4" name="Group 3"/>
          <p:cNvGrpSpPr/>
          <p:nvPr/>
        </p:nvGrpSpPr>
        <p:grpSpPr>
          <a:xfrm>
            <a:off x="253248" y="911544"/>
            <a:ext cx="8344266" cy="3823555"/>
            <a:chOff x="0" y="0"/>
            <a:chExt cx="6981825" cy="2828925"/>
          </a:xfrm>
        </p:grpSpPr>
        <p:pic>
          <p:nvPicPr>
            <p:cNvPr id="5" name="Picture"/>
            <p:cNvPicPr/>
            <p:nvPr/>
          </p:nvPicPr>
          <p:blipFill rotWithShape="1">
            <a:blip r:embed="rId2">
              <a:extLst>
                <a:ext uri="{28A0092B-C50C-407E-A947-70E740481C1C}">
                  <a14:useLocalDpi xmlns:a14="http://schemas.microsoft.com/office/drawing/2010/main" val="0"/>
                </a:ext>
              </a:extLst>
            </a:blip>
            <a:srcRect l="15899" t="16671" r="11751" b="14347"/>
            <a:stretch/>
          </p:blipFill>
          <p:spPr bwMode="auto">
            <a:xfrm>
              <a:off x="0" y="104775"/>
              <a:ext cx="3333750" cy="2552700"/>
            </a:xfrm>
            <a:prstGeom prst="rect">
              <a:avLst/>
            </a:prstGeom>
            <a:noFill/>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0"/>
              <a:ext cx="3533775" cy="2828925"/>
            </a:xfrm>
            <a:prstGeom prst="rect">
              <a:avLst/>
            </a:prstGeom>
            <a:noFill/>
          </p:spPr>
        </p:pic>
      </p:grpSp>
      <p:sp>
        <p:nvSpPr>
          <p:cNvPr id="7" name="TextBox 6"/>
          <p:cNvSpPr txBox="1"/>
          <p:nvPr/>
        </p:nvSpPr>
        <p:spPr>
          <a:xfrm>
            <a:off x="0" y="911544"/>
            <a:ext cx="898003" cy="369332"/>
          </a:xfrm>
          <a:prstGeom prst="rect">
            <a:avLst/>
          </a:prstGeom>
          <a:noFill/>
        </p:spPr>
        <p:txBody>
          <a:bodyPr wrap="none" rtlCol="0">
            <a:spAutoFit/>
          </a:bodyPr>
          <a:lstStyle/>
          <a:p>
            <a:r>
              <a:rPr lang="en-US" b="1" u="sng" dirty="0" smtClean="0">
                <a:latin typeface="Arial Narrow" panose="020B0606020202030204" pitchFamily="34" charset="0"/>
              </a:rPr>
              <a:t>Clinton</a:t>
            </a:r>
            <a:r>
              <a:rPr lang="en-US" b="1" dirty="0" smtClean="0">
                <a:latin typeface="Arial Narrow" panose="020B0606020202030204" pitchFamily="34" charset="0"/>
              </a:rPr>
              <a:t>:</a:t>
            </a:r>
            <a:endParaRPr lang="en-US" b="1" dirty="0">
              <a:latin typeface="Arial Narrow" panose="020B0606020202030204" pitchFamily="34" charset="0"/>
            </a:endParaRPr>
          </a:p>
        </p:txBody>
      </p:sp>
      <p:sp>
        <p:nvSpPr>
          <p:cNvPr id="8" name="TextBox 7"/>
          <p:cNvSpPr txBox="1"/>
          <p:nvPr/>
        </p:nvSpPr>
        <p:spPr>
          <a:xfrm>
            <a:off x="4755478" y="911544"/>
            <a:ext cx="825098" cy="369332"/>
          </a:xfrm>
          <a:prstGeom prst="rect">
            <a:avLst/>
          </a:prstGeom>
          <a:noFill/>
        </p:spPr>
        <p:txBody>
          <a:bodyPr wrap="none" rtlCol="0">
            <a:spAutoFit/>
          </a:bodyPr>
          <a:lstStyle/>
          <a:p>
            <a:r>
              <a:rPr lang="en-US" b="1" u="sng" dirty="0" smtClean="0">
                <a:latin typeface="Arial Narrow" panose="020B0606020202030204" pitchFamily="34" charset="0"/>
              </a:rPr>
              <a:t>Trump:</a:t>
            </a:r>
            <a:endParaRPr lang="en-US" b="1" u="sng" dirty="0">
              <a:latin typeface="Arial Narrow" panose="020B0606020202030204" pitchFamily="34" charset="0"/>
            </a:endParaRPr>
          </a:p>
        </p:txBody>
      </p:sp>
      <p:sp>
        <p:nvSpPr>
          <p:cNvPr id="10" name="Content Placeholder 2"/>
          <p:cNvSpPr>
            <a:spLocks noGrp="1"/>
          </p:cNvSpPr>
          <p:nvPr>
            <p:ph idx="1"/>
          </p:nvPr>
        </p:nvSpPr>
        <p:spPr>
          <a:xfrm>
            <a:off x="1" y="4346917"/>
            <a:ext cx="9031458" cy="2934451"/>
          </a:xfrm>
        </p:spPr>
        <p:txBody>
          <a:bodyPr>
            <a:noAutofit/>
          </a:bodyPr>
          <a:lstStyle/>
          <a:p>
            <a:r>
              <a:rPr lang="en-US" sz="1800" dirty="0" smtClean="0"/>
              <a:t>Insights</a:t>
            </a:r>
          </a:p>
          <a:p>
            <a:pPr lvl="2"/>
            <a:r>
              <a:rPr lang="en-US" dirty="0"/>
              <a:t>Word clouds </a:t>
            </a:r>
            <a:r>
              <a:rPr lang="en-US" dirty="0" smtClean="0"/>
              <a:t>work </a:t>
            </a:r>
            <a:r>
              <a:rPr lang="en-US" dirty="0"/>
              <a:t>in a simple way: the more a specific word appears in a source of textual </a:t>
            </a:r>
            <a:r>
              <a:rPr lang="en-US" dirty="0" smtClean="0"/>
              <a:t>data the </a:t>
            </a:r>
            <a:r>
              <a:rPr lang="en-US" dirty="0"/>
              <a:t>bigger and bolder it appears in the word </a:t>
            </a:r>
            <a:r>
              <a:rPr lang="en-US" dirty="0" smtClean="0"/>
              <a:t>cloud.</a:t>
            </a:r>
          </a:p>
          <a:p>
            <a:pPr lvl="2"/>
            <a:r>
              <a:rPr lang="en-US" dirty="0" smtClean="0"/>
              <a:t>All tweets dating back to June 2015 (1,337 from </a:t>
            </a:r>
            <a:r>
              <a:rPr lang="en-US" dirty="0"/>
              <a:t>Clinton’s and 1,456 </a:t>
            </a:r>
            <a:r>
              <a:rPr lang="en-US" dirty="0" smtClean="0"/>
              <a:t>from Trump) were consolidated into a corpus and then analyzed for </a:t>
            </a:r>
            <a:r>
              <a:rPr lang="en-US" dirty="0" err="1" smtClean="0"/>
              <a:t>frequence</a:t>
            </a:r>
            <a:r>
              <a:rPr lang="en-US" dirty="0" smtClean="0"/>
              <a:t>.</a:t>
            </a:r>
          </a:p>
          <a:p>
            <a:pPr lvl="2"/>
            <a:r>
              <a:rPr lang="en-US" dirty="0" smtClean="0"/>
              <a:t>Clinton’s most used terms were: </a:t>
            </a:r>
            <a:r>
              <a:rPr lang="en-US" u="sng" dirty="0" smtClean="0"/>
              <a:t>women</a:t>
            </a:r>
            <a:r>
              <a:rPr lang="en-US" dirty="0" smtClean="0"/>
              <a:t>, </a:t>
            </a:r>
            <a:r>
              <a:rPr lang="en-US" u="sng" dirty="0" smtClean="0"/>
              <a:t>today</a:t>
            </a:r>
            <a:r>
              <a:rPr lang="en-US" dirty="0" smtClean="0"/>
              <a:t>, </a:t>
            </a:r>
            <a:r>
              <a:rPr lang="en-US" u="sng" dirty="0" smtClean="0"/>
              <a:t>need</a:t>
            </a:r>
            <a:r>
              <a:rPr lang="en-US" dirty="0" smtClean="0"/>
              <a:t>, </a:t>
            </a:r>
            <a:r>
              <a:rPr lang="en-US" u="sng" dirty="0" smtClean="0"/>
              <a:t>family</a:t>
            </a:r>
          </a:p>
          <a:p>
            <a:pPr lvl="2"/>
            <a:r>
              <a:rPr lang="en-US" dirty="0" smtClean="0"/>
              <a:t>Trump’s most used terms were: </a:t>
            </a:r>
            <a:r>
              <a:rPr lang="en-US" u="sng" dirty="0" err="1" smtClean="0"/>
              <a:t>danscavino</a:t>
            </a:r>
            <a:r>
              <a:rPr lang="en-US" dirty="0" smtClean="0"/>
              <a:t>,  </a:t>
            </a:r>
            <a:r>
              <a:rPr lang="en-US" u="sng" dirty="0" smtClean="0"/>
              <a:t>debate</a:t>
            </a:r>
            <a:r>
              <a:rPr lang="en-US" dirty="0" smtClean="0"/>
              <a:t>, </a:t>
            </a:r>
            <a:r>
              <a:rPr lang="en-US" u="sng" dirty="0" err="1" smtClean="0"/>
              <a:t>gop</a:t>
            </a:r>
            <a:r>
              <a:rPr lang="en-US" dirty="0" smtClean="0"/>
              <a:t>, </a:t>
            </a:r>
            <a:r>
              <a:rPr lang="en-US" u="sng" dirty="0" smtClean="0"/>
              <a:t>bush</a:t>
            </a:r>
          </a:p>
          <a:p>
            <a:pPr lvl="2"/>
            <a:endParaRPr lang="en-US" sz="1000" dirty="0" smtClean="0"/>
          </a:p>
        </p:txBody>
      </p:sp>
    </p:spTree>
    <p:extLst>
      <p:ext uri="{BB962C8B-B14F-4D97-AF65-F5344CB8AC3E}">
        <p14:creationId xmlns:p14="http://schemas.microsoft.com/office/powerpoint/2010/main" val="3254862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were the candidates talking about?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264"/>
          <a:stretch/>
        </p:blipFill>
        <p:spPr>
          <a:xfrm>
            <a:off x="138248" y="962051"/>
            <a:ext cx="3885112" cy="4931417"/>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4537" r="5965"/>
          <a:stretch/>
        </p:blipFill>
        <p:spPr bwMode="auto">
          <a:xfrm>
            <a:off x="4632953" y="962051"/>
            <a:ext cx="3751371" cy="4917350"/>
          </a:xfrm>
          <a:prstGeom prst="rect">
            <a:avLst/>
          </a:prstGeom>
          <a:ln>
            <a:noFill/>
          </a:ln>
          <a:extLst>
            <a:ext uri="{53640926-AAD7-44D8-BBD7-CCE9431645EC}">
              <a14:shadowObscured xmlns:a14="http://schemas.microsoft.com/office/drawing/2010/main"/>
            </a:ext>
          </a:extLst>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96540" t="4547" r="1553"/>
          <a:stretch/>
        </p:blipFill>
        <p:spPr bwMode="auto">
          <a:xfrm>
            <a:off x="8384324" y="962051"/>
            <a:ext cx="557090" cy="4905085"/>
          </a:xfrm>
          <a:prstGeom prst="rect">
            <a:avLst/>
          </a:prstGeom>
          <a:noFill/>
          <a:ln>
            <a:noFill/>
          </a:ln>
          <a:extLst>
            <a:ext uri="{53640926-AAD7-44D8-BBD7-CCE9431645EC}">
              <a14:shadowObscured xmlns:a14="http://schemas.microsoft.com/office/drawing/2010/main"/>
            </a:ext>
          </a:extLst>
        </p:spPr>
      </p:pic>
      <p:sp>
        <p:nvSpPr>
          <p:cNvPr id="7" name="Text Box 36"/>
          <p:cNvSpPr txBox="1"/>
          <p:nvPr/>
        </p:nvSpPr>
        <p:spPr>
          <a:xfrm>
            <a:off x="4428895" y="-230037"/>
            <a:ext cx="3146674" cy="111119"/>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900" b="1">
                <a:solidFill>
                  <a:srgbClr val="4F81BD"/>
                </a:solidFill>
                <a:effectLst/>
                <a:latin typeface="Cambria"/>
                <a:ea typeface="Cambria"/>
                <a:cs typeface="Times New Roman"/>
              </a:rPr>
              <a:t>Figure 3:Clinton</a:t>
            </a:r>
          </a:p>
        </p:txBody>
      </p:sp>
      <p:sp>
        <p:nvSpPr>
          <p:cNvPr id="14" name="Content Placeholder 2"/>
          <p:cNvSpPr>
            <a:spLocks noGrp="1"/>
          </p:cNvSpPr>
          <p:nvPr>
            <p:ph idx="1"/>
          </p:nvPr>
        </p:nvSpPr>
        <p:spPr>
          <a:xfrm>
            <a:off x="-86834" y="5430530"/>
            <a:ext cx="9031458" cy="2934451"/>
          </a:xfrm>
        </p:spPr>
        <p:txBody>
          <a:bodyPr>
            <a:noAutofit/>
          </a:bodyPr>
          <a:lstStyle/>
          <a:p>
            <a:r>
              <a:rPr lang="en-US" sz="1400" dirty="0" smtClean="0"/>
              <a:t>Insights</a:t>
            </a:r>
          </a:p>
          <a:p>
            <a:pPr marL="804863" lvl="2" indent="0">
              <a:buNone/>
            </a:pPr>
            <a:r>
              <a:rPr lang="en-US" sz="1200" dirty="0" smtClean="0"/>
              <a:t>Clinton does not mention any of her competitors, Trump does</a:t>
            </a:r>
          </a:p>
          <a:p>
            <a:pPr marL="804863" lvl="2" indent="0">
              <a:buNone/>
            </a:pPr>
            <a:r>
              <a:rPr lang="en-US" sz="1200" dirty="0" smtClean="0"/>
              <a:t>Trump’s total combined references to television networks (CNN, Fox News) would dwarf any other topic</a:t>
            </a:r>
          </a:p>
          <a:p>
            <a:pPr marL="804863" lvl="2" indent="0">
              <a:buNone/>
            </a:pPr>
            <a:r>
              <a:rPr lang="en-US" sz="1200" dirty="0" smtClean="0"/>
              <a:t>Neither candidate mentions actual policy very much in their twitter feeds.  </a:t>
            </a:r>
          </a:p>
          <a:p>
            <a:pPr marL="804863" lvl="2" indent="0">
              <a:buNone/>
            </a:pPr>
            <a:endParaRPr lang="en-US" sz="1200" dirty="0" smtClean="0"/>
          </a:p>
          <a:p>
            <a:pPr lvl="2"/>
            <a:endParaRPr lang="en-US" sz="1200" dirty="0" smtClean="0"/>
          </a:p>
          <a:p>
            <a:pPr lvl="2"/>
            <a:endParaRPr lang="en-US" sz="800" dirty="0" smtClean="0"/>
          </a:p>
        </p:txBody>
      </p:sp>
      <p:sp>
        <p:nvSpPr>
          <p:cNvPr id="16" name="Oval 15"/>
          <p:cNvSpPr/>
          <p:nvPr/>
        </p:nvSpPr>
        <p:spPr>
          <a:xfrm>
            <a:off x="500430" y="5707646"/>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17" name="Oval 16"/>
          <p:cNvSpPr/>
          <p:nvPr/>
        </p:nvSpPr>
        <p:spPr>
          <a:xfrm>
            <a:off x="4632953" y="2466752"/>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18" name="Rectangle 17"/>
          <p:cNvSpPr/>
          <p:nvPr/>
        </p:nvSpPr>
        <p:spPr>
          <a:xfrm>
            <a:off x="5475918" y="2658135"/>
            <a:ext cx="414670" cy="90377"/>
          </a:xfrm>
          <a:prstGeom prst="rect">
            <a:avLst/>
          </a:prstGeom>
          <a:solidFill>
            <a:srgbClr val="FF000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5475918" y="2329408"/>
            <a:ext cx="414670" cy="90377"/>
          </a:xfrm>
          <a:prstGeom prst="rect">
            <a:avLst/>
          </a:prstGeom>
          <a:solidFill>
            <a:srgbClr val="FF000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p:cNvCxnSpPr>
            <a:stCxn id="17" idx="6"/>
            <a:endCxn id="20" idx="1"/>
          </p:cNvCxnSpPr>
          <p:nvPr/>
        </p:nvCxnSpPr>
        <p:spPr>
          <a:xfrm flipV="1">
            <a:off x="4912242" y="2374597"/>
            <a:ext cx="563676" cy="230379"/>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26" name="Straight Connector 25"/>
          <p:cNvCxnSpPr>
            <a:endCxn id="18" idx="1"/>
          </p:cNvCxnSpPr>
          <p:nvPr/>
        </p:nvCxnSpPr>
        <p:spPr>
          <a:xfrm>
            <a:off x="4912242" y="2604976"/>
            <a:ext cx="563676" cy="98348"/>
          </a:xfrm>
          <a:prstGeom prst="line">
            <a:avLst/>
          </a:prstGeom>
          <a:ln>
            <a:tailEnd type="none" w="med" len="lg"/>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5475918" y="3759441"/>
            <a:ext cx="414670" cy="90377"/>
          </a:xfrm>
          <a:prstGeom prst="rect">
            <a:avLst/>
          </a:prstGeom>
          <a:solidFill>
            <a:schemeClr val="tx2">
              <a:lumMod val="75000"/>
              <a:lumOff val="25000"/>
              <a:alpha val="41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4986744" y="4748603"/>
            <a:ext cx="903843" cy="90377"/>
          </a:xfrm>
          <a:prstGeom prst="rect">
            <a:avLst/>
          </a:prstGeom>
          <a:solidFill>
            <a:schemeClr val="tx2">
              <a:lumMod val="75000"/>
              <a:lumOff val="25000"/>
              <a:alpha val="41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5093786" y="1062249"/>
            <a:ext cx="903843" cy="90377"/>
          </a:xfrm>
          <a:prstGeom prst="rect">
            <a:avLst/>
          </a:prstGeom>
          <a:solidFill>
            <a:schemeClr val="tx2">
              <a:lumMod val="75000"/>
              <a:lumOff val="25000"/>
              <a:alpha val="41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3936721" y="3151312"/>
            <a:ext cx="279289" cy="276447"/>
          </a:xfrm>
          <a:prstGeom prst="ellipse">
            <a:avLst/>
          </a:prstGeom>
          <a:solidFill>
            <a:schemeClr val="tx2">
              <a:lumMod val="75000"/>
              <a:lumOff val="25000"/>
            </a:schemeClr>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2</a:t>
            </a:r>
            <a:endParaRPr lang="en-US" sz="1000" b="1" dirty="0">
              <a:solidFill>
                <a:schemeClr val="bg1"/>
              </a:solidFill>
            </a:endParaRPr>
          </a:p>
        </p:txBody>
      </p:sp>
      <p:cxnSp>
        <p:nvCxnSpPr>
          <p:cNvPr id="33" name="Straight Connector 32"/>
          <p:cNvCxnSpPr>
            <a:stCxn id="32" idx="7"/>
            <a:endCxn id="31" idx="1"/>
          </p:cNvCxnSpPr>
          <p:nvPr/>
        </p:nvCxnSpPr>
        <p:spPr>
          <a:xfrm flipV="1">
            <a:off x="4175109" y="1107438"/>
            <a:ext cx="918677" cy="2084359"/>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37" name="Straight Connector 36"/>
          <p:cNvCxnSpPr>
            <a:stCxn id="32" idx="6"/>
            <a:endCxn id="29" idx="1"/>
          </p:cNvCxnSpPr>
          <p:nvPr/>
        </p:nvCxnSpPr>
        <p:spPr>
          <a:xfrm>
            <a:off x="4216010" y="3289536"/>
            <a:ext cx="1259908" cy="515094"/>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40" name="Straight Connector 39"/>
          <p:cNvCxnSpPr>
            <a:endCxn id="30" idx="1"/>
          </p:cNvCxnSpPr>
          <p:nvPr/>
        </p:nvCxnSpPr>
        <p:spPr>
          <a:xfrm>
            <a:off x="4142643" y="3398967"/>
            <a:ext cx="844101" cy="1394825"/>
          </a:xfrm>
          <a:prstGeom prst="line">
            <a:avLst/>
          </a:prstGeom>
          <a:ln>
            <a:tailEnd type="none" w="med" len="lg"/>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5023996" y="4357539"/>
            <a:ext cx="903843" cy="90377"/>
          </a:xfrm>
          <a:prstGeom prst="rect">
            <a:avLst/>
          </a:prstGeom>
          <a:solidFill>
            <a:schemeClr val="tx2">
              <a:lumMod val="75000"/>
              <a:lumOff val="25000"/>
              <a:alpha val="41000"/>
            </a:scheme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 name="Straight Connector 42"/>
          <p:cNvCxnSpPr>
            <a:stCxn id="32" idx="5"/>
            <a:endCxn id="42" idx="1"/>
          </p:cNvCxnSpPr>
          <p:nvPr/>
        </p:nvCxnSpPr>
        <p:spPr>
          <a:xfrm>
            <a:off x="4175109" y="3387274"/>
            <a:ext cx="848887" cy="1015454"/>
          </a:xfrm>
          <a:prstGeom prst="line">
            <a:avLst/>
          </a:prstGeom>
          <a:ln>
            <a:tailEnd type="none" w="med" len="lg"/>
          </a:ln>
        </p:spPr>
        <p:style>
          <a:lnRef idx="1">
            <a:schemeClr val="dk1"/>
          </a:lnRef>
          <a:fillRef idx="0">
            <a:schemeClr val="dk1"/>
          </a:fillRef>
          <a:effectRef idx="0">
            <a:schemeClr val="dk1"/>
          </a:effectRef>
          <a:fontRef idx="minor">
            <a:schemeClr val="tx1"/>
          </a:fontRef>
        </p:style>
      </p:cxnSp>
      <p:sp>
        <p:nvSpPr>
          <p:cNvPr id="47" name="Oval 46"/>
          <p:cNvSpPr/>
          <p:nvPr/>
        </p:nvSpPr>
        <p:spPr>
          <a:xfrm>
            <a:off x="500429" y="5998269"/>
            <a:ext cx="279289" cy="276447"/>
          </a:xfrm>
          <a:prstGeom prst="ellipse">
            <a:avLst/>
          </a:prstGeom>
          <a:solidFill>
            <a:schemeClr val="tx2">
              <a:lumMod val="75000"/>
              <a:lumOff val="25000"/>
            </a:schemeClr>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2</a:t>
            </a:r>
            <a:endParaRPr lang="en-US" sz="1000" b="1" dirty="0">
              <a:solidFill>
                <a:schemeClr val="bg1"/>
              </a:solidFill>
            </a:endParaRPr>
          </a:p>
        </p:txBody>
      </p:sp>
      <p:sp>
        <p:nvSpPr>
          <p:cNvPr id="48" name="Rectangle 47"/>
          <p:cNvSpPr/>
          <p:nvPr/>
        </p:nvSpPr>
        <p:spPr>
          <a:xfrm>
            <a:off x="5118587" y="5182799"/>
            <a:ext cx="903843" cy="90377"/>
          </a:xfrm>
          <a:prstGeom prst="rect">
            <a:avLst/>
          </a:prstGeom>
          <a:solidFill>
            <a:srgbClr val="00B05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640073" y="4281919"/>
            <a:ext cx="591566" cy="90377"/>
          </a:xfrm>
          <a:prstGeom prst="rect">
            <a:avLst/>
          </a:prstGeom>
          <a:solidFill>
            <a:srgbClr val="00B05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32997" y="5273176"/>
            <a:ext cx="591566" cy="90377"/>
          </a:xfrm>
          <a:prstGeom prst="rect">
            <a:avLst/>
          </a:prstGeom>
          <a:solidFill>
            <a:srgbClr val="00B05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a:off x="490509" y="6288892"/>
            <a:ext cx="279289" cy="276447"/>
          </a:xfrm>
          <a:prstGeom prst="ellipse">
            <a:avLst/>
          </a:prstGeom>
          <a:solidFill>
            <a:srgbClr val="00B05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3</a:t>
            </a:r>
            <a:endParaRPr lang="en-US" sz="1000" b="1" dirty="0">
              <a:solidFill>
                <a:schemeClr val="bg1"/>
              </a:solidFill>
            </a:endParaRPr>
          </a:p>
        </p:txBody>
      </p:sp>
      <p:sp>
        <p:nvSpPr>
          <p:cNvPr id="52" name="Rectangle 51"/>
          <p:cNvSpPr/>
          <p:nvPr/>
        </p:nvSpPr>
        <p:spPr>
          <a:xfrm>
            <a:off x="5118586" y="4838980"/>
            <a:ext cx="809253" cy="90377"/>
          </a:xfrm>
          <a:prstGeom prst="rect">
            <a:avLst/>
          </a:prstGeom>
          <a:solidFill>
            <a:srgbClr val="00B050">
              <a:alpha val="41000"/>
            </a:srgbClr>
          </a:solidFill>
          <a:ln w="12700"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3657432" y="4748603"/>
            <a:ext cx="279289" cy="276447"/>
          </a:xfrm>
          <a:prstGeom prst="ellipse">
            <a:avLst/>
          </a:prstGeom>
          <a:solidFill>
            <a:srgbClr val="00B05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3</a:t>
            </a:r>
            <a:endParaRPr lang="en-US" sz="1000" b="1" dirty="0">
              <a:solidFill>
                <a:schemeClr val="bg1"/>
              </a:solidFill>
            </a:endParaRPr>
          </a:p>
        </p:txBody>
      </p:sp>
      <p:cxnSp>
        <p:nvCxnSpPr>
          <p:cNvPr id="54" name="Straight Connector 53"/>
          <p:cNvCxnSpPr>
            <a:stCxn id="53" idx="6"/>
            <a:endCxn id="52" idx="1"/>
          </p:cNvCxnSpPr>
          <p:nvPr/>
        </p:nvCxnSpPr>
        <p:spPr>
          <a:xfrm flipV="1">
            <a:off x="3936721" y="4884169"/>
            <a:ext cx="1181865" cy="2658"/>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57" name="Straight Connector 56"/>
          <p:cNvCxnSpPr>
            <a:stCxn id="53" idx="6"/>
            <a:endCxn id="48" idx="1"/>
          </p:cNvCxnSpPr>
          <p:nvPr/>
        </p:nvCxnSpPr>
        <p:spPr>
          <a:xfrm>
            <a:off x="3936721" y="4886827"/>
            <a:ext cx="1181866" cy="341161"/>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60" name="Straight Connector 59"/>
          <p:cNvCxnSpPr>
            <a:stCxn id="49" idx="3"/>
            <a:endCxn id="53" idx="2"/>
          </p:cNvCxnSpPr>
          <p:nvPr/>
        </p:nvCxnSpPr>
        <p:spPr>
          <a:xfrm>
            <a:off x="1231639" y="4327108"/>
            <a:ext cx="2425793" cy="559719"/>
          </a:xfrm>
          <a:prstGeom prst="line">
            <a:avLst/>
          </a:prstGeom>
          <a:ln>
            <a:tailEnd type="none" w="med" len="lg"/>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V="1">
            <a:off x="1124563" y="4929357"/>
            <a:ext cx="2532869" cy="393993"/>
          </a:xfrm>
          <a:prstGeom prst="line">
            <a:avLst/>
          </a:prstGeom>
          <a:ln>
            <a:tailEnd type="none" w="med"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17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was Clinton most active? Why?</a:t>
            </a:r>
            <a:endParaRPr lang="en-US" dirty="0"/>
          </a:p>
        </p:txBody>
      </p:sp>
      <p:sp>
        <p:nvSpPr>
          <p:cNvPr id="3" name="Content Placeholder 2"/>
          <p:cNvSpPr>
            <a:spLocks noGrp="1"/>
          </p:cNvSpPr>
          <p:nvPr>
            <p:ph idx="1"/>
          </p:nvPr>
        </p:nvSpPr>
        <p:spPr>
          <a:xfrm>
            <a:off x="491589" y="1445883"/>
            <a:ext cx="6124755" cy="5343755"/>
          </a:xfrm>
        </p:spPr>
        <p:txBody>
          <a:bodyPr/>
          <a:lstStyle/>
          <a:p>
            <a:pPr marL="0" indent="0">
              <a:buNone/>
            </a:pPr>
            <a:r>
              <a:rPr lang="en-US" sz="1800" dirty="0"/>
              <a:t>#</a:t>
            </a:r>
            <a:r>
              <a:rPr lang="en-US" sz="1800" dirty="0" smtClean="0"/>
              <a:t>1 Donald </a:t>
            </a:r>
            <a:r>
              <a:rPr lang="en-US" sz="1800" dirty="0"/>
              <a:t>Trump announced his candidacy for President of the United States in the 2016 election at the Trump Tower in New York City with the slogan "Make America Great Again." </a:t>
            </a:r>
            <a:r>
              <a:rPr lang="en-US" sz="1800" u="sng" dirty="0" smtClean="0">
                <a:hlinkClick r:id="rId2"/>
              </a:rPr>
              <a:t>More</a:t>
            </a:r>
            <a:endParaRPr lang="en-US" sz="1800" dirty="0"/>
          </a:p>
          <a:p>
            <a:pPr marL="0" indent="0">
              <a:buNone/>
            </a:pPr>
            <a:endParaRPr lang="en-US" dirty="0" smtClean="0"/>
          </a:p>
          <a:p>
            <a:pPr marL="0" indent="0">
              <a:buNone/>
            </a:pPr>
            <a:endParaRPr lang="en-US" dirty="0"/>
          </a:p>
          <a:p>
            <a:pPr marL="0" indent="0">
              <a:buNone/>
            </a:pPr>
            <a:r>
              <a:rPr lang="en-US" sz="1800" dirty="0"/>
              <a:t> </a:t>
            </a:r>
            <a:r>
              <a:rPr lang="en-US" sz="1800" dirty="0" smtClean="0"/>
              <a:t>   Decline </a:t>
            </a:r>
            <a:r>
              <a:rPr lang="en-US" sz="1800" dirty="0"/>
              <a:t>of Hillary Rodham Clinton's standing in polls, coupled with surprising strength of bid by Sen Bernie Sanders of Vermont, has some Democratic Party insiders beginning to consider casting about for a 'white-knight' contender as presidential race advances; proposed names include Vice </a:t>
            </a:r>
            <a:r>
              <a:rPr lang="en-US" sz="1800" dirty="0" err="1"/>
              <a:t>Pres</a:t>
            </a:r>
            <a:r>
              <a:rPr lang="en-US" sz="1800" dirty="0"/>
              <a:t> Joseph R Biden Jr, Sec of State John Kerry, Sen Elizabeth Warren and former Vice </a:t>
            </a:r>
            <a:r>
              <a:rPr lang="en-US" sz="1800" dirty="0" err="1"/>
              <a:t>Pres</a:t>
            </a:r>
            <a:r>
              <a:rPr lang="en-US" sz="1800" dirty="0"/>
              <a:t> Al Gore. </a:t>
            </a:r>
            <a:r>
              <a:rPr lang="en-US" sz="1800" u="sng" dirty="0">
                <a:hlinkClick r:id="rId3"/>
              </a:rPr>
              <a:t>MORE</a:t>
            </a:r>
            <a:r>
              <a:rPr lang="en-US" sz="1800" dirty="0"/>
              <a:t> </a:t>
            </a:r>
          </a:p>
          <a:p>
            <a:endParaRPr lang="en-US"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6702723" y="1040443"/>
            <a:ext cx="2346385" cy="4937664"/>
          </a:xfrm>
          <a:prstGeom prst="rect">
            <a:avLst/>
          </a:prstGeom>
        </p:spPr>
      </p:pic>
      <p:sp>
        <p:nvSpPr>
          <p:cNvPr id="6" name="Oval 5"/>
          <p:cNvSpPr/>
          <p:nvPr/>
        </p:nvSpPr>
        <p:spPr>
          <a:xfrm>
            <a:off x="7410659" y="1164163"/>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7" name="Oval 6"/>
          <p:cNvSpPr/>
          <p:nvPr/>
        </p:nvSpPr>
        <p:spPr>
          <a:xfrm>
            <a:off x="536727" y="1466488"/>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8" name="Oval 7"/>
          <p:cNvSpPr/>
          <p:nvPr/>
        </p:nvSpPr>
        <p:spPr>
          <a:xfrm>
            <a:off x="8442954" y="2532888"/>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2</a:t>
            </a:r>
            <a:endParaRPr lang="en-US" sz="1000" b="1" dirty="0">
              <a:solidFill>
                <a:schemeClr val="bg1"/>
              </a:solidFill>
            </a:endParaRPr>
          </a:p>
        </p:txBody>
      </p:sp>
      <p:sp>
        <p:nvSpPr>
          <p:cNvPr id="9" name="Oval 8"/>
          <p:cNvSpPr/>
          <p:nvPr/>
        </p:nvSpPr>
        <p:spPr>
          <a:xfrm>
            <a:off x="536727" y="3429960"/>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2</a:t>
            </a:r>
            <a:endParaRPr lang="en-US" sz="1000" b="1" dirty="0">
              <a:solidFill>
                <a:schemeClr val="bg1"/>
              </a:solidFill>
            </a:endParaRPr>
          </a:p>
        </p:txBody>
      </p:sp>
      <p:sp>
        <p:nvSpPr>
          <p:cNvPr id="10" name="TextBox 9"/>
          <p:cNvSpPr txBox="1"/>
          <p:nvPr/>
        </p:nvSpPr>
        <p:spPr>
          <a:xfrm>
            <a:off x="1785668" y="1017672"/>
            <a:ext cx="2993320" cy="369332"/>
          </a:xfrm>
          <a:prstGeom prst="rect">
            <a:avLst/>
          </a:prstGeom>
          <a:noFill/>
        </p:spPr>
        <p:txBody>
          <a:bodyPr wrap="none" rtlCol="0">
            <a:spAutoFit/>
          </a:bodyPr>
          <a:lstStyle/>
          <a:p>
            <a:r>
              <a:rPr lang="en-US" b="1" u="sng" dirty="0" smtClean="0"/>
              <a:t>From the New York Times</a:t>
            </a:r>
            <a:endParaRPr lang="en-US" b="1" u="sng" dirty="0"/>
          </a:p>
        </p:txBody>
      </p:sp>
    </p:spTree>
    <p:extLst>
      <p:ext uri="{BB962C8B-B14F-4D97-AF65-F5344CB8AC3E}">
        <p14:creationId xmlns:p14="http://schemas.microsoft.com/office/powerpoint/2010/main" val="3144100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t>
            </a:r>
            <a:r>
              <a:rPr lang="en-US" dirty="0" err="1"/>
              <a:t>Dendrogram</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65232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During those periods, what was Clinton talking about?</a:t>
            </a:r>
            <a:endParaRPr lang="en-US" sz="2400" dirty="0"/>
          </a:p>
        </p:txBody>
      </p:sp>
      <p:sp>
        <p:nvSpPr>
          <p:cNvPr id="3" name="Content Placeholder 2"/>
          <p:cNvSpPr>
            <a:spLocks noGrp="1"/>
          </p:cNvSpPr>
          <p:nvPr>
            <p:ph idx="1"/>
          </p:nvPr>
        </p:nvSpPr>
        <p:spPr>
          <a:xfrm>
            <a:off x="120770" y="1048759"/>
            <a:ext cx="8738558" cy="2255157"/>
          </a:xfrm>
        </p:spPr>
        <p:txBody>
          <a:bodyPr>
            <a:normAutofit/>
          </a:bodyPr>
          <a:lstStyle/>
          <a:p>
            <a:r>
              <a:rPr lang="en-US" sz="1600" dirty="0" smtClean="0"/>
              <a:t>Method: k-means clustering.  All tweets grouped by similar terms and topics</a:t>
            </a:r>
          </a:p>
          <a:p>
            <a:pPr lvl="2"/>
            <a:r>
              <a:rPr lang="en-US" sz="1200" dirty="0"/>
              <a:t>Topic 1: family, today, need, women, care</a:t>
            </a:r>
          </a:p>
          <a:p>
            <a:pPr lvl="2"/>
            <a:r>
              <a:rPr lang="en-US" sz="1200" dirty="0"/>
              <a:t>Topic 2: first, Hillary, Hillary Clinton, time </a:t>
            </a:r>
          </a:p>
          <a:p>
            <a:pPr lvl="2"/>
            <a:r>
              <a:rPr lang="en-US" sz="1200" dirty="0"/>
              <a:t>Topic 3: right, support, plan, fight</a:t>
            </a:r>
          </a:p>
          <a:p>
            <a:pPr lvl="2"/>
            <a:r>
              <a:rPr lang="en-US" sz="1200" dirty="0"/>
              <a:t>Topic 4: work, today, watch</a:t>
            </a:r>
          </a:p>
          <a:p>
            <a:pPr lvl="2"/>
            <a:r>
              <a:rPr lang="en-US" sz="1200" dirty="0"/>
              <a:t>Topic 5:  right, make, live, need, </a:t>
            </a:r>
            <a:r>
              <a:rPr lang="en-US" sz="1200" dirty="0" smtClean="0"/>
              <a:t>now</a:t>
            </a:r>
          </a:p>
          <a:p>
            <a:r>
              <a:rPr lang="en-US" sz="1600" dirty="0" smtClean="0"/>
              <a:t>When Trump announced his candidacy in June 2015, Clinton’s twitter feed focused on issues related to women and family and the fact that </a:t>
            </a:r>
            <a:r>
              <a:rPr lang="en-US" sz="1600" smtClean="0"/>
              <a:t>Clinton would</a:t>
            </a:r>
            <a:endParaRPr lang="en-US" sz="1600" dirty="0" smtClean="0"/>
          </a:p>
          <a:p>
            <a:pPr lvl="2"/>
            <a:endParaRPr lang="en-US" sz="1200" dirty="0" smtClean="0"/>
          </a:p>
          <a:p>
            <a:endParaRPr lang="en-US" sz="1600" dirty="0"/>
          </a:p>
          <a:p>
            <a:endParaRPr lang="en-US" sz="1600" dirty="0" smtClean="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5661" y="3407433"/>
            <a:ext cx="8264104" cy="3429001"/>
          </a:xfrm>
          <a:prstGeom prst="rect">
            <a:avLst/>
          </a:prstGeom>
        </p:spPr>
      </p:pic>
      <p:sp>
        <p:nvSpPr>
          <p:cNvPr id="5" name="Oval 4"/>
          <p:cNvSpPr/>
          <p:nvPr/>
        </p:nvSpPr>
        <p:spPr>
          <a:xfrm>
            <a:off x="811451" y="4010880"/>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6" name="Oval 5"/>
          <p:cNvSpPr/>
          <p:nvPr/>
        </p:nvSpPr>
        <p:spPr>
          <a:xfrm>
            <a:off x="2355794" y="4192230"/>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a:solidFill>
                  <a:schemeClr val="bg1"/>
                </a:solidFill>
              </a:rPr>
              <a:t>2</a:t>
            </a:r>
            <a:endParaRPr lang="en-US" sz="1000" b="1" dirty="0">
              <a:solidFill>
                <a:schemeClr val="bg1"/>
              </a:solidFill>
            </a:endParaRPr>
          </a:p>
        </p:txBody>
      </p:sp>
      <p:sp>
        <p:nvSpPr>
          <p:cNvPr id="7" name="Oval 6"/>
          <p:cNvSpPr/>
          <p:nvPr/>
        </p:nvSpPr>
        <p:spPr>
          <a:xfrm>
            <a:off x="5495595" y="3588186"/>
            <a:ext cx="279289" cy="276447"/>
          </a:xfrm>
          <a:prstGeom prst="ellipse">
            <a:avLst/>
          </a:prstGeom>
          <a:solidFill>
            <a:srgbClr val="FF0000"/>
          </a:solid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000" b="1" dirty="0" smtClean="0">
                <a:solidFill>
                  <a:schemeClr val="bg1"/>
                </a:solidFill>
              </a:rPr>
              <a:t>1</a:t>
            </a:r>
            <a:endParaRPr lang="en-US" sz="1000" b="1" dirty="0">
              <a:solidFill>
                <a:schemeClr val="bg1"/>
              </a:solidFill>
            </a:endParaRPr>
          </a:p>
        </p:txBody>
      </p:sp>
      <p:sp>
        <p:nvSpPr>
          <p:cNvPr id="11" name="Rectangle 10"/>
          <p:cNvSpPr/>
          <p:nvPr/>
        </p:nvSpPr>
        <p:spPr>
          <a:xfrm>
            <a:off x="1013106" y="3311132"/>
            <a:ext cx="763351" cy="261610"/>
          </a:xfrm>
          <a:prstGeom prst="rect">
            <a:avLst/>
          </a:prstGeom>
        </p:spPr>
        <p:txBody>
          <a:bodyPr wrap="none">
            <a:spAutoFit/>
          </a:bodyPr>
          <a:lstStyle/>
          <a:p>
            <a:r>
              <a:rPr lang="en-US" sz="1100" b="1" dirty="0"/>
              <a:t>Topic 1: </a:t>
            </a:r>
          </a:p>
        </p:txBody>
      </p:sp>
      <p:sp>
        <p:nvSpPr>
          <p:cNvPr id="12" name="Rectangle 11"/>
          <p:cNvSpPr/>
          <p:nvPr/>
        </p:nvSpPr>
        <p:spPr>
          <a:xfrm>
            <a:off x="2487165" y="3316885"/>
            <a:ext cx="763351" cy="261610"/>
          </a:xfrm>
          <a:prstGeom prst="rect">
            <a:avLst/>
          </a:prstGeom>
        </p:spPr>
        <p:txBody>
          <a:bodyPr wrap="none">
            <a:spAutoFit/>
          </a:bodyPr>
          <a:lstStyle/>
          <a:p>
            <a:r>
              <a:rPr lang="en-US" sz="1100" b="1" dirty="0"/>
              <a:t>Topic </a:t>
            </a:r>
            <a:r>
              <a:rPr lang="en-US" sz="1100" b="1" dirty="0" smtClean="0"/>
              <a:t>2: </a:t>
            </a:r>
            <a:endParaRPr lang="en-US" sz="1100" b="1" dirty="0"/>
          </a:p>
        </p:txBody>
      </p:sp>
      <p:sp>
        <p:nvSpPr>
          <p:cNvPr id="13" name="Rectangle 12"/>
          <p:cNvSpPr/>
          <p:nvPr/>
        </p:nvSpPr>
        <p:spPr>
          <a:xfrm>
            <a:off x="4150246" y="3306849"/>
            <a:ext cx="763351" cy="261610"/>
          </a:xfrm>
          <a:prstGeom prst="rect">
            <a:avLst/>
          </a:prstGeom>
        </p:spPr>
        <p:txBody>
          <a:bodyPr wrap="none">
            <a:spAutoFit/>
          </a:bodyPr>
          <a:lstStyle/>
          <a:p>
            <a:r>
              <a:rPr lang="en-US" sz="1100" b="1" dirty="0"/>
              <a:t>Topic </a:t>
            </a:r>
            <a:r>
              <a:rPr lang="en-US" sz="1100" b="1" dirty="0" smtClean="0"/>
              <a:t>3: </a:t>
            </a:r>
            <a:endParaRPr lang="en-US" sz="1100" b="1" dirty="0"/>
          </a:p>
        </p:txBody>
      </p:sp>
      <p:sp>
        <p:nvSpPr>
          <p:cNvPr id="14" name="Rectangle 13"/>
          <p:cNvSpPr/>
          <p:nvPr/>
        </p:nvSpPr>
        <p:spPr>
          <a:xfrm>
            <a:off x="5676157" y="3306849"/>
            <a:ext cx="763351" cy="261610"/>
          </a:xfrm>
          <a:prstGeom prst="rect">
            <a:avLst/>
          </a:prstGeom>
        </p:spPr>
        <p:txBody>
          <a:bodyPr wrap="none">
            <a:spAutoFit/>
          </a:bodyPr>
          <a:lstStyle/>
          <a:p>
            <a:r>
              <a:rPr lang="en-US" sz="1100" b="1" dirty="0"/>
              <a:t>Topic </a:t>
            </a:r>
            <a:r>
              <a:rPr lang="en-US" sz="1100" b="1" dirty="0" smtClean="0"/>
              <a:t>4: </a:t>
            </a:r>
            <a:endParaRPr lang="en-US" sz="1100" b="1" dirty="0"/>
          </a:p>
        </p:txBody>
      </p:sp>
      <p:sp>
        <p:nvSpPr>
          <p:cNvPr id="15" name="Rectangle 14"/>
          <p:cNvSpPr/>
          <p:nvPr/>
        </p:nvSpPr>
        <p:spPr>
          <a:xfrm>
            <a:off x="7264381" y="3289597"/>
            <a:ext cx="763351" cy="261610"/>
          </a:xfrm>
          <a:prstGeom prst="rect">
            <a:avLst/>
          </a:prstGeom>
        </p:spPr>
        <p:txBody>
          <a:bodyPr wrap="none">
            <a:spAutoFit/>
          </a:bodyPr>
          <a:lstStyle/>
          <a:p>
            <a:r>
              <a:rPr lang="en-US" sz="1100" b="1" dirty="0"/>
              <a:t>Topic </a:t>
            </a:r>
            <a:r>
              <a:rPr lang="en-US" sz="1100" b="1" dirty="0" smtClean="0"/>
              <a:t>5: </a:t>
            </a:r>
            <a:endParaRPr lang="en-US" sz="1100" b="1" dirty="0"/>
          </a:p>
        </p:txBody>
      </p:sp>
    </p:spTree>
    <p:extLst>
      <p:ext uri="{BB962C8B-B14F-4D97-AF65-F5344CB8AC3E}">
        <p14:creationId xmlns:p14="http://schemas.microsoft.com/office/powerpoint/2010/main" val="1390882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Content Placeholder 2"/>
          <p:cNvSpPr>
            <a:spLocks noGrp="1"/>
          </p:cNvSpPr>
          <p:nvPr>
            <p:ph idx="1"/>
          </p:nvPr>
        </p:nvSpPr>
        <p:spPr/>
        <p:txBody>
          <a:bodyPr/>
          <a:lstStyle/>
          <a:p>
            <a:r>
              <a:rPr lang="en-US" dirty="0" smtClean="0"/>
              <a:t>NSAD has the capability to quickly access world-wide twitter feeds and build data sets geographically, temporally, or by user.</a:t>
            </a:r>
          </a:p>
          <a:p>
            <a:endParaRPr lang="en-US" dirty="0"/>
          </a:p>
          <a:p>
            <a:r>
              <a:rPr lang="en-US" dirty="0" smtClean="0"/>
              <a:t>Methods exist to process and analyze the data beyond simple aggregations and averages</a:t>
            </a:r>
          </a:p>
          <a:p>
            <a:endParaRPr lang="en-US" dirty="0"/>
          </a:p>
          <a:p>
            <a:r>
              <a:rPr lang="en-US" dirty="0" smtClean="0"/>
              <a:t>Visualization can assist sponsors interpret twitter data </a:t>
            </a:r>
            <a:endParaRPr lang="en-US" dirty="0"/>
          </a:p>
        </p:txBody>
      </p:sp>
    </p:spTree>
    <p:extLst>
      <p:ext uri="{BB962C8B-B14F-4D97-AF65-F5344CB8AC3E}">
        <p14:creationId xmlns:p14="http://schemas.microsoft.com/office/powerpoint/2010/main" val="3266218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3-00039 presentation">
  <a:themeElements>
    <a:clrScheme name="APL Branding">
      <a:dk1>
        <a:sysClr val="windowText" lastClr="000000"/>
      </a:dk1>
      <a:lt1>
        <a:sysClr val="window" lastClr="FFFFFF"/>
      </a:lt1>
      <a:dk2>
        <a:srgbClr val="002463"/>
      </a:dk2>
      <a:lt2>
        <a:srgbClr val="EEECE1"/>
      </a:lt2>
      <a:accent1>
        <a:srgbClr val="2C6AC1"/>
      </a:accent1>
      <a:accent2>
        <a:srgbClr val="A0B9EF"/>
      </a:accent2>
      <a:accent3>
        <a:srgbClr val="8C8C8C"/>
      </a:accent3>
      <a:accent4>
        <a:srgbClr val="973505"/>
      </a:accent4>
      <a:accent5>
        <a:srgbClr val="D74C05"/>
      </a:accent5>
      <a:accent6>
        <a:srgbClr val="FD8D16"/>
      </a:accent6>
      <a:hlink>
        <a:srgbClr val="1F63BB"/>
      </a:hlink>
      <a:folHlink>
        <a:srgbClr val="6A346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60000"/>
            <a:lumOff val="40000"/>
          </a:schemeClr>
        </a:solidFill>
        <a:ln w="12700" cmpd="sng"/>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a:tailEnd type="none" w="med" len="lg"/>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13-00039 presentation</Template>
  <TotalTime>1884</TotalTime>
  <Words>747</Words>
  <Application>Microsoft Office PowerPoint</Application>
  <PresentationFormat>On-screen Show (4:3)</PresentationFormat>
  <Paragraphs>97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13-00039 presentation</vt:lpstr>
      <vt:lpstr>Data Mining in Twitter   Proof of Concept Demonstration  </vt:lpstr>
      <vt:lpstr>Purpose of this Presentation </vt:lpstr>
      <vt:lpstr>Overview Data Mining Process</vt:lpstr>
      <vt:lpstr>What were the prevailing narratives in each campaign?</vt:lpstr>
      <vt:lpstr>What were the candidates talking about?</vt:lpstr>
      <vt:lpstr>When was Clinton most active? Why?</vt:lpstr>
      <vt:lpstr>Clustering Dendrogram</vt:lpstr>
      <vt:lpstr>During those periods, what was Clinton talking about?</vt:lpstr>
      <vt:lpstr>Concluding Thoughts</vt:lpstr>
    </vt:vector>
  </TitlesOfParts>
  <Company>JHU/APL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Kevin A.</dc:creator>
  <cp:lastModifiedBy>Ryan, Kevin A.</cp:lastModifiedBy>
  <cp:revision>148</cp:revision>
  <cp:lastPrinted>2014-11-11T16:42:26Z</cp:lastPrinted>
  <dcterms:created xsi:type="dcterms:W3CDTF">2013-05-10T14:15:06Z</dcterms:created>
  <dcterms:modified xsi:type="dcterms:W3CDTF">2015-10-01T20:20:54Z</dcterms:modified>
</cp:coreProperties>
</file>